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theme/theme17.xml" ContentType="application/vnd.openxmlformats-officedocument.theme+xml"/>
  <Override PartName="/ppt/slideLayouts/slideLayout19.xml" ContentType="application/vnd.openxmlformats-officedocument.presentationml.slideLayout+xml"/>
  <Override PartName="/ppt/theme/theme18.xml" ContentType="application/vnd.openxmlformats-officedocument.theme+xml"/>
  <Override PartName="/ppt/slideLayouts/slideLayout20.xml" ContentType="application/vnd.openxmlformats-officedocument.presentationml.slideLayout+xml"/>
  <Override PartName="/ppt/theme/theme19.xml" ContentType="application/vnd.openxmlformats-officedocument.theme+xml"/>
  <Override PartName="/ppt/slideLayouts/slideLayout21.xml" ContentType="application/vnd.openxmlformats-officedocument.presentationml.slideLayout+xml"/>
  <Override PartName="/ppt/theme/theme20.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1.xml" ContentType="application/vnd.openxmlformats-officedocument.theme+xml"/>
  <Override PartName="/ppt/slideLayouts/slideLayout25.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tags/tag6.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7.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952" r:id="rId3"/>
    <p:sldMasterId id="2147483992" r:id="rId4"/>
    <p:sldMasterId id="2147484052" r:id="rId5"/>
    <p:sldMasterId id="2147484054" r:id="rId6"/>
    <p:sldMasterId id="2147484058" r:id="rId7"/>
    <p:sldMasterId id="2147484060" r:id="rId8"/>
    <p:sldMasterId id="2147484062" r:id="rId9"/>
    <p:sldMasterId id="2147484064" r:id="rId10"/>
    <p:sldMasterId id="2147484074" r:id="rId11"/>
    <p:sldMasterId id="2147484076" r:id="rId12"/>
    <p:sldMasterId id="2147484078" r:id="rId13"/>
    <p:sldMasterId id="2147484080" r:id="rId14"/>
    <p:sldMasterId id="2147484082" r:id="rId15"/>
    <p:sldMasterId id="2147484084" r:id="rId16"/>
    <p:sldMasterId id="2147484086" r:id="rId17"/>
    <p:sldMasterId id="2147484090" r:id="rId18"/>
    <p:sldMasterId id="2147484094" r:id="rId19"/>
    <p:sldMasterId id="2147484104" r:id="rId20"/>
    <p:sldMasterId id="2147484106" r:id="rId21"/>
    <p:sldMasterId id="2147484108" r:id="rId22"/>
  </p:sldMasterIdLst>
  <p:notesMasterIdLst>
    <p:notesMasterId r:id="rId78"/>
  </p:notesMasterIdLst>
  <p:handoutMasterIdLst>
    <p:handoutMasterId r:id="rId79"/>
  </p:handoutMasterIdLst>
  <p:sldIdLst>
    <p:sldId id="734" r:id="rId23"/>
    <p:sldId id="693" r:id="rId24"/>
    <p:sldId id="706" r:id="rId25"/>
    <p:sldId id="705" r:id="rId26"/>
    <p:sldId id="710" r:id="rId27"/>
    <p:sldId id="403" r:id="rId28"/>
    <p:sldId id="619" r:id="rId29"/>
    <p:sldId id="454" r:id="rId30"/>
    <p:sldId id="456" r:id="rId31"/>
    <p:sldId id="458" r:id="rId32"/>
    <p:sldId id="457" r:id="rId33"/>
    <p:sldId id="459" r:id="rId34"/>
    <p:sldId id="464" r:id="rId35"/>
    <p:sldId id="465" r:id="rId36"/>
    <p:sldId id="620" r:id="rId37"/>
    <p:sldId id="732" r:id="rId38"/>
    <p:sldId id="733" r:id="rId39"/>
    <p:sldId id="466" r:id="rId40"/>
    <p:sldId id="467" r:id="rId41"/>
    <p:sldId id="468" r:id="rId42"/>
    <p:sldId id="696" r:id="rId43"/>
    <p:sldId id="588" r:id="rId44"/>
    <p:sldId id="600" r:id="rId45"/>
    <p:sldId id="470" r:id="rId46"/>
    <p:sldId id="697" r:id="rId47"/>
    <p:sldId id="731" r:id="rId48"/>
    <p:sldId id="576" r:id="rId49"/>
    <p:sldId id="574" r:id="rId50"/>
    <p:sldId id="695" r:id="rId51"/>
    <p:sldId id="474" r:id="rId52"/>
    <p:sldId id="581" r:id="rId53"/>
    <p:sldId id="590" r:id="rId54"/>
    <p:sldId id="479" r:id="rId55"/>
    <p:sldId id="702" r:id="rId56"/>
    <p:sldId id="703" r:id="rId57"/>
    <p:sldId id="480" r:id="rId58"/>
    <p:sldId id="701" r:id="rId59"/>
    <p:sldId id="711" r:id="rId60"/>
    <p:sldId id="707" r:id="rId61"/>
    <p:sldId id="708" r:id="rId62"/>
    <p:sldId id="718" r:id="rId63"/>
    <p:sldId id="720" r:id="rId64"/>
    <p:sldId id="726" r:id="rId65"/>
    <p:sldId id="727" r:id="rId66"/>
    <p:sldId id="715" r:id="rId67"/>
    <p:sldId id="714" r:id="rId68"/>
    <p:sldId id="716" r:id="rId69"/>
    <p:sldId id="717" r:id="rId70"/>
    <p:sldId id="709" r:id="rId71"/>
    <p:sldId id="712" r:id="rId72"/>
    <p:sldId id="723" r:id="rId73"/>
    <p:sldId id="724" r:id="rId74"/>
    <p:sldId id="729" r:id="rId75"/>
    <p:sldId id="725" r:id="rId76"/>
    <p:sldId id="735"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Wilkinson" initials="JW" lastIdx="2" clrIdx="0">
    <p:extLst>
      <p:ext uri="{19B8F6BF-5375-455C-9EA6-DF929625EA0E}">
        <p15:presenceInfo xmlns:p15="http://schemas.microsoft.com/office/powerpoint/2012/main" userId="833d9b03ec7fd70f" providerId="Windows Live"/>
      </p:ext>
    </p:extLst>
  </p:cmAuthor>
  <p:cmAuthor id="2" name="wmj" initials="jmw" lastIdx="1" clrIdx="1">
    <p:extLst>
      <p:ext uri="{19B8F6BF-5375-455C-9EA6-DF929625EA0E}">
        <p15:presenceInfo xmlns:p15="http://schemas.microsoft.com/office/powerpoint/2012/main" userId="wm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7712" autoAdjust="0"/>
  </p:normalViewPr>
  <p:slideViewPr>
    <p:cSldViewPr snapToGrid="0">
      <p:cViewPr varScale="1">
        <p:scale>
          <a:sx n="70" d="100"/>
          <a:sy n="70" d="100"/>
        </p:scale>
        <p:origin x="1038" y="60"/>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6" Type="http://schemas.openxmlformats.org/officeDocument/2006/relationships/slide" Target="slides/slide54.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1-02T12:44:17.683" idx="1">
    <p:pos x="10" y="10"/>
    <p:text>1/2/2017 - possible revision to Slide 8 to emphasize the basis of CBW.</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9-13T09:12:45.153" idx="2">
    <p:pos x="106" y="106"/>
    <p:text>Re-record the second one.  It cuts off at the end.</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6E01A-7917-4913-A3FA-7F5C9C0B2DAC}" type="datetimeFigureOut">
              <a:rPr lang="en-US" smtClean="0"/>
              <a:t>8/8/2019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7ED48-94AC-4645-A800-F3B627A73518}" type="slidenum">
              <a:rPr lang="en-US" smtClean="0"/>
              <a:t>‹#›</a:t>
            </a:fld>
            <a:endParaRPr lang="en-US"/>
          </a:p>
        </p:txBody>
      </p:sp>
    </p:spTree>
    <p:extLst>
      <p:ext uri="{BB962C8B-B14F-4D97-AF65-F5344CB8AC3E}">
        <p14:creationId xmlns:p14="http://schemas.microsoft.com/office/powerpoint/2010/main" val="647606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98A1E-7906-406E-8666-1C898D42CA80}" type="datetimeFigureOut">
              <a:rPr lang="en-US" smtClean="0"/>
              <a:t>8/8/2019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D4794-76E5-4795-95DA-389BBC47F755}" type="slidenum">
              <a:rPr lang="en-US" smtClean="0"/>
              <a:t>‹#›</a:t>
            </a:fld>
            <a:endParaRPr lang="en-US"/>
          </a:p>
        </p:txBody>
      </p:sp>
    </p:spTree>
    <p:extLst>
      <p:ext uri="{BB962C8B-B14F-4D97-AF65-F5344CB8AC3E}">
        <p14:creationId xmlns:p14="http://schemas.microsoft.com/office/powerpoint/2010/main" val="18971569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onnectdot.connectsolutions.com/p7r08bvr75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nebraskalegislature.gov/laws/statutes.php?statute=71-6403" TargetMode="External"/><Relationship Id="rId13" Type="http://schemas.openxmlformats.org/officeDocument/2006/relationships/hyperlink" Target="http://nebraskalegislature.gov/FloorDocs/104/PDF/Slip/LB23.pdf" TargetMode="External"/><Relationship Id="rId3" Type="http://schemas.openxmlformats.org/officeDocument/2006/relationships/hyperlink" Target="http://nebraskalegislature.gov/laws/statutes.php?statute=81-3449" TargetMode="External"/><Relationship Id="rId7" Type="http://schemas.openxmlformats.org/officeDocument/2006/relationships/hyperlink" Target="http://nebraskalegislature.gov/FloorDocs/102/PDF/Slip/LB45.pdf" TargetMode="External"/><Relationship Id="rId12" Type="http://schemas.openxmlformats.org/officeDocument/2006/relationships/hyperlink" Target="http://nebraskalegislature.gov/FloorDocs/98/PDF/Slip/LB94.pdf"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nebraskalegislature.gov/FloorDocs/98/PDF/Slip/LB599.pdf" TargetMode="External"/><Relationship Id="rId11" Type="http://schemas.openxmlformats.org/officeDocument/2006/relationships/hyperlink" Target="http://nebraskalegislature.gov/FloorDocs/96/PDF/Slip/LB900.pdf" TargetMode="External"/><Relationship Id="rId5" Type="http://schemas.openxmlformats.org/officeDocument/2006/relationships/hyperlink" Target="http://nebraskalegislature.gov/FloorDocs/96/PDF/Slip/LB253.pdf" TargetMode="External"/><Relationship Id="rId10" Type="http://schemas.openxmlformats.org/officeDocument/2006/relationships/hyperlink" Target="http://nebraskalegislature.gov/FloorDocs/96/PDF/Slip/LB440.pdf" TargetMode="External"/><Relationship Id="rId4" Type="http://schemas.openxmlformats.org/officeDocument/2006/relationships/hyperlink" Target="http://nebraskalegislature.gov/laws/statutes.php?statute=81-3453" TargetMode="External"/><Relationship Id="rId9" Type="http://schemas.openxmlformats.org/officeDocument/2006/relationships/hyperlink" Target="http://nebraskalegislature.gov/laws/statutes.php?statute=46-1212"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8/8/2019 Updated first slide – Administrative Host: Nebraska Department of Transportation, not Nebraska Department of Roads.  </a:t>
            </a:r>
          </a:p>
          <a:p>
            <a:r>
              <a:rPr lang="en-US" i="1" dirty="0"/>
              <a:t>8/7/2019 Updated.  Previous version dated 1/2/2017</a:t>
            </a:r>
            <a:r>
              <a:rPr lang="en-US" dirty="0"/>
              <a:t>.  </a:t>
            </a:r>
            <a:r>
              <a:rPr lang="en-US" i="1" dirty="0"/>
              <a:t>First and last slides updated Dept Logo, and the web link on the first slide.    </a:t>
            </a:r>
          </a:p>
          <a:p>
            <a:endParaRPr lang="en-US" dirty="0"/>
          </a:p>
          <a:p>
            <a:r>
              <a:rPr lang="en-US" dirty="0"/>
              <a:t>On</a:t>
            </a:r>
            <a:r>
              <a:rPr lang="en-US" baseline="0" dirty="0"/>
              <a:t> behalf of the Nebraska Board of Public Roads Classifications and Standards, welcome to this presentation.  </a:t>
            </a:r>
          </a:p>
          <a:p>
            <a:endParaRPr lang="en-US" baseline="0" dirty="0"/>
          </a:p>
          <a:p>
            <a:r>
              <a:rPr lang="en-US" dirty="0"/>
              <a:t>This is one in</a:t>
            </a:r>
            <a:r>
              <a:rPr lang="en-US" baseline="0" dirty="0"/>
              <a:t> </a:t>
            </a:r>
            <a:r>
              <a:rPr lang="en-US" dirty="0"/>
              <a:t>a series of videos</a:t>
            </a:r>
            <a:r>
              <a:rPr lang="en-US" baseline="0" dirty="0"/>
              <a:t> the purpose of which is to provide information on the Board’s county roads and municipal streets standards. </a:t>
            </a:r>
          </a:p>
          <a:p>
            <a:endParaRPr lang="en-US" baseline="0" dirty="0"/>
          </a:p>
          <a:p>
            <a:r>
              <a:rPr lang="en-US" baseline="0" dirty="0"/>
              <a:t>Reference Nebraska Administrative Code Title 428, Chapter 2. </a:t>
            </a:r>
          </a:p>
          <a:p>
            <a:r>
              <a:rPr lang="en-US" baseline="0" dirty="0"/>
              <a:t> </a:t>
            </a:r>
          </a:p>
          <a:p>
            <a:r>
              <a:rPr lang="en-US" baseline="0" dirty="0"/>
              <a:t>The topic for this segment is minimum design standards for bridges, non-buried structures and culverts.  </a:t>
            </a:r>
          </a:p>
          <a:p>
            <a:endParaRPr lang="en-US" baseline="0" dirty="0"/>
          </a:p>
          <a:p>
            <a:r>
              <a:rPr lang="en-US" baseline="0" dirty="0"/>
              <a:t>It is addressed in two videos.  This is the second of the two.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dirty="0">
                <a:solidFill>
                  <a:srgbClr val="FF0000"/>
                </a:solidFill>
                <a:latin typeface="+mn-lt"/>
              </a:rPr>
              <a:t>NOT</a:t>
            </a:r>
            <a:r>
              <a:rPr lang="en-US" sz="1200" b="0" i="0" u="sng" baseline="0" dirty="0">
                <a:solidFill>
                  <a:srgbClr val="FF0000"/>
                </a:solidFill>
                <a:latin typeface="+mn-lt"/>
              </a:rPr>
              <a:t> FOR AUDIO</a:t>
            </a:r>
            <a:endParaRPr lang="en-US" b="0" i="0" u="sng" dirty="0"/>
          </a:p>
          <a:p>
            <a:r>
              <a:rPr lang="en-US" dirty="0"/>
              <a:t>Target Audience: Highway and Street Superintendents, and Consultants</a:t>
            </a:r>
          </a:p>
          <a:p>
            <a:endParaRPr lang="en-US" dirty="0"/>
          </a:p>
          <a:p>
            <a:r>
              <a:rPr lang="en-US" u="sng" dirty="0"/>
              <a:t>Acknowledgements</a:t>
            </a:r>
          </a:p>
          <a:p>
            <a:r>
              <a:rPr lang="en-US" dirty="0"/>
              <a:t>Typical</a:t>
            </a:r>
            <a:r>
              <a:rPr lang="en-US" baseline="0" dirty="0"/>
              <a:t> Roadway Cross Section: Phil TenHulzen, NDOT Roadway Design Division (Slides 93, 95, 98)</a:t>
            </a:r>
          </a:p>
          <a:p>
            <a:r>
              <a:rPr lang="en-US" baseline="0" dirty="0"/>
              <a:t>Asphalt Concrete Equivalent Thickness (ACET): Bruce Barrett, NDOT Materials &amp; Research Division (Slides 153-154)</a:t>
            </a:r>
          </a:p>
          <a:p>
            <a:r>
              <a:rPr lang="en-US" baseline="0" dirty="0"/>
              <a:t>Several Photos of 3R Projects: Roger Figard and City of Lincoln Public Works Staff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Benefit</a:t>
            </a:r>
            <a:r>
              <a:rPr lang="en-US" baseline="0" dirty="0"/>
              <a:t>/Cost Analysis: </a:t>
            </a:r>
            <a:r>
              <a:rPr lang="en-US" dirty="0"/>
              <a:t>Nicole</a:t>
            </a:r>
            <a:r>
              <a:rPr lang="en-US" baseline="0" dirty="0"/>
              <a:t> Frankl, NE-LTAP (Slides 196-200)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Several Bridge Photos: Bridge Division (Mark Traynowicz, Babrak Niazi, Marvin Taylor)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Horizontal Clear Zone: Bill Gulick,</a:t>
            </a:r>
            <a:r>
              <a:rPr lang="en-US" baseline="0" dirty="0"/>
              <a:t> </a:t>
            </a:r>
            <a:r>
              <a:rPr lang="en-US" dirty="0"/>
              <a:t>KY DOT (Slides 279,</a:t>
            </a:r>
            <a:r>
              <a:rPr lang="en-US" baseline="0" dirty="0"/>
              <a:t> 281-284)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ADA: FHWA August 20-21, 2013 Webinar (Slides 304, 308, 311-319, 325-326) </a:t>
            </a:r>
            <a:r>
              <a:rPr lang="en-US" dirty="0">
                <a:latin typeface="+mn-lt"/>
                <a:hlinkClick r:id="rId3"/>
              </a:rPr>
              <a:t>http://connectdot.connectsolutions.com/p7r08bvr75l/</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ADA: NE-LTAP (Dan Cady) PROWAG presentation (Slides 306, 322-324)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ADA: Chris Hassler, NDOT (Slides 307, 309-310, 320-321)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ADA: Chris Malmberg, HDR Engineering (Slides 305, 328-330)</a:t>
            </a:r>
            <a:endParaRPr lang="en-US" dirty="0"/>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168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82283" y="5543909"/>
            <a:ext cx="5628736" cy="2306128"/>
          </a:xfrm>
          <a:prstGeom prst="rect">
            <a:avLst/>
          </a:prstGeom>
          <a:noFill/>
        </p:spPr>
        <p:txBody>
          <a:bodyPr wrap="square" anchor="t"/>
          <a:lstStyle>
            <a:lvl1pPr lvl="0">
              <a:defRPr/>
            </a:lvl1pPr>
          </a:lstStyle>
          <a:p>
            <a:pPr lvl="0"/>
            <a:r>
              <a:rPr lang="en-US" dirty="0"/>
              <a:t>For 3R</a:t>
            </a:r>
            <a:r>
              <a:rPr lang="en-US" baseline="0" dirty="0"/>
              <a:t> work, the CBW is </a:t>
            </a:r>
            <a:r>
              <a:rPr lang="en-US" dirty="0"/>
              <a:t>Based</a:t>
            </a:r>
            <a:r>
              <a:rPr lang="en-US" baseline="0" dirty="0"/>
              <a:t> on formulas in the </a:t>
            </a:r>
            <a:r>
              <a:rPr lang="en-US" b="1" baseline="0" dirty="0"/>
              <a:t>Transportation Research Board’s Special Report-214</a:t>
            </a:r>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this slide, the appropriate formulas from Note 18 are indicated on the right side.  </a:t>
            </a:r>
          </a:p>
          <a:p>
            <a:pPr lvl="0"/>
            <a:endParaRPr lang="en-US" baseline="0" dirty="0"/>
          </a:p>
          <a:p>
            <a:pPr lvl="0"/>
            <a:r>
              <a:rPr lang="en-US" baseline="0" dirty="0"/>
              <a:t>Note how SR-214 expresses widths differently than AASHTO GB.  </a:t>
            </a:r>
          </a:p>
          <a:p>
            <a:pPr lvl="0"/>
            <a:r>
              <a:rPr lang="en-US" baseline="0" dirty="0"/>
              <a:t>“Plus 2 ft” means 2 ft total, not 2 ft each side.</a:t>
            </a:r>
          </a:p>
          <a:p>
            <a:pPr lvl="0"/>
            <a:endParaRPr lang="en-US" baseline="0" dirty="0"/>
          </a:p>
          <a:p>
            <a:pPr lvl="0"/>
            <a:endParaRPr lang="en-US" baseline="0" dirty="0"/>
          </a:p>
          <a:p>
            <a:pPr lvl="0"/>
            <a:endParaRPr lang="en-US" baseline="0" dirty="0"/>
          </a:p>
          <a:p>
            <a:pPr lvl="0"/>
            <a:endParaRPr lang="en-US" baseline="0" dirty="0"/>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10</a:t>
            </a:fld>
            <a:endParaRPr lang="en-US"/>
          </a:p>
        </p:txBody>
      </p:sp>
    </p:spTree>
    <p:extLst>
      <p:ext uri="{BB962C8B-B14F-4D97-AF65-F5344CB8AC3E}">
        <p14:creationId xmlns:p14="http://schemas.microsoft.com/office/powerpoint/2010/main" val="2755805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461510" y="3628846"/>
            <a:ext cx="5939287" cy="5515154"/>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mentioned previously in this presentation, for Urban Area New &amp; Reconstructed </a:t>
            </a:r>
            <a:r>
              <a:rPr lang="en-US" b="1" baseline="0" dirty="0"/>
              <a:t>curbed</a:t>
            </a:r>
            <a:r>
              <a:rPr lang="en-US" baseline="0" dirty="0"/>
              <a:t> sections the minimum clearance from the edge of the traveled way to the </a:t>
            </a:r>
            <a:r>
              <a:rPr lang="en-US" strike="sngStrike" baseline="0" dirty="0"/>
              <a:t>farthest</a:t>
            </a:r>
            <a:r>
              <a:rPr lang="en-US" baseline="0" dirty="0"/>
              <a:t> </a:t>
            </a:r>
            <a:r>
              <a:rPr lang="en-US" b="1" baseline="0" dirty="0"/>
              <a:t>nearest</a:t>
            </a:r>
            <a:r>
              <a:rPr lang="en-US" baseline="0" dirty="0"/>
              <a:t> vertical roadside element is 1.5 ft.  This is based upon </a:t>
            </a:r>
            <a:r>
              <a:rPr lang="en-US" sz="1200" u="none" kern="1200" dirty="0">
                <a:solidFill>
                  <a:schemeClr val="tx1"/>
                </a:solidFill>
                <a:effectLst/>
                <a:latin typeface="+mn-lt"/>
                <a:ea typeface="+mn-ea"/>
                <a:cs typeface="+mn-cs"/>
              </a:rPr>
              <a:t>FHWA’s </a:t>
            </a:r>
            <a:r>
              <a:rPr lang="en-US" sz="1200" i="1" u="none" kern="1200" dirty="0">
                <a:solidFill>
                  <a:schemeClr val="tx1"/>
                </a:solidFill>
                <a:effectLst/>
                <a:latin typeface="+mn-lt"/>
                <a:ea typeface="+mn-ea"/>
                <a:cs typeface="+mn-cs"/>
              </a:rPr>
              <a:t>Mitigation Strategies for Design Exceptions</a:t>
            </a:r>
            <a:r>
              <a:rPr lang="en-US" sz="1200" u="none" kern="1200" dirty="0">
                <a:solidFill>
                  <a:schemeClr val="tx1"/>
                </a:solidFill>
                <a:effectLst/>
                <a:latin typeface="+mn-lt"/>
                <a:ea typeface="+mn-ea"/>
                <a:cs typeface="+mn-cs"/>
              </a:rPr>
              <a:t>, July, 2007, Page 64,</a:t>
            </a:r>
            <a:r>
              <a:rPr lang="en-US" sz="1200" u="none" kern="1200" baseline="0" dirty="0">
                <a:solidFill>
                  <a:schemeClr val="tx1"/>
                </a:solidFill>
                <a:effectLst/>
                <a:latin typeface="+mn-lt"/>
                <a:ea typeface="+mn-ea"/>
                <a:cs typeface="+mn-cs"/>
              </a:rPr>
              <a:t> Lateral offset to obstruction.  Basically, it is a shy distance.  </a:t>
            </a:r>
            <a:r>
              <a:rPr lang="en-US" sz="1200" b="1" i="1" u="none" kern="1200" baseline="0" dirty="0">
                <a:solidFill>
                  <a:schemeClr val="tx1"/>
                </a:solidFill>
                <a:effectLst/>
                <a:latin typeface="+mn-lt"/>
                <a:ea typeface="+mn-ea"/>
                <a:cs typeface="+mn-cs"/>
              </a:rPr>
              <a:t>Shy distance </a:t>
            </a:r>
            <a:r>
              <a:rPr lang="en-US" sz="1200" i="1" u="none" kern="1200" baseline="0" dirty="0">
                <a:solidFill>
                  <a:schemeClr val="tx1"/>
                </a:solidFill>
                <a:effectLst/>
                <a:latin typeface="+mn-lt"/>
                <a:ea typeface="+mn-ea"/>
                <a:cs typeface="+mn-cs"/>
              </a:rPr>
              <a:t>is an estimated distance average drivers tend to move away from – or shy away – from an object or obstacle.  In this case, drivers would tend to shy away from the bridge rail toward the centerline or the adjacent lane. </a:t>
            </a:r>
            <a:r>
              <a:rPr lang="en-US" sz="1200" u="none" kern="1200" baseline="0" dirty="0">
                <a:solidFill>
                  <a:schemeClr val="tx1"/>
                </a:solidFill>
                <a:effectLst/>
                <a:latin typeface="+mn-lt"/>
                <a:ea typeface="+mn-ea"/>
                <a:cs typeface="+mn-cs"/>
              </a:rPr>
              <a:t> The State also uses 1.5 ft as the basis for their State Highway Standards minimum.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a:solidFill>
                <a:schemeClr val="tx1"/>
              </a:solidFill>
              <a:effectLst/>
              <a:latin typeface="+mn-lt"/>
              <a:ea typeface="+mn-ea"/>
              <a:cs typeface="+mn-cs"/>
            </a:endParaRP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effectLst/>
                <a:latin typeface="+mn-lt"/>
                <a:ea typeface="+mn-ea"/>
                <a:cs typeface="+mn-cs"/>
              </a:rPr>
              <a:t>Note that Urban Area standards are lower speed (45 MPH and less)</a:t>
            </a:r>
          </a:p>
          <a:p>
            <a:pPr lvl="0"/>
            <a:endParaRPr lang="en-US" sz="1200" u="none" kern="1200" baseline="0" dirty="0">
              <a:solidFill>
                <a:schemeClr val="tx1"/>
              </a:solidFill>
              <a:effectLst/>
              <a:latin typeface="+mn-lt"/>
              <a:ea typeface="+mn-ea"/>
              <a:cs typeface="+mn-cs"/>
            </a:endParaRPr>
          </a:p>
          <a:p>
            <a:pPr lvl="0"/>
            <a:r>
              <a:rPr lang="en-US" sz="1200" u="none" kern="1200" dirty="0">
                <a:solidFill>
                  <a:schemeClr val="tx1"/>
                </a:solidFill>
                <a:effectLst/>
                <a:latin typeface="+mn-lt"/>
                <a:ea typeface="+mn-ea"/>
                <a:cs typeface="+mn-cs"/>
              </a:rPr>
              <a:t>From Page 40 of FHWA </a:t>
            </a:r>
            <a:r>
              <a:rPr lang="en-US" sz="1200" i="1" u="none" kern="1200" dirty="0">
                <a:solidFill>
                  <a:schemeClr val="tx1"/>
                </a:solidFill>
                <a:effectLst/>
                <a:latin typeface="+mn-lt"/>
                <a:ea typeface="+mn-ea"/>
                <a:cs typeface="+mn-cs"/>
              </a:rPr>
              <a:t>Mitigation Strategies for Design Exceptions</a:t>
            </a:r>
            <a:r>
              <a:rPr lang="en-US" sz="1200" u="none" kern="1200" dirty="0">
                <a:solidFill>
                  <a:schemeClr val="tx1"/>
                </a:solidFill>
                <a:effectLst/>
                <a:latin typeface="+mn-lt"/>
                <a:ea typeface="+mn-ea"/>
                <a:cs typeface="+mn-cs"/>
              </a:rPr>
              <a:t>, July, 2007:</a:t>
            </a:r>
            <a:endParaRPr lang="en-US" sz="1200" u="none" kern="1200" baseline="0" dirty="0">
              <a:solidFill>
                <a:schemeClr val="tx1"/>
              </a:solidFill>
              <a:effectLst/>
              <a:latin typeface="+mn-lt"/>
              <a:ea typeface="+mn-ea"/>
              <a:cs typeface="+mn-cs"/>
            </a:endParaRPr>
          </a:p>
          <a:p>
            <a:r>
              <a:rPr lang="en-US" sz="1200" b="0" i="0" u="sng" strike="noStrike" kern="1200" baseline="0" dirty="0">
                <a:solidFill>
                  <a:schemeClr val="tx1"/>
                </a:solidFill>
                <a:latin typeface="+mn-lt"/>
                <a:ea typeface="+mn-ea"/>
                <a:cs typeface="+mn-cs"/>
              </a:rPr>
              <a:t>Potential problems associated with </a:t>
            </a:r>
            <a:r>
              <a:rPr lang="en-US" sz="1200" b="1" i="0" u="sng" strike="noStrike" kern="1200" baseline="0" dirty="0">
                <a:solidFill>
                  <a:schemeClr val="tx1"/>
                </a:solidFill>
                <a:latin typeface="+mn-lt"/>
                <a:ea typeface="+mn-ea"/>
                <a:cs typeface="+mn-cs"/>
              </a:rPr>
              <a:t>narrow bridges </a:t>
            </a:r>
            <a:r>
              <a:rPr lang="en-US" sz="1200" b="0" i="0" u="sng" strike="noStrike" kern="1200" baseline="0" dirty="0">
                <a:solidFill>
                  <a:schemeClr val="tx1"/>
                </a:solidFill>
                <a:latin typeface="+mn-lt"/>
                <a:ea typeface="+mn-ea"/>
                <a:cs typeface="+mn-cs"/>
              </a:rPr>
              <a:t>are twofold. </a:t>
            </a:r>
          </a:p>
          <a:p>
            <a:r>
              <a:rPr lang="en-US" sz="1200" b="1" i="0" u="none" strike="noStrike" kern="1200" baseline="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Relatively short bridges represent a discontinuity that may affect driver behavior. The narrowed cross section can make some drivers uncomfortable and cause them to dramatically </a:t>
            </a:r>
            <a:r>
              <a:rPr lang="en-US" sz="1200" b="1" i="0" u="none" strike="noStrike" kern="1200" baseline="0" dirty="0">
                <a:solidFill>
                  <a:schemeClr val="tx1"/>
                </a:solidFill>
                <a:latin typeface="+mn-lt"/>
                <a:ea typeface="+mn-ea"/>
                <a:cs typeface="+mn-cs"/>
              </a:rPr>
              <a:t>reduce speed</a:t>
            </a:r>
            <a:r>
              <a:rPr lang="en-US" sz="1200" b="0" i="0" u="none" strike="noStrike" kern="1200" baseline="0" dirty="0">
                <a:solidFill>
                  <a:schemeClr val="tx1"/>
                </a:solidFill>
                <a:latin typeface="+mn-lt"/>
                <a:ea typeface="+mn-ea"/>
                <a:cs typeface="+mn-cs"/>
              </a:rPr>
              <a:t>, increasing the risk of </a:t>
            </a:r>
            <a:r>
              <a:rPr lang="en-US" sz="1200" b="1" i="0" u="none" strike="noStrike" kern="1200" baseline="0" dirty="0">
                <a:solidFill>
                  <a:schemeClr val="tx1"/>
                </a:solidFill>
                <a:latin typeface="+mn-lt"/>
                <a:ea typeface="+mn-ea"/>
                <a:cs typeface="+mn-cs"/>
              </a:rPr>
              <a:t>rear-end crashes </a:t>
            </a:r>
            <a:r>
              <a:rPr lang="en-US" sz="1200" b="0" i="0" u="none" strike="noStrike" kern="1200" baseline="0" dirty="0">
                <a:solidFill>
                  <a:schemeClr val="tx1"/>
                </a:solidFill>
                <a:latin typeface="+mn-lt"/>
                <a:ea typeface="+mn-ea"/>
                <a:cs typeface="+mn-cs"/>
              </a:rPr>
              <a:t>and degrading operations on high-speed, high-volume facilities.</a:t>
            </a:r>
          </a:p>
          <a:p>
            <a:r>
              <a:rPr lang="en-US" sz="1200" b="0" i="0" u="none" strike="noStrike" kern="1200" baseline="0" dirty="0">
                <a:solidFill>
                  <a:schemeClr val="tx1"/>
                </a:solidFill>
                <a:latin typeface="+mn-lt"/>
                <a:ea typeface="+mn-ea"/>
                <a:cs typeface="+mn-cs"/>
              </a:rPr>
              <a:t>The bridge rail may be close enough to the travel lanes to cause drivers to </a:t>
            </a:r>
            <a:r>
              <a:rPr lang="en-US" sz="1200" b="1" i="0" u="none" strike="noStrike" kern="1200" baseline="0" dirty="0">
                <a:solidFill>
                  <a:schemeClr val="tx1"/>
                </a:solidFill>
                <a:latin typeface="+mn-lt"/>
                <a:ea typeface="+mn-ea"/>
                <a:cs typeface="+mn-cs"/>
              </a:rPr>
              <a:t>shy towards the centerline or into adjacent lanes</a:t>
            </a:r>
            <a:r>
              <a:rPr lang="en-US" sz="1200" b="0" i="0" u="none" strike="noStrike" kern="1200" baseline="0" dirty="0">
                <a:solidFill>
                  <a:schemeClr val="tx1"/>
                </a:solidFill>
                <a:latin typeface="+mn-lt"/>
                <a:ea typeface="+mn-ea"/>
                <a:cs typeface="+mn-cs"/>
              </a:rPr>
              <a:t> (Figure 13). The bridge infrastructure itself is closer to the edge of pavement and thus represents a </a:t>
            </a:r>
            <a:r>
              <a:rPr lang="en-US" sz="1200" b="1" i="0" u="none" strike="noStrike" kern="1200" baseline="0" dirty="0">
                <a:solidFill>
                  <a:schemeClr val="tx1"/>
                </a:solidFill>
                <a:latin typeface="+mn-lt"/>
                <a:ea typeface="+mn-ea"/>
                <a:cs typeface="+mn-cs"/>
              </a:rPr>
              <a:t>roadside hazard</a:t>
            </a:r>
            <a:r>
              <a:rPr lang="en-US" sz="1200" b="0" i="0" u="none" strike="noStrike" kern="1200" baseline="0" dirty="0">
                <a:solidFill>
                  <a:schemeClr val="tx1"/>
                </a:solidFill>
                <a:latin typeface="+mn-lt"/>
                <a:ea typeface="+mn-ea"/>
                <a:cs typeface="+mn-cs"/>
              </a:rPr>
              <a:t>. Even when properly designed and delineated, there is an increased risk of a roadside collision with a bridge end closer to the edge of traveled way.</a:t>
            </a:r>
          </a:p>
          <a:p>
            <a:r>
              <a:rPr lang="en-US" sz="1200" b="1" i="0" u="none" strike="noStrike" kern="1200" baseline="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A second set of concerns is evident for longer bridges (say, greater than 500 feet in length).  The safety and operational concerns at narrow bridges are similar to those on roads with narrow shoulders. There may be </a:t>
            </a:r>
            <a:r>
              <a:rPr lang="en-US" sz="1200" b="1" i="0" u="none" strike="noStrike" kern="1200" baseline="0" dirty="0">
                <a:solidFill>
                  <a:schemeClr val="tx1"/>
                </a:solidFill>
                <a:latin typeface="+mn-lt"/>
                <a:ea typeface="+mn-ea"/>
                <a:cs typeface="+mn-cs"/>
              </a:rPr>
              <a:t>inadequate space </a:t>
            </a:r>
            <a:r>
              <a:rPr lang="en-US" sz="1200" b="0" i="0" u="none" strike="noStrike" kern="1200" baseline="0" dirty="0">
                <a:solidFill>
                  <a:schemeClr val="tx1"/>
                </a:solidFill>
                <a:latin typeface="+mn-lt"/>
                <a:ea typeface="+mn-ea"/>
                <a:cs typeface="+mn-cs"/>
              </a:rPr>
              <a:t>for storage of </a:t>
            </a:r>
            <a:r>
              <a:rPr lang="en-US" sz="1200" b="1" i="0" u="none" strike="noStrike" kern="1200" baseline="0" dirty="0">
                <a:solidFill>
                  <a:schemeClr val="tx1"/>
                </a:solidFill>
                <a:latin typeface="+mn-lt"/>
                <a:ea typeface="+mn-ea"/>
                <a:cs typeface="+mn-cs"/>
              </a:rPr>
              <a:t>disabled vehicles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enforcement activities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emergency response</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maintenance work</a:t>
            </a:r>
            <a:r>
              <a:rPr lang="en-US" sz="1200" b="0" i="0" u="none" strike="noStrike" kern="1200" baseline="0" dirty="0">
                <a:solidFill>
                  <a:schemeClr val="tx1"/>
                </a:solidFill>
                <a:latin typeface="+mn-lt"/>
                <a:ea typeface="+mn-ea"/>
                <a:cs typeface="+mn-cs"/>
              </a:rPr>
              <a:t>. The lack of shoulder width on the bridge may make it impossible to avoid a crash or object on the roadway ahead. In addition, options are limited for non-motorized users such as bicyclists, forcing them onto the traveled lanes or close to the bridge rail.</a:t>
            </a:r>
          </a:p>
          <a:p>
            <a:r>
              <a:rPr lang="en-US" sz="1200" b="1" i="0" u="none" strike="noStrike" kern="1200" baseline="0" dirty="0">
                <a:solidFill>
                  <a:schemeClr val="tx1"/>
                </a:solidFill>
                <a:latin typeface="+mn-lt"/>
                <a:ea typeface="+mn-ea"/>
                <a:cs typeface="+mn-cs"/>
              </a:rPr>
              <a:t>Another concern</a:t>
            </a:r>
            <a:r>
              <a:rPr lang="en-US" sz="1200" b="0" i="0" u="none" strike="noStrike" kern="1200" baseline="0" dirty="0">
                <a:solidFill>
                  <a:schemeClr val="tx1"/>
                </a:solidFill>
                <a:latin typeface="+mn-lt"/>
                <a:ea typeface="+mn-ea"/>
                <a:cs typeface="+mn-cs"/>
              </a:rPr>
              <a:t>:  Narrow bridges on </a:t>
            </a:r>
            <a:r>
              <a:rPr lang="en-US" sz="1200" b="1" i="0" u="none" strike="noStrike" kern="1200" baseline="0" dirty="0">
                <a:solidFill>
                  <a:schemeClr val="tx1"/>
                </a:solidFill>
                <a:latin typeface="+mn-lt"/>
                <a:ea typeface="+mn-ea"/>
                <a:cs typeface="+mn-cs"/>
              </a:rPr>
              <a:t>horizontal curves </a:t>
            </a:r>
            <a:r>
              <a:rPr lang="en-US" sz="1200" b="0" i="0" u="none" strike="noStrike" kern="1200" baseline="0" dirty="0">
                <a:solidFill>
                  <a:schemeClr val="tx1"/>
                </a:solidFill>
                <a:latin typeface="+mn-lt"/>
                <a:ea typeface="+mn-ea"/>
                <a:cs typeface="+mn-cs"/>
              </a:rPr>
              <a:t>can have </a:t>
            </a:r>
            <a:r>
              <a:rPr lang="en-US" sz="1200" b="1" i="0" u="none" strike="noStrike" kern="1200" baseline="0" dirty="0">
                <a:solidFill>
                  <a:schemeClr val="tx1"/>
                </a:solidFill>
                <a:latin typeface="+mn-lt"/>
                <a:ea typeface="+mn-ea"/>
                <a:cs typeface="+mn-cs"/>
              </a:rPr>
              <a:t>limited horizontal stopping sight distance </a:t>
            </a:r>
            <a:r>
              <a:rPr lang="en-US" sz="1200" b="0" i="0" u="none" strike="noStrike" kern="1200" baseline="0" dirty="0">
                <a:solidFill>
                  <a:schemeClr val="tx1"/>
                </a:solidFill>
                <a:latin typeface="+mn-lt"/>
                <a:ea typeface="+mn-ea"/>
                <a:cs typeface="+mn-cs"/>
              </a:rPr>
              <a:t>past the bridge rail (Figure 10). Operations can be degraded, particularly on long bridges on high-speed roadways, because of speed reductions as drivers enter the narrowed cross section as well as a decrease in driver comfort on the bridge.</a:t>
            </a:r>
            <a:endParaRPr lang="en-US" u="none" baseline="0" dirty="0"/>
          </a:p>
        </p:txBody>
      </p:sp>
      <p:sp>
        <p:nvSpPr>
          <p:cNvPr id="3" name="Slide Image Placeholder 2"/>
          <p:cNvSpPr>
            <a:spLocks noGrp="1" noRot="1" noChangeAspect="1"/>
          </p:cNvSpPr>
          <p:nvPr>
            <p:ph type="sldImg"/>
          </p:nvPr>
        </p:nvSpPr>
        <p:spPr>
          <a:xfrm>
            <a:off x="1373188" y="366713"/>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11</a:t>
            </a:fld>
            <a:endParaRPr lang="en-US"/>
          </a:p>
        </p:txBody>
      </p:sp>
    </p:spTree>
    <p:extLst>
      <p:ext uri="{BB962C8B-B14F-4D97-AF65-F5344CB8AC3E}">
        <p14:creationId xmlns:p14="http://schemas.microsoft.com/office/powerpoint/2010/main" val="2710976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5319622"/>
            <a:ext cx="5645989" cy="2944483"/>
          </a:xfrm>
          <a:prstGeom prst="rect">
            <a:avLst/>
          </a:prstGeom>
          <a:noFill/>
        </p:spPr>
        <p:txBody>
          <a:bodyPr wrap="square" anchor="t"/>
          <a:lstStyle>
            <a:lvl1pPr lvl="0">
              <a:defRPr/>
            </a:lvl1pPr>
          </a:lstStyle>
          <a:p>
            <a:pPr lvl="0"/>
            <a:r>
              <a:rPr lang="en-US" u="none" baseline="0" dirty="0"/>
              <a:t>For 3R work done under Urban Area standards, the Board of Public Roads decided to use 0.5 ft as a minimum clearance from the edge of traveled way to the </a:t>
            </a:r>
            <a:r>
              <a:rPr lang="en-US" strike="sngStrike" baseline="0" dirty="0"/>
              <a:t>farthest</a:t>
            </a:r>
            <a:r>
              <a:rPr lang="en-US" baseline="0" dirty="0"/>
              <a:t> </a:t>
            </a:r>
            <a:r>
              <a:rPr lang="en-US" b="1" baseline="0" dirty="0"/>
              <a:t>nearest</a:t>
            </a:r>
            <a:r>
              <a:rPr lang="en-US" baseline="0" dirty="0"/>
              <a:t> vertical roadside element on a structure.  This is consistent with State highway standards Note G on page 10.  </a:t>
            </a:r>
            <a:endParaRPr lang="en-US" u="none" baseline="0" dirty="0"/>
          </a:p>
          <a:p>
            <a:pPr lvl="0"/>
            <a:endParaRPr lang="en-US" u="none" baseline="0"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pPr lvl="0"/>
            <a:r>
              <a:rPr lang="en-US" u="none" baseline="0" dirty="0"/>
              <a:t>1 ft total (0.5 ft each side) is not the value recommended by </a:t>
            </a:r>
            <a:r>
              <a:rPr lang="en-US" sz="1200" u="none" kern="1200" dirty="0">
                <a:solidFill>
                  <a:schemeClr val="tx1"/>
                </a:solidFill>
                <a:effectLst/>
                <a:latin typeface="+mn-lt"/>
                <a:ea typeface="+mn-ea"/>
                <a:cs typeface="+mn-cs"/>
              </a:rPr>
              <a:t>FHWA’s </a:t>
            </a:r>
            <a:r>
              <a:rPr lang="en-US" sz="1200" i="1" u="none" kern="1200" dirty="0">
                <a:solidFill>
                  <a:schemeClr val="tx1"/>
                </a:solidFill>
                <a:effectLst/>
                <a:latin typeface="+mn-lt"/>
                <a:ea typeface="+mn-ea"/>
                <a:cs typeface="+mn-cs"/>
              </a:rPr>
              <a:t>Mitigation Strategies for Design Exceptions</a:t>
            </a:r>
            <a:r>
              <a:rPr lang="en-US" sz="1200" u="none" kern="1200" dirty="0">
                <a:solidFill>
                  <a:schemeClr val="tx1"/>
                </a:solidFill>
                <a:effectLst/>
                <a:latin typeface="+mn-lt"/>
                <a:ea typeface="+mn-ea"/>
                <a:cs typeface="+mn-cs"/>
              </a:rPr>
              <a:t>, July, 2007 </a:t>
            </a:r>
            <a:r>
              <a:rPr lang="en-US" u="none" baseline="0" dirty="0"/>
              <a:t>but it is what the State went with and the Standards Committee decided to be consistent with that.  </a:t>
            </a:r>
          </a:p>
          <a:p>
            <a:pPr lvl="0"/>
            <a:endParaRPr lang="en-US" u="none" baseline="0" dirty="0"/>
          </a:p>
          <a:p>
            <a:pPr lvl="0"/>
            <a:r>
              <a:rPr lang="en-US" u="none" baseline="0" dirty="0"/>
              <a:t>In other words, using the definition of gutter line (1 ft from back-of-curb), the CBW needs to be at least one ft wider than gutter line to gutter line</a:t>
            </a:r>
          </a:p>
          <a:p>
            <a:pPr lvl="0"/>
            <a:r>
              <a:rPr lang="en-US" u="none" baseline="0" dirty="0"/>
              <a:t>But the note indicates 0.5 ft each side in order prevent the possibility of ending up with one foot on one side and zero on one side.  </a:t>
            </a:r>
          </a:p>
          <a:p>
            <a:pPr lvl="0"/>
            <a:endParaRPr lang="en-US" u="none" baseline="0" dirty="0"/>
          </a:p>
          <a:p>
            <a:pPr lvl="0"/>
            <a:r>
              <a:rPr lang="en-US" u="none" baseline="0" dirty="0"/>
              <a:t>So it’s a 2 ft difference between N&amp;R and 3R CBW’s in urban areas</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12</a:t>
            </a:fld>
            <a:endParaRPr lang="en-US"/>
          </a:p>
        </p:txBody>
      </p:sp>
    </p:spTree>
    <p:extLst>
      <p:ext uri="{BB962C8B-B14F-4D97-AF65-F5344CB8AC3E}">
        <p14:creationId xmlns:p14="http://schemas.microsoft.com/office/powerpoint/2010/main" val="3273800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82283" y="5285117"/>
            <a:ext cx="5732253" cy="2392392"/>
          </a:xfrm>
          <a:prstGeom prst="rect">
            <a:avLst/>
          </a:prstGeom>
          <a:noFill/>
        </p:spPr>
        <p:txBody>
          <a:bodyPr wrap="square" anchor="t"/>
          <a:lstStyle>
            <a:lvl1pPr lvl="0">
              <a:defRPr/>
            </a:lvl1pPr>
          </a:lstStyle>
          <a:p>
            <a:pPr lvl="0"/>
            <a:r>
              <a:rPr lang="en-US" dirty="0"/>
              <a:t>The CBW cannot be less than the values shown in the MDS tables.  They</a:t>
            </a:r>
            <a:r>
              <a:rPr lang="en-US" baseline="0" dirty="0"/>
              <a:t> may need to</a:t>
            </a:r>
            <a:r>
              <a:rPr lang="en-US" dirty="0"/>
              <a:t> be more , but cannot be less!  </a:t>
            </a:r>
          </a:p>
          <a:p>
            <a:pPr lvl="0"/>
            <a:r>
              <a:rPr lang="en-US" dirty="0"/>
              <a:t>There is only one exception to this,</a:t>
            </a:r>
            <a:r>
              <a:rPr lang="en-US" baseline="0" dirty="0"/>
              <a:t> and will be addressed later in the presentation. </a:t>
            </a:r>
            <a:endParaRPr lang="en-US" dirty="0"/>
          </a:p>
          <a:p>
            <a:pPr lvl="0"/>
            <a:r>
              <a:rPr lang="en-US" dirty="0"/>
              <a:t>As a reminder, the minimum CBW for any</a:t>
            </a:r>
            <a:r>
              <a:rPr lang="en-US" baseline="0" dirty="0"/>
              <a:t> new or reconstructed structure using rural area standards is 24 ft.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13</a:t>
            </a:fld>
            <a:endParaRPr lang="en-US"/>
          </a:p>
        </p:txBody>
      </p:sp>
    </p:spTree>
    <p:extLst>
      <p:ext uri="{BB962C8B-B14F-4D97-AF65-F5344CB8AC3E}">
        <p14:creationId xmlns:p14="http://schemas.microsoft.com/office/powerpoint/2010/main" val="3083985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784785"/>
            <a:ext cx="5456208" cy="3548332"/>
          </a:xfrm>
          <a:prstGeom prst="rect">
            <a:avLst/>
          </a:prstGeom>
          <a:noFill/>
        </p:spPr>
        <p:txBody>
          <a:bodyPr wrap="square" anchor="t"/>
          <a:lstStyle>
            <a:lvl1pPr lvl="0">
              <a:defRPr/>
            </a:lvl1pPr>
          </a:lstStyle>
          <a:p>
            <a:pPr lvl="0"/>
            <a:r>
              <a:rPr lang="en-US" dirty="0"/>
              <a:t>This slide shows an example where the min</a:t>
            </a:r>
            <a:r>
              <a:rPr lang="en-US" baseline="0" dirty="0"/>
              <a:t>imum CBW is greater than the value indicated in the table.  For this Rural Area table, Table I on pages 67-68, the CBW values on page 68 are based on lane widths for the 50 MPH design speed.  For this case, the lane width in Table I for fewer than 400 VPD, is 10 ft.  The table is based on a two-lane road, therefore the minimum traveled way for the 50 MPH design speed is 20 ft.  </a:t>
            </a:r>
          </a:p>
          <a:p>
            <a:pPr lvl="0"/>
            <a:endParaRPr lang="en-US" baseline="0" dirty="0"/>
          </a:p>
          <a:p>
            <a:pPr lvl="0"/>
            <a:r>
              <a:rPr lang="en-US" baseline="0" dirty="0"/>
              <a:t>The CBW according to Note 18 Formula (D) on Page 53 which adds 2 ft to each side, is 24 ft, and this is exactly the minimum value shown in the table.  </a:t>
            </a:r>
          </a:p>
          <a:p>
            <a:pPr lvl="0"/>
            <a:endParaRPr lang="en-US" baseline="0" dirty="0"/>
          </a:p>
          <a:p>
            <a:pPr lvl="0"/>
            <a:r>
              <a:rPr lang="en-US" baseline="0" dirty="0"/>
              <a:t>If the design speed is 55 MPH, the minimum lane width is 11 ft.  The minimum traveled way for the 55 MPH design speed is wider – 22 ft vs. 20 ft.  The CBW likewise is wider – 26 ft vs. 24 ft.  </a:t>
            </a:r>
          </a:p>
          <a:p>
            <a:pPr lvl="0"/>
            <a:endParaRPr lang="en-US" baseline="0" dirty="0"/>
          </a:p>
          <a:p>
            <a:pPr lvl="0"/>
            <a:r>
              <a:rPr lang="en-US" baseline="0" dirty="0"/>
              <a:t>If there is a relaxation of standards for CBW in this case, for the 55 MPH design speed, it must therefore be based on the larger CBW value (</a:t>
            </a:r>
            <a:r>
              <a:rPr lang="en-US" i="1" baseline="0" dirty="0"/>
              <a:t>26 ft</a:t>
            </a:r>
            <a:r>
              <a:rPr lang="en-US" baseline="0" dirty="0"/>
              <a:t>)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14</a:t>
            </a:fld>
            <a:endParaRPr lang="en-US"/>
          </a:p>
        </p:txBody>
      </p:sp>
    </p:spTree>
    <p:extLst>
      <p:ext uri="{BB962C8B-B14F-4D97-AF65-F5344CB8AC3E}">
        <p14:creationId xmlns:p14="http://schemas.microsoft.com/office/powerpoint/2010/main" val="390493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784785"/>
            <a:ext cx="5456208" cy="3548332"/>
          </a:xfrm>
          <a:prstGeom prst="rect">
            <a:avLst/>
          </a:prstGeom>
          <a:noFill/>
        </p:spPr>
        <p:txBody>
          <a:bodyPr wrap="square" anchor="t"/>
          <a:lstStyle>
            <a:lvl1pPr lvl="0">
              <a:defRPr/>
            </a:lvl1pPr>
          </a:lstStyle>
          <a:p>
            <a:pPr lvl="0"/>
            <a:r>
              <a:rPr lang="en-US" u="none" baseline="0" dirty="0"/>
              <a:t>This is another example of how a minimum CBW can be greater than the value in the table.  In this case, it is caused by two additional lanes for a total of four lanes.  The values in the tables are based on a two-lane roadway. </a:t>
            </a:r>
          </a:p>
          <a:p>
            <a:pPr lvl="0"/>
            <a:endParaRPr lang="en-US" u="none" baseline="0" dirty="0"/>
          </a:p>
          <a:p>
            <a:pPr lvl="0"/>
            <a:r>
              <a:rPr lang="en-US" baseline="0" dirty="0"/>
              <a:t>If there is a relaxation of standards for CBW in this case it must therefore be based on the larger value of </a:t>
            </a:r>
            <a:r>
              <a:rPr lang="en-US" i="1" baseline="0" dirty="0"/>
              <a:t>47 ft</a:t>
            </a:r>
            <a:r>
              <a:rPr lang="en-US" baseline="0" dirty="0"/>
              <a:t>.  Note that additional clear bridge width may be necessary if a median, shoulders, auxiliary lanes and sidewalks are being carried across the structure.  </a:t>
            </a:r>
            <a:endParaRPr lang="en-US" u="none" baseline="0" dirty="0"/>
          </a:p>
          <a:p>
            <a:pPr lvl="0"/>
            <a:endParaRPr lang="en-US" u="none"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15</a:t>
            </a:fld>
            <a:endParaRPr lang="en-US"/>
          </a:p>
        </p:txBody>
      </p:sp>
    </p:spTree>
    <p:extLst>
      <p:ext uri="{BB962C8B-B14F-4D97-AF65-F5344CB8AC3E}">
        <p14:creationId xmlns:p14="http://schemas.microsoft.com/office/powerpoint/2010/main" val="1081905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first video, Part I, presented an example of how to find the table that applies to a hypothetical bridge replacement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example assumes 11 ft driving lanes and 2 ft shoulders.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Thus, the traveled way is 2 x 11, or 22 ft.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10366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a reminder, Table J on pages 69-70 applies Rural Area Standards to roads with a national and state functional classification of Local.  The minimum clear bridge width shown on page 70 for the under 400 VPD group is 24 ft.  But we did not check the formula in Part I.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Knowing more about Note 18, and how the tables work for structures, let’s determine the minimum clear bridge width based on the formula.  </a:t>
            </a:r>
          </a:p>
          <a:p>
            <a:endParaRPr lang="en-US" dirty="0"/>
          </a:p>
          <a:p>
            <a:r>
              <a:rPr lang="en-US" dirty="0"/>
              <a:t>Formula</a:t>
            </a:r>
            <a:r>
              <a:rPr lang="en-US" baseline="0" dirty="0"/>
              <a:t> D is required for the under 400 VPD group.  </a:t>
            </a:r>
          </a:p>
          <a:p>
            <a:endParaRPr lang="en-US" baseline="0" dirty="0"/>
          </a:p>
          <a:p>
            <a:r>
              <a:rPr lang="en-US" baseline="0" dirty="0"/>
              <a:t>Formula D, from Note 18 on page 53, requires a minimum of 2 ft each side to be added to the planned traveled way. </a:t>
            </a:r>
          </a:p>
          <a:p>
            <a:endParaRPr lang="en-US" baseline="0" dirty="0"/>
          </a:p>
          <a:p>
            <a:r>
              <a:rPr lang="en-US" baseline="0" dirty="0"/>
              <a:t>The planned traveled way width is assumed to be 22 ft in this case.  Adding 2 ft to each side results in 26 ft. minimum CBW.</a:t>
            </a:r>
          </a:p>
          <a:p>
            <a:endParaRPr lang="en-US" baseline="0" dirty="0"/>
          </a:p>
          <a:p>
            <a:r>
              <a:rPr lang="en-US" baseline="0" dirty="0"/>
              <a:t>Thus, the minimum CBW is 26 ft, not the 24 ft shown in the table.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DD4794-76E5-4795-95DA-389BBC47F7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83677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974565"/>
            <a:ext cx="5801264" cy="3600092"/>
          </a:xfrm>
          <a:prstGeom prst="rect">
            <a:avLst/>
          </a:prstGeom>
          <a:noFill/>
        </p:spPr>
        <p:txBody>
          <a:bodyPr wrap="square" anchor="t"/>
          <a:lstStyle>
            <a:lvl1pPr lvl="0">
              <a:defRPr/>
            </a:lvl1pPr>
          </a:lstStyle>
          <a:p>
            <a:pPr lvl="0"/>
            <a:r>
              <a:rPr lang="en-US" dirty="0"/>
              <a:t>As mentioned previously, there is one exception to the</a:t>
            </a:r>
            <a:r>
              <a:rPr lang="en-US" baseline="0" dirty="0"/>
              <a:t> rule that no CBW can be less than the value in the table.   </a:t>
            </a:r>
          </a:p>
          <a:p>
            <a:pPr lvl="0"/>
            <a:r>
              <a:rPr lang="en-US" baseline="0" dirty="0"/>
              <a:t>It pertains only to 3R work </a:t>
            </a:r>
            <a:r>
              <a:rPr lang="en-US" b="1" baseline="0" dirty="0"/>
              <a:t>on structures</a:t>
            </a:r>
            <a:r>
              <a:rPr lang="en-US" baseline="0" dirty="0"/>
              <a:t>.  </a:t>
            </a:r>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standards allow the minimum CBW value to be less than the value in the table under the following conditions: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CBW is calculated using the formula indicated in the table,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is based on the minimum 3R lane width in the table,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results in a CBW at least as wide as the </a:t>
            </a:r>
            <a:r>
              <a:rPr lang="en-US" b="1" baseline="0" dirty="0"/>
              <a:t>planned </a:t>
            </a:r>
            <a:r>
              <a:rPr lang="en-US" baseline="0" dirty="0"/>
              <a:t>traveled way.  </a:t>
            </a:r>
            <a:endParaRPr lang="en-US" dirty="0"/>
          </a:p>
          <a:p>
            <a:pPr lvl="0"/>
            <a:endParaRPr lang="en-US" baseline="0" dirty="0"/>
          </a:p>
          <a:p>
            <a:pPr lvl="0"/>
            <a:r>
              <a:rPr lang="en-US" dirty="0"/>
              <a:t>The reason for this exception is that </a:t>
            </a:r>
          </a:p>
          <a:p>
            <a:pPr lvl="0"/>
            <a:r>
              <a:rPr lang="en-US" dirty="0"/>
              <a:t>There are</a:t>
            </a:r>
            <a:r>
              <a:rPr lang="en-US" baseline="0" dirty="0"/>
              <a:t> more variables that determine 3R lane widths – those variables being %HT and paved/unpaved.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3R CBW values in the tables are </a:t>
            </a:r>
            <a:r>
              <a:rPr lang="en-US" b="1" baseline="0" dirty="0"/>
              <a:t>generally</a:t>
            </a:r>
            <a:r>
              <a:rPr lang="en-US" baseline="0" dirty="0"/>
              <a:t> based on the more conservative lane width.  </a:t>
            </a:r>
          </a:p>
          <a:p>
            <a:pPr lvl="0"/>
            <a:r>
              <a:rPr lang="en-US" baseline="0" dirty="0"/>
              <a:t>The Board of Public Roads felt it wasn’t practical to list all of the different combinations.</a:t>
            </a:r>
          </a:p>
          <a:p>
            <a:pPr lvl="0"/>
            <a:r>
              <a:rPr lang="en-US" baseline="0" dirty="0"/>
              <a:t>Therefore this exception is allowed.  </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18</a:t>
            </a:fld>
            <a:endParaRPr lang="en-US"/>
          </a:p>
        </p:txBody>
      </p:sp>
    </p:spTree>
    <p:extLst>
      <p:ext uri="{BB962C8B-B14F-4D97-AF65-F5344CB8AC3E}">
        <p14:creationId xmlns:p14="http://schemas.microsoft.com/office/powerpoint/2010/main" val="122917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16788" y="5267865"/>
            <a:ext cx="5680494" cy="2254370"/>
          </a:xfrm>
          <a:prstGeom prst="rect">
            <a:avLst/>
          </a:prstGeom>
          <a:noFill/>
        </p:spPr>
        <p:txBody>
          <a:bodyPr wrap="square" anchor="t"/>
          <a:lstStyle>
            <a:lvl1pPr lvl="0">
              <a:defRPr/>
            </a:lvl1pPr>
          </a:lstStyle>
          <a:p>
            <a:pPr lvl="0"/>
            <a:r>
              <a:rPr lang="en-US" dirty="0"/>
              <a:t>This slide</a:t>
            </a:r>
            <a:r>
              <a:rPr lang="en-US" baseline="0" dirty="0"/>
              <a:t> is an example of the 3R CBW exception.  </a:t>
            </a:r>
          </a:p>
          <a:p>
            <a:pPr lvl="0"/>
            <a:r>
              <a:rPr lang="en-US" baseline="0" dirty="0"/>
              <a:t>In this case, the value in the table is based on a 22 ft approach traveled way.  </a:t>
            </a:r>
          </a:p>
          <a:p>
            <a:pPr lvl="0"/>
            <a:r>
              <a:rPr lang="en-US" baseline="0" dirty="0"/>
              <a:t>However, because the heavy truck percentage is less than 10%, </a:t>
            </a:r>
          </a:p>
          <a:p>
            <a:pPr lvl="0"/>
            <a:r>
              <a:rPr lang="en-US" baseline="0" dirty="0"/>
              <a:t>the minimum traveled way is allowed to be 20 ft, </a:t>
            </a:r>
          </a:p>
          <a:p>
            <a:pPr lvl="0"/>
            <a:r>
              <a:rPr lang="en-US" baseline="0" dirty="0"/>
              <a:t>therefore a bridge or other structure with 3R work is allowed to have a minimum 20 ft CBW.  </a:t>
            </a:r>
          </a:p>
          <a:p>
            <a:pPr lvl="0"/>
            <a:r>
              <a:rPr lang="en-US" baseline="0" dirty="0"/>
              <a:t>This is less than the value shown in the table, and it is allowed by Note 18.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19</a:t>
            </a:fld>
            <a:endParaRPr lang="en-US"/>
          </a:p>
        </p:txBody>
      </p:sp>
    </p:spTree>
    <p:extLst>
      <p:ext uri="{BB962C8B-B14F-4D97-AF65-F5344CB8AC3E}">
        <p14:creationId xmlns:p14="http://schemas.microsoft.com/office/powerpoint/2010/main" val="66302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in </a:t>
            </a:r>
            <a:r>
              <a:rPr lang="en-US" baseline="0" dirty="0"/>
              <a:t>the Bridges and Structures video, Part I, </a:t>
            </a:r>
            <a:r>
              <a:rPr lang="en-US" dirty="0"/>
              <a:t>other videos in this series</a:t>
            </a:r>
            <a:r>
              <a:rPr lang="en-US" baseline="0" dirty="0"/>
              <a:t> cover the learning objectives shown on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 of the other videos should be viewed and understood before watching this video on bridges and structures.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That includes the Bridges and Structures video, Part 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assumption is that you are already familiar with, or at least know where to find information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Functional classification systems (Title 428 NAC Chapter 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How to Get to, and Use, the tables on pages 55-86 of the Minimum Design Standards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Terminology is important – Definitions are on pages 37-46 of the MDS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Notes, essentially an extension of the tables, are found on pages 47-54 of the MDS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Understanding 3R requirements is a point of emphasis because 3R standards for county roads and municipal streets were added to the Minimum Design Standards in 2016.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Learning Objectives 6, 7 and 8 will not be covered directly in [this video] the Bridges and Structures videos.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a:t>Minimum Maintenance Standards (pages 88-91 of the MDS)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a:t>Relaxation of Standards (pages 92-94)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pPr marL="0" inden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928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658264"/>
            <a:ext cx="5784011" cy="3692106"/>
          </a:xfrm>
          <a:prstGeom prst="rect">
            <a:avLst/>
          </a:prstGeom>
          <a:noFill/>
        </p:spPr>
        <p:txBody>
          <a:bodyPr wrap="square" anchor="t"/>
          <a:lstStyle>
            <a:lvl1pPr lvl="0">
              <a:defRPr/>
            </a:lvl1pPr>
          </a:lstStyle>
          <a:p>
            <a:pPr lvl="0"/>
            <a:r>
              <a:rPr lang="en-US" b="0" baseline="0" dirty="0"/>
              <a:t>This slide shows two other requirements in Note 18, and one recommendation.  </a:t>
            </a:r>
          </a:p>
          <a:p>
            <a:pPr lvl="0"/>
            <a:r>
              <a:rPr lang="en-US" b="1" baseline="0" dirty="0"/>
              <a:t>First Bullet</a:t>
            </a:r>
            <a:r>
              <a:rPr lang="en-US" baseline="0" dirty="0"/>
              <a:t>: Paved shoulders must be carried over the structure.  This could result in a higher minimum value for CBW than calculated by formula or shown in the table.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Second Bullet</a:t>
            </a:r>
            <a:r>
              <a:rPr lang="en-US" baseline="0" dirty="0"/>
              <a:t>: Auto gates minimum 18 ft</a:t>
            </a:r>
          </a:p>
          <a:p>
            <a:pPr lvl="0"/>
            <a:r>
              <a:rPr lang="en-US" b="1" baseline="0" dirty="0"/>
              <a:t>Third Bullet</a:t>
            </a:r>
            <a:r>
              <a:rPr lang="en-US" baseline="0" dirty="0"/>
              <a:t>: The desirable CBW for rehabilitated bridges is the New and Reconstructed CBW.  It may be that a cost analysis would bear this out.  This is </a:t>
            </a:r>
            <a:r>
              <a:rPr lang="en-US" b="1" baseline="0" dirty="0"/>
              <a:t>a recommendation and</a:t>
            </a:r>
            <a:r>
              <a:rPr lang="en-US" baseline="0" dirty="0"/>
              <a:t> not a minimum requirement in the standards. Rehabilitated bridge is defined as replacement of the entire superstructure. </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20</a:t>
            </a:fld>
            <a:endParaRPr lang="en-US"/>
          </a:p>
        </p:txBody>
      </p:sp>
    </p:spTree>
    <p:extLst>
      <p:ext uri="{BB962C8B-B14F-4D97-AF65-F5344CB8AC3E}">
        <p14:creationId xmlns:p14="http://schemas.microsoft.com/office/powerpoint/2010/main" val="2645742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16788" y="4589253"/>
            <a:ext cx="5715000" cy="3502324"/>
          </a:xfrm>
          <a:prstGeom prst="rect">
            <a:avLst/>
          </a:prstGeom>
          <a:noFill/>
        </p:spPr>
        <p:txBody>
          <a:bodyPr wrap="square" anchor="t"/>
          <a:lstStyle>
            <a:lvl1pPr lvl="0">
              <a:defRPr/>
            </a:lvl1pPr>
          </a:lstStyle>
          <a:p>
            <a:pPr lvl="0"/>
            <a:r>
              <a:rPr lang="en-US" baseline="0" dirty="0"/>
              <a:t>There may be a misconception that standards for roads and bridges are two mutually exclusive, separate standards.  </a:t>
            </a:r>
          </a:p>
          <a:p>
            <a:pPr lvl="0"/>
            <a:r>
              <a:rPr lang="en-US" baseline="0" dirty="0"/>
              <a:t>That way of thinking is not correct.  </a:t>
            </a:r>
          </a:p>
          <a:p>
            <a:pPr lvl="0"/>
            <a:endParaRPr lang="en-US" baseline="0" dirty="0"/>
          </a:p>
          <a:p>
            <a:pPr lvl="0"/>
            <a:r>
              <a:rPr lang="en-US" baseline="0" dirty="0"/>
              <a:t>With Notes 18 and 22, on pages 53 and 54, respectively, t</a:t>
            </a:r>
            <a:r>
              <a:rPr lang="en-US" dirty="0"/>
              <a:t>he Board provides</a:t>
            </a:r>
            <a:r>
              <a:rPr lang="en-US" baseline="0" dirty="0"/>
              <a:t> requirements which coordinate road work and bridge work.</a:t>
            </a:r>
          </a:p>
          <a:p>
            <a:pPr lvl="0"/>
            <a:r>
              <a:rPr lang="en-US" baseline="0" dirty="0"/>
              <a:t>Note 6 at the bottom of page 47 may also come into play in deciding a scope of work.  </a:t>
            </a:r>
          </a:p>
          <a:p>
            <a:pPr lvl="0"/>
            <a:endParaRPr lang="en-US" baseline="0" dirty="0"/>
          </a:p>
          <a:p>
            <a:pPr lvl="0"/>
            <a:r>
              <a:rPr lang="en-US" baseline="0" dirty="0"/>
              <a:t>Work on a road could result in work on a structure, and work on a structure could result in work on a road or street.  </a:t>
            </a:r>
          </a:p>
          <a:p>
            <a:pPr lvl="0"/>
            <a:r>
              <a:rPr lang="en-US" baseline="0" dirty="0"/>
              <a:t>The following slides discuss this.  </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21</a:t>
            </a:fld>
            <a:endParaRPr lang="en-US"/>
          </a:p>
        </p:txBody>
      </p:sp>
    </p:spTree>
    <p:extLst>
      <p:ext uri="{BB962C8B-B14F-4D97-AF65-F5344CB8AC3E}">
        <p14:creationId xmlns:p14="http://schemas.microsoft.com/office/powerpoint/2010/main" val="3943164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An important issue that is addressed by Notes 6,</a:t>
            </a:r>
            <a:r>
              <a:rPr lang="en-US" baseline="0" dirty="0"/>
              <a:t> 18 and 22 is segmentation, that is, doing projects up to a structure, or just short of a structure, and not addressing the structure itself.  Thus, the structure is not updated to standards as it needs to be.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4611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16788" y="4589253"/>
            <a:ext cx="5715000" cy="3502324"/>
          </a:xfrm>
          <a:prstGeom prst="rect">
            <a:avLst/>
          </a:prstGeom>
          <a:noFill/>
        </p:spPr>
        <p:txBody>
          <a:bodyPr wrap="square" anchor="t"/>
          <a:lstStyle>
            <a:lvl1pPr lvl="0">
              <a:defRPr/>
            </a:lvl1pPr>
          </a:lstStyle>
          <a:p>
            <a:pPr lvl="0"/>
            <a:r>
              <a:rPr lang="en-US" dirty="0"/>
              <a:t>Roadways and Bridges are not in separate</a:t>
            </a:r>
            <a:r>
              <a:rPr lang="en-US" baseline="0" dirty="0"/>
              <a:t> worlds!  </a:t>
            </a:r>
          </a:p>
          <a:p>
            <a:pPr lvl="0"/>
            <a:r>
              <a:rPr lang="en-US" baseline="0" dirty="0"/>
              <a:t>In fact they are part of the same experience for drivers, who have expectations of compatibility, consistency and safety.  </a:t>
            </a:r>
          </a:p>
          <a:p>
            <a:pPr lvl="0"/>
            <a:r>
              <a:rPr lang="en-US" baseline="0" dirty="0"/>
              <a:t>So, when putting together your 1- and 6-year program of work, plan wisely so a key part of your transportation system is not ignored.  </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23</a:t>
            </a:fld>
            <a:endParaRPr lang="en-US"/>
          </a:p>
        </p:txBody>
      </p:sp>
    </p:spTree>
    <p:extLst>
      <p:ext uri="{BB962C8B-B14F-4D97-AF65-F5344CB8AC3E}">
        <p14:creationId xmlns:p14="http://schemas.microsoft.com/office/powerpoint/2010/main" val="2771541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65030" y="4853797"/>
            <a:ext cx="5749506" cy="3548332"/>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purpose of this slide is to let you know that the Board of Public Roads wants to avoid the bridge being a constriction in the road or street, such as you can see in this aerial photo - the road is wider than the bridge.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lvl="0"/>
            <a:r>
              <a:rPr lang="en-US" baseline="0" dirty="0"/>
              <a:t>The Board of Public Roads desires that, with respect to geometrics, bridges and roads be compatible and consistent.  </a:t>
            </a:r>
          </a:p>
          <a:p>
            <a:pPr lvl="0"/>
            <a:r>
              <a:rPr lang="en-US" baseline="0" dirty="0"/>
              <a:t>Generally, if the road or street is built to minimum New &amp; Reconstructed standards, the bridges and structures on the roadway should also meet minimum New &amp; Reconstructed standards, and </a:t>
            </a:r>
          </a:p>
          <a:p>
            <a:pPr lvl="0"/>
            <a:r>
              <a:rPr lang="en-US" baseline="0" dirty="0"/>
              <a:t>If the roadway meets minimum 3R standards, bridges and structures on that roadway should also meet </a:t>
            </a:r>
            <a:r>
              <a:rPr lang="en-US" b="1" baseline="0" dirty="0"/>
              <a:t>or exceed </a:t>
            </a:r>
            <a:r>
              <a:rPr lang="en-US" baseline="0" dirty="0"/>
              <a:t>minimum3R standards. </a:t>
            </a:r>
          </a:p>
          <a:p>
            <a:pPr lvl="0"/>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standards do have some flexibility, however.  Refer to </a:t>
            </a:r>
            <a:r>
              <a:rPr lang="en-US" baseline="0" dirty="0"/>
              <a:t>Note 18 on page 53 </a:t>
            </a:r>
            <a:r>
              <a:rPr lang="en-US" dirty="0"/>
              <a:t>the </a:t>
            </a:r>
            <a:r>
              <a:rPr lang="en-US" baseline="0" dirty="0"/>
              <a:t>paragraph in </a:t>
            </a:r>
            <a:r>
              <a:rPr lang="en-US" b="1" baseline="0" dirty="0"/>
              <a:t>bold font </a:t>
            </a:r>
            <a:r>
              <a:rPr lang="en-US" baseline="0" dirty="0"/>
              <a:t> (which begins “Clear bridge width for an existing bridge  .  .  . “): </a:t>
            </a:r>
          </a:p>
          <a:p>
            <a:pPr lvl="0"/>
            <a:r>
              <a:rPr lang="en-US" baseline="0" dirty="0"/>
              <a:t>If the adjacent roadway is built to New &amp; Reconstructed standards, it is best for the structure to have the minimum New &amp; Reconstructed clear bridge width.  However, Note 18 allows the flexibility to </a:t>
            </a:r>
            <a:r>
              <a:rPr lang="en-US" b="1" baseline="0" dirty="0"/>
              <a:t>meet or exceed 3R standards </a:t>
            </a:r>
            <a:r>
              <a:rPr lang="en-US" baseline="0" dirty="0"/>
              <a:t>if it makes sense from the perspective that the structure may have some good life remaining.  This will be discussed more later.    </a:t>
            </a:r>
          </a:p>
          <a:p>
            <a:pPr lvl="0"/>
            <a:endParaRPr lang="en-US" baseline="0" dirty="0"/>
          </a:p>
          <a:p>
            <a:pPr lvl="0"/>
            <a:r>
              <a:rPr lang="en-US" u="sng" baseline="0"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Clear bridge width for an existing bridge or non-buried structure shall meet or exceed minimum 3R standards if the approach roadway; traveled way or paved shoulders are widened or reconstructed on either side.  The roadway width for an existing buried non-bridge-size culvert shall meet or exceed minimum 3R standards if the approach roadway is widened or reconstructed on either side</a:t>
            </a:r>
            <a:r>
              <a:rPr lang="en-US" sz="1200" kern="1200" dirty="0">
                <a:solidFill>
                  <a:schemeClr val="tx1"/>
                </a:solidFill>
                <a:effectLst/>
                <a:latin typeface="+mn-lt"/>
                <a:ea typeface="+mn-ea"/>
                <a:cs typeface="+mn-cs"/>
              </a:rPr>
              <a:t>.</a:t>
            </a:r>
          </a:p>
          <a:p>
            <a:pPr lvl="0"/>
            <a:endParaRPr lang="en-US" baseline="0" dirty="0"/>
          </a:p>
          <a:p>
            <a:pPr lvl="0"/>
            <a:r>
              <a:rPr lang="en-US" sz="1200" b="0" i="0" u="sng" baseline="0" dirty="0">
                <a:solidFill>
                  <a:srgbClr val="FF0000"/>
                </a:solidFill>
                <a:latin typeface="+mn-lt"/>
              </a:rPr>
              <a:t>NOT FOR AUDIO</a:t>
            </a:r>
            <a:endParaRPr lang="en-US" b="0" i="0"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Google</a:t>
            </a:r>
            <a:r>
              <a:rPr lang="en-US" baseline="0" dirty="0"/>
              <a:t> Earth photo (near DeWitt) shows a road width that appears wider than the bridge width.  </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24</a:t>
            </a:fld>
            <a:endParaRPr lang="en-US"/>
          </a:p>
        </p:txBody>
      </p:sp>
    </p:spTree>
    <p:extLst>
      <p:ext uri="{BB962C8B-B14F-4D97-AF65-F5344CB8AC3E}">
        <p14:creationId xmlns:p14="http://schemas.microsoft.com/office/powerpoint/2010/main" val="1540601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16788" y="4589253"/>
            <a:ext cx="5715000" cy="3502324"/>
          </a:xfrm>
          <a:prstGeom prst="rect">
            <a:avLst/>
          </a:prstGeom>
          <a:noFill/>
        </p:spPr>
        <p:txBody>
          <a:bodyPr wrap="square" anchor="t"/>
          <a:lstStyle>
            <a:lvl1pPr lvl="0">
              <a:defRPr/>
            </a:lvl1pPr>
          </a:lstStyle>
          <a:p>
            <a:pPr lvl="0"/>
            <a:r>
              <a:rPr lang="en-US" dirty="0"/>
              <a:t>The</a:t>
            </a:r>
            <a:r>
              <a:rPr lang="en-US" baseline="0" dirty="0"/>
              <a:t> table on this slide shows what minimum standards apply to structures, when work (more than maintenance) is done on at least one of the approach roadways.  </a:t>
            </a:r>
          </a:p>
          <a:p>
            <a:pPr lvl="0"/>
            <a:endParaRPr lang="en-US" baseline="0" dirty="0"/>
          </a:p>
          <a:p>
            <a:pPr lvl="0"/>
            <a:r>
              <a:rPr lang="en-US" baseline="0" dirty="0"/>
              <a:t>Referring to the first line in the table on the slide:</a:t>
            </a:r>
          </a:p>
          <a:p>
            <a:pPr lvl="0"/>
            <a:r>
              <a:rPr lang="en-US" baseline="0" dirty="0"/>
              <a:t>Generally, the bridge or non-buried structure must meet minimum 3R standards.  Of course, if the </a:t>
            </a:r>
            <a:r>
              <a:rPr lang="en-US" u="sng" baseline="0" dirty="0"/>
              <a:t>type of roadway work is Reconstructed</a:t>
            </a:r>
            <a:r>
              <a:rPr lang="en-US" baseline="0" dirty="0"/>
              <a:t>, it is desirable for the bridge to also meet New &amp; Reconstructed standards for clear bridge width in order to be consistent with the roadway.  </a:t>
            </a:r>
          </a:p>
          <a:p>
            <a:pPr lvl="0"/>
            <a:r>
              <a:rPr lang="en-US" baseline="0" dirty="0"/>
              <a:t>However, the Board of Public Roads in Note 18 allows some flexibility, i.e. if the bridge is in good shape and has some life remaining, the Board does not expect a relaxation of standards request, unless minimum 3R standards cannot be met.  </a:t>
            </a:r>
            <a:r>
              <a:rPr lang="en-US" b="0" baseline="0" dirty="0"/>
              <a:t>The decision to replace, and the subsequent liability lies with the county or municipality. </a:t>
            </a:r>
          </a:p>
          <a:p>
            <a:pPr lvl="0"/>
            <a:endParaRPr lang="en-US" b="0" baseline="0" dirty="0"/>
          </a:p>
          <a:p>
            <a:pPr lvl="0"/>
            <a:r>
              <a:rPr lang="en-US" b="0" baseline="0" dirty="0"/>
              <a:t>Referring to the second line in the table on the slide:</a:t>
            </a:r>
          </a:p>
          <a:p>
            <a:pPr lvl="0"/>
            <a:r>
              <a:rPr lang="en-US" baseline="0" dirty="0"/>
              <a:t>If the </a:t>
            </a:r>
            <a:r>
              <a:rPr lang="en-US" u="sng" baseline="0" dirty="0"/>
              <a:t>type of roadway work is 3R</a:t>
            </a:r>
            <a:r>
              <a:rPr lang="en-US" baseline="0" dirty="0"/>
              <a:t>, and the traveled way or paved shoulders are widened, the structure </a:t>
            </a:r>
            <a:r>
              <a:rPr lang="en-US" u="sng" baseline="0" dirty="0"/>
              <a:t>must</a:t>
            </a:r>
            <a:r>
              <a:rPr lang="en-US" baseline="0" dirty="0"/>
              <a:t> meet minimum 3R standards.  </a:t>
            </a:r>
          </a:p>
          <a:p>
            <a:pPr lvl="0"/>
            <a:endParaRPr lang="en-US" baseline="0" dirty="0"/>
          </a:p>
          <a:p>
            <a:pPr lvl="0"/>
            <a:r>
              <a:rPr lang="en-US" baseline="0" dirty="0"/>
              <a:t>Referring to the third line in the table on the slide:</a:t>
            </a:r>
          </a:p>
          <a:p>
            <a:pPr lvl="0"/>
            <a:r>
              <a:rPr lang="en-US" baseline="0" dirty="0"/>
              <a:t>If the traveled way or paved shoulders are not widened with the 3R work, then the Board would not expect a relaxation of standards request unless a cost effective analysis (per Note 6) shows that it would be beneficial for the structure to meet 3R standards, and for some reason 3R standards cannot be met.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25</a:t>
            </a:fld>
            <a:endParaRPr lang="en-US"/>
          </a:p>
        </p:txBody>
      </p:sp>
    </p:spTree>
    <p:extLst>
      <p:ext uri="{BB962C8B-B14F-4D97-AF65-F5344CB8AC3E}">
        <p14:creationId xmlns:p14="http://schemas.microsoft.com/office/powerpoint/2010/main" val="151229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a:t>
            </a:r>
            <a:r>
              <a:rPr lang="en-US" baseline="0" dirty="0"/>
              <a:t> table on this slide shows what minimum standards apply to the approach road or street on either side of a structure when work (more than maintenance) is done on the structure.  </a:t>
            </a:r>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Referring to the first line in the table:</a:t>
            </a:r>
          </a:p>
          <a:p>
            <a:pPr lvl="0"/>
            <a:r>
              <a:rPr lang="en-US" baseline="0" dirty="0"/>
              <a:t>The Board of Public Roads in Note 22 does allow for some flexibility for very low volume roads (ADT fewer than 400 VPD), where Rural standards apply.  For those roads, some design criteria need to meet minimum New &amp; Reconstructed standards only if a cost effective analysis indicates it</a:t>
            </a:r>
            <a:r>
              <a:rPr lang="en-US" b="0" baseline="0" dirty="0"/>
              <a:t>.  </a:t>
            </a:r>
          </a:p>
          <a:p>
            <a:pPr lvl="0"/>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Referring to the second line:</a:t>
            </a:r>
          </a:p>
          <a:p>
            <a:pPr lvl="0"/>
            <a:r>
              <a:rPr lang="en-US" baseline="0" dirty="0"/>
              <a:t>If the </a:t>
            </a:r>
            <a:r>
              <a:rPr lang="en-US" u="sng" baseline="0" dirty="0"/>
              <a:t>type of </a:t>
            </a:r>
            <a:r>
              <a:rPr lang="en-US" u="sng" strike="sngStrike" baseline="0" dirty="0"/>
              <a:t>bridge</a:t>
            </a:r>
            <a:r>
              <a:rPr lang="en-US" u="sng" baseline="0" dirty="0"/>
              <a:t> work </a:t>
            </a:r>
            <a:r>
              <a:rPr lang="en-US" b="1" u="sng" baseline="0" dirty="0"/>
              <a:t>on the structure </a:t>
            </a:r>
            <a:r>
              <a:rPr lang="en-US" u="sng" baseline="0" dirty="0"/>
              <a:t>is 3R</a:t>
            </a:r>
            <a:r>
              <a:rPr lang="en-US" baseline="0" dirty="0"/>
              <a:t>, and the clear bridge width is increased or a culvert extended, the roadway must meet minimum 3R standards if a cost effective analysis requires it (per Note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Referring to the bottom line in the table:</a:t>
            </a:r>
          </a:p>
          <a:p>
            <a:pPr lvl="0"/>
            <a:r>
              <a:rPr lang="en-US" baseline="0" dirty="0"/>
              <a:t>If the clear bridge width is not increased, work on the approach road or street would be to</a:t>
            </a:r>
            <a:r>
              <a:rPr lang="en-US" b="1" baseline="0" dirty="0"/>
              <a:t> Minimum </a:t>
            </a:r>
            <a:r>
              <a:rPr lang="en-US" baseline="0" dirty="0"/>
              <a:t>Maintenance standards unless for some other reason the </a:t>
            </a:r>
            <a:r>
              <a:rPr lang="en-US" b="1" baseline="0" dirty="0"/>
              <a:t>scope of work on the approach road or street requires a higher </a:t>
            </a:r>
            <a:r>
              <a:rPr lang="en-US" baseline="0" dirty="0"/>
              <a:t>standard.  </a:t>
            </a:r>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Finally, although it is not included as a line in the table, if the </a:t>
            </a:r>
            <a:r>
              <a:rPr lang="en-US" u="sng" baseline="0" dirty="0"/>
              <a:t>type of work is New &amp; Reconstructed for the </a:t>
            </a:r>
            <a:r>
              <a:rPr lang="en-US" u="sng" strike="sngStrike" baseline="0" dirty="0"/>
              <a:t>bridge </a:t>
            </a:r>
            <a:r>
              <a:rPr lang="en-US" b="1" u="sng" baseline="0" dirty="0"/>
              <a:t>structure</a:t>
            </a:r>
            <a:r>
              <a:rPr lang="en-US" baseline="0" dirty="0"/>
              <a:t>, the approach road or street should also meet New &amp; Reconstructed standards in order to be consistent with the structure.  </a:t>
            </a:r>
          </a:p>
          <a:p>
            <a:pPr lvl="0"/>
            <a:endParaRPr lang="en-US" dirty="0"/>
          </a:p>
          <a:p>
            <a:pPr lvl="0"/>
            <a:endParaRPr lang="en-US" dirty="0"/>
          </a:p>
          <a:p>
            <a:pPr lvl="0"/>
            <a:r>
              <a:rPr lang="en-US" sz="1200" b="0" i="0" u="sng" dirty="0">
                <a:solidFill>
                  <a:srgbClr val="FF0000"/>
                </a:solidFill>
                <a:latin typeface="+mn-lt"/>
              </a:rPr>
              <a:t>NOT</a:t>
            </a:r>
            <a:r>
              <a:rPr lang="en-US" sz="1200" b="0" i="0" u="sng" baseline="0" dirty="0">
                <a:solidFill>
                  <a:srgbClr val="FF0000"/>
                </a:solidFill>
                <a:latin typeface="+mn-lt"/>
              </a:rPr>
              <a:t> FOR AUDIO</a:t>
            </a:r>
            <a:endParaRPr lang="en-US" b="0" i="0" u="sng" dirty="0"/>
          </a:p>
          <a:p>
            <a:pPr lvl="0"/>
            <a:r>
              <a:rPr lang="en-US" dirty="0"/>
              <a:t>Note 22:</a:t>
            </a:r>
            <a:r>
              <a:rPr lang="en-US" baseline="0" dirty="0"/>
              <a:t> </a:t>
            </a:r>
          </a:p>
          <a:p>
            <a:pPr lvl="0"/>
            <a:r>
              <a:rPr lang="en-US" sz="1200" kern="1200" dirty="0">
                <a:solidFill>
                  <a:schemeClr val="tx1"/>
                </a:solidFill>
                <a:effectLst/>
                <a:latin typeface="+mn-lt"/>
                <a:ea typeface="+mn-ea"/>
                <a:cs typeface="+mn-cs"/>
              </a:rPr>
              <a:t>For roads with ADT fewer than 400 VPD, where Rural Area standards apply, the roadway and roadside within the limits of the work on either side of a reconstructed or replacement bridge, non-buried structure, culvert, low water stream crossing or ford shall meet standards as defined in this regulation; however, the following need to meet New and Reconstructed standards only if (a) there is a significant crash history related to its respective criterion and (b) a cost effective analysis shows that user benefits are greater than the cost of meeting New and Reconstructed standards: lane width, shoulder width, horizontal curve radius, superelevation, K values, grade, stopping sight distance and horizontal clear zone.</a:t>
            </a:r>
            <a:endParaRPr lang="en-US"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26</a:t>
            </a:fld>
            <a:endParaRPr lang="en-US"/>
          </a:p>
        </p:txBody>
      </p:sp>
    </p:spTree>
    <p:extLst>
      <p:ext uri="{BB962C8B-B14F-4D97-AF65-F5344CB8AC3E}">
        <p14:creationId xmlns:p14="http://schemas.microsoft.com/office/powerpoint/2010/main" val="3041873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30525" y="4595004"/>
            <a:ext cx="5766758" cy="4048664"/>
          </a:xfrm>
          <a:prstGeom prst="rect">
            <a:avLst/>
          </a:prstGeom>
          <a:noFill/>
        </p:spPr>
        <p:txBody>
          <a:bodyPr wrap="square" anchor="t"/>
          <a:lstStyle>
            <a:lvl1pPr lvl="0">
              <a:defRPr/>
            </a:lvl1pPr>
          </a:lstStyle>
          <a:p>
            <a:pPr lvl="0"/>
            <a:r>
              <a:rPr lang="en-US" baseline="0" dirty="0"/>
              <a:t>Let’s look at Note 22 in more detail.  It addresses approach roadway requirements for structure replacements on very low-volume roads where Rural Standards apply.  </a:t>
            </a:r>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22 implies that the approach roadway on either side </a:t>
            </a:r>
            <a:r>
              <a:rPr lang="en-US" b="1" baseline="0" dirty="0"/>
              <a:t>should</a:t>
            </a:r>
            <a:r>
              <a:rPr lang="en-US" baseline="0" dirty="0"/>
              <a:t> meet New &amp; Reconstructed standards if the type of work for a bridge or structure is New &amp; Reconstructed, on roads with an ADT of 400 VPD and greater.  Considering the 60- to 70-year </a:t>
            </a:r>
            <a:r>
              <a:rPr lang="en-US" b="1" baseline="0" dirty="0"/>
              <a:t>life span </a:t>
            </a:r>
            <a:r>
              <a:rPr lang="en-US" baseline="0" dirty="0"/>
              <a:t>of structures, it might make sense to correct deficiencies, such as a sub-standard vertical curve, or a horizontal curve that is too sharp.  Remember, </a:t>
            </a:r>
            <a:r>
              <a:rPr lang="en-US" b="1" baseline="0" dirty="0"/>
              <a:t>State Statute 39-2101 </a:t>
            </a:r>
            <a:r>
              <a:rPr lang="en-US" baseline="0" dirty="0"/>
              <a:t>requires roadways eventually to be brought up to reconstructed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lvl="0"/>
            <a:r>
              <a:rPr lang="en-US" baseline="0" dirty="0"/>
              <a:t>Note 22, however, allows some flexibility in the standards for very low-volume Rural roads (less than 400 VPD).  </a:t>
            </a:r>
          </a:p>
          <a:p>
            <a:pPr lvl="0"/>
            <a:endParaRPr lang="en-US" baseline="0" dirty="0"/>
          </a:p>
          <a:p>
            <a:pPr lvl="0"/>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27</a:t>
            </a:fld>
            <a:endParaRPr lang="en-US"/>
          </a:p>
        </p:txBody>
      </p:sp>
    </p:spTree>
    <p:extLst>
      <p:ext uri="{BB962C8B-B14F-4D97-AF65-F5344CB8AC3E}">
        <p14:creationId xmlns:p14="http://schemas.microsoft.com/office/powerpoint/2010/main" val="2177261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30525" y="4595004"/>
            <a:ext cx="5766758" cy="4048664"/>
          </a:xfrm>
          <a:prstGeom prst="rect">
            <a:avLst/>
          </a:prstGeom>
          <a:noFill/>
        </p:spPr>
        <p:txBody>
          <a:bodyPr wrap="square" anchor="t"/>
          <a:lstStyle>
            <a:lvl1pPr lvl="0">
              <a:defRPr/>
            </a:lvl1pPr>
          </a:lstStyle>
          <a:p>
            <a:pPr lvl="0"/>
            <a:r>
              <a:rPr lang="en-US" b="0" baseline="0" dirty="0"/>
              <a:t>For structure replacements on </a:t>
            </a:r>
            <a:r>
              <a:rPr lang="en-US" b="1" baseline="0" dirty="0"/>
              <a:t>very</a:t>
            </a:r>
            <a:r>
              <a:rPr lang="en-US" b="0" baseline="0" dirty="0"/>
              <a:t> </a:t>
            </a:r>
            <a:r>
              <a:rPr lang="en-US" b="1" baseline="0" dirty="0"/>
              <a:t>low-volume</a:t>
            </a:r>
            <a:r>
              <a:rPr lang="en-US" b="0" baseline="0" dirty="0"/>
              <a:t> roads, less than 400 VPD where Rural Standards apply</a:t>
            </a:r>
          </a:p>
          <a:p>
            <a:pPr lvl="0"/>
            <a:r>
              <a:rPr lang="en-US" b="0" baseline="0" dirty="0"/>
              <a:t>If there is no significant, relevant crash history, the Board of Public Roads does not expect any requests for relaxation of New and Reconstructed standards for the eight criteria listed on the slide.  </a:t>
            </a:r>
          </a:p>
          <a:p>
            <a:pPr lvl="0"/>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22 potentially</a:t>
            </a:r>
            <a:r>
              <a:rPr lang="en-US" sz="1200" kern="1200" baseline="0" dirty="0">
                <a:solidFill>
                  <a:schemeClr val="tx1"/>
                </a:solidFill>
                <a:effectLst/>
                <a:latin typeface="+mn-lt"/>
                <a:ea typeface="+mn-ea"/>
                <a:cs typeface="+mn-cs"/>
              </a:rPr>
              <a:t> allows </a:t>
            </a:r>
            <a:r>
              <a:rPr lang="en-US" sz="1200" b="1" kern="1200" baseline="0" dirty="0">
                <a:solidFill>
                  <a:schemeClr val="tx1"/>
                </a:solidFill>
                <a:effectLst/>
                <a:latin typeface="+mn-lt"/>
                <a:ea typeface="+mn-ea"/>
                <a:cs typeface="+mn-cs"/>
              </a:rPr>
              <a:t>lower project costs </a:t>
            </a:r>
            <a:r>
              <a:rPr lang="en-US" sz="1200" kern="1200" baseline="0" dirty="0">
                <a:solidFill>
                  <a:schemeClr val="tx1"/>
                </a:solidFill>
                <a:effectLst/>
                <a:latin typeface="+mn-lt"/>
                <a:ea typeface="+mn-ea"/>
                <a:cs typeface="+mn-cs"/>
              </a:rPr>
              <a:t>for </a:t>
            </a:r>
            <a:r>
              <a:rPr lang="en-US" sz="1200" b="1" kern="1200" baseline="0" dirty="0">
                <a:solidFill>
                  <a:schemeClr val="tx1"/>
                </a:solidFill>
                <a:effectLst/>
                <a:latin typeface="+mn-lt"/>
                <a:ea typeface="+mn-ea"/>
                <a:cs typeface="+mn-cs"/>
              </a:rPr>
              <a:t>very</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low-volume roads </a:t>
            </a:r>
            <a:r>
              <a:rPr lang="en-US" sz="1200" kern="1200" baseline="0" dirty="0">
                <a:solidFill>
                  <a:schemeClr val="tx1"/>
                </a:solidFill>
                <a:effectLst/>
                <a:latin typeface="+mn-lt"/>
                <a:ea typeface="+mn-ea"/>
                <a:cs typeface="+mn-cs"/>
              </a:rPr>
              <a:t>that do not have a significant, relevant history of crashes, by not requiring full New &amp; Reconstructed standards for some criteria</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However, a </a:t>
            </a:r>
            <a:r>
              <a:rPr lang="en-US" sz="1200" b="1" kern="1200" dirty="0">
                <a:solidFill>
                  <a:schemeClr val="tx1"/>
                </a:solidFill>
                <a:effectLst/>
                <a:latin typeface="+mn-lt"/>
                <a:ea typeface="+mn-ea"/>
                <a:cs typeface="+mn-cs"/>
              </a:rPr>
              <a:t>cost effective analysis </a:t>
            </a:r>
            <a:r>
              <a:rPr lang="en-US" sz="1200" kern="1200" dirty="0">
                <a:solidFill>
                  <a:schemeClr val="tx1"/>
                </a:solidFill>
                <a:effectLst/>
                <a:latin typeface="+mn-lt"/>
                <a:ea typeface="+mn-ea"/>
                <a:cs typeface="+mn-cs"/>
              </a:rPr>
              <a:t>is</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required</a:t>
            </a:r>
            <a:r>
              <a:rPr lang="en-US" sz="1200" kern="1200" baseline="0" dirty="0">
                <a:solidFill>
                  <a:schemeClr val="tx1"/>
                </a:solidFill>
                <a:effectLst/>
                <a:latin typeface="+mn-lt"/>
                <a:ea typeface="+mn-ea"/>
                <a:cs typeface="+mn-cs"/>
              </a:rPr>
              <a:t> for the eight listed criteria</a:t>
            </a:r>
            <a:r>
              <a:rPr lang="en-US" sz="1200" kern="1200" dirty="0">
                <a:solidFill>
                  <a:schemeClr val="tx1"/>
                </a:solidFill>
                <a:effectLst/>
                <a:latin typeface="+mn-lt"/>
                <a:ea typeface="+mn-ea"/>
                <a:cs typeface="+mn-cs"/>
              </a:rPr>
              <a:t>, and therefore improvements</a:t>
            </a:r>
            <a:r>
              <a:rPr lang="en-US" sz="1200" kern="1200" baseline="0" dirty="0">
                <a:solidFill>
                  <a:schemeClr val="tx1"/>
                </a:solidFill>
                <a:effectLst/>
                <a:latin typeface="+mn-lt"/>
                <a:ea typeface="+mn-ea"/>
                <a:cs typeface="+mn-cs"/>
              </a:rPr>
              <a:t> may be required by the standards depending on the outcome of that analysis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Note 22 may be most appropriate and</a:t>
            </a:r>
            <a:r>
              <a:rPr lang="en-US" sz="1200" b="1" kern="1200" dirty="0">
                <a:solidFill>
                  <a:schemeClr val="tx1"/>
                </a:solidFill>
                <a:effectLst/>
                <a:latin typeface="+mn-lt"/>
                <a:ea typeface="+mn-ea"/>
                <a:cs typeface="+mn-cs"/>
              </a:rPr>
              <a:t> applicable if the grade is the same, or approximately the same, before and after the work</a:t>
            </a:r>
            <a:r>
              <a:rPr lang="en-US" sz="1200" kern="1200" dirty="0">
                <a:solidFill>
                  <a:schemeClr val="tx1"/>
                </a:solidFill>
                <a:effectLst/>
                <a:latin typeface="+mn-lt"/>
                <a:ea typeface="+mn-ea"/>
                <a:cs typeface="+mn-cs"/>
              </a:rPr>
              <a:t>. </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Use good judgment; it may be best to make an improvement even if standards do not require it.  </a:t>
            </a:r>
            <a:r>
              <a:rPr lang="en-US" sz="1200" kern="1200" baseline="0" dirty="0">
                <a:solidFill>
                  <a:schemeClr val="tx1"/>
                </a:solidFill>
                <a:effectLst/>
                <a:latin typeface="+mn-lt"/>
                <a:ea typeface="+mn-ea"/>
                <a:cs typeface="+mn-cs"/>
              </a:rPr>
              <a:t>It is important to consider safety, continuity and consistency with respect to driver expectation. </a:t>
            </a:r>
            <a:r>
              <a:rPr lang="en-US" baseline="0" dirty="0"/>
              <a:t>Keep in mind State Statute 60-6,190 which requires a minimum 35 MPH posted speed limit in rural areas.  Also, the roadway must have proper signage.  Considering the life span of structures, it might make good sense to not have a potential liability out there for the next 60 or 70 years.  Remember – these are </a:t>
            </a:r>
            <a:r>
              <a:rPr lang="en-US" b="1" baseline="0" dirty="0"/>
              <a:t>minimum</a:t>
            </a:r>
            <a:r>
              <a:rPr lang="en-US" baseline="0" dirty="0"/>
              <a:t> design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NOT FOR 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approved by Roger Figard on November 3, 2015.</a:t>
            </a:r>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requires that, for a structure replacement on a low-volume road where Rural Area standards apply, certain design criteria for the approach roadway are required to meet New &amp; Reconstructed standards only if there is a significant, relevant crash history and a cost effective analysis shows that the user benefits exceed the cost of meeting those standards. </a:t>
            </a:r>
            <a:endParaRPr lang="en-US" sz="1200" kern="1200" dirty="0">
              <a:solidFill>
                <a:schemeClr val="tx1"/>
              </a:solidFill>
              <a:effectLst/>
              <a:latin typeface="+mn-lt"/>
              <a:ea typeface="+mn-ea"/>
              <a:cs typeface="+mn-cs"/>
            </a:endParaRPr>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Refer to 11/2/2015 minutes of meeting with Roadway Design, e-mail thread 10/29/2015 – 11/2/2015, and 11/3/2015 minutes of meeting with Association of County Engineers, Highway Superintendents and Surveyors for background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Reference 12/10/2015 Letter from </a:t>
            </a:r>
            <a:r>
              <a:rPr lang="en-US" sz="1200" b="0" i="0" u="sng" strike="noStrike" kern="1200" baseline="0" dirty="0">
                <a:solidFill>
                  <a:schemeClr val="tx1"/>
                </a:solidFill>
                <a:latin typeface="+mn-lt"/>
                <a:ea typeface="+mn-ea"/>
                <a:cs typeface="+mn-cs"/>
              </a:rPr>
              <a:t>Nebraska Association of County Engineers, Highway Superintendents and Surveyors </a:t>
            </a:r>
            <a:endParaRPr lang="en-US"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addition of Note 22 will allow counties to replace a bridge, non-buried structure, culvert or low water stream crossing without having to apply new &amp; reconstructed standards to the roadway on either side of the project unless there is significant crash history. </a:t>
            </a:r>
            <a:endParaRPr lang="en-US" baseline="0" dirty="0"/>
          </a:p>
          <a:p>
            <a:pPr lvl="0"/>
            <a:endParaRPr lang="en-US" baseline="0" dirty="0"/>
          </a:p>
          <a:p>
            <a:pPr lvl="0"/>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28</a:t>
            </a:fld>
            <a:endParaRPr lang="en-US"/>
          </a:p>
        </p:txBody>
      </p:sp>
    </p:spTree>
    <p:extLst>
      <p:ext uri="{BB962C8B-B14F-4D97-AF65-F5344CB8AC3E}">
        <p14:creationId xmlns:p14="http://schemas.microsoft.com/office/powerpoint/2010/main" val="1246855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16789" y="4940060"/>
            <a:ext cx="5542472" cy="3513826"/>
          </a:xfrm>
          <a:prstGeom prst="rect">
            <a:avLst/>
          </a:prstGeom>
          <a:noFill/>
        </p:spPr>
        <p:txBody>
          <a:bodyPr wrap="square" anchor="t"/>
          <a:lstStyle>
            <a:lvl1pPr lvl="0">
              <a:defRPr/>
            </a:lvl1pPr>
          </a:lstStyle>
          <a:p>
            <a:pPr lvl="0"/>
            <a:r>
              <a:rPr lang="en-US" dirty="0"/>
              <a:t>This</a:t>
            </a:r>
            <a:r>
              <a:rPr lang="en-US" baseline="0" dirty="0"/>
              <a:t> slide is a summary of the previous several slides, to have all of the information on one slide, as to </a:t>
            </a:r>
            <a:r>
              <a:rPr lang="en-US" dirty="0"/>
              <a:t>when road</a:t>
            </a:r>
            <a:r>
              <a:rPr lang="en-US" baseline="0" dirty="0"/>
              <a:t> or street</a:t>
            </a:r>
            <a:r>
              <a:rPr lang="en-US" dirty="0"/>
              <a:t> work causes work on a </a:t>
            </a:r>
            <a:r>
              <a:rPr lang="en-US" b="1" dirty="0"/>
              <a:t>structure</a:t>
            </a:r>
            <a:r>
              <a:rPr lang="en-US" dirty="0"/>
              <a:t>, and when work on a </a:t>
            </a:r>
            <a:r>
              <a:rPr lang="en-US" b="1" dirty="0"/>
              <a:t>structure</a:t>
            </a:r>
            <a:r>
              <a:rPr lang="en-US" dirty="0"/>
              <a:t> causes work on a road</a:t>
            </a:r>
            <a:r>
              <a:rPr lang="en-US" baseline="0" dirty="0"/>
              <a:t> or street</a:t>
            </a:r>
            <a:r>
              <a:rPr lang="en-US" dirty="0"/>
              <a:t>.  Let’s go through each row in the table.  </a:t>
            </a:r>
          </a:p>
          <a:p>
            <a:pPr lvl="0"/>
            <a:endParaRPr lang="en-US" b="0" dirty="0"/>
          </a:p>
          <a:p>
            <a:pPr lvl="0"/>
            <a:r>
              <a:rPr lang="en-US" b="1" dirty="0"/>
              <a:t>In</a:t>
            </a:r>
            <a:r>
              <a:rPr lang="en-US" b="1" baseline="0" dirty="0"/>
              <a:t> t</a:t>
            </a:r>
            <a:r>
              <a:rPr lang="en-US" b="1" dirty="0"/>
              <a:t>he first row</a:t>
            </a:r>
            <a:r>
              <a:rPr lang="en-US" dirty="0"/>
              <a:t>,</a:t>
            </a:r>
            <a:r>
              <a:rPr lang="en-US" baseline="0" dirty="0"/>
              <a:t> the scope of work on a road or street is assumed to be </a:t>
            </a:r>
            <a:r>
              <a:rPr lang="en-US" dirty="0"/>
              <a:t>reconstructed: it’s desirable</a:t>
            </a:r>
            <a:r>
              <a:rPr lang="en-US" baseline="0" dirty="0"/>
              <a:t> that </a:t>
            </a:r>
            <a:r>
              <a:rPr lang="en-US" b="1" i="1" dirty="0"/>
              <a:t>structures also </a:t>
            </a:r>
            <a:r>
              <a:rPr lang="en-US" baseline="0" dirty="0"/>
              <a:t>meet minimum N&amp;R standards, but the Board did not want to require replacing good bridges or structures prematurely so the requirement is to meet or exceed m</a:t>
            </a:r>
            <a:r>
              <a:rPr lang="en-US" dirty="0"/>
              <a:t>inimum 3R standards</a:t>
            </a:r>
            <a:r>
              <a:rPr lang="en-US" baseline="0" dirty="0"/>
              <a:t>.  However, if there is a significant crash history related to CBW, a safety improvement to widen the bridge should be considered.  And if there is a need to widen the bridge, it may be cost effective to just replace it.  There is </a:t>
            </a:r>
            <a:r>
              <a:rPr lang="en-US" b="1" baseline="0" dirty="0"/>
              <a:t>flexibility</a:t>
            </a:r>
            <a:r>
              <a:rPr lang="en-US" baseline="0" dirty="0"/>
              <a:t> in the 2016 standards!  But along with that comes responsibility to do a good job analyzing the situation in the pre-construction phase.  </a:t>
            </a:r>
          </a:p>
          <a:p>
            <a:pPr lvl="0"/>
            <a:r>
              <a:rPr lang="en-US" b="1" baseline="0" dirty="0"/>
              <a:t>Referring to The second line</a:t>
            </a:r>
            <a:r>
              <a:rPr lang="en-US" baseline="0" dirty="0"/>
              <a:t>, the scenario where the Roadway is widened under a 3R scope of work: a structure must meet minimum 3R standards.  </a:t>
            </a:r>
          </a:p>
          <a:p>
            <a:pPr lvl="0"/>
            <a:r>
              <a:rPr lang="en-US" b="1" baseline="0" dirty="0"/>
              <a:t>The third line</a:t>
            </a:r>
            <a:r>
              <a:rPr lang="en-US" baseline="0" dirty="0"/>
              <a:t>, the Roadway is assumed to have a 3R scope of work, but is not widened – assume it already meets the 3R standard width: a road or street </a:t>
            </a:r>
            <a:r>
              <a:rPr lang="en-US" b="1" baseline="0" dirty="0"/>
              <a:t>structure</a:t>
            </a:r>
            <a:r>
              <a:rPr lang="en-US" baseline="0" dirty="0"/>
              <a:t> within the project limits needs to meet or exceed the minimum 3R standard clear bridge width, if it doesn’t already, if a cost-effective analysis requires it per Note 6.  </a:t>
            </a:r>
          </a:p>
          <a:p>
            <a:pPr lvl="0"/>
            <a:r>
              <a:rPr lang="en-US" b="1" baseline="0" dirty="0"/>
              <a:t>Referring to The fourth line</a:t>
            </a:r>
            <a:r>
              <a:rPr lang="en-US" baseline="0" dirty="0"/>
              <a:t>, the scenario is that a structure is being replaced or lengthened: if the ADT is 400 VPD or greater, the approach roadway </a:t>
            </a:r>
            <a:r>
              <a:rPr lang="en-US" b="1" baseline="0" dirty="0"/>
              <a:t>should </a:t>
            </a:r>
            <a:r>
              <a:rPr lang="en-US" baseline="0" dirty="0"/>
              <a:t>meet New &amp; Reconstructed standards. Structures are built to last 75 years.  The Board of Public Roads would not want a new structure located, for example, on a sub-standard horizontal curve or sub-standard vertical curve. If the ADT for a rural road is fewer than 400 VPD, Note 22 in the standards offers some flexibility in that some design criteria for the approach road need to meet New &amp; Reconstructed standards only if a cost-effective analysis requires it.</a:t>
            </a:r>
          </a:p>
          <a:p>
            <a:pPr lvl="0"/>
            <a:r>
              <a:rPr lang="en-US" b="1" baseline="0" dirty="0"/>
              <a:t>In The fifth line</a:t>
            </a:r>
            <a:r>
              <a:rPr lang="en-US" baseline="0" dirty="0"/>
              <a:t>, the assumed scope of 3R work is widening a structure: Note 6 may require that the approach traveled way or paved shoulder be widened if there is a significant, relevant crash history </a:t>
            </a:r>
            <a:r>
              <a:rPr lang="en-US" b="1" baseline="0" dirty="0"/>
              <a:t>related to the roadway width</a:t>
            </a:r>
            <a:r>
              <a:rPr lang="en-US" baseline="0" dirty="0"/>
              <a:t>.  </a:t>
            </a:r>
          </a:p>
          <a:p>
            <a:pPr lvl="0"/>
            <a:r>
              <a:rPr lang="en-US" b="1" baseline="0" dirty="0"/>
              <a:t>Referring to The bottom row</a:t>
            </a:r>
            <a:r>
              <a:rPr lang="en-US" baseline="0" dirty="0"/>
              <a:t>, if a structure is being improved with a 3R scope of work but the clear bridge width is not increased, the approach roadway need not meet minimum </a:t>
            </a:r>
            <a:r>
              <a:rPr lang="en-US" b="1" baseline="0" dirty="0"/>
              <a:t>3R</a:t>
            </a:r>
            <a:r>
              <a:rPr lang="en-US" baseline="0" dirty="0"/>
              <a:t> design standards.  </a:t>
            </a:r>
            <a:r>
              <a:rPr lang="en-US" b="1" baseline="0" dirty="0"/>
              <a:t>Unless there is some other reason such as a new guardrail installation</a:t>
            </a:r>
            <a:r>
              <a:rPr lang="en-US" baseline="0" dirty="0"/>
              <a:t>.  </a:t>
            </a:r>
          </a:p>
          <a:p>
            <a:pPr lvl="0"/>
            <a:endParaRPr lang="en-US" baseline="0" dirty="0"/>
          </a:p>
          <a:p>
            <a:pPr lvl="0"/>
            <a:r>
              <a:rPr lang="en-US" baseline="0" dirty="0"/>
              <a:t>Don’t forget Neb. Rev. Stat. 39-2101</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State Statute 39-2101 </a:t>
            </a:r>
            <a:r>
              <a:rPr lang="en-US" baseline="0" dirty="0"/>
              <a:t>requires roads and streets eventually to be brought up to reconstructed standards.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dirty="0">
                <a:solidFill>
                  <a:srgbClr val="FF0000"/>
                </a:solidFill>
                <a:latin typeface="+mn-lt"/>
              </a:rPr>
              <a:t>NOT</a:t>
            </a:r>
            <a:r>
              <a:rPr lang="en-US" sz="1200" b="0" i="0" u="sng" baseline="0" dirty="0">
                <a:solidFill>
                  <a:srgbClr val="FF0000"/>
                </a:solidFill>
                <a:latin typeface="+mn-lt"/>
              </a:rPr>
              <a:t> FOR AUDIO</a:t>
            </a:r>
            <a:endParaRPr lang="en-US" b="0" i="0"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39-2101 excerpt</a:t>
            </a:r>
          </a:p>
          <a:p>
            <a:r>
              <a:rPr lang="en-US" sz="1200" b="0" i="0" u="none" strike="noStrike" kern="1200" baseline="0" dirty="0">
                <a:solidFill>
                  <a:schemeClr val="tx1"/>
                </a:solidFill>
                <a:latin typeface="+mn-lt"/>
                <a:ea typeface="+mn-ea"/>
                <a:cs typeface="+mn-cs"/>
              </a:rPr>
              <a:t>“Recognizing that highway financing heretofore has been inadequate to meet the needs of a modern transportation system, and that the distribution of revenue has resulted in disparities of treatment, it is the intent of the Legislature to provide reasonable financing and more equitable distribution of revenue. The objectives of this total program are to bring the state highway system up to adequate standards in a </a:t>
            </a:r>
            <a:r>
              <a:rPr lang="en-US" sz="1200" b="1" i="0" u="none" strike="noStrike" kern="1200" baseline="0" dirty="0">
                <a:solidFill>
                  <a:schemeClr val="tx1"/>
                </a:solidFill>
                <a:latin typeface="+mn-lt"/>
                <a:ea typeface="+mn-ea"/>
                <a:cs typeface="+mn-cs"/>
              </a:rPr>
              <a:t>twenty-year period</a:t>
            </a:r>
            <a:r>
              <a:rPr lang="en-US" sz="1200" b="0" i="0" u="none" strike="noStrike" kern="1200" baseline="0" dirty="0">
                <a:solidFill>
                  <a:schemeClr val="tx1"/>
                </a:solidFill>
                <a:latin typeface="+mn-lt"/>
                <a:ea typeface="+mn-ea"/>
                <a:cs typeface="+mn-cs"/>
              </a:rPr>
              <a:t>, and to bring the road systems of its counties, and the street systems of its municipalities, up to adequate standards over a twenty-year period.“</a:t>
            </a:r>
            <a:endParaRPr lang="en-US" baseline="0" dirty="0"/>
          </a:p>
          <a:p>
            <a:pPr lvl="0"/>
            <a:endParaRPr lang="en-US" baseline="0" dirty="0"/>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29</a:t>
            </a:fld>
            <a:endParaRPr lang="en-US"/>
          </a:p>
        </p:txBody>
      </p:sp>
    </p:spTree>
    <p:extLst>
      <p:ext uri="{BB962C8B-B14F-4D97-AF65-F5344CB8AC3E}">
        <p14:creationId xmlns:p14="http://schemas.microsoft.com/office/powerpoint/2010/main" val="156642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a:t>
            </a:r>
            <a:r>
              <a:rPr lang="en-US" baseline="0" dirty="0"/>
              <a:t> 2-part series of videos on bridges and structures,       definitions, notes and 3R requirements specific to bridges and structures will be covered.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Of those three, Part I covers definitions, and introduces the two notes (18 and 19) that address the two design criteria for bridges and structures – clear bridge width and design structural loading capacity.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video, Part II, will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go into more depth on Clear Bridge Width and its associated Note 18,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address other notes, and also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provide a summary of 3R requirements for bridges and structures.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a:t>
            </a:r>
            <a:r>
              <a:rPr lang="en-US" baseline="0" dirty="0"/>
              <a:t> video, definitions, notes and 3R requirements specific to bridges and structures will be covered.]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indent="0">
              <a:buNone/>
            </a:pPr>
            <a:endParaRPr lang="en-US" baseline="0" dirty="0"/>
          </a:p>
          <a:p>
            <a:pPr marL="0" inden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437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16789" y="4940060"/>
            <a:ext cx="5542472" cy="3513826"/>
          </a:xfrm>
          <a:prstGeom prst="rect">
            <a:avLst/>
          </a:prstGeom>
          <a:noFill/>
        </p:spPr>
        <p:txBody>
          <a:bodyPr wrap="square" anchor="t"/>
          <a:lstStyle>
            <a:lvl1pPr lvl="0">
              <a:defRPr/>
            </a:lvl1pPr>
          </a:lstStyle>
          <a:p>
            <a:pPr lvl="0"/>
            <a:r>
              <a:rPr lang="en-US" dirty="0"/>
              <a:t>This slide demonstrates</a:t>
            </a:r>
            <a:r>
              <a:rPr lang="en-US" baseline="0" dirty="0"/>
              <a:t> by an example what is required for roadway work if a structure needs 3R work and part of the scope is to widen the structure.  </a:t>
            </a:r>
            <a:r>
              <a:rPr lang="en-US" b="1" baseline="0" dirty="0"/>
              <a:t>It is an 18 ft bridge with a 3R scope of work, requiring widening to 22 ft.  The traveled way is 18 ft. </a:t>
            </a:r>
            <a:r>
              <a:rPr lang="en-US" baseline="0" dirty="0"/>
              <a:t> The question is: do standards require the approach roadway to be widened?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30</a:t>
            </a:fld>
            <a:endParaRPr lang="en-US"/>
          </a:p>
        </p:txBody>
      </p:sp>
    </p:spTree>
    <p:extLst>
      <p:ext uri="{BB962C8B-B14F-4D97-AF65-F5344CB8AC3E}">
        <p14:creationId xmlns:p14="http://schemas.microsoft.com/office/powerpoint/2010/main" val="1845848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16789" y="4940060"/>
            <a:ext cx="5542472" cy="3513826"/>
          </a:xfrm>
          <a:prstGeom prst="rect">
            <a:avLst/>
          </a:prstGeom>
          <a:noFill/>
        </p:spPr>
        <p:txBody>
          <a:bodyPr wrap="square" anchor="t"/>
          <a:lstStyle>
            <a:lvl1pPr lvl="0">
              <a:defRPr/>
            </a:lvl1pPr>
          </a:lstStyle>
          <a:p>
            <a:pPr lvl="0"/>
            <a:r>
              <a:rPr lang="en-US" dirty="0"/>
              <a:t>In this</a:t>
            </a:r>
            <a:r>
              <a:rPr lang="en-US" baseline="0" dirty="0"/>
              <a:t> example, standards would not require widening the roadway unless a cost effective analysis (</a:t>
            </a:r>
            <a:r>
              <a:rPr lang="en-US" b="1" baseline="0" dirty="0"/>
              <a:t>per Note 6 on page 47</a:t>
            </a:r>
            <a:r>
              <a:rPr lang="en-US" baseline="0" dirty="0"/>
              <a:t>) requires it, or there is something else which causes the roadway to meet minimum design standards.  </a:t>
            </a:r>
          </a:p>
          <a:p>
            <a:pPr lvl="0"/>
            <a:endParaRPr lang="en-US" baseline="0" dirty="0"/>
          </a:p>
          <a:p>
            <a:pPr lvl="0"/>
            <a:r>
              <a:rPr lang="en-US" baseline="0" dirty="0"/>
              <a:t>For 3R work, Note 6 requires a review of crash history, and if that review results in a significant, relevant crash history related to traveled way width, then widening the approach roadway would be necessary.  </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Of course, since the bridge is being widened, part of the scope is likely to include approach guardrail, so that part of the approach roadway will need to meet 3R standards and thus required by standards to be widened.  </a:t>
            </a:r>
          </a:p>
          <a:p>
            <a:pPr lvl="0"/>
            <a:endParaRPr lang="en-US" dirty="0"/>
          </a:p>
          <a:p>
            <a:pPr lvl="0"/>
            <a:r>
              <a:rPr lang="en-US" dirty="0"/>
              <a:t>If</a:t>
            </a:r>
            <a:r>
              <a:rPr lang="en-US" baseline="0" dirty="0"/>
              <a:t> there is a relaxation of standards request for CBW in this case, the Board may be interested in why neither the road nor the bridge are being brought up to minimum standards.</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31</a:t>
            </a:fld>
            <a:endParaRPr lang="en-US"/>
          </a:p>
        </p:txBody>
      </p:sp>
    </p:spTree>
    <p:extLst>
      <p:ext uri="{BB962C8B-B14F-4D97-AF65-F5344CB8AC3E}">
        <p14:creationId xmlns:p14="http://schemas.microsoft.com/office/powerpoint/2010/main" val="3922011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16788" y="4974565"/>
            <a:ext cx="5663242" cy="3444815"/>
          </a:xfrm>
          <a:prstGeom prst="rect">
            <a:avLst/>
          </a:prstGeom>
          <a:noFill/>
        </p:spPr>
        <p:txBody>
          <a:bodyPr wrap="square" anchor="t"/>
          <a:lstStyle>
            <a:lvl1pPr lvl="0">
              <a:defRPr/>
            </a:lvl1pPr>
          </a:lstStyle>
          <a:p>
            <a:pPr lvl="0"/>
            <a:r>
              <a:rPr lang="en-US" baseline="0" dirty="0"/>
              <a:t>If 3R work on a structure only involves improving or maintaining the structural capacity, t</a:t>
            </a:r>
            <a:r>
              <a:rPr lang="en-US" dirty="0"/>
              <a:t>he intent of the Board</a:t>
            </a:r>
            <a:r>
              <a:rPr lang="en-US" baseline="0" dirty="0"/>
              <a:t> of Public Roads is that the  scope by itself does NOT require any work on the approach traveled way.  In other words, t</a:t>
            </a:r>
            <a:r>
              <a:rPr lang="en-US" dirty="0"/>
              <a:t>he</a:t>
            </a:r>
            <a:r>
              <a:rPr lang="en-US" baseline="0" dirty="0"/>
              <a:t> Board does not expect any relaxation requests for Roadway work if all that is being done is to shore up the structure. </a:t>
            </a:r>
          </a:p>
          <a:p>
            <a:pPr lvl="0"/>
            <a:endParaRPr lang="en-US" baseline="0" dirty="0"/>
          </a:p>
          <a:p>
            <a:pPr lvl="0"/>
            <a:r>
              <a:rPr lang="en-US" baseline="0" dirty="0"/>
              <a:t>However, Note 6 requires a cost effective analysis to be done for 3R work.  If there is a significant crash history related to clear bridge width, standards may require widening the structure depending on the outcome of the benefit/cost analysis.  </a:t>
            </a:r>
          </a:p>
          <a:p>
            <a:pPr lvl="0"/>
            <a:endParaRPr lang="en-US" baseline="0" dirty="0"/>
          </a:p>
          <a:p>
            <a:pPr lvl="0"/>
            <a:r>
              <a:rPr lang="en-US" u="sng" baseline="0" dirty="0"/>
              <a:t>NOT FOR AUDIO</a:t>
            </a:r>
          </a:p>
          <a:p>
            <a:pPr lvl="0"/>
            <a:r>
              <a:rPr lang="en-US" sz="1200" kern="1200" dirty="0">
                <a:solidFill>
                  <a:schemeClr val="tx1"/>
                </a:solidFill>
                <a:effectLst/>
                <a:latin typeface="+mn-lt"/>
                <a:ea typeface="+mn-ea"/>
                <a:cs typeface="+mn-cs"/>
              </a:rPr>
              <a:t>It is the Board’s intent (verified by Roger Figard per 12/30/2015 phone call with Jim Wilkinson) that standards not require changes to the roadway if work, which doesn’t change a structure’s CBW, does not extend beyond the structure.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32</a:t>
            </a:fld>
            <a:endParaRPr lang="en-US"/>
          </a:p>
        </p:txBody>
      </p:sp>
    </p:spTree>
    <p:extLst>
      <p:ext uri="{BB962C8B-B14F-4D97-AF65-F5344CB8AC3E}">
        <p14:creationId xmlns:p14="http://schemas.microsoft.com/office/powerpoint/2010/main" val="410677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841075" y="5181599"/>
            <a:ext cx="5283679" cy="3393057"/>
          </a:xfrm>
          <a:prstGeom prst="rect">
            <a:avLst/>
          </a:prstGeom>
          <a:noFill/>
        </p:spPr>
        <p:txBody>
          <a:bodyPr wrap="square" anchor="t"/>
          <a:lstStyle>
            <a:lvl1pPr lvl="0">
              <a:defRPr/>
            </a:lvl1pPr>
          </a:lstStyle>
          <a:p>
            <a:pPr lvl="0"/>
            <a:r>
              <a:rPr lang="en-US" dirty="0"/>
              <a:t>Note 20 on page 54</a:t>
            </a:r>
            <a:r>
              <a:rPr lang="en-US" baseline="0" dirty="0"/>
              <a:t> </a:t>
            </a:r>
            <a:r>
              <a:rPr lang="en-US" dirty="0"/>
              <a:t>of the standards provides that a timber bridge, under certain conditions, can have its </a:t>
            </a:r>
            <a:r>
              <a:rPr lang="en-US" b="1" dirty="0"/>
              <a:t>superstructure </a:t>
            </a:r>
            <a:r>
              <a:rPr lang="en-US" dirty="0"/>
              <a:t>replaced in-kind</a:t>
            </a:r>
            <a:r>
              <a:rPr lang="en-US" baseline="0" dirty="0"/>
              <a:t> under Maintenance standards. The conditions are that the national functional classification is Local and the ADT (traffic volume) is fewer than 400 VPD. </a:t>
            </a:r>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Superstructure:</a:t>
            </a:r>
            <a:r>
              <a:rPr lang="en-US" dirty="0"/>
              <a:t> The portion of the bridge that supports the deck and is</a:t>
            </a:r>
            <a:r>
              <a:rPr lang="en-US" baseline="0" dirty="0"/>
              <a:t> supported by the substructure</a:t>
            </a:r>
            <a:r>
              <a:rPr lang="en-US" dirty="0"/>
              <a:t>. </a:t>
            </a:r>
          </a:p>
          <a:p>
            <a:pPr lvl="0"/>
            <a:endParaRPr lang="en-US" baseline="0" dirty="0"/>
          </a:p>
          <a:p>
            <a:pPr lvl="0"/>
            <a:r>
              <a:rPr lang="en-US" baseline="0" dirty="0"/>
              <a:t>In-kind means using the same or similar materials and building to the same dimensions (length and CBW).  </a:t>
            </a:r>
          </a:p>
          <a:p>
            <a:pPr lvl="0"/>
            <a:endParaRPr lang="en-US" baseline="0" dirty="0"/>
          </a:p>
          <a:p>
            <a:pPr lvl="0"/>
            <a:r>
              <a:rPr lang="en-US" baseline="0" dirty="0"/>
              <a:t>A reminder: Replacing in-kind may involve the practice of engineering (see §81-3421).  </a:t>
            </a:r>
          </a:p>
          <a:p>
            <a:pPr lvl="0"/>
            <a:endParaRPr lang="en-US" baseline="0" dirty="0"/>
          </a:p>
          <a:p>
            <a:pPr lvl="0"/>
            <a:r>
              <a:rPr lang="en-US" baseline="0" dirty="0"/>
              <a:t>If an in-kind timber superstructure replacement is done under Maintenance Standards, and it costs more than the statutory threshold –– currently $109,000, the reference statute is §81-3445) –– it does not necessarily relieve the political jurisdiction of the responsibility or possibly the legal requirement to hire a Nebraska licensed engineer.  </a:t>
            </a:r>
          </a:p>
          <a:p>
            <a:pPr lvl="0"/>
            <a:endParaRPr lang="en-US" baseline="0" dirty="0"/>
          </a:p>
          <a:p>
            <a:pPr lvl="0"/>
            <a:r>
              <a:rPr lang="en-US" u="sng" baseline="0" dirty="0"/>
              <a:t>NOT FOR AUDIO</a:t>
            </a:r>
            <a:endParaRPr lang="en-US" u="none" baseline="0" dirty="0"/>
          </a:p>
          <a:p>
            <a:r>
              <a:rPr lang="en-US" b="0" dirty="0"/>
              <a:t>81-3421. </a:t>
            </a:r>
          </a:p>
          <a:p>
            <a:r>
              <a:rPr lang="en-US" b="0" dirty="0"/>
              <a:t>Practice of engineering, defined.</a:t>
            </a:r>
          </a:p>
          <a:p>
            <a:r>
              <a:rPr lang="en-US" dirty="0"/>
              <a:t>(1) Practice of engineering means any service or creative work that requires engineering education, training, and experience in the application of special knowledge of the mathematical, physical, and engineering sciences. The services may include, but not be limited to, planning, providing studies, designs, drawings, specifications, and other technical submissions, and administering construction contracts. The practice of engineering does not include the practice of architecture.</a:t>
            </a:r>
          </a:p>
          <a:p>
            <a:endParaRPr lang="en-US" b="1" dirty="0"/>
          </a:p>
          <a:p>
            <a:r>
              <a:rPr lang="en-US" b="0" dirty="0"/>
              <a:t>81-3445. </a:t>
            </a:r>
          </a:p>
          <a:p>
            <a:r>
              <a:rPr lang="en-US" b="0" dirty="0"/>
              <a:t>State and political subdivisions; construction projects.</a:t>
            </a:r>
          </a:p>
          <a:p>
            <a:r>
              <a:rPr lang="en-US" dirty="0"/>
              <a:t>Except as otherwise provided in this section and sections </a:t>
            </a:r>
            <a:r>
              <a:rPr lang="en-US" dirty="0">
                <a:hlinkClick r:id="rId3"/>
              </a:rPr>
              <a:t>81-3449</a:t>
            </a:r>
            <a:r>
              <a:rPr lang="en-US" dirty="0"/>
              <a:t> and </a:t>
            </a:r>
            <a:r>
              <a:rPr lang="en-US" dirty="0">
                <a:hlinkClick r:id="rId4"/>
              </a:rPr>
              <a:t>81-3453</a:t>
            </a:r>
            <a:r>
              <a:rPr lang="en-US" dirty="0"/>
              <a:t>, the state and its political subdivisions shall not engage in the construction of any </a:t>
            </a:r>
            <a:r>
              <a:rPr lang="en-US" b="1" dirty="0"/>
              <a:t>public works involving architecture or engineering </a:t>
            </a:r>
            <a:r>
              <a:rPr lang="en-US" dirty="0"/>
              <a:t>unless the plans, specifications, and estimates have been prepared and the construction has been observed by an architect, a professional engineer, or a person under the direct supervision of an architect, professional engineer, or those under the direct supervision of an architect or professional engineer. This section shall not apply to any public work in which the contemplated expenditure for the complete project does not exceed one hundred thousand dollars. The board shall adjust the dollar amount in this section every fifth year. The first such adjustment after August 27, 2011, shall be effective on July 1, 2014. The adjusted amount shall be equal to the then current amount adjusted by the cumulative percentage change in the Consumer Price Index for All Urban Consumers published by the Federal Bureau of Labor Statistics for the five-year period preceding the adjustment date. The amount shall be rounded to the next highest one-thousand-dollar amount.</a:t>
            </a:r>
          </a:p>
          <a:p>
            <a:r>
              <a:rPr lang="en-US" b="1" dirty="0"/>
              <a:t>Source</a:t>
            </a:r>
          </a:p>
          <a:p>
            <a:r>
              <a:rPr lang="en-US" dirty="0"/>
              <a:t>Laws 1997, LB 622, § 45; </a:t>
            </a:r>
          </a:p>
          <a:p>
            <a:r>
              <a:rPr lang="en-US" dirty="0">
                <a:hlinkClick r:id="rId5"/>
              </a:rPr>
              <a:t>Laws 1999, LB 253, § 2; </a:t>
            </a:r>
            <a:endParaRPr lang="en-US" dirty="0"/>
          </a:p>
          <a:p>
            <a:r>
              <a:rPr lang="en-US" dirty="0">
                <a:hlinkClick r:id="rId6"/>
              </a:rPr>
              <a:t>Laws 2004, LB 599, § 2; </a:t>
            </a:r>
            <a:endParaRPr lang="en-US" dirty="0"/>
          </a:p>
          <a:p>
            <a:r>
              <a:rPr lang="en-US" dirty="0">
                <a:hlinkClick r:id="rId7"/>
              </a:rPr>
              <a:t>Laws 2011, LB45, § 11.</a:t>
            </a:r>
            <a:endParaRPr lang="en-US" dirty="0"/>
          </a:p>
          <a:p>
            <a:pPr lvl="0"/>
            <a:endParaRPr lang="en-US" u="sng" dirty="0"/>
          </a:p>
          <a:p>
            <a:r>
              <a:rPr lang="en-US" b="0" dirty="0"/>
              <a:t>81-3453. </a:t>
            </a:r>
          </a:p>
          <a:p>
            <a:r>
              <a:rPr lang="en-US" b="0" dirty="0"/>
              <a:t>Practice of engineering; exempted activities.</a:t>
            </a:r>
          </a:p>
          <a:p>
            <a:r>
              <a:rPr lang="en-US" dirty="0"/>
              <a:t>The provisions of the Engineers and Architects Regulation Act regulating the practice of engineering do not apply to the following activities:</a:t>
            </a:r>
          </a:p>
          <a:p>
            <a:r>
              <a:rPr lang="en-US" dirty="0"/>
              <a:t>(1) The construction, remodeling, alteration, or renovation of a detached single-family through four-family dwelling of less than five thousand square feet above grade finished space. Any detached or attached sheds, storage buildings, and garages incidental to the dwelling are not included in the tabulation of finished space. Such exemption may be increased by rule and regulation of the board adopted pursuant to the Negotiated Rulemaking Act but shall not exceed the Type V, column B, limitations set forth by the allowable height and building areas table in the state building code adopted in section </a:t>
            </a:r>
            <a:r>
              <a:rPr lang="en-US" dirty="0">
                <a:hlinkClick r:id="rId8"/>
              </a:rPr>
              <a:t>71-6403</a:t>
            </a:r>
            <a:r>
              <a:rPr lang="en-US" dirty="0"/>
              <a:t>;</a:t>
            </a:r>
          </a:p>
          <a:p>
            <a:r>
              <a:rPr lang="en-US" dirty="0"/>
              <a:t>(2) The construction, remodeling, alteration, or renovation of a one-story commercial or industrial building or structure of less than five thousand square feet above grade finished space which does not exceed thirty feet in height unless such building or structure, or the remodeling or repairing thereof, provides for the employment, housing, or assembly of twenty or more persons. Any detached or attached sheds, storage buildings, and garages incidental to the building or structure are not included in the tabulation of finished space. Such exemption may be increased by rule and regulation of the board adopted pursuant to the Negotiated Rulemaking Act but shall not exceed the Type V, column B, limitations set forth by the allowable height and building areas table in the state building code adopted in section </a:t>
            </a:r>
            <a:r>
              <a:rPr lang="en-US" dirty="0">
                <a:hlinkClick r:id="rId8"/>
              </a:rPr>
              <a:t>71-6403</a:t>
            </a:r>
            <a:r>
              <a:rPr lang="en-US" dirty="0"/>
              <a:t>;</a:t>
            </a:r>
          </a:p>
          <a:p>
            <a:r>
              <a:rPr lang="en-US" dirty="0"/>
              <a:t>(3) The construction, remodeling, alteration, or renovation of farm buildings, including barns, silos, sheds, or housing for farm equipment and machinery, livestock, poultry, or storage and if the structures are designed to be occupied by no more than twenty persons. Such exemption may be increased by rule and regulation of the board adopted pursuant to the Negotiated Rulemaking Act but shall not exceed the Type V, column B, limitations set forth by the allowable height and building areas table in the state building code adopted in section </a:t>
            </a:r>
            <a:r>
              <a:rPr lang="en-US" dirty="0">
                <a:hlinkClick r:id="rId8"/>
              </a:rPr>
              <a:t>71-6403</a:t>
            </a:r>
            <a:r>
              <a:rPr lang="en-US" dirty="0"/>
              <a:t>;</a:t>
            </a:r>
          </a:p>
          <a:p>
            <a:r>
              <a:rPr lang="en-US" dirty="0"/>
              <a:t>(4) </a:t>
            </a:r>
            <a:r>
              <a:rPr lang="en-US" b="1" dirty="0"/>
              <a:t>Any public works project </a:t>
            </a:r>
            <a:r>
              <a:rPr lang="en-US" dirty="0"/>
              <a:t>with contemplated expenditures for the completed project that do not exceed one hundred thousand dollars. The board shall adjust the dollar amount in this subdivision every fifth year. The first such adjustment after August 27, 2011, shall be effective on July 1, 2014. The adjusted amount shall be equal to the then current amount adjusted by the cumulative percentage change in the Consumer Price Index for All Urban Consumers published by the Federal Bureau of Labor Statistics for the five-year period preceding the adjustment date. The amount shall be rounded to the next highest one-thousand-dollar amount;</a:t>
            </a:r>
          </a:p>
          <a:p>
            <a:r>
              <a:rPr lang="en-US" dirty="0"/>
              <a:t>(5) Any </a:t>
            </a:r>
            <a:r>
              <a:rPr lang="en-US" b="1" dirty="0"/>
              <a:t>alteration, renovation, or remodeling of a building </a:t>
            </a:r>
            <a:r>
              <a:rPr lang="en-US" dirty="0"/>
              <a:t>if the alteration, renovation, or remodeling </a:t>
            </a:r>
            <a:r>
              <a:rPr lang="en-US" b="1" dirty="0"/>
              <a:t>does not affect </a:t>
            </a:r>
            <a:r>
              <a:rPr lang="en-US" b="0" dirty="0"/>
              <a:t>architectural or </a:t>
            </a:r>
            <a:r>
              <a:rPr lang="en-US" b="1" dirty="0"/>
              <a:t>engineering safety features of the building;</a:t>
            </a:r>
          </a:p>
          <a:p>
            <a:r>
              <a:rPr lang="en-US" dirty="0"/>
              <a:t>(6) The teaching, including research and service, of engineering subjects in a college or university offering an ABET-accredited engineering curriculum of four years or more;</a:t>
            </a:r>
          </a:p>
          <a:p>
            <a:r>
              <a:rPr lang="en-US" dirty="0"/>
              <a:t>(7) A public service provider or an organization who employs a licensee performing professional services for itself;</a:t>
            </a:r>
          </a:p>
          <a:p>
            <a:r>
              <a:rPr lang="en-US" dirty="0"/>
              <a:t>(8) The practice by a qualified member of another legally recognized profession who is otherwise licensed or certified by this state or any political subdivision to perform services consistent with the laws of this state, the training, and the code of ethics of such profession, if such qualified member does not represent himself or herself to be practicing engineering and does not represent himself or herself to be a professional engineer;</a:t>
            </a:r>
          </a:p>
          <a:p>
            <a:r>
              <a:rPr lang="en-US" dirty="0"/>
              <a:t>(9) The offer to practice engineering by a person not a resident of and having no established place of business in this state if the person is legally qualified by licensure to practice engineering in his or her own state or country. The person shall make application to the board in writing and after payment of a fee established by the board may be granted a temporary permit for a definite period of time not to exceed one year to do a specific job. No right to practice engineering accrues to such applicant with respect to any other work not set forth in the permit;</a:t>
            </a:r>
          </a:p>
          <a:p>
            <a:r>
              <a:rPr lang="en-US" dirty="0"/>
              <a:t>(10) The work of an employee or a subordinate of a person holding a certificate of licensure under the Engineers and Architects Regulation Act or an employee of a person practicing lawfully under subdivision (9) of this section if the work is done under the direct supervision of a person holding a certificate of licensure or a person practicing lawfully under such subdivision;</a:t>
            </a:r>
          </a:p>
          <a:p>
            <a:r>
              <a:rPr lang="en-US" dirty="0"/>
              <a:t>(11) Those services ordinarily performed by subordinates under direct supervision of a professional engineer or those commonly designated as locomotive, stationary, marine operating engineers, power plant operating engineers, or manufacturers who supervise the operation of or operate machinery or equipment or who supervise construction within their own plant;</a:t>
            </a:r>
          </a:p>
          <a:p>
            <a:r>
              <a:rPr lang="en-US" dirty="0"/>
              <a:t>(12) Financial institutions making disbursements of funds in connection with construction projects;</a:t>
            </a:r>
          </a:p>
          <a:p>
            <a:r>
              <a:rPr lang="en-US" dirty="0"/>
              <a:t>(13) Earthmoving and related work associated with soil and water conservation practices performed on farmland or any land owned by a political subdivision that is not subject to a permit from the Department of Natural Resources or for work related to livestock waste facilities that are not subject to a permit by the Department of Environmental Quality;</a:t>
            </a:r>
          </a:p>
          <a:p>
            <a:r>
              <a:rPr lang="en-US" dirty="0"/>
              <a:t>(14) The work of employees and agents of a political subdivision or a nonprofit entity organized for the purpose of furnishing electrical service performing, in accordance with other requirements of law, their customary duties in the administration and enforcement of codes, permit programs, and land-use regulations and their customary duties in utility and public works construction, operation, and maintenance;</a:t>
            </a:r>
          </a:p>
          <a:p>
            <a:r>
              <a:rPr lang="en-US" dirty="0"/>
              <a:t>(15) Work performed exclusively in the exploration for and development of energy resources and base, precious, and nonprecious minerals, including sand, gravel, and aggregate, which does not have a substantial impact upon public health, safety, and welfare, as determined by the board, or require the submission of reports or documents to public agencies;</a:t>
            </a:r>
          </a:p>
          <a:p>
            <a:r>
              <a:rPr lang="en-US" dirty="0"/>
              <a:t>(16) The construction of water wells as defined in section </a:t>
            </a:r>
            <a:r>
              <a:rPr lang="en-US" dirty="0">
                <a:hlinkClick r:id="rId9"/>
              </a:rPr>
              <a:t>46-1212</a:t>
            </a:r>
            <a:r>
              <a:rPr lang="en-US" dirty="0"/>
              <a:t>, the installation of pumps and pumping equipment into water wells, and the decommissioning of water wells, unless such construction, installation, or decommissioning is required by the owner thereof to be designed or supervised by an engineer or unless legal requirements are imposed upon the owner of a water well as a part of a public water supply;</a:t>
            </a:r>
          </a:p>
          <a:p>
            <a:r>
              <a:rPr lang="en-US" dirty="0"/>
              <a:t>(17) Work performed in the exploration, development, and production of oil and gas or before the Nebraska Oil and Gas Conservation Commission; and</a:t>
            </a:r>
          </a:p>
          <a:p>
            <a:r>
              <a:rPr lang="en-US" dirty="0"/>
              <a:t>(18) Siting, layout, construction, and reconstruction of a private onsite wastewater treatment system with a maximum flow from the facility of one thousand gallons of domestic wastewater per day if such system meets all of the conditions required pursuant to the Private Onsite Wastewater Treatment System Contractors Certification and System Registration Act unless the siting, layout, construction, or reconstruction by an engineer is required by the Department of Environmental Quality, mandated by law or rules and regulations imposed upon the owner of the system, or required by the owner.</a:t>
            </a:r>
          </a:p>
          <a:p>
            <a:r>
              <a:rPr lang="en-US" b="1" dirty="0"/>
              <a:t>Source</a:t>
            </a:r>
          </a:p>
          <a:p>
            <a:r>
              <a:rPr lang="en-US" dirty="0"/>
              <a:t>Laws 1997, LB 622, § 53; </a:t>
            </a:r>
          </a:p>
          <a:p>
            <a:r>
              <a:rPr lang="en-US" dirty="0">
                <a:hlinkClick r:id="rId5"/>
              </a:rPr>
              <a:t>Laws 1999, LB 253, § 4; </a:t>
            </a:r>
            <a:endParaRPr lang="en-US" dirty="0"/>
          </a:p>
          <a:p>
            <a:r>
              <a:rPr lang="en-US" dirty="0">
                <a:hlinkClick r:id="rId10"/>
              </a:rPr>
              <a:t>Laws 1999, LB 440, § 2; </a:t>
            </a:r>
            <a:endParaRPr lang="en-US" dirty="0"/>
          </a:p>
          <a:p>
            <a:r>
              <a:rPr lang="en-US" dirty="0">
                <a:hlinkClick r:id="rId11"/>
              </a:rPr>
              <a:t>Laws 2000, LB 900, § 252; </a:t>
            </a:r>
            <a:endParaRPr lang="en-US" dirty="0"/>
          </a:p>
          <a:p>
            <a:r>
              <a:rPr lang="en-US" dirty="0">
                <a:hlinkClick r:id="rId12"/>
              </a:rPr>
              <a:t>Laws 2003, LB 94, § 19; </a:t>
            </a:r>
            <a:endParaRPr lang="en-US" dirty="0"/>
          </a:p>
          <a:p>
            <a:r>
              <a:rPr lang="en-US" dirty="0">
                <a:hlinkClick r:id="rId6"/>
              </a:rPr>
              <a:t>Laws 2004, LB 599, § 5; </a:t>
            </a:r>
            <a:endParaRPr lang="en-US" dirty="0"/>
          </a:p>
          <a:p>
            <a:r>
              <a:rPr lang="en-US" dirty="0">
                <a:hlinkClick r:id="rId7"/>
              </a:rPr>
              <a:t>Laws 2011, LB45, § 17; </a:t>
            </a:r>
            <a:endParaRPr lang="en-US" dirty="0"/>
          </a:p>
          <a:p>
            <a:r>
              <a:rPr lang="en-US" dirty="0">
                <a:hlinkClick r:id="rId13"/>
              </a:rPr>
              <a:t>Laws 2015, LB23, § 48. </a:t>
            </a:r>
            <a:endParaRPr lang="en-US" dirty="0"/>
          </a:p>
          <a:p>
            <a:pPr lvl="0"/>
            <a:endParaRPr lang="en-US" u="sng" dirty="0"/>
          </a:p>
          <a:p>
            <a:r>
              <a:rPr lang="en-US" b="1" dirty="0"/>
              <a:t>Deck:</a:t>
            </a:r>
            <a:r>
              <a:rPr lang="en-US" dirty="0"/>
              <a:t> The portion of the bridge that directly carries traffic. </a:t>
            </a:r>
          </a:p>
          <a:p>
            <a:r>
              <a:rPr lang="en-US" b="1" dirty="0"/>
              <a:t>Superstructure:</a:t>
            </a:r>
            <a:r>
              <a:rPr lang="en-US" dirty="0"/>
              <a:t> The portion of the bridge that supports the deck and connects one substructure element to another. </a:t>
            </a:r>
          </a:p>
          <a:p>
            <a:r>
              <a:rPr lang="en-US" b="1" dirty="0"/>
              <a:t>Substructure:</a:t>
            </a:r>
            <a:r>
              <a:rPr lang="en-US" dirty="0"/>
              <a:t> The portion of the bridge that supports the superstructure and distributes all bridge loads to below-ground bridge footings. </a:t>
            </a:r>
          </a:p>
          <a:p>
            <a:r>
              <a:rPr lang="en-US" b="1" dirty="0"/>
              <a:t>Culvert:</a:t>
            </a:r>
            <a:r>
              <a:rPr lang="en-US" dirty="0"/>
              <a:t> (Not pictured.) A pipe or small structure used for drainage under a road, railroad or other embankment. A culvert with a span length greater than 20 feet is included in the National Bridge Inventory and receives a rating using the NBI scale.</a:t>
            </a:r>
          </a:p>
          <a:p>
            <a:pPr lvl="0"/>
            <a:endParaRPr u="sng"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33</a:t>
            </a:fld>
            <a:endParaRPr lang="en-US"/>
          </a:p>
        </p:txBody>
      </p:sp>
    </p:spTree>
    <p:extLst>
      <p:ext uri="{BB962C8B-B14F-4D97-AF65-F5344CB8AC3E}">
        <p14:creationId xmlns:p14="http://schemas.microsoft.com/office/powerpoint/2010/main" val="1787149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7" y="4612257"/>
            <a:ext cx="5438955" cy="2996242"/>
          </a:xfrm>
          <a:prstGeom prst="rect">
            <a:avLst/>
          </a:prstGeom>
          <a:noFill/>
        </p:spPr>
        <p:txBody>
          <a:bodyPr wrap="square" anchor="t"/>
          <a:lstStyle>
            <a:lvl1pPr lvl="0">
              <a:defRPr/>
            </a:lvl1pPr>
          </a:lstStyle>
          <a:p>
            <a:pPr lvl="0"/>
            <a:r>
              <a:rPr lang="en-US" sz="1200" kern="1200" dirty="0">
                <a:solidFill>
                  <a:schemeClr val="tx1"/>
                </a:solidFill>
                <a:effectLst/>
                <a:latin typeface="+mn-lt"/>
                <a:ea typeface="+mn-ea"/>
                <a:cs typeface="+mn-cs"/>
              </a:rPr>
              <a:t>Note 21 on page 54 of the standards addresses Low Water Stream Crossings</a:t>
            </a:r>
            <a:r>
              <a:rPr lang="en-US" sz="1200" kern="1200" baseline="0" dirty="0">
                <a:solidFill>
                  <a:schemeClr val="tx1"/>
                </a:solidFill>
                <a:effectLst/>
                <a:latin typeface="+mn-lt"/>
                <a:ea typeface="+mn-ea"/>
                <a:cs typeface="+mn-cs"/>
              </a:rPr>
              <a:t> and Fords.</a:t>
            </a:r>
          </a:p>
          <a:p>
            <a:pPr lvl="0"/>
            <a:r>
              <a:rPr lang="en-US" sz="1200" kern="1200" baseline="0" dirty="0">
                <a:solidFill>
                  <a:schemeClr val="tx1"/>
                </a:solidFill>
                <a:effectLst/>
                <a:latin typeface="+mn-lt"/>
                <a:ea typeface="+mn-ea"/>
                <a:cs typeface="+mn-cs"/>
              </a:rPr>
              <a:t>These are defined on page 44 of the standards.  A low-water stream crossing passes normal stream flow below the driving surface but is normally overtopped with water at least once annually.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Low Water Stream Crossings are man-made structures, as shown in the photo, </a:t>
            </a:r>
          </a:p>
          <a:p>
            <a:pPr lvl="0"/>
            <a:r>
              <a:rPr lang="en-US" sz="1200" kern="1200" baseline="0" dirty="0">
                <a:solidFill>
                  <a:schemeClr val="tx1"/>
                </a:solidFill>
                <a:effectLst/>
                <a:latin typeface="+mn-lt"/>
                <a:ea typeface="+mn-ea"/>
                <a:cs typeface="+mn-cs"/>
              </a:rPr>
              <a:t>Stream Fords are considered mostly a natural phenomenon.  </a:t>
            </a:r>
          </a:p>
          <a:p>
            <a:pPr lvl="0"/>
            <a:endParaRPr lang="en-US" sz="1200" kern="1200" baseline="0" dirty="0">
              <a:solidFill>
                <a:schemeClr val="tx1"/>
              </a:solidFill>
              <a:effectLst/>
              <a:latin typeface="+mn-lt"/>
              <a:ea typeface="+mn-ea"/>
              <a:cs typeface="+mn-cs"/>
            </a:endParaRPr>
          </a:p>
          <a:p>
            <a:pPr lvl="0"/>
            <a:r>
              <a:rPr lang="en-US" sz="1200" u="sng" kern="1200" baseline="0" dirty="0">
                <a:solidFill>
                  <a:schemeClr val="tx1"/>
                </a:solidFill>
                <a:effectLst/>
                <a:latin typeface="+mn-lt"/>
                <a:ea typeface="+mn-ea"/>
                <a:cs typeface="+mn-cs"/>
              </a:rPr>
              <a:t>NOT FOR AUDIO</a:t>
            </a:r>
            <a:r>
              <a:rPr lang="en-US" sz="1200" u="none" kern="1200" baseline="0" dirty="0">
                <a:solidFill>
                  <a:schemeClr val="tx1"/>
                </a:solidFill>
                <a:effectLst/>
                <a:latin typeface="+mn-lt"/>
                <a:ea typeface="+mn-ea"/>
                <a:cs typeface="+mn-cs"/>
              </a:rPr>
              <a:t> (it is for an unused photo, which is underneath the photo that is shown)</a:t>
            </a:r>
            <a:endParaRPr lang="en-US" sz="1200" u="sng"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This photo shows a low-water stream crossing, with </a:t>
            </a:r>
            <a:r>
              <a:rPr lang="en-US" dirty="0"/>
              <a:t>water height meter post and a gate to prevent entry during high water events.  </a:t>
            </a:r>
            <a:endParaRPr lang="en-US" sz="1200" kern="1200" dirty="0">
              <a:solidFill>
                <a:schemeClr val="tx1"/>
              </a:solidFill>
              <a:effectLst/>
              <a:latin typeface="+mn-lt"/>
              <a:ea typeface="+mn-ea"/>
              <a:cs typeface="+mn-cs"/>
            </a:endParaRP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34</a:t>
            </a:fld>
            <a:endParaRPr lang="en-US"/>
          </a:p>
        </p:txBody>
      </p:sp>
    </p:spTree>
    <p:extLst>
      <p:ext uri="{BB962C8B-B14F-4D97-AF65-F5344CB8AC3E}">
        <p14:creationId xmlns:p14="http://schemas.microsoft.com/office/powerpoint/2010/main" val="1797510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7" y="4612257"/>
            <a:ext cx="5438955" cy="2996242"/>
          </a:xfrm>
          <a:prstGeom prst="rect">
            <a:avLst/>
          </a:prstGeom>
          <a:noFill/>
        </p:spPr>
        <p:txBody>
          <a:bodyPr wrap="square" anchor="t"/>
          <a:lstStyle>
            <a:lvl1pPr lvl="0">
              <a:defRPr/>
            </a:lvl1pPr>
          </a:lstStyle>
          <a:p>
            <a:pPr lvl="0"/>
            <a:r>
              <a:rPr lang="en-US" sz="1200" kern="1200" dirty="0">
                <a:solidFill>
                  <a:schemeClr val="tx1"/>
                </a:solidFill>
                <a:effectLst/>
                <a:latin typeface="+mn-lt"/>
                <a:ea typeface="+mn-ea"/>
                <a:cs typeface="+mn-cs"/>
              </a:rPr>
              <a:t>Low Water stream crossings and fords may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a:t>
            </a:r>
            <a:r>
              <a:rPr lang="en-US" sz="1200" kern="1200" baseline="0" dirty="0">
                <a:solidFill>
                  <a:schemeClr val="tx1"/>
                </a:solidFill>
                <a:effectLst/>
                <a:latin typeface="+mn-lt"/>
                <a:ea typeface="+mn-ea"/>
                <a:cs typeface="+mn-cs"/>
              </a:rPr>
              <a:t> used in certain circumstances, in particular when</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flows are “flashy” meaning that they come and go relatively quickly, such as intermittent or ephemeral streams, or the stream has a low base flow</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traffic volumes are very low</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delays are acceptable</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stream channel is broad and flat and</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it is the least cost alternative</a:t>
            </a:r>
          </a:p>
          <a:p>
            <a:pPr marL="0" lvl="0" indent="0">
              <a:buFont typeface="Arial" panose="020B0604020202020204" pitchFamily="34" charset="0"/>
              <a:buNone/>
            </a:pPr>
            <a:r>
              <a:rPr lang="en-US" sz="1200" kern="1200" baseline="0" dirty="0">
                <a:solidFill>
                  <a:schemeClr val="tx1"/>
                </a:solidFill>
                <a:effectLst/>
                <a:latin typeface="+mn-lt"/>
                <a:ea typeface="+mn-ea"/>
                <a:cs typeface="+mn-cs"/>
              </a:rPr>
              <a:t>There are many considerations, including the passage of aquatic organisms </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b="0" kern="1200" baseline="0" dirty="0">
                <a:solidFill>
                  <a:schemeClr val="tx1"/>
                </a:solidFill>
                <a:effectLst/>
                <a:latin typeface="+mn-lt"/>
                <a:ea typeface="+mn-ea"/>
                <a:cs typeface="+mn-cs"/>
              </a:rPr>
              <a:t>For rivers and streams that convey large flows, bridges and large culverts are better-suited.</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Low-water stream crossings and fords are not appropriate for many situations and their application is limited.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35</a:t>
            </a:fld>
            <a:endParaRPr lang="en-US"/>
          </a:p>
        </p:txBody>
      </p:sp>
    </p:spTree>
    <p:extLst>
      <p:ext uri="{BB962C8B-B14F-4D97-AF65-F5344CB8AC3E}">
        <p14:creationId xmlns:p14="http://schemas.microsoft.com/office/powerpoint/2010/main" val="2963080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7" y="4612257"/>
            <a:ext cx="5438955" cy="2996242"/>
          </a:xfrm>
          <a:prstGeom prst="rect">
            <a:avLst/>
          </a:prstGeom>
          <a:noFill/>
        </p:spPr>
        <p:txBody>
          <a:bodyPr wrap="square" anchor="t"/>
          <a:lstStyle>
            <a:lvl1pPr lvl="0">
              <a:defRPr/>
            </a:lvl1pPr>
          </a:lstStyle>
          <a:p>
            <a:pPr lvl="0"/>
            <a:r>
              <a:rPr lang="en-US" sz="1200" b="0" kern="1200" dirty="0">
                <a:solidFill>
                  <a:schemeClr val="tx1"/>
                </a:solidFill>
                <a:effectLst/>
                <a:latin typeface="+mn-lt"/>
                <a:ea typeface="+mn-ea"/>
                <a:cs typeface="+mn-cs"/>
              </a:rPr>
              <a:t>Because Low water stream crossings and fords may be frequently overtopped by flooding they have</a:t>
            </a:r>
            <a:r>
              <a:rPr lang="en-US" sz="1200" b="0" kern="1200" baseline="0" dirty="0">
                <a:solidFill>
                  <a:schemeClr val="tx1"/>
                </a:solidFill>
                <a:effectLst/>
                <a:latin typeface="+mn-lt"/>
                <a:ea typeface="+mn-ea"/>
                <a:cs typeface="+mn-cs"/>
              </a:rPr>
              <a:t> a certain amount of risk and </a:t>
            </a:r>
            <a:r>
              <a:rPr lang="en-US" sz="1200" b="0" kern="1200" dirty="0">
                <a:solidFill>
                  <a:schemeClr val="tx1"/>
                </a:solidFill>
                <a:effectLst/>
                <a:latin typeface="+mn-lt"/>
                <a:ea typeface="+mn-ea"/>
                <a:cs typeface="+mn-cs"/>
              </a:rPr>
              <a:t>are </a:t>
            </a:r>
            <a:r>
              <a:rPr lang="en-US" sz="1200" b="1" kern="1200" dirty="0">
                <a:solidFill>
                  <a:schemeClr val="tx1"/>
                </a:solidFill>
                <a:effectLst/>
                <a:latin typeface="+mn-lt"/>
                <a:ea typeface="+mn-ea"/>
                <a:cs typeface="+mn-cs"/>
              </a:rPr>
              <a:t>generally</a:t>
            </a:r>
            <a:r>
              <a:rPr lang="en-US" sz="1200" b="1" kern="1200" baseline="0" dirty="0">
                <a:solidFill>
                  <a:schemeClr val="tx1"/>
                </a:solidFill>
                <a:effectLst/>
                <a:latin typeface="+mn-lt"/>
                <a:ea typeface="+mn-ea"/>
                <a:cs typeface="+mn-cs"/>
              </a:rPr>
              <a:t> not recommended</a:t>
            </a:r>
            <a:r>
              <a:rPr lang="en-US" sz="1200" b="0" kern="1200" dirty="0">
                <a:solidFill>
                  <a:schemeClr val="tx1"/>
                </a:solidFill>
                <a:effectLst/>
                <a:latin typeface="+mn-lt"/>
                <a:ea typeface="+mn-ea"/>
                <a:cs typeface="+mn-cs"/>
              </a:rPr>
              <a:t>.  That is why any low-water</a:t>
            </a:r>
            <a:r>
              <a:rPr lang="en-US" sz="1200" b="0" kern="1200" baseline="0" dirty="0">
                <a:solidFill>
                  <a:schemeClr val="tx1"/>
                </a:solidFill>
                <a:effectLst/>
                <a:latin typeface="+mn-lt"/>
                <a:ea typeface="+mn-ea"/>
                <a:cs typeface="+mn-cs"/>
              </a:rPr>
              <a:t> stream crossing or ford needs to be brought to the Board of Public Roads and be granted a relaxation of standards prior to construction.  </a:t>
            </a:r>
          </a:p>
          <a:p>
            <a:pPr lvl="0"/>
            <a:endParaRPr lang="en-US" sz="1200" b="0" kern="1200" baseline="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36</a:t>
            </a:fld>
            <a:endParaRPr lang="en-US"/>
          </a:p>
        </p:txBody>
      </p:sp>
    </p:spTree>
    <p:extLst>
      <p:ext uri="{BB962C8B-B14F-4D97-AF65-F5344CB8AC3E}">
        <p14:creationId xmlns:p14="http://schemas.microsoft.com/office/powerpoint/2010/main" val="1493243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7" y="4612257"/>
            <a:ext cx="5438955" cy="2996242"/>
          </a:xfrm>
          <a:prstGeom prst="rect">
            <a:avLst/>
          </a:prstGeom>
          <a:noFill/>
        </p:spPr>
        <p:txBody>
          <a:bodyPr wrap="square" anchor="t"/>
          <a:lstStyle>
            <a:lvl1pPr lvl="0">
              <a:defRPr/>
            </a:lvl1pPr>
          </a:lstStyle>
          <a:p>
            <a:pPr lvl="0"/>
            <a:r>
              <a:rPr lang="en-US" sz="1200" b="0" kern="1200" dirty="0">
                <a:solidFill>
                  <a:schemeClr val="tx1"/>
                </a:solidFill>
                <a:effectLst/>
                <a:latin typeface="+mn-lt"/>
                <a:ea typeface="+mn-ea"/>
                <a:cs typeface="+mn-cs"/>
              </a:rPr>
              <a:t>The</a:t>
            </a:r>
            <a:r>
              <a:rPr lang="en-US" sz="1200" b="0" kern="1200" baseline="0" dirty="0">
                <a:solidFill>
                  <a:schemeClr val="tx1"/>
                </a:solidFill>
                <a:effectLst/>
                <a:latin typeface="+mn-lt"/>
                <a:ea typeface="+mn-ea"/>
                <a:cs typeface="+mn-cs"/>
              </a:rPr>
              <a:t> NBCS Minimum Design Standards allow low-water stream crossings or fords to be</a:t>
            </a:r>
            <a:r>
              <a:rPr lang="en-US" sz="1200" b="0" kern="1200" dirty="0">
                <a:solidFill>
                  <a:schemeClr val="tx1"/>
                </a:solidFill>
                <a:effectLst/>
                <a:latin typeface="+mn-lt"/>
                <a:ea typeface="+mn-ea"/>
                <a:cs typeface="+mn-cs"/>
              </a:rPr>
              <a:t> be built only on </a:t>
            </a:r>
            <a:r>
              <a:rPr lang="en-US" sz="1200" b="1" kern="1200" dirty="0">
                <a:solidFill>
                  <a:schemeClr val="tx1"/>
                </a:solidFill>
                <a:effectLst/>
                <a:latin typeface="+mn-lt"/>
                <a:ea typeface="+mn-ea"/>
                <a:cs typeface="+mn-cs"/>
              </a:rPr>
              <a:t>some </a:t>
            </a:r>
            <a:r>
              <a:rPr lang="en-US" sz="1200" b="0" kern="1200" dirty="0">
                <a:solidFill>
                  <a:schemeClr val="tx1"/>
                </a:solidFill>
                <a:effectLst/>
                <a:latin typeface="+mn-lt"/>
                <a:ea typeface="+mn-ea"/>
                <a:cs typeface="+mn-cs"/>
              </a:rPr>
              <a:t>county roads and </a:t>
            </a:r>
            <a:r>
              <a:rPr lang="en-US" sz="1200" b="1" kern="1200" dirty="0">
                <a:solidFill>
                  <a:schemeClr val="tx1"/>
                </a:solidFill>
                <a:effectLst/>
                <a:latin typeface="+mn-lt"/>
                <a:ea typeface="+mn-ea"/>
                <a:cs typeface="+mn-cs"/>
              </a:rPr>
              <a:t>only</a:t>
            </a:r>
            <a:r>
              <a:rPr lang="en-US" sz="1200" b="0" kern="1200" dirty="0">
                <a:solidFill>
                  <a:schemeClr val="tx1"/>
                </a:solidFill>
                <a:effectLst/>
                <a:latin typeface="+mn-lt"/>
                <a:ea typeface="+mn-ea"/>
                <a:cs typeface="+mn-cs"/>
              </a:rPr>
              <a:t> under certain conditions. </a:t>
            </a:r>
          </a:p>
          <a:p>
            <a:pPr lvl="0"/>
            <a:r>
              <a:rPr lang="en-US" sz="1200" b="0" kern="1200" baseline="0" dirty="0">
                <a:solidFill>
                  <a:schemeClr val="tx1"/>
                </a:solidFill>
                <a:effectLst/>
                <a:latin typeface="+mn-lt"/>
                <a:ea typeface="+mn-ea"/>
                <a:cs typeface="+mn-cs"/>
              </a:rPr>
              <a:t>The conditions are: </a:t>
            </a:r>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The road </a:t>
            </a:r>
            <a:r>
              <a:rPr lang="en-US" sz="1200" b="1" kern="1200" dirty="0">
                <a:solidFill>
                  <a:schemeClr val="tx1"/>
                </a:solidFill>
                <a:effectLst/>
                <a:latin typeface="+mn-lt"/>
                <a:ea typeface="+mn-ea"/>
                <a:cs typeface="+mn-cs"/>
              </a:rPr>
              <a:t>cannot</a:t>
            </a:r>
            <a:r>
              <a:rPr lang="en-US" sz="1200" b="0" kern="1200" dirty="0">
                <a:solidFill>
                  <a:schemeClr val="tx1"/>
                </a:solidFill>
                <a:effectLst/>
                <a:latin typeface="+mn-lt"/>
                <a:ea typeface="+mn-ea"/>
                <a:cs typeface="+mn-cs"/>
              </a:rPr>
              <a:t> be </a:t>
            </a:r>
            <a:r>
              <a:rPr lang="en-US" sz="1200" b="0" kern="1200" baseline="0" dirty="0">
                <a:solidFill>
                  <a:schemeClr val="tx1"/>
                </a:solidFill>
                <a:effectLst/>
                <a:latin typeface="+mn-lt"/>
                <a:ea typeface="+mn-ea"/>
                <a:cs typeface="+mn-cs"/>
              </a:rPr>
              <a:t>the only access to an occupied dwelling</a:t>
            </a:r>
          </a:p>
          <a:p>
            <a:pPr lvl="0"/>
            <a:r>
              <a:rPr lang="en-US" sz="1200" b="0" kern="1200" baseline="0" dirty="0">
                <a:solidFill>
                  <a:schemeClr val="tx1"/>
                </a:solidFill>
                <a:effectLst/>
                <a:latin typeface="+mn-lt"/>
                <a:ea typeface="+mn-ea"/>
                <a:cs typeface="+mn-cs"/>
              </a:rPr>
              <a:t>The state functional classification must be minimum maintenance or Local </a:t>
            </a:r>
            <a:r>
              <a:rPr lang="en-US" sz="1200" b="1" kern="1200" baseline="0" dirty="0">
                <a:solidFill>
                  <a:schemeClr val="tx1"/>
                </a:solidFill>
                <a:effectLst/>
                <a:latin typeface="+mn-lt"/>
                <a:ea typeface="+mn-ea"/>
                <a:cs typeface="+mn-cs"/>
              </a:rPr>
              <a:t>and</a:t>
            </a:r>
          </a:p>
          <a:p>
            <a:pPr lvl="0"/>
            <a:r>
              <a:rPr lang="en-US" sz="1200" b="0" kern="1200" baseline="0" dirty="0">
                <a:solidFill>
                  <a:schemeClr val="tx1"/>
                </a:solidFill>
                <a:effectLst/>
                <a:latin typeface="+mn-lt"/>
                <a:ea typeface="+mn-ea"/>
                <a:cs typeface="+mn-cs"/>
              </a:rPr>
              <a:t>The ADT must be fewer than 50 VPD.  </a:t>
            </a:r>
            <a:endParaRPr lang="en-US" sz="1200" b="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mentioned</a:t>
            </a:r>
            <a:r>
              <a:rPr lang="en-US" sz="1200" kern="1200" baseline="0" dirty="0">
                <a:solidFill>
                  <a:schemeClr val="tx1"/>
                </a:solidFill>
                <a:effectLst/>
                <a:latin typeface="+mn-lt"/>
                <a:ea typeface="+mn-ea"/>
                <a:cs typeface="+mn-cs"/>
              </a:rPr>
              <a:t> on the previous slide, </a:t>
            </a:r>
            <a:r>
              <a:rPr lang="en-US" sz="1200" kern="1200" dirty="0">
                <a:solidFill>
                  <a:schemeClr val="tx1"/>
                </a:solidFill>
                <a:effectLst/>
                <a:latin typeface="+mn-lt"/>
                <a:ea typeface="+mn-ea"/>
                <a:cs typeface="+mn-cs"/>
              </a:rPr>
              <a:t>A low water stream crossing or ford </a:t>
            </a:r>
            <a:r>
              <a:rPr lang="en-US" sz="1200" b="1" kern="1200" dirty="0">
                <a:solidFill>
                  <a:schemeClr val="tx1"/>
                </a:solidFill>
                <a:effectLst/>
                <a:latin typeface="+mn-lt"/>
                <a:ea typeface="+mn-ea"/>
                <a:cs typeface="+mn-cs"/>
              </a:rPr>
              <a:t>must</a:t>
            </a:r>
            <a:r>
              <a:rPr lang="en-US" sz="1200" kern="1200" baseline="0" dirty="0">
                <a:solidFill>
                  <a:schemeClr val="tx1"/>
                </a:solidFill>
                <a:effectLst/>
                <a:latin typeface="+mn-lt"/>
                <a:ea typeface="+mn-ea"/>
                <a:cs typeface="+mn-cs"/>
              </a:rPr>
              <a:t> get a relaxation of standards granted by the Board of Public Roads before being built.  </a:t>
            </a:r>
            <a:endParaRPr lang="en-US" dirty="0"/>
          </a:p>
          <a:p>
            <a:pPr lvl="0"/>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low water stream crossings or fords shall not be built on county roads with State functional classifications of Other Arterial, Collector, Remote Residential or Scenic-Recreation or, as</a:t>
            </a:r>
            <a:r>
              <a:rPr lang="en-US" sz="1200" b="0" kern="1200" baseline="0" dirty="0">
                <a:solidFill>
                  <a:schemeClr val="tx1"/>
                </a:solidFill>
                <a:effectLst/>
                <a:latin typeface="+mn-lt"/>
                <a:ea typeface="+mn-ea"/>
                <a:cs typeface="+mn-cs"/>
              </a:rPr>
              <a:t> already implied, on roads classified as </a:t>
            </a:r>
            <a:r>
              <a:rPr lang="en-US" sz="1200" b="0" kern="1200" dirty="0">
                <a:solidFill>
                  <a:schemeClr val="tx1"/>
                </a:solidFill>
                <a:effectLst/>
                <a:latin typeface="+mn-lt"/>
                <a:ea typeface="+mn-ea"/>
                <a:cs typeface="+mn-cs"/>
              </a:rPr>
              <a:t>Local (and with an ADT of 50 VPD and greater). </a:t>
            </a:r>
          </a:p>
          <a:p>
            <a:pPr lvl="0"/>
            <a:endParaRPr lang="en-US" sz="1200" kern="1200" dirty="0">
              <a:solidFill>
                <a:schemeClr val="tx1"/>
              </a:solidFill>
              <a:effectLst/>
              <a:latin typeface="+mn-lt"/>
              <a:ea typeface="+mn-ea"/>
              <a:cs typeface="+mn-cs"/>
            </a:endParaRP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37</a:t>
            </a:fld>
            <a:endParaRPr lang="en-US"/>
          </a:p>
        </p:txBody>
      </p:sp>
    </p:spTree>
    <p:extLst>
      <p:ext uri="{BB962C8B-B14F-4D97-AF65-F5344CB8AC3E}">
        <p14:creationId xmlns:p14="http://schemas.microsoft.com/office/powerpoint/2010/main" val="3459089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658264"/>
            <a:ext cx="5784011" cy="3692106"/>
          </a:xfrm>
          <a:prstGeom prst="rect">
            <a:avLst/>
          </a:prstGeom>
          <a:noFill/>
        </p:spPr>
        <p:txBody>
          <a:bodyPr wrap="square" anchor="t"/>
          <a:lstStyle>
            <a:lvl1pPr lvl="0">
              <a:defRPr/>
            </a:lvl1pPr>
          </a:lstStyle>
          <a:p>
            <a:pPr lvl="0"/>
            <a:r>
              <a:rPr lang="en-US" dirty="0"/>
              <a:t>This next segment is a short review of the information presented, including</a:t>
            </a:r>
            <a:r>
              <a:rPr lang="en-US" baseline="0" dirty="0"/>
              <a:t> some quiz questions</a:t>
            </a:r>
            <a:r>
              <a:rPr lang="en-US" dirty="0"/>
              <a:t>.</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38</a:t>
            </a:fld>
            <a:endParaRPr lang="en-US"/>
          </a:p>
        </p:txBody>
      </p:sp>
    </p:spTree>
    <p:extLst>
      <p:ext uri="{BB962C8B-B14F-4D97-AF65-F5344CB8AC3E}">
        <p14:creationId xmlns:p14="http://schemas.microsoft.com/office/powerpoint/2010/main" val="2541519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dirty="0"/>
              <a:t>To recap, these are the 8 learning</a:t>
            </a:r>
            <a:r>
              <a:rPr lang="en-US" baseline="0" dirty="0"/>
              <a:t> objectives for the entire video series on the minimum design standards for county roads and municipal streets.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383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dirty="0"/>
              <a:t>This</a:t>
            </a:r>
            <a:r>
              <a:rPr lang="en-US" baseline="0" dirty="0"/>
              <a:t> 2-part series of videos also covers other learning objectives specific to bridges and structures: </a:t>
            </a:r>
          </a:p>
          <a:p>
            <a:pPr marL="0" indent="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Of the learning objectives shown, Part I discusses and demonstrates how Tables in the Minimum Design Standards work for bridges and structures, and introduces the two design criteria for structures and the basis of their values.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video, Part II, gets into more depth on Note 18 and clear bridge width, addresses how work on a roadway and work on a structure can affect one another, and also addresses low-water stream crossings and fords.  </a:t>
            </a:r>
          </a:p>
          <a:p>
            <a:pPr marL="0" indent="0">
              <a:buNone/>
            </a:pPr>
            <a:endParaRPr lang="en-US" baseline="0" dirty="0"/>
          </a:p>
          <a:p>
            <a:pPr marL="0" indent="0">
              <a:buNone/>
            </a:pPr>
            <a:r>
              <a:rPr lang="en-US" u="sng" baseline="0" dirty="0"/>
              <a:t>NOT FOR AUDIO</a:t>
            </a:r>
          </a:p>
          <a:p>
            <a:pPr marL="0" indent="0">
              <a:buNone/>
            </a:pPr>
            <a:r>
              <a:rPr lang="en-US" baseline="0" dirty="0"/>
              <a:t> </a:t>
            </a:r>
          </a:p>
          <a:p>
            <a:pPr marL="0" indent="0">
              <a:buNone/>
            </a:pPr>
            <a:r>
              <a:rPr lang="en-US" dirty="0"/>
              <a:t>In addition, [this video</a:t>
            </a:r>
            <a:r>
              <a:rPr lang="en-US" baseline="0" dirty="0"/>
              <a:t> will cover] </a:t>
            </a:r>
            <a:r>
              <a:rPr lang="en-US" dirty="0"/>
              <a:t>this</a:t>
            </a:r>
            <a:r>
              <a:rPr lang="en-US" baseline="0" dirty="0"/>
              <a:t> 2-part series of videos covers other learning objectives specific to bridges and structures: </a:t>
            </a:r>
          </a:p>
          <a:p>
            <a:pPr marL="0" indent="0">
              <a:buNone/>
            </a:pPr>
            <a:r>
              <a:rPr lang="en-US" baseline="0" dirty="0"/>
              <a:t>Tables and how those work for Structures</a:t>
            </a:r>
          </a:p>
          <a:p>
            <a:pPr marL="0" indent="0">
              <a:buNone/>
            </a:pPr>
            <a:r>
              <a:rPr lang="en-US" baseline="0" dirty="0"/>
              <a:t>The Two design criteria directly related to structures, and the basis of values for those two criteria</a:t>
            </a:r>
          </a:p>
          <a:p>
            <a:pPr marL="0" indent="0">
              <a:buNone/>
            </a:pPr>
            <a:r>
              <a:rPr lang="en-US" baseline="0" dirty="0"/>
              <a:t>The Two Design Criteria are: </a:t>
            </a:r>
          </a:p>
          <a:p>
            <a:pPr marL="457200" lvl="1" indent="0">
              <a:buNone/>
            </a:pPr>
            <a:r>
              <a:rPr lang="en-US" baseline="0" dirty="0"/>
              <a:t>Design Structural Loading Capacity; in particular Live Loads HL93 and HS15 will be explained, and</a:t>
            </a:r>
          </a:p>
          <a:p>
            <a:pPr marL="457200" lvl="1" indent="0">
              <a:buNone/>
            </a:pPr>
            <a:r>
              <a:rPr lang="en-US" baseline="0" dirty="0"/>
              <a:t>Clear Bridge Width is calculated from simple formulas</a:t>
            </a:r>
          </a:p>
          <a:p>
            <a:pPr marL="0" indent="0">
              <a:buNone/>
            </a:pPr>
            <a:r>
              <a:rPr lang="en-US" baseline="0" dirty="0"/>
              <a:t>The type of work on a structure and the type of work on the road either side of the structure can affect the scope of work on each other; those requirements will be discussed</a:t>
            </a:r>
          </a:p>
          <a:p>
            <a:pPr marL="0" indent="0">
              <a:buNone/>
            </a:pPr>
            <a:r>
              <a:rPr lang="en-US" baseline="0" dirty="0"/>
              <a:t>Low Water Stream Crossings and Stream Fords and their unique requirements will also be covered.</a:t>
            </a:r>
          </a:p>
          <a:p>
            <a:pPr marL="0" indent="0">
              <a:buNone/>
            </a:pPr>
            <a:endParaRPr lang="en-US" baseline="0" dirty="0"/>
          </a:p>
          <a:p>
            <a:pPr marL="0" inden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838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dirty="0"/>
              <a:t>The two videos for Bridges</a:t>
            </a:r>
            <a:r>
              <a:rPr lang="en-US" baseline="0" dirty="0"/>
              <a:t> and Structures</a:t>
            </a:r>
            <a:r>
              <a:rPr lang="en-US" dirty="0"/>
              <a:t> presented</a:t>
            </a:r>
            <a:r>
              <a:rPr lang="en-US" baseline="0" dirty="0"/>
              <a:t> </a:t>
            </a:r>
          </a:p>
          <a:p>
            <a:pPr marL="171450" indent="-171450">
              <a:buFont typeface="Arial" panose="020B0604020202020204" pitchFamily="34" charset="0"/>
              <a:buChar char="•"/>
            </a:pPr>
            <a:r>
              <a:rPr lang="en-US" baseline="0" dirty="0"/>
              <a:t>Definitions – length, bridge and non-buried structure</a:t>
            </a:r>
          </a:p>
          <a:p>
            <a:pPr marL="171450" indent="-171450">
              <a:buFont typeface="Arial" panose="020B0604020202020204" pitchFamily="34" charset="0"/>
              <a:buChar char="•"/>
            </a:pPr>
            <a:r>
              <a:rPr lang="en-US" baseline="0" dirty="0"/>
              <a:t>Notes 6 and 18 through 22, and </a:t>
            </a:r>
          </a:p>
          <a:p>
            <a:pPr marL="171450" indent="-171450">
              <a:buFont typeface="Arial" panose="020B0604020202020204" pitchFamily="34" charset="0"/>
              <a:buChar char="•"/>
            </a:pPr>
            <a:r>
              <a:rPr lang="en-US" baseline="0" dirty="0"/>
              <a:t>3R requirements </a:t>
            </a:r>
          </a:p>
          <a:p>
            <a:pPr marL="0" indent="0">
              <a:buNone/>
            </a:pPr>
            <a:r>
              <a:rPr lang="en-US" baseline="0" dirty="0"/>
              <a:t>in the 2016 minimum design standards for county roads and municipal streets.  </a:t>
            </a:r>
          </a:p>
          <a:p>
            <a:pPr marL="0" indent="0">
              <a:buNone/>
            </a:pPr>
            <a:r>
              <a:rPr lang="en-US" baseline="0" dirty="0"/>
              <a:t>Let’s do a review.</a:t>
            </a:r>
          </a:p>
          <a:p>
            <a:pPr marL="0" indent="0">
              <a:buNone/>
            </a:pPr>
            <a:endParaRPr lang="en-US" baseline="0" dirty="0"/>
          </a:p>
          <a:p>
            <a:pPr marL="0" indent="0">
              <a:buNone/>
            </a:pPr>
            <a:r>
              <a:rPr lang="en-US" baseline="0" dirty="0"/>
              <a:t>When it comes time to answering a review question, you have the option of pausing the video before the answer is given.  </a:t>
            </a:r>
          </a:p>
          <a:p>
            <a:pPr marL="0" inden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2030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698519"/>
            <a:ext cx="5559725" cy="3651849"/>
          </a:xfrm>
          <a:prstGeom prst="rect">
            <a:avLst/>
          </a:prstGeom>
          <a:noFill/>
        </p:spPr>
        <p:txBody>
          <a:bodyPr wrap="square" anchor="t"/>
          <a:lstStyle>
            <a:lvl1pPr lvl="0">
              <a:defRPr/>
            </a:lvl1pPr>
          </a:lstStyle>
          <a:p>
            <a:pPr marL="0" lvl="0" indent="0">
              <a:buNone/>
            </a:pPr>
            <a:r>
              <a:rPr lang="en-US" dirty="0"/>
              <a:t>The next two slides review the</a:t>
            </a:r>
            <a:r>
              <a:rPr lang="en-US" baseline="0" dirty="0"/>
              <a:t> type of work with respect to bridges and structures.  </a:t>
            </a:r>
          </a:p>
          <a:p>
            <a:pPr marL="0" lvl="0" indent="0">
              <a:buNone/>
            </a:pPr>
            <a:endParaRPr lang="en-US" baseline="0" dirty="0"/>
          </a:p>
          <a:p>
            <a:pPr marL="0" lvl="0" indent="0">
              <a:buNone/>
            </a:pPr>
            <a:r>
              <a:rPr lang="en-US" baseline="0" dirty="0"/>
              <a:t>The question is: how would you distinguish between New &amp; Reconstructed work and 3R work? </a:t>
            </a:r>
            <a:endParaRPr lang="en-US" dirty="0"/>
          </a:p>
          <a:p>
            <a:pPr marL="0" lvl="0" indent="0">
              <a:buNone/>
            </a:pPr>
            <a:endParaRPr lang="en-US" dirty="0"/>
          </a:p>
          <a:p>
            <a:pPr marL="0" lvl="0" indent="0">
              <a:buNone/>
            </a:pPr>
            <a:r>
              <a:rPr lang="en-US" dirty="0"/>
              <a:t>For the answer, it will be easier to define New</a:t>
            </a:r>
            <a:r>
              <a:rPr lang="en-US" baseline="0" dirty="0"/>
              <a:t> &amp; Reconstructed work, and then define 3R work relative to that. </a:t>
            </a:r>
          </a:p>
          <a:p>
            <a:pPr marL="0" lvl="0" indent="0">
              <a:buNone/>
            </a:pPr>
            <a:endParaRPr lang="en-US" baseline="0" dirty="0"/>
          </a:p>
          <a:p>
            <a:pPr marL="0" lvl="0" indent="0">
              <a:buNone/>
            </a:pPr>
            <a:r>
              <a:rPr lang="en-US" baseline="0" dirty="0"/>
              <a:t>A New &amp; Reconstructed structure is (a) new, (b) replacement of an existing structure, or (c) lengthened along the center of the road.  </a:t>
            </a:r>
            <a:endParaRPr lang="en-US" dirty="0"/>
          </a:p>
          <a:p>
            <a:pPr marL="0" lvl="0" indent="0">
              <a:buNone/>
            </a:pPr>
            <a:endParaRPr lang="en-US" dirty="0"/>
          </a:p>
          <a:p>
            <a:pPr marL="0" lvl="0" indent="0">
              <a:buNone/>
            </a:pPr>
            <a:r>
              <a:rPr lang="en-US" dirty="0"/>
              <a:t>Replacement</a:t>
            </a:r>
            <a:r>
              <a:rPr lang="en-US" baseline="0" dirty="0"/>
              <a:t> means the foundation, substructure, superstructure and deck – the entire structure.  </a:t>
            </a:r>
          </a:p>
          <a:p>
            <a:pPr marL="0" lvl="0" indent="0">
              <a:buNone/>
            </a:pPr>
            <a:endParaRPr lang="en-US" baseline="0" dirty="0"/>
          </a:p>
          <a:p>
            <a:pPr marL="0" lvl="0" indent="0">
              <a:buNone/>
            </a:pPr>
            <a:r>
              <a:rPr lang="en-US" baseline="0" dirty="0"/>
              <a:t>Another phrase you may hear for lengthening a structure is </a:t>
            </a:r>
            <a:r>
              <a:rPr lang="en-US" b="1" baseline="0" dirty="0"/>
              <a:t>adding a jump span</a:t>
            </a:r>
            <a:r>
              <a:rPr lang="en-US" baseline="0" dirty="0"/>
              <a:t>.   </a:t>
            </a:r>
            <a:r>
              <a:rPr lang="en-US" dirty="0"/>
              <a:t>A “jump span” is an extension at</a:t>
            </a:r>
            <a:r>
              <a:rPr lang="en-US" baseline="0" dirty="0"/>
              <a:t> the end of an existing structure, necessitated usually by a flood event or events which severely scour an erodible embankment at the structure.  [NOT FOR AUDIO: reference 7/16/2014 meeting minutes]</a:t>
            </a:r>
          </a:p>
          <a:p>
            <a:pPr marL="0" lvl="0" indent="0">
              <a:buNone/>
            </a:pPr>
            <a:endParaRPr lang="en-US" baseline="0" dirty="0"/>
          </a:p>
          <a:p>
            <a:pPr marL="0" lvl="0" indent="0">
              <a:buNone/>
            </a:pPr>
            <a:r>
              <a:rPr lang="en-US" baseline="0" dirty="0"/>
              <a:t>Now that we know what New &amp; Reconstructed work consists of, we can simply say that 3R work involves a scope of work less than New &amp; Reconstructed.  </a:t>
            </a:r>
          </a:p>
          <a:p>
            <a:pPr marL="0" lvl="0" indent="0">
              <a:buNone/>
            </a:pPr>
            <a:endParaRPr lang="en-US" baseline="0" dirty="0"/>
          </a:p>
          <a:p>
            <a:pPr marL="0" lvl="0" indent="0">
              <a:buNone/>
            </a:pPr>
            <a:r>
              <a:rPr lang="en-US" dirty="0"/>
              <a:t>Examples of 3R work are: bridge rail and guardrail upgrades,</a:t>
            </a:r>
            <a:r>
              <a:rPr lang="en-US" baseline="0" dirty="0"/>
              <a:t> replacement of the superstructure, extension of culverts (perpendicular to the road), re-decking, widening, and thin Portland cement concrete overlays.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41</a:t>
            </a:fld>
            <a:endParaRPr lang="en-US"/>
          </a:p>
        </p:txBody>
      </p:sp>
    </p:spTree>
    <p:extLst>
      <p:ext uri="{BB962C8B-B14F-4D97-AF65-F5344CB8AC3E}">
        <p14:creationId xmlns:p14="http://schemas.microsoft.com/office/powerpoint/2010/main" val="23802480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698519"/>
            <a:ext cx="5559725" cy="3651849"/>
          </a:xfrm>
          <a:prstGeom prst="rect">
            <a:avLst/>
          </a:prstGeom>
          <a:noFill/>
        </p:spPr>
        <p:txBody>
          <a:bodyPr wrap="square" anchor="t"/>
          <a:lstStyle>
            <a:lvl1pPr lvl="0">
              <a:defRPr/>
            </a:lvl1pPr>
          </a:lstStyle>
          <a:p>
            <a:pPr marL="0" lvl="0" indent="0">
              <a:buNone/>
            </a:pPr>
            <a:r>
              <a:rPr lang="en-US" baseline="0" dirty="0"/>
              <a:t>The question is: how would you distinguish between Maintenance work and 3R work? </a:t>
            </a:r>
            <a:endParaRPr lang="en-US" dirty="0"/>
          </a:p>
          <a:p>
            <a:pPr marL="0" lvl="0" indent="0">
              <a:buNone/>
            </a:pPr>
            <a:endParaRPr lang="en-US" dirty="0"/>
          </a:p>
          <a:p>
            <a:pPr marL="0" lvl="0" indent="0">
              <a:buNone/>
            </a:pPr>
            <a:r>
              <a:rPr lang="en-US" dirty="0"/>
              <a:t>For the answer, it will be easier to define Maintenance</a:t>
            </a:r>
            <a:r>
              <a:rPr lang="en-US" baseline="0" dirty="0"/>
              <a:t> work, and then define 3R work relative to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Maintenance</a:t>
            </a:r>
            <a:r>
              <a:rPr lang="en-US" baseline="0" dirty="0"/>
              <a:t> work on structures, refer to the page 89 of the minimum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kern="0" dirty="0">
                <a:solidFill>
                  <a:srgbClr val="FFC000"/>
                </a:solidFill>
                <a:latin typeface="+mn-lt"/>
              </a:rPr>
              <a:t>Maintenance</a:t>
            </a:r>
            <a:r>
              <a:rPr lang="en-US" i="1" kern="0" dirty="0">
                <a:solidFill>
                  <a:srgbClr val="FFC000"/>
                </a:solidFill>
                <a:latin typeface="+mn-lt"/>
              </a:rPr>
              <a:t> is defined in the standards by a list of activities</a:t>
            </a:r>
            <a:r>
              <a:rPr lang="en-US" i="1" kern="0" baseline="0" dirty="0">
                <a:solidFill>
                  <a:srgbClr val="FFC000"/>
                </a:solidFill>
                <a:latin typeface="+mn-lt"/>
              </a:rPr>
              <a:t> - </a:t>
            </a:r>
            <a:r>
              <a:rPr lang="en-US" i="1" kern="0" dirty="0">
                <a:solidFill>
                  <a:srgbClr val="FFC000"/>
                </a:solidFill>
                <a:latin typeface="+mn-lt"/>
              </a:rPr>
              <a:t>cleaning, painting, repairing, </a:t>
            </a:r>
            <a:r>
              <a:rPr lang="en-US" i="1" u="sng" kern="0" dirty="0">
                <a:solidFill>
                  <a:srgbClr val="FFC000"/>
                </a:solidFill>
                <a:latin typeface="+mn-lt"/>
              </a:rPr>
              <a:t>in-kind</a:t>
            </a:r>
            <a:r>
              <a:rPr lang="en-US" i="1" kern="0" dirty="0">
                <a:solidFill>
                  <a:srgbClr val="FFC000"/>
                </a:solidFill>
                <a:latin typeface="+mn-lt"/>
              </a:rPr>
              <a:t> replacement of rails, floors, stringers, piling and beams, but </a:t>
            </a:r>
            <a:r>
              <a:rPr lang="en-US" i="1" u="sng" kern="0" dirty="0">
                <a:solidFill>
                  <a:srgbClr val="FFC000"/>
                </a:solidFill>
                <a:latin typeface="+mn-lt"/>
              </a:rPr>
              <a:t>nothing extensive or costly</a:t>
            </a:r>
            <a:r>
              <a:rPr lang="en-US" i="1" kern="0" dirty="0">
                <a:solidFill>
                  <a:srgbClr val="FFC000"/>
                </a:solidFill>
                <a:latin typeface="+mn-lt"/>
              </a:rPr>
              <a:t>.  Rotted timber piling can be replaced with steel piling</a:t>
            </a:r>
            <a:endParaRPr lang="en-US" dirty="0"/>
          </a:p>
          <a:p>
            <a:pPr marL="0" lvl="0" indent="0">
              <a:buNone/>
            </a:pPr>
            <a:endParaRPr lang="en-US" baseline="0" dirty="0"/>
          </a:p>
          <a:p>
            <a:pPr marL="0" lvl="0" indent="0">
              <a:buNone/>
            </a:pPr>
            <a:r>
              <a:rPr lang="en-US" baseline="0" dirty="0"/>
              <a:t>Now that we know what Maintenance work consists of, we can simply say that 3R work involves a scope of work more than Maintenance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summarize this slide and the previous slide, </a:t>
            </a:r>
            <a:r>
              <a:rPr lang="en-US" b="1" baseline="0" dirty="0"/>
              <a:t>3R work is any scope between New &amp; Reconstructed work and Maintenance work</a:t>
            </a:r>
            <a:r>
              <a:rPr lang="en-US" baseline="0" dirty="0"/>
              <a:t>.  </a:t>
            </a:r>
            <a:endParaRPr lang="en-US" dirty="0"/>
          </a:p>
          <a:p>
            <a:pPr marL="0" lvl="0" indent="0">
              <a:buNone/>
            </a:pPr>
            <a:endParaRPr lang="en-US" dirty="0"/>
          </a:p>
          <a:p>
            <a:pPr marL="0" lvl="0" indent="0">
              <a:buNone/>
            </a:pPr>
            <a:endParaRPr lang="en-US"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42</a:t>
            </a:fld>
            <a:endParaRPr lang="en-US"/>
          </a:p>
        </p:txBody>
      </p:sp>
    </p:spTree>
    <p:extLst>
      <p:ext uri="{BB962C8B-B14F-4D97-AF65-F5344CB8AC3E}">
        <p14:creationId xmlns:p14="http://schemas.microsoft.com/office/powerpoint/2010/main" val="3695439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698519"/>
            <a:ext cx="5559725" cy="3651849"/>
          </a:xfrm>
          <a:prstGeom prst="rect">
            <a:avLst/>
          </a:prstGeom>
          <a:noFill/>
        </p:spPr>
        <p:txBody>
          <a:bodyPr wrap="square" anchor="t"/>
          <a:lstStyle>
            <a:lvl1pPr lvl="0">
              <a:defRPr/>
            </a:lvl1pPr>
          </a:lstStyle>
          <a:p>
            <a:pPr marL="0" lvl="0" indent="0">
              <a:buNone/>
            </a:pPr>
            <a:r>
              <a:rPr lang="en-US" dirty="0"/>
              <a:t>This </a:t>
            </a:r>
            <a:r>
              <a:rPr lang="en-US" baseline="0" dirty="0"/>
              <a:t>slide and the next slide pose specific questions related to the type of work.  </a:t>
            </a:r>
            <a:endParaRPr lang="en-US" dirty="0"/>
          </a:p>
          <a:p>
            <a:pPr marL="0" lvl="0" indent="0">
              <a:buNone/>
            </a:pPr>
            <a:endParaRPr lang="en-US" dirty="0"/>
          </a:p>
          <a:p>
            <a:pPr marL="0" lvl="0" indent="0">
              <a:buNone/>
            </a:pPr>
            <a:r>
              <a:rPr lang="en-US" dirty="0"/>
              <a:t>(I) False</a:t>
            </a:r>
            <a:r>
              <a:rPr lang="en-US" baseline="0" dirty="0"/>
              <a:t>.  Upgrading guardrail is a 3R activity, see page 38 of the standards [428 NAC 2-001.03A1c]; therefore, the approach lane width and shoulder width must meet minimum 3R standards.  If the existing bridge meets the New &amp; Reconstructed standard clear bridge width, it would be prudent for the approach lanes and shoulders to meet New &amp; Reconstructed standard </a:t>
            </a:r>
            <a:r>
              <a:rPr lang="en-US" b="1" baseline="0" dirty="0"/>
              <a:t>widths; however, that is not a minimum requirement of the minimum design standards</a:t>
            </a:r>
            <a:r>
              <a:rPr lang="en-US" baseline="0" dirty="0"/>
              <a:t>, and would be considered more of a best practice.  </a:t>
            </a:r>
          </a:p>
          <a:p>
            <a:pPr marL="0" lvl="0" indent="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 True</a:t>
            </a:r>
            <a:r>
              <a:rPr lang="en-US" baseline="0" dirty="0"/>
              <a:t>.  Culvert replacement is a New &amp; Reconstructed type of work, see page 37 of the standards [428 NAC 2-001.03A1b ]; therefore, the approach lane width and shoulder width must meet minimum New &amp; Reconstructed standards. </a:t>
            </a:r>
          </a:p>
          <a:p>
            <a:pPr marL="0" lvl="0" indent="0">
              <a:buNone/>
            </a:pPr>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43</a:t>
            </a:fld>
            <a:endParaRPr lang="en-US"/>
          </a:p>
        </p:txBody>
      </p:sp>
    </p:spTree>
    <p:extLst>
      <p:ext uri="{BB962C8B-B14F-4D97-AF65-F5344CB8AC3E}">
        <p14:creationId xmlns:p14="http://schemas.microsoft.com/office/powerpoint/2010/main" val="2873854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698519"/>
            <a:ext cx="5559725" cy="3651849"/>
          </a:xfrm>
          <a:prstGeom prst="rect">
            <a:avLst/>
          </a:prstGeom>
          <a:noFill/>
        </p:spPr>
        <p:txBody>
          <a:bodyPr wrap="square" anchor="t"/>
          <a:lstStyle>
            <a:lvl1pPr lvl="0">
              <a:defRPr/>
            </a:lvl1pPr>
          </a:lstStyle>
          <a:p>
            <a:pPr marL="0" lvl="0" indent="0">
              <a:buNone/>
            </a:pPr>
            <a:r>
              <a:rPr lang="en-US" dirty="0"/>
              <a:t>(III) New &amp; Reconstructed</a:t>
            </a:r>
            <a:r>
              <a:rPr lang="en-US" baseline="0" dirty="0"/>
              <a:t> standards apply to a jump span.  </a:t>
            </a:r>
            <a:r>
              <a:rPr lang="en-US" dirty="0"/>
              <a:t>A “jump span” is an extension at</a:t>
            </a:r>
            <a:r>
              <a:rPr lang="en-US" baseline="0" dirty="0"/>
              <a:t> the end of an existing structure, necessitated usually by a flood event or events which severely scour an erodible embankment. </a:t>
            </a:r>
          </a:p>
          <a:p>
            <a:pPr marL="0" lvl="0" indent="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 3R standards apply</a:t>
            </a:r>
            <a:r>
              <a:rPr lang="en-US" baseline="0" dirty="0"/>
              <a:t>.  Replacement of a superstructure (while using the existing substructure) is a 3R activity; see page 38 of the standards.  Note 18 on page 53 indicates that it is desirable to meet New &amp; Reconstructed clear bridge width.  The word “Desirable” does not indicate a requirement, only that it is a preference.   </a:t>
            </a:r>
          </a:p>
          <a:p>
            <a:pPr marL="0" lvl="0" indent="0">
              <a:buNone/>
            </a:pPr>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44</a:t>
            </a:fld>
            <a:endParaRPr lang="en-US"/>
          </a:p>
        </p:txBody>
      </p:sp>
    </p:spTree>
    <p:extLst>
      <p:ext uri="{BB962C8B-B14F-4D97-AF65-F5344CB8AC3E}">
        <p14:creationId xmlns:p14="http://schemas.microsoft.com/office/powerpoint/2010/main" val="3726704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698519"/>
            <a:ext cx="5559725" cy="3651849"/>
          </a:xfrm>
          <a:prstGeom prst="rect">
            <a:avLst/>
          </a:prstGeom>
          <a:noFill/>
        </p:spPr>
        <p:txBody>
          <a:bodyPr wrap="square" anchor="t"/>
          <a:lstStyle>
            <a:lvl1pPr lvl="0">
              <a:defRPr/>
            </a:lvl1pPr>
          </a:lstStyle>
          <a:p>
            <a:pPr lvl="0"/>
            <a:r>
              <a:rPr lang="en-US" dirty="0"/>
              <a:t>This slide is a summary of notes related directly to bridges and other structures.  Refer to pages 47-54</a:t>
            </a:r>
            <a:r>
              <a:rPr lang="en-US" baseline="0" dirty="0"/>
              <a:t> of the standards.  </a:t>
            </a:r>
          </a:p>
          <a:p>
            <a:pPr lvl="0"/>
            <a:endParaRPr lang="en-US" dirty="0"/>
          </a:p>
          <a:p>
            <a:pPr lvl="0"/>
            <a:r>
              <a:rPr lang="en-US" dirty="0"/>
              <a:t>6 – requires checking crash history </a:t>
            </a:r>
            <a:r>
              <a:rPr lang="en-US" baseline="0" dirty="0"/>
              <a:t>to see if clear bridge width is a cause of crashes.  The term used in the MDS is cost effective analysis, and a crash history is part of that process.</a:t>
            </a:r>
          </a:p>
          <a:p>
            <a:pPr lvl="0"/>
            <a:r>
              <a:rPr lang="en-US" b="1" baseline="0" dirty="0"/>
              <a:t>18 and 19, on pages 53 and 54, respectively, are the main notes for structures</a:t>
            </a:r>
          </a:p>
          <a:p>
            <a:pPr lvl="0"/>
            <a:r>
              <a:rPr lang="en-US" baseline="0" dirty="0"/>
              <a:t>18 – on page 53,  covers clear bridge width, which is calculated by the simple formulas (A)-(H) in the note but cannot be less than the applicable value in the table, without a relaxation of standards.</a:t>
            </a:r>
          </a:p>
          <a:p>
            <a:pPr lvl="0"/>
            <a:r>
              <a:rPr lang="en-US" baseline="0" dirty="0"/>
              <a:t>18 – also provides minimum requirements for structures if the roadway or paved shoulders on either side are widened or reconstructed; in those cases the structure must at least meet 3R standards.  </a:t>
            </a:r>
          </a:p>
          <a:p>
            <a:pPr lvl="0"/>
            <a:r>
              <a:rPr lang="en-US" baseline="0" dirty="0"/>
              <a:t>19 –  on page 54, covers structural capacity minimum standards</a:t>
            </a:r>
          </a:p>
          <a:p>
            <a:pPr lvl="0"/>
            <a:r>
              <a:rPr lang="en-US" baseline="0" dirty="0"/>
              <a:t>20 –allows, for certain timber bridges, replacement of the timber superstructure with an in-kind timber superstructure, under minimum maintenance standards</a:t>
            </a:r>
          </a:p>
          <a:p>
            <a:pPr lvl="0"/>
            <a:r>
              <a:rPr lang="en-US" baseline="0" dirty="0"/>
              <a:t>21 – provides conditions and requirements for low-water stream crossings and fords</a:t>
            </a:r>
          </a:p>
          <a:p>
            <a:pPr lvl="0"/>
            <a:r>
              <a:rPr lang="en-US" baseline="0" dirty="0"/>
              <a:t>22 – on page 54 provides minimum requirements for the roadway and roadside on either side of a structure replacement for very low volume roads when rural area standards apply.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45</a:t>
            </a:fld>
            <a:endParaRPr lang="en-US"/>
          </a:p>
        </p:txBody>
      </p:sp>
    </p:spTree>
    <p:extLst>
      <p:ext uri="{BB962C8B-B14F-4D97-AF65-F5344CB8AC3E}">
        <p14:creationId xmlns:p14="http://schemas.microsoft.com/office/powerpoint/2010/main" val="1222218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698519"/>
            <a:ext cx="5559725" cy="3651849"/>
          </a:xfrm>
          <a:prstGeom prst="rect">
            <a:avLst/>
          </a:prstGeom>
          <a:noFill/>
        </p:spPr>
        <p:txBody>
          <a:bodyPr wrap="square" anchor="t"/>
          <a:lstStyle>
            <a:lvl1pPr lvl="0">
              <a:defRPr/>
            </a:lvl1pPr>
          </a:lstStyle>
          <a:p>
            <a:pPr marL="228600" lvl="0" indent="-228600">
              <a:buAutoNum type="alphaLcParenBoth"/>
            </a:pPr>
            <a:r>
              <a:rPr lang="en-US" dirty="0"/>
              <a:t>False,  Note 18 applies to structures 4 ft and</a:t>
            </a:r>
            <a:r>
              <a:rPr lang="en-US" baseline="0" dirty="0"/>
              <a:t> longer, i.e. to non-buried structures and bridges.  </a:t>
            </a:r>
          </a:p>
          <a:p>
            <a:pPr marL="228600" lvl="0" indent="-228600">
              <a:buAutoNum type="alphaLcParenBoth"/>
            </a:pPr>
            <a:r>
              <a:rPr lang="en-US" baseline="0" dirty="0"/>
              <a:t>False, Note 18 requires checking the sum of the traveled way and paved shoulder widths because if that sum exceeds the width calculated by the applicable formula (A) thru (H), or the width </a:t>
            </a:r>
            <a:r>
              <a:rPr lang="en-US" b="1" baseline="0" dirty="0"/>
              <a:t>in</a:t>
            </a:r>
            <a:r>
              <a:rPr lang="en-US" baseline="0" dirty="0"/>
              <a:t> the table, it must be used as the minimum clear bridge width.  </a:t>
            </a:r>
          </a:p>
          <a:p>
            <a:pPr marL="228600" lvl="0" indent="-228600">
              <a:buAutoNum type="alphaLcParenBoth"/>
            </a:pPr>
            <a:r>
              <a:rPr lang="en-US" baseline="0" dirty="0"/>
              <a:t>False, although it would be </a:t>
            </a:r>
            <a:r>
              <a:rPr lang="en-US" b="1" baseline="0" dirty="0"/>
              <a:t>desirable</a:t>
            </a:r>
            <a:r>
              <a:rPr lang="en-US" baseline="0" dirty="0"/>
              <a:t> to meet N&amp;R CBW, Note 18 sets the </a:t>
            </a:r>
            <a:r>
              <a:rPr lang="en-US" b="1" baseline="0" dirty="0"/>
              <a:t>minimum requirement </a:t>
            </a:r>
            <a:r>
              <a:rPr lang="en-US" baseline="0" dirty="0"/>
              <a:t>of </a:t>
            </a:r>
            <a:r>
              <a:rPr lang="en-US" b="1" baseline="0" dirty="0"/>
              <a:t>3R</a:t>
            </a:r>
            <a:r>
              <a:rPr lang="en-US" baseline="0" dirty="0"/>
              <a:t> clear bridge width if the adjacent roadway is widened or reconstructed.  For these situations, the Board of Public Roads felt it was better to set the minimum requirement to take advantage of structures that have remaining life.  Of course, these are </a:t>
            </a:r>
            <a:r>
              <a:rPr lang="en-US" b="1" baseline="0" dirty="0"/>
              <a:t>minimum</a:t>
            </a:r>
            <a:r>
              <a:rPr lang="en-US" baseline="0" dirty="0"/>
              <a:t> standards and it is up to the county or municipality to decide if a replacement would make more sense for the given situation.    </a:t>
            </a:r>
          </a:p>
          <a:p>
            <a:pPr marL="228600" lvl="0" indent="-228600">
              <a:buAutoNum type="alphaLcParenBoth"/>
            </a:pP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46</a:t>
            </a:fld>
            <a:endParaRPr lang="en-US"/>
          </a:p>
        </p:txBody>
      </p:sp>
    </p:spTree>
    <p:extLst>
      <p:ext uri="{BB962C8B-B14F-4D97-AF65-F5344CB8AC3E}">
        <p14:creationId xmlns:p14="http://schemas.microsoft.com/office/powerpoint/2010/main" val="13220067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698519"/>
            <a:ext cx="5559725" cy="3651849"/>
          </a:xfrm>
          <a:prstGeom prst="rect">
            <a:avLst/>
          </a:prstGeom>
          <a:noFill/>
        </p:spPr>
        <p:txBody>
          <a:bodyPr wrap="square" anchor="t"/>
          <a:lstStyle>
            <a:lvl1pPr lvl="0">
              <a:defRPr/>
            </a:lvl1pPr>
          </a:lstStyle>
          <a:p>
            <a:pPr marL="0" lvl="0" indent="0">
              <a:buNone/>
            </a:pPr>
            <a:endParaRPr lang="en-US" baseline="0" dirty="0"/>
          </a:p>
          <a:p>
            <a:pPr marL="0" lvl="0" indent="0">
              <a:buNone/>
            </a:pPr>
            <a:r>
              <a:rPr lang="en-US" baseline="0" dirty="0"/>
              <a:t>(d) False.  The road must have a National Functional Classification of Local, an ADT of fewer than 400 VPD and the replacement superstructure cannot be just any type, it has to be replaced in-kind which means the same or similar materials and dimensions.    </a:t>
            </a:r>
          </a:p>
          <a:p>
            <a:pPr marL="0" lvl="0" indent="0">
              <a:buNone/>
            </a:pPr>
            <a:endParaRPr lang="en-US" baseline="0" dirty="0"/>
          </a:p>
          <a:p>
            <a:pPr marL="0" lvl="0" indent="0">
              <a:buNone/>
            </a:pPr>
            <a:r>
              <a:rPr lang="en-US" baseline="0" dirty="0"/>
              <a:t>Note 20 applies only to bridge-size timber structures, those with an opening of 20 ft and longer as measured along the center of the road.  </a:t>
            </a:r>
          </a:p>
          <a:p>
            <a:pPr marL="228600" lvl="0" indent="-228600">
              <a:buAutoNum type="alphaLcParenBoth"/>
            </a:pP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47</a:t>
            </a:fld>
            <a:endParaRPr lang="en-US"/>
          </a:p>
        </p:txBody>
      </p:sp>
    </p:spTree>
    <p:extLst>
      <p:ext uri="{BB962C8B-B14F-4D97-AF65-F5344CB8AC3E}">
        <p14:creationId xmlns:p14="http://schemas.microsoft.com/office/powerpoint/2010/main" val="1907745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698519"/>
            <a:ext cx="5559725" cy="3651849"/>
          </a:xfrm>
          <a:prstGeom prst="rect">
            <a:avLst/>
          </a:prstGeom>
          <a:noFill/>
        </p:spPr>
        <p:txBody>
          <a:bodyPr wrap="square" anchor="t"/>
          <a:lstStyle>
            <a:lvl1pPr lvl="0">
              <a:defRPr/>
            </a:lvl1pPr>
          </a:lstStyle>
          <a:p>
            <a:pPr marL="0" lvl="0" indent="0">
              <a:buNone/>
            </a:pPr>
            <a:r>
              <a:rPr lang="en-US" dirty="0"/>
              <a:t>(g) False</a:t>
            </a:r>
            <a:r>
              <a:rPr lang="en-US" baseline="0" dirty="0"/>
              <a:t>.  Note 21 on page 54 requires the Board of Public Roads to review design documents and approve prior to construction.   </a:t>
            </a:r>
          </a:p>
          <a:p>
            <a:pPr marL="0" lvl="0" indent="0">
              <a:buNone/>
            </a:pPr>
            <a:r>
              <a:rPr lang="en-US" baseline="0" dirty="0"/>
              <a:t>(h) It depends.  Note 22 would require the curve to be brought up to standards only if there is a significant crash history related to or caused by the deficient horizontal curve, and a cost effective analysis indicates that user benefits are greater than the cost of correcting the curve.      </a:t>
            </a:r>
          </a:p>
          <a:p>
            <a:pPr marL="228600" lvl="0" indent="-228600">
              <a:buAutoNum type="alphaLcParenBoth"/>
            </a:pP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48</a:t>
            </a:fld>
            <a:endParaRPr lang="en-US"/>
          </a:p>
        </p:txBody>
      </p:sp>
    </p:spTree>
    <p:extLst>
      <p:ext uri="{BB962C8B-B14F-4D97-AF65-F5344CB8AC3E}">
        <p14:creationId xmlns:p14="http://schemas.microsoft.com/office/powerpoint/2010/main" val="29874311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baseline="0" dirty="0"/>
              <a:t>This is a reminder of the seven Structures-specific learning objectives established at the outset of this two-part video.  </a:t>
            </a:r>
          </a:p>
          <a:p>
            <a:pPr marL="0" indent="0">
              <a:buNone/>
            </a:pPr>
            <a:endParaRPr lang="en-US" baseline="0" dirty="0"/>
          </a:p>
          <a:p>
            <a:pPr marL="0" indent="0">
              <a:buNone/>
            </a:pPr>
            <a:r>
              <a:rPr lang="en-US" baseline="0" dirty="0"/>
              <a:t>They include</a:t>
            </a:r>
          </a:p>
          <a:p>
            <a:pPr marL="0" indent="0">
              <a:buNone/>
            </a:pPr>
            <a:r>
              <a:rPr lang="en-US" baseline="0" dirty="0"/>
              <a:t>The tables and how they work for bridges and other structures</a:t>
            </a:r>
          </a:p>
          <a:p>
            <a:pPr marL="0" indent="0">
              <a:buNone/>
            </a:pPr>
            <a:r>
              <a:rPr lang="en-US" baseline="0" dirty="0"/>
              <a:t>The two design criteria for structures and the bases for their values</a:t>
            </a:r>
          </a:p>
          <a:p>
            <a:pPr marL="0" indent="0">
              <a:buNone/>
            </a:pPr>
            <a:r>
              <a:rPr lang="en-US" baseline="0" dirty="0"/>
              <a:t>How the scope of work on a road or street can potentially cause work on a structure and how work on a structure can potentially cause work on a road or street</a:t>
            </a:r>
          </a:p>
          <a:p>
            <a:pPr marL="0" indent="0">
              <a:buNone/>
            </a:pPr>
            <a:r>
              <a:rPr lang="en-US" baseline="0" dirty="0"/>
              <a:t>And </a:t>
            </a:r>
          </a:p>
          <a:p>
            <a:pPr marL="0" indent="0">
              <a:buNone/>
            </a:pPr>
            <a:r>
              <a:rPr lang="en-US" baseline="0" dirty="0"/>
              <a:t>Low-water stream crossings and fords. </a:t>
            </a:r>
          </a:p>
          <a:p>
            <a:pPr marL="0" indent="0">
              <a:buNone/>
            </a:pPr>
            <a:endParaRPr lang="en-US" baseline="0" dirty="0"/>
          </a:p>
          <a:p>
            <a:pPr marL="0" indent="0">
              <a:buNone/>
            </a:pPr>
            <a:endParaRPr lang="en-US" baseline="0" dirty="0"/>
          </a:p>
          <a:p>
            <a:pPr marL="0" indent="0">
              <a:buNone/>
            </a:pPr>
            <a:endParaRPr lang="en-US" baseline="0" dirty="0"/>
          </a:p>
          <a:p>
            <a:pPr marL="0" indent="0">
              <a:buNone/>
            </a:pPr>
            <a:r>
              <a:rPr lang="en-US" baseline="0" dirty="0"/>
              <a:t> </a:t>
            </a:r>
          </a:p>
          <a:p>
            <a:pPr marL="0" indent="0">
              <a:buNone/>
            </a:pPr>
            <a:endParaRPr lang="en-US" baseline="0" dirty="0"/>
          </a:p>
          <a:p>
            <a:pPr marL="0" inden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3161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dirty="0"/>
              <a:t>The next segment is about </a:t>
            </a:r>
            <a:r>
              <a:rPr lang="en-US" baseline="0" dirty="0"/>
              <a:t>3R requirements.  </a:t>
            </a:r>
          </a:p>
          <a:p>
            <a:pPr marL="0" indent="0">
              <a:buNone/>
            </a:pPr>
            <a:r>
              <a:rPr lang="en-US" baseline="0" dirty="0"/>
              <a:t>The scope of 3R work will be contrasted and compared to New &amp; Reconstructed work and to Maintenance work.  </a:t>
            </a:r>
          </a:p>
          <a:p>
            <a:pPr marL="0" inden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65493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658264"/>
            <a:ext cx="5784011" cy="3692106"/>
          </a:xfrm>
          <a:prstGeom prst="rect">
            <a:avLst/>
          </a:prstGeom>
          <a:noFill/>
        </p:spPr>
        <p:txBody>
          <a:bodyPr wrap="square" anchor="t"/>
          <a:lstStyle>
            <a:lvl1pPr lvl="0">
              <a:defRPr/>
            </a:lvl1pPr>
          </a:lstStyle>
          <a:p>
            <a:pPr marL="285750" lvl="0" indent="-285750">
              <a:buAutoNum type="romanLcPeriod"/>
            </a:pPr>
            <a:r>
              <a:rPr lang="en-US" baseline="0" dirty="0"/>
              <a:t>Reconstructing or widening the traveled way or paved shoulders on a road or street adjacent to a bridge or other structure requires the bridge or structure to meet or exceed 3R standards,  possibly adding to the scope of work for the project.  </a:t>
            </a:r>
          </a:p>
          <a:p>
            <a:pPr marL="285750" lvl="0" indent="-285750">
              <a:buAutoNum type="romanLcPeriod"/>
            </a:pPr>
            <a:r>
              <a:rPr lang="en-US" baseline="0" dirty="0"/>
              <a:t>True.  HL93 is the minimum structural capacity requirement for all New &amp; Reconstructed structures. </a:t>
            </a:r>
          </a:p>
          <a:p>
            <a:pPr marL="285750" lvl="0" indent="-285750">
              <a:buAutoNum type="romanLcPeriod"/>
            </a:pPr>
            <a:r>
              <a:rPr lang="en-US" baseline="0" dirty="0"/>
              <a:t>True, widening a bridge is considered a 3R scope of work.  See page 38 of the standards.  </a:t>
            </a:r>
          </a:p>
          <a:p>
            <a:pPr marL="285750" lvl="0" indent="-285750">
              <a:buAutoNum type="romanLcPeriod"/>
            </a:pPr>
            <a:r>
              <a:rPr lang="en-US" baseline="0" dirty="0"/>
              <a:t>False, resurfacing the deck of a structure is considered a 3R scope of work. See page 38 of the standards.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50</a:t>
            </a:fld>
            <a:endParaRPr lang="en-US"/>
          </a:p>
        </p:txBody>
      </p:sp>
    </p:spTree>
    <p:extLst>
      <p:ext uri="{BB962C8B-B14F-4D97-AF65-F5344CB8AC3E}">
        <p14:creationId xmlns:p14="http://schemas.microsoft.com/office/powerpoint/2010/main" val="2436914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658264"/>
            <a:ext cx="5784011" cy="3692106"/>
          </a:xfrm>
          <a:prstGeom prst="rect">
            <a:avLst/>
          </a:prstGeom>
          <a:noFill/>
        </p:spPr>
        <p:txBody>
          <a:bodyPr wrap="square" anchor="t"/>
          <a:lstStyle>
            <a:lvl1pPr lvl="0">
              <a:defRPr/>
            </a:lvl1pPr>
          </a:lstStyle>
          <a:p>
            <a:pPr marL="0" lvl="0" indent="0">
              <a:buNone/>
            </a:pPr>
            <a:r>
              <a:rPr lang="en-US" baseline="0" dirty="0"/>
              <a:t>v. True, See any of the first 12 tables, pages 55 thru 78.  </a:t>
            </a:r>
          </a:p>
          <a:p>
            <a:pPr marL="0" lvl="0" indent="0">
              <a:buNone/>
            </a:pPr>
            <a:endParaRPr lang="en-US" baseline="0" dirty="0"/>
          </a:p>
          <a:p>
            <a:pPr marL="0" lvl="0" indent="0">
              <a:buNone/>
            </a:pPr>
            <a:r>
              <a:rPr lang="en-US" baseline="0" dirty="0"/>
              <a:t>vi. True. See Note 18 on page 53, the paragraph in bold font, second sentence .  [“The roadway width for an existing buried non-bridge-size culvert shall meet or exceed minimum 3R standards if the approach roadway is widened or reconstructed on either side”]</a:t>
            </a:r>
          </a:p>
          <a:p>
            <a:pPr marL="0" lvl="0" indent="0">
              <a:buNone/>
            </a:pPr>
            <a:endParaRPr lang="en-US" baseline="0" dirty="0"/>
          </a:p>
          <a:p>
            <a:pPr marL="0" lvl="0" indent="0">
              <a:buNone/>
            </a:pPr>
            <a:r>
              <a:rPr lang="en-US" baseline="0" dirty="0"/>
              <a:t>vii. False, see Table 001.03O on page 79 and also Note 21 on page 54.   It cannot be the only access to an occupied dwelling.  </a:t>
            </a:r>
          </a:p>
          <a:p>
            <a:pPr marL="0" lvl="0" indent="0">
              <a:buNone/>
            </a:pPr>
            <a:endParaRPr lang="en-US" baseline="0" dirty="0"/>
          </a:p>
          <a:p>
            <a:pPr marL="0" lvl="0" indent="0">
              <a:buNone/>
            </a:pPr>
            <a:endParaRPr lang="en-US" baseline="0" dirty="0"/>
          </a:p>
          <a:p>
            <a:pPr marL="228600" lvl="0" indent="-228600">
              <a:buAutoNum type="alphaUcPeriod" startAt="20"/>
            </a:pP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51</a:t>
            </a:fld>
            <a:endParaRPr lang="en-US"/>
          </a:p>
        </p:txBody>
      </p:sp>
    </p:spTree>
    <p:extLst>
      <p:ext uri="{BB962C8B-B14F-4D97-AF65-F5344CB8AC3E}">
        <p14:creationId xmlns:p14="http://schemas.microsoft.com/office/powerpoint/2010/main" val="11575093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658264"/>
            <a:ext cx="5784011" cy="3692106"/>
          </a:xfrm>
          <a:prstGeom prst="rect">
            <a:avLst/>
          </a:prstGeom>
          <a:noFill/>
        </p:spPr>
        <p:txBody>
          <a:bodyPr wrap="square" anchor="t"/>
          <a:lstStyle>
            <a:lvl1pPr lvl="0">
              <a:defRPr/>
            </a:lvl1pPr>
          </a:lstStyle>
          <a:p>
            <a:pPr marL="0" lvl="0" indent="0">
              <a:buNone/>
            </a:pPr>
            <a:r>
              <a:rPr lang="en-US" baseline="0" dirty="0"/>
              <a:t>viii. That the road is not the only access to an occupied dwelling.  </a:t>
            </a:r>
          </a:p>
          <a:p>
            <a:pPr marL="0" lvl="0" indent="0">
              <a:buNone/>
            </a:pPr>
            <a:endParaRPr lang="en-US" baseline="0" dirty="0"/>
          </a:p>
          <a:p>
            <a:pPr marL="0" lvl="0" indent="0">
              <a:buNone/>
            </a:pPr>
            <a:r>
              <a:rPr lang="en-US" baseline="0" dirty="0"/>
              <a:t>ix. True.  The bridge must meet all 3R standards if work more than maintenance is done, or a relaxation of standards must be granted by the Board of Public Roads.  </a:t>
            </a:r>
          </a:p>
          <a:p>
            <a:pPr marL="0" lvl="0" indent="0">
              <a:buNone/>
            </a:pPr>
            <a:endParaRPr lang="en-US" baseline="0" dirty="0"/>
          </a:p>
          <a:p>
            <a:pPr marL="0" lvl="0" indent="0">
              <a:buNone/>
            </a:pPr>
            <a:endParaRPr lang="en-US" baseline="0" dirty="0"/>
          </a:p>
          <a:p>
            <a:pPr marL="228600" lvl="0" indent="-228600">
              <a:buAutoNum type="alphaUcPeriod" startAt="20"/>
            </a:pP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52</a:t>
            </a:fld>
            <a:endParaRPr lang="en-US"/>
          </a:p>
        </p:txBody>
      </p:sp>
    </p:spTree>
    <p:extLst>
      <p:ext uri="{BB962C8B-B14F-4D97-AF65-F5344CB8AC3E}">
        <p14:creationId xmlns:p14="http://schemas.microsoft.com/office/powerpoint/2010/main" val="11759255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658264"/>
            <a:ext cx="5784011" cy="3692106"/>
          </a:xfrm>
          <a:prstGeom prst="rect">
            <a:avLst/>
          </a:prstGeom>
          <a:noFill/>
        </p:spPr>
        <p:txBody>
          <a:bodyPr wrap="square" anchor="t"/>
          <a:lstStyle>
            <a:lvl1pPr lvl="0">
              <a:defRPr/>
            </a:lvl1pPr>
          </a:lstStyle>
          <a:p>
            <a:pPr marL="0" lvl="0" indent="0">
              <a:buNone/>
            </a:pPr>
            <a:endParaRPr lang="en-US" baseline="0" dirty="0"/>
          </a:p>
          <a:p>
            <a:pPr marL="0" lvl="0" indent="0">
              <a:buNone/>
            </a:pPr>
            <a:r>
              <a:rPr lang="en-US" baseline="0" dirty="0"/>
              <a:t>x. True, the minimum standards for the structural capacity criterion are not a function of opening size or length.  Refer to Note 19 on Page 54 and the tables from page 55 through 86.  </a:t>
            </a:r>
          </a:p>
          <a:p>
            <a:pPr marL="0" lvl="0" indent="0">
              <a:buNone/>
            </a:pPr>
            <a:endParaRPr lang="en-US" baseline="0" dirty="0"/>
          </a:p>
          <a:p>
            <a:pPr marL="0" lvl="0" indent="0">
              <a:buNone/>
            </a:pPr>
            <a:endParaRPr lang="en-US" baseline="0" dirty="0"/>
          </a:p>
          <a:p>
            <a:pPr marL="228600" lvl="0" indent="-228600">
              <a:buAutoNum type="alphaUcPeriod" startAt="20"/>
            </a:pP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53</a:t>
            </a:fld>
            <a:endParaRPr lang="en-US"/>
          </a:p>
        </p:txBody>
      </p:sp>
    </p:spTree>
    <p:extLst>
      <p:ext uri="{BB962C8B-B14F-4D97-AF65-F5344CB8AC3E}">
        <p14:creationId xmlns:p14="http://schemas.microsoft.com/office/powerpoint/2010/main" val="25961579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658264"/>
            <a:ext cx="5784011" cy="3692106"/>
          </a:xfrm>
          <a:prstGeom prst="rect">
            <a:avLst/>
          </a:prstGeom>
          <a:noFill/>
        </p:spPr>
        <p:txBody>
          <a:bodyPr wrap="square" anchor="t"/>
          <a:lstStyle>
            <a:lvl1pPr lvl="0">
              <a:defRPr/>
            </a:lvl1pPr>
          </a:lstStyle>
          <a:p>
            <a:pPr marL="0" lvl="0" indent="0">
              <a:buNone/>
            </a:pPr>
            <a:r>
              <a:rPr lang="en-US" baseline="0" dirty="0"/>
              <a:t>x. The answer is </a:t>
            </a:r>
            <a:r>
              <a:rPr lang="en-US" b="1" baseline="0" dirty="0"/>
              <a:t>30 ft. </a:t>
            </a:r>
            <a:r>
              <a:rPr lang="en-US" baseline="0" dirty="0"/>
              <a:t>minimum clear bridge width.  The National Functional Classification is minor collector, in a Rural Area, therefore the correct table is </a:t>
            </a:r>
            <a:r>
              <a:rPr lang="en-US" b="1" baseline="0" dirty="0"/>
              <a:t>Table I</a:t>
            </a:r>
            <a:r>
              <a:rPr lang="en-US" baseline="0" dirty="0"/>
              <a:t> starting on page 67 and the bridge standards are on </a:t>
            </a:r>
            <a:r>
              <a:rPr lang="en-US" b="1" baseline="0" dirty="0"/>
              <a:t>page 68</a:t>
            </a:r>
            <a:r>
              <a:rPr lang="en-US" baseline="0" dirty="0"/>
              <a:t>.                             A replacement means that the type of work is New &amp; Reconstructed.  Looking at Table I on Page 68, an ADT of 550 VPD is in the 400-1,499 VPD group, and Formula (C) applies to that group.  Note 18 on page 53 indicates that Formula (C) is the traveled way width plus 3 ft each side.  The traveled way is 2 x 12 ft = 24 ft.  Adding 3 ft. each side makes it a </a:t>
            </a:r>
            <a:r>
              <a:rPr lang="en-US" b="1" baseline="0" dirty="0"/>
              <a:t>30 ft.</a:t>
            </a:r>
            <a:r>
              <a:rPr lang="en-US" baseline="0" dirty="0"/>
              <a:t> minimum clear bridge width according to the formula.                                        The value in the table is 28 ft., which is less than the value calculated by the formula.  Therefore, use </a:t>
            </a:r>
            <a:r>
              <a:rPr lang="en-US" b="1" baseline="0" dirty="0"/>
              <a:t>30 ft. </a:t>
            </a:r>
            <a:r>
              <a:rPr lang="en-US" baseline="0" dirty="0"/>
              <a:t>as the minimum clear bridge width.  Anything less than 30 ft requires a request for a relaxation of standards from the Board of Public Roads.        </a:t>
            </a:r>
          </a:p>
          <a:p>
            <a:pPr marL="0" lvl="0" indent="0">
              <a:buNone/>
            </a:pPr>
            <a:endParaRPr lang="en-US" baseline="0" dirty="0"/>
          </a:p>
          <a:p>
            <a:pPr marL="0" lvl="0" indent="0">
              <a:buNone/>
            </a:pPr>
            <a:r>
              <a:rPr lang="en-US" baseline="0" dirty="0"/>
              <a:t>ix. Original Design Loading or, if unknown, HS15.  The National Functional Classification is given as Minor Arterial.  North Platte is over 5,000 population therefore this is an Urban Area; see page 42 of the standards for the definition of Urban Area.  Therefore, the correct table is </a:t>
            </a:r>
            <a:r>
              <a:rPr lang="en-US" b="1" baseline="0" dirty="0"/>
              <a:t>Table C</a:t>
            </a:r>
            <a:r>
              <a:rPr lang="en-US" baseline="0" dirty="0"/>
              <a:t> starting on page 55 with the bridge standards on </a:t>
            </a:r>
            <a:r>
              <a:rPr lang="en-US" b="1" baseline="0" dirty="0"/>
              <a:t>page 56</a:t>
            </a:r>
            <a:r>
              <a:rPr lang="en-US" baseline="0" dirty="0"/>
              <a:t>.  A deck overlay is a 3R scope of work; see page 38 of the standards.  Table C, for structural capacity, refers to </a:t>
            </a:r>
            <a:r>
              <a:rPr lang="en-US" b="1" baseline="0" dirty="0"/>
              <a:t>Note 19 on page 54</a:t>
            </a:r>
            <a:r>
              <a:rPr lang="en-US" baseline="0" dirty="0"/>
              <a:t>.  Note 19 indicates that for 3R work, the minimum structural capacity is the original design loading or, if that is unknown, it would be HS15.  </a:t>
            </a:r>
          </a:p>
          <a:p>
            <a:pPr marL="0" lvl="0" indent="0">
              <a:buNone/>
            </a:pPr>
            <a:endParaRPr lang="en-US" baseline="0" dirty="0"/>
          </a:p>
          <a:p>
            <a:pPr marL="0" lvl="0" indent="0">
              <a:buNone/>
            </a:pPr>
            <a:endParaRPr lang="en-US" baseline="0" dirty="0"/>
          </a:p>
          <a:p>
            <a:pPr marL="228600" lvl="0" indent="-228600">
              <a:buAutoNum type="alphaUcPeriod" startAt="20"/>
            </a:pP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54</a:t>
            </a:fld>
            <a:endParaRPr lang="en-US"/>
          </a:p>
        </p:txBody>
      </p:sp>
    </p:spTree>
    <p:extLst>
      <p:ext uri="{BB962C8B-B14F-4D97-AF65-F5344CB8AC3E}">
        <p14:creationId xmlns:p14="http://schemas.microsoft.com/office/powerpoint/2010/main" val="4407455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concludes Part II of II, of Nebraska’s 2016 Minimum Design Standards for County Roads and Municipal Streets, with respect to bridges, non-buried structures and culverts.  </a:t>
            </a:r>
          </a:p>
          <a:p>
            <a:endParaRPr lang="en-US" dirty="0"/>
          </a:p>
          <a:p>
            <a:r>
              <a:rPr lang="en-US" baseline="0" dirty="0"/>
              <a:t>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81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Standards</a:t>
            </a:r>
            <a:r>
              <a:rPr lang="en-US" baseline="0" dirty="0"/>
              <a:t> tables, </a:t>
            </a:r>
            <a:r>
              <a:rPr lang="en-US" b="1" baseline="0" dirty="0"/>
              <a:t>starting on page 55</a:t>
            </a:r>
            <a:r>
              <a:rPr lang="en-US" baseline="0" dirty="0"/>
              <a:t>, t</a:t>
            </a:r>
            <a:r>
              <a:rPr lang="en-US" dirty="0"/>
              <a:t>he two columns on the right</a:t>
            </a:r>
            <a:r>
              <a:rPr lang="en-US" baseline="0" dirty="0"/>
              <a:t> are New &amp; Reconstructed and 3R.  </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This slide shows the boundaries between New &amp; Reconstructed, 3R and Maintenance for bridges, structures and culverts.</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Starting in the left column with Maintenance, you see various activities as defined in 428 NAC 2-003 the Minimum Maintenance standards</a:t>
            </a:r>
            <a:r>
              <a:rPr lang="en-US" baseline="0" dirty="0"/>
              <a:t>; an example is replacement of rotted timber piling with steel piling.  </a:t>
            </a:r>
            <a:r>
              <a:rPr lang="en-US" i="1" baseline="0" dirty="0"/>
              <a:t>Note the phrase “nothing extensive or costly”</a:t>
            </a:r>
            <a:r>
              <a:rPr lang="en-US" baseline="0" dirty="0"/>
              <a:t> (per 428 NAC 2-003.01C5 Page 89) </a:t>
            </a:r>
            <a:r>
              <a:rPr lang="en-US" i="1" baseline="0" dirty="0"/>
              <a:t>which is subjective but essentially prevents a structure from being re-built without being brought up to standards</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Going over the right column, New &amp; Reconstructed typically means that the structure is replaced in its entirety, including an in-kind culvert replacement, or it could be adding a jump span</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The middle column is 3R, which is any scope between the right and left columns.  This may include widening, redecking, updating bridge rail, and culvert extensions</a:t>
            </a:r>
            <a:r>
              <a:rPr lang="en-US" baseline="0" dirty="0"/>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Although 3R work extends the life of a structure and possibly makes it safer, it</a:t>
            </a:r>
            <a:r>
              <a:rPr lang="en-US" i="1" dirty="0"/>
              <a:t> is considered an interim measure. </a:t>
            </a:r>
            <a:r>
              <a:rPr lang="en-US" i="1" baseline="0" dirty="0"/>
              <a:t> </a:t>
            </a:r>
            <a:r>
              <a:rPr lang="en-US" b="1" i="1" baseline="0" dirty="0"/>
              <a:t>State Statute 39-2101  </a:t>
            </a:r>
            <a:r>
              <a:rPr lang="en-US" i="1" baseline="0" dirty="0"/>
              <a:t>requires roadways and bridges eventually to be brought up to reconstructed standards</a:t>
            </a:r>
            <a:r>
              <a:rPr lang="en-US" baseline="0" dirty="0"/>
              <a:t>. [Quite often, however, “reasonable financing” is difficult to come by!]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Finally, the 2016 standards do allow an additional activity that needs to be added to the maintenance column.  See Note 20 on page 54 which allows an in-kind replacement of a superstructure for a timber bridge with a national functional classification of Local and ADT fewer than 400 VPD.  This will be discussed later in the video.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r>
              <a:rPr lang="en-US" sz="1200" kern="1200" dirty="0">
                <a:solidFill>
                  <a:schemeClr val="tx1"/>
                </a:solidFill>
                <a:effectLst/>
                <a:latin typeface="+mn-lt"/>
                <a:ea typeface="+mn-ea"/>
                <a:cs typeface="+mn-cs"/>
              </a:rPr>
              <a:t>Bridge 3R structural capacity (June 8, 2015 meeting minutes – comments</a:t>
            </a:r>
            <a:r>
              <a:rPr lang="en-US" sz="1200" kern="1200" baseline="0" dirty="0">
                <a:solidFill>
                  <a:schemeClr val="tx1"/>
                </a:solidFill>
                <a:effectLst/>
                <a:latin typeface="+mn-lt"/>
                <a:ea typeface="+mn-ea"/>
                <a:cs typeface="+mn-cs"/>
              </a:rPr>
              <a:t> by</a:t>
            </a:r>
            <a:r>
              <a:rPr lang="en-US" sz="1200" kern="1200" dirty="0">
                <a:solidFill>
                  <a:schemeClr val="tx1"/>
                </a:solidFill>
                <a:effectLst/>
                <a:latin typeface="+mn-lt"/>
                <a:ea typeface="+mn-ea"/>
                <a:cs typeface="+mn-cs"/>
              </a:rPr>
              <a:t> Mark Traynowicz, NDOT Bridge Engineer):  </a:t>
            </a:r>
          </a:p>
          <a:p>
            <a:pPr marL="285750" lvl="0" indent="-285750">
              <a:buFont typeface="+mj-lt"/>
              <a:buAutoNum type="romanLcPeriod"/>
            </a:pPr>
            <a:r>
              <a:rPr lang="en-US" sz="1200" kern="1200" dirty="0">
                <a:solidFill>
                  <a:schemeClr val="tx1"/>
                </a:solidFill>
                <a:effectLst/>
                <a:latin typeface="+mn-lt"/>
                <a:ea typeface="+mn-ea"/>
                <a:cs typeface="+mn-cs"/>
              </a:rPr>
              <a:t>Design Loading and Load Rating (and load posting if necessary) are two different attributes of a bridge or structure.  Design loading is how bridge members are sized in its original design.  After the bridge is built, at various points throughout its life it is inspected and load rated based on various factors including its condition; if necessary, it is load posted.  </a:t>
            </a:r>
          </a:p>
          <a:p>
            <a:pPr marL="285750" lvl="0" indent="-285750">
              <a:buFont typeface="+mj-lt"/>
              <a:buAutoNum type="romanLcPeriod"/>
            </a:pPr>
            <a:r>
              <a:rPr lang="en-US" sz="1200" kern="1200" dirty="0">
                <a:solidFill>
                  <a:schemeClr val="tx1"/>
                </a:solidFill>
                <a:effectLst/>
                <a:latin typeface="+mn-lt"/>
                <a:ea typeface="+mn-ea"/>
                <a:cs typeface="+mn-cs"/>
              </a:rPr>
              <a:t>Bridges and structures are typically designed to support more than legal weight trucks.  Repeated loading, fatigue, can weaken a structure over time; many times overweight trucks, permit loads, are required to cross bridges.</a:t>
            </a:r>
          </a:p>
          <a:p>
            <a:pPr marL="285750" lvl="0" indent="-285750">
              <a:buFont typeface="+mj-lt"/>
              <a:buAutoNum type="romanLcPeriod"/>
            </a:pPr>
            <a:r>
              <a:rPr lang="en-US" sz="1200" kern="1200" dirty="0">
                <a:solidFill>
                  <a:schemeClr val="tx1"/>
                </a:solidFill>
                <a:effectLst/>
                <a:latin typeface="+mn-lt"/>
                <a:ea typeface="+mn-ea"/>
                <a:cs typeface="+mn-cs"/>
              </a:rPr>
              <a:t>An existing bridge can be designed to original design loading and still be load posted.  It can happen for various reasons.  Loads have increased (bigger trucks/loads) over the years since initial construction, for example.  Or, some structural members deteriorate which effectively reduces the cross sectional area its load supporting capability.  It may be more cost effective (or the funds simply aren't available) to load post a bridge than to replace it or do extensive and costly work.  </a:t>
            </a:r>
          </a:p>
          <a:p>
            <a:pPr marL="285750" lvl="0" indent="-285750">
              <a:buFont typeface="+mj-lt"/>
              <a:buAutoNum type="romanLcPeriod"/>
            </a:pPr>
            <a:r>
              <a:rPr lang="en-US" sz="1200" kern="1200" dirty="0">
                <a:solidFill>
                  <a:schemeClr val="tx1"/>
                </a:solidFill>
                <a:effectLst/>
                <a:latin typeface="+mn-lt"/>
                <a:ea typeface="+mn-ea"/>
                <a:cs typeface="+mn-cs"/>
              </a:rPr>
              <a:t>Any new element or component added to a bridge or structure under 3R work must meet 3R standards for structural capacity.  For example, a widened portion must be sized and built to the original design loading.    </a:t>
            </a:r>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8656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698519"/>
            <a:ext cx="5559725" cy="3651849"/>
          </a:xfrm>
          <a:prstGeom prst="rect">
            <a:avLst/>
          </a:prstGeom>
          <a:noFill/>
        </p:spPr>
        <p:txBody>
          <a:bodyPr wrap="square" anchor="t"/>
          <a:lstStyle>
            <a:lvl1pPr lvl="0">
              <a:defRPr/>
            </a:lvl1pPr>
          </a:lstStyle>
          <a:p>
            <a:pPr lvl="0"/>
            <a:r>
              <a:rPr lang="en-US" dirty="0"/>
              <a:t>This slide shows the</a:t>
            </a:r>
            <a:r>
              <a:rPr lang="en-US" baseline="0" dirty="0"/>
              <a:t> basis for minimum clear bridge width values shown in the tables.  The clear bridge width is based on the appropriate minimum lane width in the same table assuming a two-lane road, and is calculated based on the formula indicated in the table for each value.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7</a:t>
            </a:fld>
            <a:endParaRPr lang="en-US"/>
          </a:p>
        </p:txBody>
      </p:sp>
    </p:spTree>
    <p:extLst>
      <p:ext uri="{BB962C8B-B14F-4D97-AF65-F5344CB8AC3E}">
        <p14:creationId xmlns:p14="http://schemas.microsoft.com/office/powerpoint/2010/main" val="182385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823823" y="5129841"/>
            <a:ext cx="5352691" cy="3065254"/>
          </a:xfrm>
          <a:prstGeom prst="rect">
            <a:avLst/>
          </a:prstGeom>
          <a:noFill/>
        </p:spPr>
        <p:txBody>
          <a:bodyPr wrap="square" anchor="t"/>
          <a:lstStyle>
            <a:lvl1pPr lvl="0">
              <a:defRPr/>
            </a:lvl1pPr>
          </a:lstStyle>
          <a:p>
            <a:pPr lvl="0"/>
            <a:r>
              <a:rPr lang="en-US" dirty="0"/>
              <a:t>These are the formulas from Note 18</a:t>
            </a:r>
            <a:r>
              <a:rPr lang="en-US" baseline="0" dirty="0"/>
              <a:t> on page 53. </a:t>
            </a:r>
            <a:endParaRPr lang="en-US" dirty="0"/>
          </a:p>
          <a:p>
            <a:pPr lvl="0"/>
            <a:r>
              <a:rPr lang="en-US" dirty="0"/>
              <a:t>Note that the clear bridge width is based on the approach traveled way width.  </a:t>
            </a:r>
          </a:p>
          <a:p>
            <a:pPr lvl="0"/>
            <a:endParaRPr lang="en-US" dirty="0"/>
          </a:p>
          <a:p>
            <a:pPr lvl="0"/>
            <a:r>
              <a:rPr lang="en-US" dirty="0"/>
              <a:t>It is important</a:t>
            </a:r>
            <a:r>
              <a:rPr lang="en-US" baseline="0" dirty="0"/>
              <a:t> to understand the basis for clear bridge width values, in order to identify the correct minimum standard clear bridge width, </a:t>
            </a:r>
          </a:p>
          <a:p>
            <a:pPr lvl="0"/>
            <a:r>
              <a:rPr lang="en-US" baseline="0" dirty="0"/>
              <a:t>just in case you have a different situation than assumed in the tables (which is a two-lane road with standard lane width).</a:t>
            </a:r>
          </a:p>
          <a:p>
            <a:pPr lvl="0"/>
            <a:r>
              <a:rPr lang="en-US" baseline="0" dirty="0"/>
              <a:t>It is also important to use the </a:t>
            </a:r>
            <a:r>
              <a:rPr lang="en-US" b="1" baseline="0" dirty="0"/>
              <a:t>planned</a:t>
            </a:r>
            <a:r>
              <a:rPr lang="en-US" baseline="0" dirty="0"/>
              <a:t> traveled way width (and the planned shoulder width in the case of Formula A) when calculating the clear bridge width especially if the planned width is greater than the minimum width in the standards.  </a:t>
            </a:r>
          </a:p>
          <a:p>
            <a:pPr lvl="0"/>
            <a:endParaRPr lang="en-US" baseline="0" dirty="0"/>
          </a:p>
          <a:p>
            <a:pPr lvl="0"/>
            <a:r>
              <a:rPr lang="en-US" b="1" baseline="0" dirty="0"/>
              <a:t>1/2/2017:</a:t>
            </a:r>
            <a:r>
              <a:rPr lang="en-US" baseline="0" dirty="0"/>
              <a:t> </a:t>
            </a:r>
            <a:r>
              <a:rPr lang="en-US" b="1" baseline="0" dirty="0"/>
              <a:t>PLANNED</a:t>
            </a:r>
            <a:r>
              <a:rPr lang="en-US" baseline="0" dirty="0"/>
              <a:t> MEANS THE MINIMUM LANE WIDTH AND SHOULDER WIDTH REQUIRED BY THE MDS, 428 NAC 2-001.03, </a:t>
            </a:r>
            <a:r>
              <a:rPr lang="en-US" b="1" baseline="0" dirty="0"/>
              <a:t>CONSISTENT WITH </a:t>
            </a:r>
            <a:r>
              <a:rPr lang="en-US" baseline="0" dirty="0"/>
              <a:t>THE TYPE OF WORK DONE </a:t>
            </a:r>
            <a:r>
              <a:rPr lang="en-US" b="1" baseline="0" dirty="0"/>
              <a:t>ON THE BRIDGE OR STRUCTURE</a:t>
            </a:r>
            <a:r>
              <a:rPr lang="en-US" baseline="0" dirty="0"/>
              <a:t>.  IF DESIGN PLANS CALL FOR WIDER LANES AND/OR SHOULDERS THAN WHAT IS SHOWN IN MDS TABLES, THEN THE TRAVELED WAY WIDTH USED IN THE FORMULA MUST BE BASED ON THE THOSE.  </a:t>
            </a:r>
            <a:r>
              <a:rPr lang="en-US" dirty="0"/>
              <a:t>  </a:t>
            </a:r>
            <a:r>
              <a:rPr lang="en-US" b="1" dirty="0"/>
              <a:t>MAYBE INCLUDE AN EXAMPLE</a:t>
            </a:r>
          </a:p>
          <a:p>
            <a:pPr lvl="0"/>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Finally, just a note that Formulas E and G apply mainly to bridges using urban area standards</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pPr lvl="0"/>
            <a:r>
              <a:rPr lang="en-US" dirty="0"/>
              <a:t>CBW is based</a:t>
            </a:r>
            <a:r>
              <a:rPr lang="en-US" baseline="0" dirty="0"/>
              <a:t> on formulas in the AASHTO Green Book and in TRB SR-214 for rural, and from FHWA’s Mitigation Strategies (LOTO) for Urban New and Reconstruction.  </a:t>
            </a:r>
          </a:p>
          <a:p>
            <a:pPr lvl="0"/>
            <a:endParaRPr lang="en-US" baseline="0" dirty="0"/>
          </a:p>
          <a:p>
            <a:pPr lvl="0"/>
            <a:r>
              <a:rPr lang="en-US" u="sng" dirty="0"/>
              <a:t>1/16/2016 e-mail Jim Wilkinson and LeMoyne Schulz </a:t>
            </a:r>
          </a:p>
          <a:p>
            <a:endParaRPr lang="en-US" dirty="0">
              <a:effectLst/>
            </a:endParaRPr>
          </a:p>
          <a:p>
            <a:r>
              <a:rPr lang="en-US" dirty="0"/>
              <a:t>The phrase "approach roadway" or "approach" is used several times in the AASHTO Green Book but is not defined.  Maybe because it is difficult to define (it would be subjective)!  What do you think it means?  If the shoulders are being widened only to accommodate an upgrade to guardrail which is attached to the bridge, would that be considered widening the approach roadway?  I don't think I would.  To me, the key is driver expectation.  Widening the approach roadway, in my opinion, means widening the roadway beyond just the vicinity of the bridge, creating the expectation of a wider roadway all along that segment of roadway and not just at the bridge location.  Widening the shoulders just to accommodate new guardrail at a bridge location, to me, is not the same as widening the approach roadway, as the term is used in the AASHTO Green Book.  In other words, an approach roadway is the roadway leading up to a feature such as a bridge, it's the overall roadway driving experience as you near a feature and not just a very short length adjacent to the feature that holds guardrail in place.  Would you agree?  </a:t>
            </a:r>
            <a:r>
              <a:rPr lang="en-US" sz="1200" kern="1200" dirty="0">
                <a:solidFill>
                  <a:schemeClr val="tx1"/>
                </a:solidFill>
                <a:effectLst/>
                <a:latin typeface="+mn-lt"/>
                <a:ea typeface="+mn-ea"/>
                <a:cs typeface="+mn-cs"/>
              </a:rPr>
              <a:t>YES</a:t>
            </a:r>
            <a:r>
              <a:rPr lang="en-US" dirty="0"/>
              <a:t> </a:t>
            </a:r>
          </a:p>
          <a:p>
            <a:pPr lvl="0"/>
            <a:endParaRPr lang="en-US" dirty="0"/>
          </a:p>
          <a:p>
            <a:pPr lvl="0"/>
            <a:endParaRPr lang="en-US" baseline="0" dirty="0"/>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5" name="Slide Number Placeholder 4"/>
          <p:cNvSpPr>
            <a:spLocks noGrp="1"/>
          </p:cNvSpPr>
          <p:nvPr>
            <p:ph type="sldNum" sz="quarter" idx="10"/>
          </p:nvPr>
        </p:nvSpPr>
        <p:spPr/>
        <p:txBody>
          <a:bodyPr/>
          <a:lstStyle/>
          <a:p>
            <a:fld id="{56DD4794-76E5-4795-95DA-389BBC47F755}" type="slidenum">
              <a:rPr lang="en-US" smtClean="0"/>
              <a:t>8</a:t>
            </a:fld>
            <a:endParaRPr lang="en-US"/>
          </a:p>
        </p:txBody>
      </p:sp>
    </p:spTree>
    <p:extLst>
      <p:ext uri="{BB962C8B-B14F-4D97-AF65-F5344CB8AC3E}">
        <p14:creationId xmlns:p14="http://schemas.microsoft.com/office/powerpoint/2010/main" val="62527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51295" y="4802037"/>
            <a:ext cx="5749506" cy="3134264"/>
          </a:xfrm>
          <a:prstGeom prst="rect">
            <a:avLst/>
          </a:prstGeom>
          <a:noFill/>
        </p:spPr>
        <p:txBody>
          <a:bodyPr wrap="square" anchor="t"/>
          <a:lstStyle>
            <a:lvl1pPr lvl="0">
              <a:defRPr/>
            </a:lvl1pPr>
          </a:lstStyle>
          <a:p>
            <a:pPr lvl="0"/>
            <a:r>
              <a:rPr lang="en-US" dirty="0"/>
              <a:t>For New</a:t>
            </a:r>
            <a:r>
              <a:rPr lang="en-US" baseline="0" dirty="0"/>
              <a:t> and Reconstructed work, the </a:t>
            </a:r>
            <a:r>
              <a:rPr lang="en-US" dirty="0"/>
              <a:t>CBW is Based</a:t>
            </a:r>
            <a:r>
              <a:rPr lang="en-US" baseline="0" dirty="0"/>
              <a:t> on formulas in the AASHTO Green Book</a:t>
            </a:r>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slide shows one of the tables from the AASHTO Green Book, as an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this slide, the appropriate formulas from Note 18 are indicated on the right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will notice that, for Rural bridges, AASHTO GB does not go less than 2 ft each side plus the traveled way width.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9</a:t>
            </a:fld>
            <a:endParaRPr lang="en-US"/>
          </a:p>
        </p:txBody>
      </p:sp>
    </p:spTree>
    <p:extLst>
      <p:ext uri="{BB962C8B-B14F-4D97-AF65-F5344CB8AC3E}">
        <p14:creationId xmlns:p14="http://schemas.microsoft.com/office/powerpoint/2010/main" val="141476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363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425921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963574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889123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545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905628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924305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520246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552055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909049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41867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721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4220049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745752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887831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56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1873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66012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2" y="1603379"/>
            <a:ext cx="4022725"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
        <p:nvSpPr>
          <p:cNvPr id="4" name="Text Placeholder 3"/>
          <p:cNvSpPr txBox="1">
            <a:spLocks noGrp="1"/>
          </p:cNvSpPr>
          <p:nvPr>
            <p:ph type="body" idx="2"/>
          </p:nvPr>
        </p:nvSpPr>
        <p:spPr>
          <a:xfrm>
            <a:off x="4651377" y="1603379"/>
            <a:ext cx="4022725"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13560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78033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29189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37509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90793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92744402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992958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93647183"/>
      </p:ext>
    </p:extLst>
  </p:cSld>
  <p:clrMap bg1="lt1" tx1="dk1" bg2="lt2" tx2="dk2" accent1="accent1" accent2="accent2" accent3="accent3" accent4="accent4" accent5="accent5" accent6="accent6" hlink="hlink" folHlink="folHlink"/>
  <p:sldLayoutIdLst>
    <p:sldLayoutId id="214748406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13014163"/>
      </p:ext>
    </p:extLst>
  </p:cSld>
  <p:clrMap bg1="lt1" tx1="dk1" bg2="lt2" tx2="dk2" accent1="accent1" accent2="accent2" accent3="accent3" accent4="accent4" accent5="accent5" accent6="accent6" hlink="hlink" folHlink="folHlink"/>
  <p:sldLayoutIdLst>
    <p:sldLayoutId id="214748407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96733068"/>
      </p:ext>
    </p:extLst>
  </p:cSld>
  <p:clrMap bg1="lt1" tx1="dk1" bg2="lt2" tx2="dk2" accent1="accent1" accent2="accent2" accent3="accent3" accent4="accent4" accent5="accent5" accent6="accent6" hlink="hlink" folHlink="folHlink"/>
  <p:sldLayoutIdLst>
    <p:sldLayoutId id="2147484077" r:id="rId1"/>
    <p:sldLayoutId id="2147484286"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9529667"/>
      </p:ext>
    </p:extLst>
  </p:cSld>
  <p:clrMap bg1="lt1" tx1="dk1" bg2="lt2" tx2="dk2" accent1="accent1" accent2="accent2" accent3="accent3" accent4="accent4" accent5="accent5" accent6="accent6" hlink="hlink" folHlink="folHlink"/>
  <p:sldLayoutIdLst>
    <p:sldLayoutId id="214748407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64372812"/>
      </p:ext>
    </p:extLst>
  </p:cSld>
  <p:clrMap bg1="lt1" tx1="dk1" bg2="lt2" tx2="dk2" accent1="accent1" accent2="accent2" accent3="accent3" accent4="accent4" accent5="accent5" accent6="accent6" hlink="hlink" folHlink="folHlink"/>
  <p:sldLayoutIdLst>
    <p:sldLayoutId id="214748408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60980890"/>
      </p:ext>
    </p:extLst>
  </p:cSld>
  <p:clrMap bg1="lt1" tx1="dk1" bg2="lt2" tx2="dk2" accent1="accent1" accent2="accent2" accent3="accent3" accent4="accent4" accent5="accent5" accent6="accent6" hlink="hlink" folHlink="folHlink"/>
  <p:sldLayoutIdLst>
    <p:sldLayoutId id="214748408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4810495"/>
      </p:ext>
    </p:extLst>
  </p:cSld>
  <p:clrMap bg1="lt1" tx1="dk1" bg2="lt2" tx2="dk2" accent1="accent1" accent2="accent2" accent3="accent3" accent4="accent4" accent5="accent5" accent6="accent6" hlink="hlink" folHlink="folHlink"/>
  <p:sldLayoutIdLst>
    <p:sldLayoutId id="214748408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05307869"/>
      </p:ext>
    </p:extLst>
  </p:cSld>
  <p:clrMap bg1="lt1" tx1="dk1" bg2="lt2" tx2="dk2" accent1="accent1" accent2="accent2" accent3="accent3" accent4="accent4" accent5="accent5" accent6="accent6" hlink="hlink" folHlink="folHlink"/>
  <p:sldLayoutIdLst>
    <p:sldLayoutId id="214748408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1613180"/>
      </p:ext>
    </p:extLst>
  </p:cSld>
  <p:clrMap bg1="lt1" tx1="dk1" bg2="lt2" tx2="dk2" accent1="accent1" accent2="accent2" accent3="accent3" accent4="accent4" accent5="accent5" accent6="accent6" hlink="hlink" folHlink="folHlink"/>
  <p:sldLayoutIdLst>
    <p:sldLayoutId id="214748409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2826647"/>
      </p:ext>
    </p:extLst>
  </p:cSld>
  <p:clrMap bg1="lt1" tx1="dk1" bg2="lt2" tx2="dk2" accent1="accent1" accent2="accent2" accent3="accent3" accent4="accent4" accent5="accent5" accent6="accent6" hlink="hlink" folHlink="folHlink"/>
  <p:sldLayoutIdLst>
    <p:sldLayoutId id="214748409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8310623"/>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2684937"/>
      </p:ext>
    </p:extLst>
  </p:cSld>
  <p:clrMap bg1="lt1" tx1="dk1" bg2="lt2" tx2="dk2" accent1="accent1" accent2="accent2" accent3="accent3" accent4="accent4" accent5="accent5" accent6="accent6" hlink="hlink" folHlink="folHlink"/>
  <p:sldLayoutIdLst>
    <p:sldLayoutId id="214748410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7003390"/>
      </p:ext>
    </p:extLst>
  </p:cSld>
  <p:clrMap bg1="lt1" tx1="dk1" bg2="lt2" tx2="dk2" accent1="accent1" accent2="accent2" accent3="accent3" accent4="accent4" accent5="accent5" accent6="accent6" hlink="hlink" folHlink="folHlink"/>
  <p:sldLayoutIdLst>
    <p:sldLayoutId id="2147484107" r:id="rId1"/>
    <p:sldLayoutId id="2147484283" r:id="rId2"/>
    <p:sldLayoutId id="2147484285" r:id="rId3"/>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34508907"/>
      </p:ext>
    </p:extLst>
  </p:cSld>
  <p:clrMap bg1="lt1" tx1="dk1" bg2="lt2" tx2="dk2" accent1="accent1" accent2="accent2" accent3="accent3" accent4="accent4" accent5="accent5" accent6="accent6" hlink="hlink" folHlink="folHlink"/>
  <p:sldLayoutIdLst>
    <p:sldLayoutId id="214748410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8907341"/>
      </p:ext>
    </p:extLst>
  </p:cSld>
  <p:clrMap bg1="lt1" tx1="dk1" bg2="lt2" tx2="dk2" accent1="accent1" accent2="accent2" accent3="accent3" accent4="accent4" accent5="accent5" accent6="accent6" hlink="hlink" folHlink="folHlink"/>
  <p:sldLayoutIdLst>
    <p:sldLayoutId id="214748395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4618343"/>
      </p:ext>
    </p:extLst>
  </p:cSld>
  <p:clrMap bg1="lt1" tx1="dk1" bg2="lt2" tx2="dk2" accent1="accent1" accent2="accent2" accent3="accent3" accent4="accent4" accent5="accent5" accent6="accent6" hlink="hlink" folHlink="folHlink"/>
  <p:sldLayoutIdLst>
    <p:sldLayoutId id="214748399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67049139"/>
      </p:ext>
    </p:extLst>
  </p:cSld>
  <p:clrMap bg1="lt1" tx1="dk1" bg2="lt2" tx2="dk2" accent1="accent1" accent2="accent2" accent3="accent3" accent4="accent4" accent5="accent5" accent6="accent6" hlink="hlink" folHlink="folHlink"/>
  <p:sldLayoutIdLst>
    <p:sldLayoutId id="2147484284"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25823791"/>
      </p:ext>
    </p:extLst>
  </p:cSld>
  <p:clrMap bg1="lt1" tx1="dk1" bg2="lt2" tx2="dk2" accent1="accent1" accent2="accent2" accent3="accent3" accent4="accent4" accent5="accent5" accent6="accent6" hlink="hlink" folHlink="folHlink"/>
  <p:sldLayoutIdLst>
    <p:sldLayoutId id="214748405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6672468"/>
      </p:ext>
    </p:extLst>
  </p:cSld>
  <p:clrMap bg1="lt1" tx1="dk1" bg2="lt2" tx2="dk2" accent1="accent1" accent2="accent2" accent3="accent3" accent4="accent4" accent5="accent5" accent6="accent6" hlink="hlink" folHlink="folHlink"/>
  <p:sldLayoutIdLst>
    <p:sldLayoutId id="214748405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016764"/>
      </p:ext>
    </p:extLst>
  </p:cSld>
  <p:clrMap bg1="lt1" tx1="dk1" bg2="lt2" tx2="dk2" accent1="accent1" accent2="accent2" accent3="accent3" accent4="accent4" accent5="accent5" accent6="accent6" hlink="hlink" folHlink="folHlink"/>
  <p:sldLayoutIdLst>
    <p:sldLayoutId id="214748406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50213207"/>
      </p:ext>
    </p:extLst>
  </p:cSld>
  <p:clrMap bg1="lt1" tx1="dk1" bg2="lt2" tx2="dk2" accent1="accent1" accent2="accent2" accent3="accent3" accent4="accent4" accent5="accent5" accent6="accent6" hlink="hlink" folHlink="folHlink"/>
  <p:sldLayoutIdLst>
    <p:sldLayoutId id="214748406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dot.nebraska.gov/media/5593/nac-428-rules-regs-nbcs.pdf" TargetMode="External"/><Relationship Id="rId4" Type="http://schemas.openxmlformats.org/officeDocument/2006/relationships/hyperlink" Target="http://www.transportation.nebraska.gov/gov-aff/gov-aff-design-standards.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emf"/><Relationship Id="rId5" Type="http://schemas.openxmlformats.org/officeDocument/2006/relationships/image" Target="../media/image3.png"/><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16.gif"/></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emf"/><Relationship Id="rId5" Type="http://schemas.openxmlformats.org/officeDocument/2006/relationships/image" Target="../media/image3.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3.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image" Target="../media/image3.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emf"/><Relationship Id="rId5" Type="http://schemas.openxmlformats.org/officeDocument/2006/relationships/image" Target="../media/image3.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image" Target="../media/image3.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5.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image" Target="../media/image3.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image" Target="../media/image3.png"/><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791114" y="-944"/>
            <a:ext cx="7772400" cy="968812"/>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a:t>
            </a:r>
            <a:r>
              <a:rPr lang="en-US" dirty="0">
                <a:latin typeface="+mj-lt"/>
              </a:rPr>
              <a:t>Minimum Design </a:t>
            </a:r>
            <a:r>
              <a:rPr dirty="0">
                <a:latin typeface="+mj-lt"/>
              </a:rPr>
              <a:t>Standards</a:t>
            </a:r>
          </a:p>
        </p:txBody>
      </p:sp>
      <p:sp>
        <p:nvSpPr>
          <p:cNvPr id="3" name="Subtitle 2"/>
          <p:cNvSpPr txBox="1">
            <a:spLocks noGrp="1"/>
          </p:cNvSpPr>
          <p:nvPr>
            <p:ph type="subTitle" idx="1"/>
          </p:nvPr>
        </p:nvSpPr>
        <p:spPr>
          <a:xfrm>
            <a:off x="1184392" y="4119291"/>
            <a:ext cx="6870827" cy="1836127"/>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rPr>
              <a:t>39</a:t>
            </a:r>
            <a:r>
              <a:rPr sz="2400" dirty="0">
                <a:latin typeface="+mn-lt"/>
              </a:rPr>
              <a:t>-2113</a:t>
            </a:r>
          </a:p>
        </p:txBody>
      </p:sp>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7" name="Picture 6" descr="1 &amp; 6 year plan logoCS1-2.emf"/>
          <p:cNvPicPr>
            <a:picLocks noChangeAspect="1"/>
          </p:cNvPicPr>
          <p:nvPr/>
        </p:nvPicPr>
        <p:blipFill>
          <a:blip r:embed="rId3" cstate="print"/>
          <a:stretch>
            <a:fillRect/>
          </a:stretch>
        </p:blipFill>
        <p:spPr>
          <a:xfrm>
            <a:off x="6553200" y="5364575"/>
            <a:ext cx="2305464" cy="1226088"/>
          </a:xfrm>
          <a:prstGeom prst="rect">
            <a:avLst/>
          </a:prstGeom>
        </p:spPr>
      </p:pic>
      <p:sp>
        <p:nvSpPr>
          <p:cNvPr id="11" name="Slide Number Placeholder 10"/>
          <p:cNvSpPr>
            <a:spLocks noGrp="1"/>
          </p:cNvSpPr>
          <p:nvPr>
            <p:ph type="sldNum" idx="4"/>
          </p:nvPr>
        </p:nvSpPr>
        <p:spPr>
          <a:xfrm>
            <a:off x="3993875" y="6152940"/>
            <a:ext cx="1251856"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506186" y="4711816"/>
            <a:ext cx="86378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https://dot.nebraska.gov/media/5593/nac-428-rules-regs-nbcs.pdf</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5451230" y="6391067"/>
            <a:ext cx="13035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8/8/2019</a:t>
            </a:r>
          </a:p>
        </p:txBody>
      </p:sp>
      <p:sp>
        <p:nvSpPr>
          <p:cNvPr id="18" name="Subtitle 2"/>
          <p:cNvSpPr txBox="1">
            <a:spLocks/>
          </p:cNvSpPr>
          <p:nvPr/>
        </p:nvSpPr>
        <p:spPr>
          <a:xfrm>
            <a:off x="0" y="789702"/>
            <a:ext cx="9143999" cy="1115853"/>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marR="0" lvl="0" indent="-342891"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a:ln>
                  <a:noFill/>
                </a:ln>
                <a:solidFill>
                  <a:srgbClr val="0070C0"/>
                </a:solidFill>
                <a:effectLst/>
                <a:uLnTx/>
                <a:uFillTx/>
                <a:latin typeface="Calibri"/>
                <a:ea typeface="+mn-ea"/>
                <a:cs typeface="+mn-cs"/>
              </a:rPr>
              <a:t>Structures- Bridges, Non-Buried Structures, Culverts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0070C0"/>
                </a:solidFill>
                <a:effectLst/>
                <a:uLnTx/>
                <a:uFillTx/>
                <a:latin typeface="Calibri"/>
                <a:ea typeface="+mn-ea"/>
                <a:cs typeface="+mn-cs"/>
              </a:rPr>
              <a:t>Part 2 of 2</a:t>
            </a:r>
          </a:p>
        </p:txBody>
      </p:sp>
      <p:pic>
        <p:nvPicPr>
          <p:cNvPr id="14" name="Picture 13">
            <a:extLst>
              <a:ext uri="{FF2B5EF4-FFF2-40B4-BE49-F238E27FC236}">
                <a16:creationId xmlns:a16="http://schemas.microsoft.com/office/drawing/2014/main" id="{E61AEECD-359E-4505-BA8F-01DD1DEE92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352" y="5263563"/>
            <a:ext cx="2800227" cy="1115853"/>
          </a:xfrm>
          <a:prstGeom prst="rect">
            <a:avLst/>
          </a:prstGeom>
        </p:spPr>
      </p:pic>
      <p:sp>
        <p:nvSpPr>
          <p:cNvPr id="19" name="TextBox 18">
            <a:extLst>
              <a:ext uri="{FF2B5EF4-FFF2-40B4-BE49-F238E27FC236}">
                <a16:creationId xmlns:a16="http://schemas.microsoft.com/office/drawing/2014/main" id="{9F129D5F-9DED-4549-BEA8-A88865A6EE5B}"/>
              </a:ext>
            </a:extLst>
          </p:cNvPr>
          <p:cNvSpPr txBox="1"/>
          <p:nvPr/>
        </p:nvSpPr>
        <p:spPr>
          <a:xfrm>
            <a:off x="461317" y="1664829"/>
            <a:ext cx="8316972"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Nebraska Administrative Code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Title 428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Rules and Regulations of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Board of Public Roads Classifications and 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(Administrative Host: Nebraska Department of Transportation)</a:t>
            </a:r>
          </a:p>
        </p:txBody>
      </p:sp>
    </p:spTree>
    <p:extLst>
      <p:ext uri="{BB962C8B-B14F-4D97-AF65-F5344CB8AC3E}">
        <p14:creationId xmlns:p14="http://schemas.microsoft.com/office/powerpoint/2010/main" val="29611803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45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2" name="Title 1"/>
          <p:cNvSpPr txBox="1">
            <a:spLocks noGrp="1"/>
          </p:cNvSpPr>
          <p:nvPr>
            <p:ph type="title"/>
          </p:nvPr>
        </p:nvSpPr>
        <p:spPr>
          <a:xfrm>
            <a:off x="1000439" y="51881"/>
            <a:ext cx="7341443" cy="2210917"/>
          </a:xfrm>
          <a:prstGeom prst="rect">
            <a:avLst/>
          </a:prstGeom>
          <a:noFill/>
        </p:spPr>
        <p:txBody>
          <a:bodyPr wrap="square" anchor="ctr"/>
          <a:lstStyle>
            <a:lvl1pPr lvl="0">
              <a:defRPr/>
            </a:lvl1pPr>
          </a:lstStyle>
          <a:p>
            <a:r>
              <a:rPr lang="en-US" dirty="0">
                <a:latin typeface="+mj-lt"/>
              </a:rPr>
              <a:t>Clear Bridge Width (CBW)</a:t>
            </a:r>
            <a:br>
              <a:rPr lang="en-US" dirty="0">
                <a:latin typeface="+mj-lt"/>
              </a:rPr>
            </a:br>
            <a:r>
              <a:rPr lang="en-US" sz="3600" dirty="0">
                <a:solidFill>
                  <a:schemeClr val="tx1"/>
                </a:solidFill>
              </a:rPr>
              <a:t>Formulas – Basis</a:t>
            </a:r>
            <a:br>
              <a:rPr lang="en-US" sz="3600" dirty="0">
                <a:solidFill>
                  <a:schemeClr val="tx1"/>
                </a:solidFill>
              </a:rPr>
            </a:br>
            <a:r>
              <a:rPr lang="en-US" sz="3600" b="1" dirty="0">
                <a:solidFill>
                  <a:schemeClr val="tx1"/>
                </a:solidFill>
              </a:rPr>
              <a:t>Rural</a:t>
            </a:r>
            <a:r>
              <a:rPr lang="en-US" sz="3600" dirty="0">
                <a:solidFill>
                  <a:schemeClr val="tx1"/>
                </a:solidFill>
              </a:rPr>
              <a:t> </a:t>
            </a:r>
            <a:r>
              <a:rPr lang="en-US" sz="3600" b="1" dirty="0">
                <a:solidFill>
                  <a:schemeClr val="tx1"/>
                </a:solidFill>
              </a:rPr>
              <a:t>3R Work</a:t>
            </a:r>
            <a:endParaRPr sz="3600" b="1" dirty="0">
              <a:latin typeface="+mj-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4" name="Text Placeholder 3"/>
          <p:cNvSpPr>
            <a:spLocks noGrp="1"/>
          </p:cNvSpPr>
          <p:nvPr>
            <p:ph type="body" idx="1"/>
          </p:nvPr>
        </p:nvSpPr>
        <p:spPr>
          <a:xfrm>
            <a:off x="4252417" y="5239477"/>
            <a:ext cx="4230371" cy="1504226"/>
          </a:xfrm>
        </p:spPr>
        <p:txBody>
          <a:bodyPr/>
          <a:lstStyle/>
          <a:p>
            <a:pPr marL="0" indent="0">
              <a:buNone/>
            </a:pPr>
            <a:r>
              <a:rPr lang="en-US" sz="2400" i="1" dirty="0"/>
              <a:t>TRB SR-214</a:t>
            </a:r>
          </a:p>
          <a:p>
            <a:pPr marL="0" indent="0">
              <a:buNone/>
            </a:pPr>
            <a:r>
              <a:rPr lang="en-US" sz="2400" dirty="0"/>
              <a:t>Recommendation 9</a:t>
            </a:r>
          </a:p>
          <a:p>
            <a:pPr marL="0" indent="0">
              <a:buNone/>
            </a:pPr>
            <a:r>
              <a:rPr lang="en-US" sz="2400" dirty="0"/>
              <a:t>Page 199</a:t>
            </a:r>
          </a:p>
        </p:txBody>
      </p:sp>
      <p:pic>
        <p:nvPicPr>
          <p:cNvPr id="3" name="Picture 2"/>
          <p:cNvPicPr>
            <a:picLocks noChangeAspect="1"/>
          </p:cNvPicPr>
          <p:nvPr/>
        </p:nvPicPr>
        <p:blipFill>
          <a:blip r:embed="rId3"/>
          <a:stretch>
            <a:fillRect/>
          </a:stretch>
        </p:blipFill>
        <p:spPr>
          <a:xfrm>
            <a:off x="1010929" y="2458745"/>
            <a:ext cx="6782567" cy="2383971"/>
          </a:xfrm>
          <a:prstGeom prst="rect">
            <a:avLst/>
          </a:prstGeom>
        </p:spPr>
      </p:pic>
      <p:sp>
        <p:nvSpPr>
          <p:cNvPr id="7" name="TextBox 6"/>
          <p:cNvSpPr txBox="1"/>
          <p:nvPr/>
        </p:nvSpPr>
        <p:spPr>
          <a:xfrm>
            <a:off x="7821172" y="3370385"/>
            <a:ext cx="661614" cy="1446550"/>
          </a:xfrm>
          <a:prstGeom prst="rect">
            <a:avLst/>
          </a:prstGeom>
          <a:noFill/>
        </p:spPr>
        <p:txBody>
          <a:bodyPr wrap="square" rtlCol="0">
            <a:spAutoFit/>
          </a:bodyPr>
          <a:lstStyle/>
          <a:p>
            <a:r>
              <a:rPr lang="en-US" sz="2200" dirty="0">
                <a:solidFill>
                  <a:srgbClr val="FF0000"/>
                </a:solidFill>
              </a:rPr>
              <a:t>(H)</a:t>
            </a:r>
          </a:p>
          <a:p>
            <a:r>
              <a:rPr lang="en-US" sz="2200" dirty="0">
                <a:solidFill>
                  <a:srgbClr val="FF0000"/>
                </a:solidFill>
              </a:rPr>
              <a:t>(F)</a:t>
            </a:r>
          </a:p>
          <a:p>
            <a:r>
              <a:rPr lang="en-US" sz="2200" dirty="0">
                <a:solidFill>
                  <a:srgbClr val="FF0000"/>
                </a:solidFill>
              </a:rPr>
              <a:t>(D)</a:t>
            </a:r>
          </a:p>
          <a:p>
            <a:r>
              <a:rPr lang="en-US" sz="2200" dirty="0">
                <a:solidFill>
                  <a:srgbClr val="FF0000"/>
                </a:solidFill>
              </a:rPr>
              <a:t>(C)</a:t>
            </a:r>
          </a:p>
        </p:txBody>
      </p:sp>
      <p:sp>
        <p:nvSpPr>
          <p:cNvPr id="10" name="TextBox 9"/>
          <p:cNvSpPr txBox="1"/>
          <p:nvPr/>
        </p:nvSpPr>
        <p:spPr>
          <a:xfrm>
            <a:off x="7178455" y="1982450"/>
            <a:ext cx="1532868" cy="1446550"/>
          </a:xfrm>
          <a:prstGeom prst="rect">
            <a:avLst/>
          </a:prstGeom>
          <a:noFill/>
        </p:spPr>
        <p:txBody>
          <a:bodyPr wrap="square" rtlCol="0">
            <a:spAutoFit/>
          </a:bodyPr>
          <a:lstStyle/>
          <a:p>
            <a:pPr algn="ctr"/>
            <a:r>
              <a:rPr lang="en-US" sz="2200" dirty="0">
                <a:solidFill>
                  <a:srgbClr val="FF0000"/>
                </a:solidFill>
              </a:rPr>
              <a:t>MDS</a:t>
            </a:r>
          </a:p>
          <a:p>
            <a:pPr algn="ctr"/>
            <a:r>
              <a:rPr lang="en-US" sz="2200" dirty="0">
                <a:solidFill>
                  <a:srgbClr val="FF0000"/>
                </a:solidFill>
              </a:rPr>
              <a:t>Note 18 Formulas</a:t>
            </a:r>
          </a:p>
          <a:p>
            <a:pPr algn="ctr"/>
            <a:r>
              <a:rPr lang="en-US" sz="2200" u="sng" dirty="0">
                <a:solidFill>
                  <a:srgbClr val="FF0000"/>
                </a:solidFill>
              </a:rPr>
              <a:t>(Page 53) </a:t>
            </a:r>
          </a:p>
        </p:txBody>
      </p:sp>
      <p:sp>
        <p:nvSpPr>
          <p:cNvPr id="11" name="TextBox 10"/>
          <p:cNvSpPr txBox="1"/>
          <p:nvPr/>
        </p:nvSpPr>
        <p:spPr>
          <a:xfrm>
            <a:off x="9460261" y="236547"/>
            <a:ext cx="777846" cy="369332"/>
          </a:xfrm>
          <a:prstGeom prst="rect">
            <a:avLst/>
          </a:prstGeom>
          <a:noFill/>
        </p:spPr>
        <p:txBody>
          <a:bodyPr wrap="square" rtlCol="0">
            <a:spAutoFit/>
          </a:bodyPr>
          <a:lstStyle/>
          <a:p>
            <a:r>
              <a:rPr lang="en-US" dirty="0"/>
              <a:t>2 of 2</a:t>
            </a:r>
          </a:p>
        </p:txBody>
      </p:sp>
      <p:sp>
        <p:nvSpPr>
          <p:cNvPr id="14" name="Left Arrow 13"/>
          <p:cNvSpPr/>
          <p:nvPr/>
        </p:nvSpPr>
        <p:spPr>
          <a:xfrm rot="16200000">
            <a:off x="6951473" y="3441554"/>
            <a:ext cx="346105" cy="32755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859536" y="5736139"/>
            <a:ext cx="2486707" cy="1121861"/>
          </a:xfrm>
          <a:prstGeom prst="rect">
            <a:avLst/>
          </a:prstGeom>
        </p:spPr>
      </p:pic>
      <p:sp>
        <p:nvSpPr>
          <p:cNvPr id="16" name="TextBox 15"/>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10</a:t>
            </a:fld>
            <a:endParaRPr lang="en-US" dirty="0">
              <a:solidFill>
                <a:prstClr val="black"/>
              </a:solidFill>
              <a:latin typeface="Calibri"/>
            </a:endParaRPr>
          </a:p>
        </p:txBody>
      </p:sp>
      <p:sp>
        <p:nvSpPr>
          <p:cNvPr id="17" name="TextBox 16"/>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10649471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0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750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1000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100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1300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1400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2190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10"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61"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2" name="Title 1"/>
          <p:cNvSpPr txBox="1">
            <a:spLocks noGrp="1"/>
          </p:cNvSpPr>
          <p:nvPr>
            <p:ph type="title"/>
          </p:nvPr>
        </p:nvSpPr>
        <p:spPr>
          <a:xfrm>
            <a:off x="861196" y="149756"/>
            <a:ext cx="7621589" cy="2761919"/>
          </a:xfrm>
          <a:prstGeom prst="rect">
            <a:avLst/>
          </a:prstGeom>
          <a:noFill/>
        </p:spPr>
        <p:txBody>
          <a:bodyPr wrap="square" anchor="ctr"/>
          <a:lstStyle>
            <a:lvl1pPr lvl="0">
              <a:defRPr/>
            </a:lvl1pPr>
          </a:lstStyle>
          <a:p>
            <a:r>
              <a:rPr lang="en-US" dirty="0">
                <a:latin typeface="+mj-lt"/>
              </a:rPr>
              <a:t>Clear Bridge Width (CBW)</a:t>
            </a:r>
            <a:br>
              <a:rPr lang="en-US" dirty="0">
                <a:latin typeface="+mj-lt"/>
              </a:rPr>
            </a:br>
            <a:r>
              <a:rPr lang="en-US" sz="3600" dirty="0">
                <a:solidFill>
                  <a:schemeClr val="tx1"/>
                </a:solidFill>
              </a:rPr>
              <a:t>Formulas – Basis</a:t>
            </a:r>
            <a:br>
              <a:rPr lang="en-US" sz="3600" dirty="0">
                <a:solidFill>
                  <a:schemeClr val="tx1"/>
                </a:solidFill>
              </a:rPr>
            </a:br>
            <a:br>
              <a:rPr lang="en-US" sz="3600" dirty="0">
                <a:solidFill>
                  <a:schemeClr val="tx1"/>
                </a:solidFill>
              </a:rPr>
            </a:br>
            <a:r>
              <a:rPr lang="en-US" sz="3600" dirty="0">
                <a:solidFill>
                  <a:schemeClr val="tx1"/>
                </a:solidFill>
              </a:rPr>
              <a:t>Urban N&amp;R Work (Replacement)</a:t>
            </a:r>
            <a:br>
              <a:rPr lang="en-US" sz="3600" dirty="0">
                <a:solidFill>
                  <a:schemeClr val="tx1"/>
                </a:solidFill>
              </a:rPr>
            </a:br>
            <a:r>
              <a:rPr lang="en-US" sz="3600" dirty="0">
                <a:solidFill>
                  <a:schemeClr val="tx1"/>
                </a:solidFill>
              </a:rPr>
              <a:t>(Approach) </a:t>
            </a:r>
            <a:r>
              <a:rPr lang="en-US" sz="3600" b="1" dirty="0">
                <a:solidFill>
                  <a:schemeClr val="tx1"/>
                </a:solidFill>
              </a:rPr>
              <a:t>Curbed Section</a:t>
            </a:r>
            <a:endParaRPr sz="3600" b="1" dirty="0">
              <a:latin typeface="+mj-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4" name="Text Placeholder 3"/>
          <p:cNvSpPr>
            <a:spLocks noGrp="1"/>
          </p:cNvSpPr>
          <p:nvPr>
            <p:ph type="body" idx="1"/>
          </p:nvPr>
        </p:nvSpPr>
        <p:spPr>
          <a:xfrm>
            <a:off x="5372096" y="4291131"/>
            <a:ext cx="3110687" cy="1397205"/>
          </a:xfrm>
        </p:spPr>
        <p:txBody>
          <a:bodyPr/>
          <a:lstStyle/>
          <a:p>
            <a:pPr marL="0" indent="0">
              <a:buNone/>
            </a:pPr>
            <a:r>
              <a:rPr lang="en-US" sz="2400" i="1" dirty="0"/>
              <a:t>Mitigation Strategies</a:t>
            </a:r>
          </a:p>
          <a:p>
            <a:pPr marL="0" indent="0">
              <a:buNone/>
            </a:pPr>
            <a:r>
              <a:rPr lang="en-US" sz="2400" dirty="0"/>
              <a:t>Page 40 (CBW)</a:t>
            </a:r>
          </a:p>
          <a:p>
            <a:pPr marL="0" indent="0">
              <a:buNone/>
            </a:pPr>
            <a:r>
              <a:rPr lang="en-US" sz="2400" dirty="0"/>
              <a:t>Page 64 (LOTO)</a:t>
            </a:r>
          </a:p>
        </p:txBody>
      </p:sp>
      <p:sp>
        <p:nvSpPr>
          <p:cNvPr id="8" name="TextBox 7"/>
          <p:cNvSpPr txBox="1"/>
          <p:nvPr/>
        </p:nvSpPr>
        <p:spPr>
          <a:xfrm>
            <a:off x="861196" y="3061431"/>
            <a:ext cx="7621589" cy="646331"/>
          </a:xfrm>
          <a:prstGeom prst="rect">
            <a:avLst/>
          </a:prstGeom>
          <a:noFill/>
        </p:spPr>
        <p:txBody>
          <a:bodyPr wrap="square" rtlCol="0">
            <a:spAutoFit/>
          </a:bodyPr>
          <a:lstStyle/>
          <a:p>
            <a:pPr algn="ctr"/>
            <a:r>
              <a:rPr lang="en-US" sz="3600" dirty="0">
                <a:solidFill>
                  <a:prstClr val="black"/>
                </a:solidFill>
                <a:latin typeface="Calibri"/>
              </a:rPr>
              <a:t>Formula E:   1.5 ft each side</a:t>
            </a:r>
          </a:p>
        </p:txBody>
      </p:sp>
      <p:sp>
        <p:nvSpPr>
          <p:cNvPr id="3" name="TextBox 2"/>
          <p:cNvSpPr txBox="1"/>
          <p:nvPr/>
        </p:nvSpPr>
        <p:spPr>
          <a:xfrm>
            <a:off x="861195" y="3743311"/>
            <a:ext cx="7621589" cy="523220"/>
          </a:xfrm>
          <a:prstGeom prst="rect">
            <a:avLst/>
          </a:prstGeom>
          <a:noFill/>
        </p:spPr>
        <p:txBody>
          <a:bodyPr wrap="square" rtlCol="0">
            <a:spAutoFit/>
          </a:bodyPr>
          <a:lstStyle/>
          <a:p>
            <a:r>
              <a:rPr lang="en-US" sz="2800" dirty="0">
                <a:solidFill>
                  <a:prstClr val="black"/>
                </a:solidFill>
              </a:rPr>
              <a:t>   Basis: Lateral Offset to Obstruction (LOTO)</a:t>
            </a:r>
          </a:p>
        </p:txBody>
      </p:sp>
      <p:cxnSp>
        <p:nvCxnSpPr>
          <p:cNvPr id="11" name="Straight Arrow Connector 10"/>
          <p:cNvCxnSpPr/>
          <p:nvPr/>
        </p:nvCxnSpPr>
        <p:spPr>
          <a:xfrm flipH="1">
            <a:off x="7476698" y="3985504"/>
            <a:ext cx="128589" cy="41504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48111" y="4002289"/>
            <a:ext cx="25717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87647" y="5491387"/>
            <a:ext cx="4881979" cy="1323439"/>
          </a:xfrm>
          <a:prstGeom prst="rect">
            <a:avLst/>
          </a:prstGeom>
          <a:noFill/>
        </p:spPr>
        <p:txBody>
          <a:bodyPr wrap="square" rtlCol="0">
            <a:spAutoFit/>
          </a:bodyPr>
          <a:lstStyle/>
          <a:p>
            <a:r>
              <a:rPr lang="en-US" sz="2000" dirty="0"/>
              <a:t>FHWA </a:t>
            </a:r>
            <a:r>
              <a:rPr lang="en-US" sz="2000" i="1" dirty="0"/>
              <a:t>Mitigation Strategies for Design Exceptions</a:t>
            </a:r>
            <a:r>
              <a:rPr lang="en-US" sz="2000" dirty="0"/>
              <a:t>, July, 2007, Pages 40 and 64</a:t>
            </a:r>
            <a:endParaRPr lang="en-US" sz="2000" dirty="0">
              <a:solidFill>
                <a:prstClr val="black"/>
              </a:solidFill>
              <a:latin typeface="Calibri"/>
            </a:endParaRPr>
          </a:p>
          <a:p>
            <a:r>
              <a:rPr lang="en-US" sz="2000" dirty="0">
                <a:solidFill>
                  <a:prstClr val="black"/>
                </a:solidFill>
                <a:latin typeface="Calibri"/>
              </a:rPr>
              <a:t>428 NAC 2-001.03A6i, Page 46</a:t>
            </a:r>
          </a:p>
          <a:p>
            <a:r>
              <a:rPr lang="en-US" sz="2000" dirty="0">
                <a:solidFill>
                  <a:prstClr val="black"/>
                </a:solidFill>
                <a:latin typeface="Calibri"/>
              </a:rPr>
              <a:t>428 NAC 2-001.03B, Note 18, Page 53</a:t>
            </a:r>
          </a:p>
        </p:txBody>
      </p:sp>
      <p:pic>
        <p:nvPicPr>
          <p:cNvPr id="15" name="Picture 14"/>
          <p:cNvPicPr>
            <a:picLocks noChangeAspect="1"/>
          </p:cNvPicPr>
          <p:nvPr/>
        </p:nvPicPr>
        <p:blipFill>
          <a:blip r:embed="rId3"/>
          <a:stretch>
            <a:fillRect/>
          </a:stretch>
        </p:blipFill>
        <p:spPr>
          <a:xfrm>
            <a:off x="5996076" y="5736139"/>
            <a:ext cx="2486707" cy="1121861"/>
          </a:xfrm>
          <a:prstGeom prst="rect">
            <a:avLst/>
          </a:prstGeom>
        </p:spPr>
      </p:pic>
      <p:sp>
        <p:nvSpPr>
          <p:cNvPr id="16" name="TextBox 15"/>
          <p:cNvSpPr txBox="1"/>
          <p:nvPr/>
        </p:nvSpPr>
        <p:spPr>
          <a:xfrm>
            <a:off x="677556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11</a:t>
            </a:fld>
            <a:endParaRPr lang="en-US" dirty="0">
              <a:solidFill>
                <a:prstClr val="black"/>
              </a:solidFill>
              <a:latin typeface="Calibri"/>
            </a:endParaRPr>
          </a:p>
        </p:txBody>
      </p:sp>
      <p:sp>
        <p:nvSpPr>
          <p:cNvPr id="17" name="TextBox 16"/>
          <p:cNvSpPr txBox="1"/>
          <p:nvPr/>
        </p:nvSpPr>
        <p:spPr>
          <a:xfrm>
            <a:off x="662506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1810201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4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2400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245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2500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2550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2600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2650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2091"/>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2" name="Title 1"/>
          <p:cNvSpPr txBox="1">
            <a:spLocks noGrp="1"/>
          </p:cNvSpPr>
          <p:nvPr>
            <p:ph type="title"/>
          </p:nvPr>
        </p:nvSpPr>
        <p:spPr>
          <a:xfrm>
            <a:off x="859536" y="428698"/>
            <a:ext cx="7623250" cy="2553041"/>
          </a:xfrm>
          <a:prstGeom prst="rect">
            <a:avLst/>
          </a:prstGeom>
          <a:noFill/>
        </p:spPr>
        <p:txBody>
          <a:bodyPr wrap="square" anchor="ctr"/>
          <a:lstStyle>
            <a:lvl1pPr lvl="0">
              <a:defRPr/>
            </a:lvl1pPr>
          </a:lstStyle>
          <a:p>
            <a:r>
              <a:rPr lang="en-US" dirty="0">
                <a:latin typeface="+mj-lt"/>
              </a:rPr>
              <a:t>Clear Bridge Width (CBW)</a:t>
            </a:r>
            <a:br>
              <a:rPr lang="en-US" dirty="0">
                <a:latin typeface="+mj-lt"/>
              </a:rPr>
            </a:br>
            <a:r>
              <a:rPr lang="en-US" sz="3600" dirty="0">
                <a:solidFill>
                  <a:schemeClr val="tx1"/>
                </a:solidFill>
              </a:rPr>
              <a:t>Formulas – Basis</a:t>
            </a:r>
            <a:br>
              <a:rPr lang="en-US" sz="3600" dirty="0">
                <a:solidFill>
                  <a:schemeClr val="tx1"/>
                </a:solidFill>
              </a:rPr>
            </a:br>
            <a:br>
              <a:rPr lang="en-US" sz="2400" dirty="0">
                <a:solidFill>
                  <a:schemeClr val="tx1"/>
                </a:solidFill>
              </a:rPr>
            </a:br>
            <a:r>
              <a:rPr lang="en-US" sz="3600" dirty="0">
                <a:solidFill>
                  <a:schemeClr val="tx1"/>
                </a:solidFill>
              </a:rPr>
              <a:t>Urban 3R Work</a:t>
            </a:r>
            <a:br>
              <a:rPr lang="en-US" sz="3600" b="1" dirty="0">
                <a:solidFill>
                  <a:schemeClr val="tx1"/>
                </a:solidFill>
              </a:rPr>
            </a:br>
            <a:r>
              <a:rPr lang="en-US" sz="3600" dirty="0">
                <a:solidFill>
                  <a:schemeClr val="tx1"/>
                </a:solidFill>
              </a:rPr>
              <a:t>(Approach) </a:t>
            </a:r>
            <a:r>
              <a:rPr lang="en-US" sz="3600" b="1" dirty="0">
                <a:solidFill>
                  <a:schemeClr val="tx1"/>
                </a:solidFill>
              </a:rPr>
              <a:t>Curbed Section</a:t>
            </a:r>
            <a:endParaRPr sz="3600" b="1" dirty="0">
              <a:latin typeface="+mj-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4" name="Text Placeholder 3"/>
          <p:cNvSpPr>
            <a:spLocks noGrp="1"/>
          </p:cNvSpPr>
          <p:nvPr>
            <p:ph type="body" idx="1"/>
          </p:nvPr>
        </p:nvSpPr>
        <p:spPr>
          <a:xfrm>
            <a:off x="3677478" y="4293253"/>
            <a:ext cx="4805308" cy="943372"/>
          </a:xfrm>
        </p:spPr>
        <p:txBody>
          <a:bodyPr/>
          <a:lstStyle/>
          <a:p>
            <a:pPr marL="0" indent="0">
              <a:buNone/>
            </a:pPr>
            <a:r>
              <a:rPr lang="en-US" sz="2800" dirty="0"/>
              <a:t>Consistent with State Highway Standards (Note G)</a:t>
            </a:r>
          </a:p>
        </p:txBody>
      </p:sp>
      <p:sp>
        <p:nvSpPr>
          <p:cNvPr id="8" name="TextBox 7"/>
          <p:cNvSpPr txBox="1"/>
          <p:nvPr/>
        </p:nvSpPr>
        <p:spPr>
          <a:xfrm>
            <a:off x="859536" y="3399548"/>
            <a:ext cx="7623250" cy="646331"/>
          </a:xfrm>
          <a:prstGeom prst="rect">
            <a:avLst/>
          </a:prstGeom>
          <a:noFill/>
        </p:spPr>
        <p:txBody>
          <a:bodyPr wrap="square" rtlCol="0">
            <a:spAutoFit/>
          </a:bodyPr>
          <a:lstStyle/>
          <a:p>
            <a:pPr algn="ctr"/>
            <a:r>
              <a:rPr lang="en-US" sz="3600" dirty="0">
                <a:solidFill>
                  <a:prstClr val="black"/>
                </a:solidFill>
              </a:rPr>
              <a:t>Formula G:   </a:t>
            </a:r>
            <a:r>
              <a:rPr lang="en-US" sz="3600" dirty="0">
                <a:solidFill>
                  <a:prstClr val="black"/>
                </a:solidFill>
                <a:latin typeface="Calibri"/>
              </a:rPr>
              <a:t>0.5 ft each side</a:t>
            </a:r>
          </a:p>
        </p:txBody>
      </p:sp>
      <p:sp>
        <p:nvSpPr>
          <p:cNvPr id="12" name="TextBox 11"/>
          <p:cNvSpPr txBox="1"/>
          <p:nvPr/>
        </p:nvSpPr>
        <p:spPr>
          <a:xfrm>
            <a:off x="4410476" y="5842337"/>
            <a:ext cx="4072310" cy="1015663"/>
          </a:xfrm>
          <a:prstGeom prst="rect">
            <a:avLst/>
          </a:prstGeom>
          <a:noFill/>
        </p:spPr>
        <p:txBody>
          <a:bodyPr wrap="square" rtlCol="0">
            <a:spAutoFit/>
          </a:bodyPr>
          <a:lstStyle/>
          <a:p>
            <a:r>
              <a:rPr lang="en-US" sz="2000" dirty="0">
                <a:solidFill>
                  <a:prstClr val="black"/>
                </a:solidFill>
                <a:latin typeface="Calibri"/>
              </a:rPr>
              <a:t>428 NAC 2-001.03A6i, Page 46</a:t>
            </a:r>
          </a:p>
          <a:p>
            <a:r>
              <a:rPr lang="en-US" sz="2000" dirty="0">
                <a:solidFill>
                  <a:prstClr val="black"/>
                </a:solidFill>
                <a:latin typeface="Calibri"/>
              </a:rPr>
              <a:t>428 NAC 2-001.03B, Note 18, Page 53</a:t>
            </a:r>
          </a:p>
          <a:p>
            <a:r>
              <a:rPr lang="en-US" sz="2000" dirty="0">
                <a:solidFill>
                  <a:prstClr val="black"/>
                </a:solidFill>
                <a:latin typeface="Calibri"/>
              </a:rPr>
              <a:t>428 NAC 2-001.02A, Note G, Page 10</a:t>
            </a:r>
          </a:p>
        </p:txBody>
      </p:sp>
      <p:pic>
        <p:nvPicPr>
          <p:cNvPr id="13" name="Picture 12"/>
          <p:cNvPicPr>
            <a:picLocks noChangeAspect="1"/>
          </p:cNvPicPr>
          <p:nvPr/>
        </p:nvPicPr>
        <p:blipFill>
          <a:blip r:embed="rId3"/>
          <a:stretch>
            <a:fillRect/>
          </a:stretch>
        </p:blipFill>
        <p:spPr>
          <a:xfrm>
            <a:off x="859536" y="5736139"/>
            <a:ext cx="2486707" cy="1121861"/>
          </a:xfrm>
          <a:prstGeom prst="rect">
            <a:avLst/>
          </a:prstGeom>
        </p:spPr>
      </p:pic>
      <p:sp>
        <p:nvSpPr>
          <p:cNvPr id="14" name="TextBox 13"/>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12</a:t>
            </a:fld>
            <a:endParaRPr lang="en-US" dirty="0">
              <a:solidFill>
                <a:prstClr val="black"/>
              </a:solidFill>
              <a:latin typeface="Calibri"/>
            </a:endParaRPr>
          </a:p>
        </p:txBody>
      </p:sp>
      <p:sp>
        <p:nvSpPr>
          <p:cNvPr id="15" name="TextBox 14"/>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17941769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5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1700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18</a:t>
            </a:r>
          </a:p>
        </p:txBody>
      </p:sp>
      <p:sp>
        <p:nvSpPr>
          <p:cNvPr id="2" name="Title 1"/>
          <p:cNvSpPr txBox="1">
            <a:spLocks noGrp="1"/>
          </p:cNvSpPr>
          <p:nvPr>
            <p:ph type="title"/>
          </p:nvPr>
        </p:nvSpPr>
        <p:spPr>
          <a:xfrm>
            <a:off x="942222" y="537033"/>
            <a:ext cx="7341443" cy="1300285"/>
          </a:xfrm>
          <a:prstGeom prst="rect">
            <a:avLst/>
          </a:prstGeom>
          <a:noFill/>
        </p:spPr>
        <p:txBody>
          <a:bodyPr wrap="square" anchor="ctr"/>
          <a:lstStyle>
            <a:lvl1pPr lvl="0">
              <a:defRPr/>
            </a:lvl1pPr>
          </a:lstStyle>
          <a:p>
            <a:r>
              <a:rPr lang="en-US" dirty="0">
                <a:latin typeface="+mj-lt"/>
              </a:rPr>
              <a:t>Clear Bridge Width (CBW)</a:t>
            </a:r>
            <a:endParaRPr sz="3600" dirty="0">
              <a:latin typeface="+mj-lt"/>
            </a:endParaRPr>
          </a:p>
        </p:txBody>
      </p:sp>
      <p:sp>
        <p:nvSpPr>
          <p:cNvPr id="3" name="Text Placeholder 2"/>
          <p:cNvSpPr txBox="1">
            <a:spLocks noGrp="1"/>
          </p:cNvSpPr>
          <p:nvPr>
            <p:ph type="body" idx="1"/>
          </p:nvPr>
        </p:nvSpPr>
        <p:spPr>
          <a:xfrm>
            <a:off x="2095369" y="2318695"/>
            <a:ext cx="5153822" cy="1410884"/>
          </a:xfrm>
          <a:prstGeom prst="rect">
            <a:avLst/>
          </a:prstGeom>
          <a:noFill/>
        </p:spPr>
        <p:txBody>
          <a:bodyPr wrap="square" anchor="t"/>
          <a:lstStyle>
            <a:lvl1pPr lvl="0">
              <a:defRPr/>
            </a:lvl1pPr>
          </a:lstStyle>
          <a:p>
            <a:pPr marL="0" indent="0" algn="ctr">
              <a:buNone/>
            </a:pPr>
            <a:r>
              <a:rPr lang="en-US" sz="4000" dirty="0">
                <a:solidFill>
                  <a:schemeClr val="tx1"/>
                </a:solidFill>
                <a:latin typeface="+mn-lt"/>
              </a:rPr>
              <a:t>Cannot be less than the width shown in tables</a:t>
            </a: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4" name="TextBox 3"/>
          <p:cNvSpPr txBox="1"/>
          <p:nvPr/>
        </p:nvSpPr>
        <p:spPr>
          <a:xfrm>
            <a:off x="1031226" y="4414100"/>
            <a:ext cx="7351999" cy="523220"/>
          </a:xfrm>
          <a:prstGeom prst="rect">
            <a:avLst/>
          </a:prstGeom>
          <a:noFill/>
        </p:spPr>
        <p:txBody>
          <a:bodyPr wrap="square" rtlCol="0">
            <a:spAutoFit/>
          </a:bodyPr>
          <a:lstStyle/>
          <a:p>
            <a:r>
              <a:rPr lang="en-US" sz="2800" dirty="0">
                <a:solidFill>
                  <a:srgbClr val="FF0000"/>
                </a:solidFill>
              </a:rPr>
              <a:t>Rural Area N&amp;R Standards – 24 ft minimum CBW</a:t>
            </a:r>
          </a:p>
        </p:txBody>
      </p:sp>
      <p:sp>
        <p:nvSpPr>
          <p:cNvPr id="10" name="TextBox 9"/>
          <p:cNvSpPr txBox="1"/>
          <p:nvPr/>
        </p:nvSpPr>
        <p:spPr>
          <a:xfrm>
            <a:off x="9359015" y="167701"/>
            <a:ext cx="777846" cy="369332"/>
          </a:xfrm>
          <a:prstGeom prst="rect">
            <a:avLst/>
          </a:prstGeom>
          <a:noFill/>
        </p:spPr>
        <p:txBody>
          <a:bodyPr wrap="square" rtlCol="0">
            <a:spAutoFit/>
          </a:bodyPr>
          <a:lstStyle/>
          <a:p>
            <a:r>
              <a:rPr lang="en-US" dirty="0"/>
              <a:t>1 of 5</a:t>
            </a:r>
          </a:p>
        </p:txBody>
      </p:sp>
      <p:sp>
        <p:nvSpPr>
          <p:cNvPr id="11" name="TextBox 10"/>
          <p:cNvSpPr txBox="1"/>
          <p:nvPr/>
        </p:nvSpPr>
        <p:spPr>
          <a:xfrm>
            <a:off x="4483510" y="6133662"/>
            <a:ext cx="4072310" cy="705118"/>
          </a:xfrm>
          <a:prstGeom prst="rect">
            <a:avLst/>
          </a:prstGeom>
          <a:noFill/>
        </p:spPr>
        <p:txBody>
          <a:bodyPr wrap="square" rtlCol="0">
            <a:spAutoFit/>
          </a:bodyPr>
          <a:lstStyle/>
          <a:p>
            <a:r>
              <a:rPr lang="en-US" sz="2000" dirty="0">
                <a:solidFill>
                  <a:prstClr val="black"/>
                </a:solidFill>
                <a:latin typeface="Calibri"/>
              </a:rPr>
              <a:t>428 NAC 2-001.03A6i, Page 46</a:t>
            </a:r>
          </a:p>
          <a:p>
            <a:r>
              <a:rPr lang="en-US" sz="2000" dirty="0">
                <a:solidFill>
                  <a:prstClr val="black"/>
                </a:solidFill>
                <a:latin typeface="Calibri"/>
              </a:rPr>
              <a:t>428 NAC 2-001.03B, Note 18, Page 53</a:t>
            </a:r>
          </a:p>
        </p:txBody>
      </p:sp>
      <p:pic>
        <p:nvPicPr>
          <p:cNvPr id="12" name="Picture 11"/>
          <p:cNvPicPr>
            <a:picLocks noChangeAspect="1"/>
          </p:cNvPicPr>
          <p:nvPr/>
        </p:nvPicPr>
        <p:blipFill>
          <a:blip r:embed="rId3"/>
          <a:stretch>
            <a:fillRect/>
          </a:stretch>
        </p:blipFill>
        <p:spPr>
          <a:xfrm>
            <a:off x="859536" y="5736139"/>
            <a:ext cx="2486707" cy="1121861"/>
          </a:xfrm>
          <a:prstGeom prst="rect">
            <a:avLst/>
          </a:prstGeom>
        </p:spPr>
      </p:pic>
      <p:sp>
        <p:nvSpPr>
          <p:cNvPr id="13" name="TextBox 12"/>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13</a:t>
            </a:fld>
            <a:endParaRPr lang="en-US" dirty="0">
              <a:solidFill>
                <a:prstClr val="black"/>
              </a:solidFill>
              <a:latin typeface="Calibri"/>
            </a:endParaRPr>
          </a:p>
        </p:txBody>
      </p:sp>
      <p:sp>
        <p:nvSpPr>
          <p:cNvPr id="14" name="TextBox 13"/>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11865921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18</a:t>
            </a:r>
          </a:p>
        </p:txBody>
      </p:sp>
      <p:sp>
        <p:nvSpPr>
          <p:cNvPr id="2" name="Title 1"/>
          <p:cNvSpPr txBox="1">
            <a:spLocks noGrp="1"/>
          </p:cNvSpPr>
          <p:nvPr>
            <p:ph type="title"/>
          </p:nvPr>
        </p:nvSpPr>
        <p:spPr>
          <a:xfrm>
            <a:off x="861774" y="2694"/>
            <a:ext cx="7341443" cy="1300285"/>
          </a:xfrm>
          <a:prstGeom prst="rect">
            <a:avLst/>
          </a:prstGeom>
          <a:noFill/>
        </p:spPr>
        <p:txBody>
          <a:bodyPr wrap="square" anchor="ctr"/>
          <a:lstStyle>
            <a:lvl1pPr lvl="0">
              <a:defRPr/>
            </a:lvl1pPr>
          </a:lstStyle>
          <a:p>
            <a:r>
              <a:rPr lang="en-US" dirty="0">
                <a:latin typeface="+mj-lt"/>
              </a:rPr>
              <a:t>Clear Bridge Width (CBW)</a:t>
            </a:r>
            <a:br>
              <a:rPr lang="en-US" dirty="0">
                <a:latin typeface="+mj-lt"/>
              </a:rPr>
            </a:br>
            <a:r>
              <a:rPr lang="en-US" sz="3600" dirty="0">
                <a:solidFill>
                  <a:schemeClr val="tx1"/>
                </a:solidFill>
              </a:rPr>
              <a:t>Formulas, Minimums</a:t>
            </a:r>
            <a:endParaRPr sz="3600" dirty="0">
              <a:latin typeface="+mj-lt"/>
            </a:endParaRPr>
          </a:p>
        </p:txBody>
      </p:sp>
      <p:sp>
        <p:nvSpPr>
          <p:cNvPr id="3" name="Text Placeholder 2"/>
          <p:cNvSpPr txBox="1">
            <a:spLocks noGrp="1"/>
          </p:cNvSpPr>
          <p:nvPr>
            <p:ph type="body" idx="1"/>
          </p:nvPr>
        </p:nvSpPr>
        <p:spPr>
          <a:xfrm>
            <a:off x="861774" y="1279240"/>
            <a:ext cx="7694042" cy="4490357"/>
          </a:xfrm>
          <a:prstGeom prst="rect">
            <a:avLst/>
          </a:prstGeom>
          <a:noFill/>
        </p:spPr>
        <p:txBody>
          <a:bodyPr wrap="square" anchor="t"/>
          <a:lstStyle>
            <a:lvl1pPr lvl="0">
              <a:defRPr/>
            </a:lvl1pPr>
          </a:lstStyle>
          <a:p>
            <a:pPr marL="0" indent="0">
              <a:buNone/>
            </a:pPr>
            <a:r>
              <a:rPr lang="en-US" u="sng" dirty="0">
                <a:solidFill>
                  <a:srgbClr val="FF0000"/>
                </a:solidFill>
                <a:latin typeface="+mn-lt"/>
              </a:rPr>
              <a:t>Example of Minimum CBW wider than the CBW Value in a Table – Table 03I, pgs 67-68</a:t>
            </a:r>
          </a:p>
          <a:p>
            <a:pPr marL="914388" lvl="1" indent="-457200" algn="l">
              <a:buFont typeface="Wingdings" panose="05000000000000000000" pitchFamily="2" charset="2"/>
              <a:buChar char="§"/>
            </a:pPr>
            <a:r>
              <a:rPr lang="en-US" dirty="0">
                <a:solidFill>
                  <a:schemeClr val="tx1"/>
                </a:solidFill>
                <a:latin typeface="+mn-lt"/>
              </a:rPr>
              <a:t>Rural Area, Minor Collector, ADT &lt; 400 VPD</a:t>
            </a:r>
          </a:p>
          <a:p>
            <a:pPr marL="1371577" lvl="2" indent="-457200" algn="l">
              <a:buFont typeface="Wingdings" panose="05000000000000000000" pitchFamily="2" charset="2"/>
              <a:buChar char="Ø"/>
            </a:pPr>
            <a:r>
              <a:rPr lang="en-US" sz="2800" b="1" dirty="0">
                <a:solidFill>
                  <a:schemeClr val="tx1"/>
                </a:solidFill>
                <a:latin typeface="+mn-lt"/>
              </a:rPr>
              <a:t>10 ft </a:t>
            </a:r>
            <a:r>
              <a:rPr lang="en-US" sz="2800" dirty="0">
                <a:solidFill>
                  <a:schemeClr val="tx1"/>
                </a:solidFill>
                <a:latin typeface="+mn-lt"/>
              </a:rPr>
              <a:t>Lanes @ 50 MPH, </a:t>
            </a:r>
            <a:r>
              <a:rPr lang="en-US" sz="2800" b="1" i="1" dirty="0">
                <a:solidFill>
                  <a:schemeClr val="tx1"/>
                </a:solidFill>
                <a:latin typeface="+mn-lt"/>
              </a:rPr>
              <a:t>11 ft </a:t>
            </a:r>
            <a:r>
              <a:rPr lang="en-US" sz="2800" i="1" dirty="0">
                <a:solidFill>
                  <a:schemeClr val="tx1"/>
                </a:solidFill>
                <a:latin typeface="+mn-lt"/>
              </a:rPr>
              <a:t>@ 55 MPH</a:t>
            </a:r>
          </a:p>
          <a:p>
            <a:pPr marL="1371577" lvl="2" indent="-457200" algn="l">
              <a:buFont typeface="Wingdings" panose="05000000000000000000" pitchFamily="2" charset="2"/>
              <a:buChar char="Ø"/>
            </a:pPr>
            <a:r>
              <a:rPr lang="en-US" sz="2800" dirty="0">
                <a:solidFill>
                  <a:schemeClr val="tx1"/>
                </a:solidFill>
                <a:latin typeface="+mn-lt"/>
              </a:rPr>
              <a:t>Formula (D) = plus 2 ft each side</a:t>
            </a:r>
          </a:p>
          <a:p>
            <a:pPr marL="1371577" lvl="2" indent="-457200" algn="l">
              <a:buFont typeface="Wingdings" panose="05000000000000000000" pitchFamily="2" charset="2"/>
              <a:buChar char="Ø"/>
            </a:pPr>
            <a:r>
              <a:rPr lang="en-US" sz="2800" dirty="0">
                <a:solidFill>
                  <a:schemeClr val="tx1"/>
                </a:solidFill>
                <a:latin typeface="+mn-lt"/>
              </a:rPr>
              <a:t>24 ft minimum in Table, based on 50 MPH</a:t>
            </a:r>
          </a:p>
          <a:p>
            <a:pPr marL="1714466" lvl="3" indent="-342900" algn="l">
              <a:buFont typeface="Wingdings" panose="05000000000000000000" pitchFamily="2" charset="2"/>
              <a:buChar char="Ø"/>
            </a:pPr>
            <a:r>
              <a:rPr lang="en-US" sz="2400" dirty="0">
                <a:solidFill>
                  <a:schemeClr val="tx1"/>
                </a:solidFill>
                <a:latin typeface="+mn-lt"/>
              </a:rPr>
              <a:t>10 + 10 + 2 + 2 = 24 ft</a:t>
            </a:r>
          </a:p>
          <a:p>
            <a:pPr marL="1371577" lvl="2" indent="-457200" algn="l">
              <a:buFont typeface="Wingdings" panose="05000000000000000000" pitchFamily="2" charset="2"/>
              <a:buChar char="Ø"/>
            </a:pPr>
            <a:r>
              <a:rPr lang="en-US" sz="2800" b="1" i="1" dirty="0">
                <a:solidFill>
                  <a:srgbClr val="FF0000"/>
                </a:solidFill>
              </a:rPr>
              <a:t>26 ft </a:t>
            </a:r>
            <a:r>
              <a:rPr lang="en-US" sz="2800" i="1" dirty="0">
                <a:solidFill>
                  <a:schemeClr val="tx1"/>
                </a:solidFill>
                <a:latin typeface="+mn-lt"/>
              </a:rPr>
              <a:t>minimum CBW</a:t>
            </a:r>
            <a:r>
              <a:rPr lang="en-US" sz="2800" dirty="0">
                <a:solidFill>
                  <a:srgbClr val="FF0000"/>
                </a:solidFill>
              </a:rPr>
              <a:t> </a:t>
            </a:r>
            <a:r>
              <a:rPr lang="en-US" sz="2800" i="1" dirty="0">
                <a:solidFill>
                  <a:schemeClr val="tx1"/>
                </a:solidFill>
                <a:latin typeface="+mn-lt"/>
              </a:rPr>
              <a:t>for 55 MPH design</a:t>
            </a:r>
            <a:endParaRPr lang="en-US" sz="2800" b="1" i="1" dirty="0">
              <a:solidFill>
                <a:srgbClr val="FF0000"/>
              </a:solidFill>
              <a:latin typeface="+mn-lt"/>
            </a:endParaRPr>
          </a:p>
          <a:p>
            <a:pPr marL="1714466" lvl="3" indent="-342900" algn="l">
              <a:buFont typeface="Wingdings" panose="05000000000000000000" pitchFamily="2" charset="2"/>
              <a:buChar char="Ø"/>
            </a:pPr>
            <a:r>
              <a:rPr lang="en-US" sz="2400" i="1" dirty="0">
                <a:solidFill>
                  <a:schemeClr val="tx1"/>
                </a:solidFill>
                <a:latin typeface="+mn-lt"/>
              </a:rPr>
              <a:t>11 + 11 + 2 + 2 = 26 ft  </a:t>
            </a:r>
          </a:p>
          <a:p>
            <a:pPr lvl="2" algn="l">
              <a:buChar char="•"/>
            </a:pPr>
            <a:endParaRPr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10" name="TextBox 9"/>
          <p:cNvSpPr txBox="1"/>
          <p:nvPr/>
        </p:nvSpPr>
        <p:spPr>
          <a:xfrm>
            <a:off x="9439463" y="150423"/>
            <a:ext cx="777846" cy="369332"/>
          </a:xfrm>
          <a:prstGeom prst="rect">
            <a:avLst/>
          </a:prstGeom>
          <a:noFill/>
        </p:spPr>
        <p:txBody>
          <a:bodyPr wrap="square" rtlCol="0">
            <a:spAutoFit/>
          </a:bodyPr>
          <a:lstStyle/>
          <a:p>
            <a:r>
              <a:rPr lang="en-US" dirty="0"/>
              <a:t>2 of 5</a:t>
            </a:r>
          </a:p>
        </p:txBody>
      </p:sp>
      <p:sp>
        <p:nvSpPr>
          <p:cNvPr id="11" name="TextBox 10"/>
          <p:cNvSpPr txBox="1"/>
          <p:nvPr/>
        </p:nvSpPr>
        <p:spPr>
          <a:xfrm>
            <a:off x="4340584" y="5795863"/>
            <a:ext cx="4072310" cy="1015663"/>
          </a:xfrm>
          <a:prstGeom prst="rect">
            <a:avLst/>
          </a:prstGeom>
          <a:noFill/>
        </p:spPr>
        <p:txBody>
          <a:bodyPr wrap="square" rtlCol="0">
            <a:spAutoFit/>
          </a:bodyPr>
          <a:lstStyle/>
          <a:p>
            <a:r>
              <a:rPr lang="en-US" sz="2000" dirty="0">
                <a:solidFill>
                  <a:prstClr val="black"/>
                </a:solidFill>
                <a:latin typeface="Calibri"/>
              </a:rPr>
              <a:t>428 NAC 2-001.03I, Pages 67-68</a:t>
            </a:r>
          </a:p>
          <a:p>
            <a:r>
              <a:rPr lang="en-US" sz="2000" dirty="0">
                <a:solidFill>
                  <a:prstClr val="black"/>
                </a:solidFill>
                <a:latin typeface="Calibri"/>
              </a:rPr>
              <a:t>428 NAC 2-001.03A6i, Page 46</a:t>
            </a:r>
          </a:p>
          <a:p>
            <a:r>
              <a:rPr lang="en-US" sz="2000" dirty="0">
                <a:solidFill>
                  <a:prstClr val="black"/>
                </a:solidFill>
                <a:latin typeface="Calibri"/>
              </a:rPr>
              <a:t>428 NAC 2-001.03B, Note 18, Page 53</a:t>
            </a:r>
          </a:p>
        </p:txBody>
      </p:sp>
      <p:sp>
        <p:nvSpPr>
          <p:cNvPr id="16" name="Rectangle 15"/>
          <p:cNvSpPr/>
          <p:nvPr/>
        </p:nvSpPr>
        <p:spPr>
          <a:xfrm>
            <a:off x="5638800" y="2777720"/>
            <a:ext cx="2564417" cy="37650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859536" y="5736139"/>
            <a:ext cx="2486707" cy="1121861"/>
          </a:xfrm>
          <a:prstGeom prst="rect">
            <a:avLst/>
          </a:prstGeom>
        </p:spPr>
      </p:pic>
      <p:sp>
        <p:nvSpPr>
          <p:cNvPr id="18" name="TextBox 17"/>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14</a:t>
            </a:fld>
            <a:endParaRPr lang="en-US" dirty="0">
              <a:solidFill>
                <a:prstClr val="black"/>
              </a:solidFill>
              <a:latin typeface="Calibri"/>
            </a:endParaRPr>
          </a:p>
        </p:txBody>
      </p:sp>
      <p:sp>
        <p:nvSpPr>
          <p:cNvPr id="19" name="TextBox 18"/>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24241209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4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4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378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415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428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5300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9" presetID="1" presetClass="entr" presetSubtype="0" fill="hold" grpId="0" nodeType="withEffect">
                                  <p:stCondLst>
                                    <p:cond delay="650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660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18</a:t>
            </a:r>
          </a:p>
        </p:txBody>
      </p:sp>
      <p:sp>
        <p:nvSpPr>
          <p:cNvPr id="2" name="Title 1"/>
          <p:cNvSpPr txBox="1">
            <a:spLocks noGrp="1"/>
          </p:cNvSpPr>
          <p:nvPr>
            <p:ph type="title"/>
          </p:nvPr>
        </p:nvSpPr>
        <p:spPr>
          <a:xfrm>
            <a:off x="942221" y="29858"/>
            <a:ext cx="7341443" cy="1300285"/>
          </a:xfrm>
          <a:prstGeom prst="rect">
            <a:avLst/>
          </a:prstGeom>
          <a:noFill/>
        </p:spPr>
        <p:txBody>
          <a:bodyPr wrap="square" anchor="ctr"/>
          <a:lstStyle>
            <a:lvl1pPr lvl="0">
              <a:defRPr/>
            </a:lvl1pPr>
          </a:lstStyle>
          <a:p>
            <a:r>
              <a:rPr lang="en-US" dirty="0">
                <a:latin typeface="+mj-lt"/>
              </a:rPr>
              <a:t>Clear Bridge Width (CBW)</a:t>
            </a:r>
            <a:br>
              <a:rPr lang="en-US" dirty="0">
                <a:latin typeface="+mj-lt"/>
              </a:rPr>
            </a:br>
            <a:r>
              <a:rPr lang="en-US" sz="3600" dirty="0">
                <a:solidFill>
                  <a:schemeClr val="tx1"/>
                </a:solidFill>
              </a:rPr>
              <a:t>Formulas, Minimums</a:t>
            </a:r>
            <a:endParaRPr sz="3600" dirty="0">
              <a:latin typeface="+mj-lt"/>
            </a:endParaRPr>
          </a:p>
        </p:txBody>
      </p:sp>
      <p:sp>
        <p:nvSpPr>
          <p:cNvPr id="3" name="Text Placeholder 2"/>
          <p:cNvSpPr txBox="1">
            <a:spLocks noGrp="1"/>
          </p:cNvSpPr>
          <p:nvPr>
            <p:ph type="body" idx="1"/>
          </p:nvPr>
        </p:nvSpPr>
        <p:spPr>
          <a:xfrm>
            <a:off x="861774" y="1299671"/>
            <a:ext cx="7691193" cy="4052103"/>
          </a:xfrm>
          <a:prstGeom prst="rect">
            <a:avLst/>
          </a:prstGeom>
          <a:noFill/>
        </p:spPr>
        <p:txBody>
          <a:bodyPr wrap="square" anchor="t"/>
          <a:lstStyle>
            <a:lvl1pPr lvl="0">
              <a:defRPr/>
            </a:lvl1pPr>
          </a:lstStyle>
          <a:p>
            <a:pPr marL="0" indent="0">
              <a:buNone/>
            </a:pPr>
            <a:r>
              <a:rPr lang="en-US" u="sng" dirty="0">
                <a:solidFill>
                  <a:srgbClr val="FF0000"/>
                </a:solidFill>
                <a:latin typeface="+mn-lt"/>
              </a:rPr>
              <a:t>Example of Minimum CBW wider than the CBW value in a table – Table 03C, pgs 55-56</a:t>
            </a:r>
          </a:p>
          <a:p>
            <a:pPr marL="914388" lvl="1" indent="-457200" algn="l">
              <a:buFont typeface="Wingdings" panose="05000000000000000000" pitchFamily="2" charset="2"/>
              <a:buChar char="§"/>
            </a:pPr>
            <a:r>
              <a:rPr lang="en-US" dirty="0">
                <a:solidFill>
                  <a:schemeClr val="tx1"/>
                </a:solidFill>
                <a:latin typeface="+mn-lt"/>
              </a:rPr>
              <a:t>Urban Area, Minor Arterial, New and Reconstructed work</a:t>
            </a:r>
          </a:p>
          <a:p>
            <a:pPr marL="1371577" lvl="2" indent="-457200" algn="l">
              <a:buFont typeface="Wingdings" panose="05000000000000000000" pitchFamily="2" charset="2"/>
              <a:buChar char="Ø"/>
            </a:pPr>
            <a:r>
              <a:rPr lang="en-US" sz="2800" dirty="0">
                <a:solidFill>
                  <a:schemeClr val="tx1"/>
                </a:solidFill>
                <a:latin typeface="+mn-lt"/>
              </a:rPr>
              <a:t>Curbed section, undivided</a:t>
            </a:r>
            <a:endParaRPr lang="en-US" sz="2800" i="1" dirty="0">
              <a:solidFill>
                <a:schemeClr val="tx1"/>
              </a:solidFill>
              <a:latin typeface="+mn-lt"/>
            </a:endParaRPr>
          </a:p>
          <a:p>
            <a:pPr marL="1371577" lvl="2" indent="-457200" algn="l">
              <a:buFont typeface="Wingdings" panose="05000000000000000000" pitchFamily="2" charset="2"/>
              <a:buChar char="Ø"/>
            </a:pPr>
            <a:r>
              <a:rPr lang="en-US" sz="2800" dirty="0">
                <a:solidFill>
                  <a:schemeClr val="tx1"/>
                </a:solidFill>
                <a:latin typeface="+mn-lt"/>
              </a:rPr>
              <a:t>Table value: 25 ft. minimum CBW </a:t>
            </a:r>
          </a:p>
          <a:p>
            <a:pPr marL="1371577" lvl="2" indent="-457200" algn="l">
              <a:buFont typeface="Wingdings" panose="05000000000000000000" pitchFamily="2" charset="2"/>
              <a:buChar char="Ø"/>
            </a:pPr>
            <a:r>
              <a:rPr lang="en-US" sz="2800" dirty="0">
                <a:solidFill>
                  <a:schemeClr val="tx1"/>
                </a:solidFill>
                <a:latin typeface="+mn-lt"/>
              </a:rPr>
              <a:t>Formula (E) applies </a:t>
            </a:r>
            <a:r>
              <a:rPr lang="en-US" sz="2000" dirty="0">
                <a:solidFill>
                  <a:schemeClr val="tx1"/>
                </a:solidFill>
                <a:latin typeface="+mn-lt"/>
              </a:rPr>
              <a:t>(Note 18, page 53)</a:t>
            </a:r>
          </a:p>
          <a:p>
            <a:pPr marL="1371577" lvl="2" indent="-457200" algn="l">
              <a:buFont typeface="Wingdings" panose="05000000000000000000" pitchFamily="2" charset="2"/>
              <a:buChar char="Ø"/>
            </a:pPr>
            <a:r>
              <a:rPr lang="en-US" sz="2800" b="1" dirty="0">
                <a:solidFill>
                  <a:schemeClr val="tx1"/>
                </a:solidFill>
                <a:latin typeface="+mn-lt"/>
              </a:rPr>
              <a:t>Four</a:t>
            </a:r>
            <a:r>
              <a:rPr lang="en-US" sz="2800" dirty="0">
                <a:solidFill>
                  <a:schemeClr val="tx1"/>
                </a:solidFill>
                <a:latin typeface="+mn-lt"/>
              </a:rPr>
              <a:t> 11 ft. lanes </a:t>
            </a:r>
            <a:r>
              <a:rPr lang="en-US" sz="2000" dirty="0">
                <a:solidFill>
                  <a:schemeClr val="tx1"/>
                </a:solidFill>
                <a:latin typeface="+mn-lt"/>
              </a:rPr>
              <a:t>(approach traveled way)</a:t>
            </a:r>
          </a:p>
          <a:p>
            <a:pPr marL="1371577" lvl="2" indent="-457200" algn="l">
              <a:buFont typeface="Wingdings" panose="05000000000000000000" pitchFamily="2" charset="2"/>
              <a:buChar char="Ø"/>
            </a:pPr>
            <a:r>
              <a:rPr lang="en-US" sz="2800" b="1" dirty="0">
                <a:solidFill>
                  <a:srgbClr val="FF0000"/>
                </a:solidFill>
                <a:latin typeface="+mn-lt"/>
              </a:rPr>
              <a:t>CBW Minimum </a:t>
            </a:r>
            <a:r>
              <a:rPr lang="en-US" sz="2800" dirty="0">
                <a:solidFill>
                  <a:schemeClr val="tx1"/>
                </a:solidFill>
                <a:latin typeface="+mn-lt"/>
              </a:rPr>
              <a:t>= 1.5 + </a:t>
            </a:r>
            <a:r>
              <a:rPr lang="en-US" sz="2800" b="1" dirty="0">
                <a:solidFill>
                  <a:schemeClr val="tx1"/>
                </a:solidFill>
                <a:latin typeface="+mn-lt"/>
              </a:rPr>
              <a:t>4</a:t>
            </a:r>
            <a:r>
              <a:rPr lang="en-US" sz="2800" dirty="0">
                <a:solidFill>
                  <a:schemeClr val="tx1"/>
                </a:solidFill>
                <a:latin typeface="+mn-lt"/>
              </a:rPr>
              <a:t>(11) + 1.5 </a:t>
            </a:r>
            <a:r>
              <a:rPr lang="en-US" sz="2800" b="1" dirty="0">
                <a:solidFill>
                  <a:srgbClr val="FF0000"/>
                </a:solidFill>
                <a:latin typeface="+mn-lt"/>
              </a:rPr>
              <a:t>=</a:t>
            </a:r>
            <a:r>
              <a:rPr lang="en-US" sz="2800" b="1" dirty="0">
                <a:solidFill>
                  <a:schemeClr val="tx1"/>
                </a:solidFill>
                <a:latin typeface="+mn-lt"/>
              </a:rPr>
              <a:t> </a:t>
            </a:r>
            <a:r>
              <a:rPr lang="en-US" sz="2800" b="1" dirty="0">
                <a:solidFill>
                  <a:srgbClr val="FF0000"/>
                </a:solidFill>
                <a:latin typeface="+mn-lt"/>
              </a:rPr>
              <a:t>47 ft.</a:t>
            </a:r>
            <a:endParaRPr lang="en-US" sz="2800" dirty="0">
              <a:solidFill>
                <a:srgbClr val="FF0000"/>
              </a:solidFill>
              <a:latin typeface="+mn-lt"/>
            </a:endParaRPr>
          </a:p>
          <a:p>
            <a:pPr marL="914377" lvl="2" indent="0" algn="l"/>
            <a:endParaRPr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10" name="TextBox 9"/>
          <p:cNvSpPr txBox="1"/>
          <p:nvPr/>
        </p:nvSpPr>
        <p:spPr>
          <a:xfrm>
            <a:off x="9359016" y="85891"/>
            <a:ext cx="777846" cy="369332"/>
          </a:xfrm>
          <a:prstGeom prst="rect">
            <a:avLst/>
          </a:prstGeom>
          <a:noFill/>
        </p:spPr>
        <p:txBody>
          <a:bodyPr wrap="square" rtlCol="0">
            <a:spAutoFit/>
          </a:bodyPr>
          <a:lstStyle/>
          <a:p>
            <a:r>
              <a:rPr lang="en-US" dirty="0"/>
              <a:t>3 of 5</a:t>
            </a:r>
          </a:p>
        </p:txBody>
      </p:sp>
      <p:sp>
        <p:nvSpPr>
          <p:cNvPr id="11" name="TextBox 10"/>
          <p:cNvSpPr txBox="1"/>
          <p:nvPr/>
        </p:nvSpPr>
        <p:spPr>
          <a:xfrm>
            <a:off x="3669576" y="5351774"/>
            <a:ext cx="4924642" cy="830997"/>
          </a:xfrm>
          <a:prstGeom prst="rect">
            <a:avLst/>
          </a:prstGeom>
          <a:noFill/>
        </p:spPr>
        <p:txBody>
          <a:bodyPr wrap="square" rtlCol="0">
            <a:spAutoFit/>
          </a:bodyPr>
          <a:lstStyle/>
          <a:p>
            <a:r>
              <a:rPr lang="en-US" sz="2400" dirty="0">
                <a:solidFill>
                  <a:srgbClr val="FF0000"/>
                </a:solidFill>
              </a:rPr>
              <a:t>May also need to add width for shoulders, auxiliary lanes, sidewalks</a:t>
            </a:r>
          </a:p>
        </p:txBody>
      </p:sp>
      <p:sp>
        <p:nvSpPr>
          <p:cNvPr id="12" name="TextBox 11"/>
          <p:cNvSpPr txBox="1"/>
          <p:nvPr/>
        </p:nvSpPr>
        <p:spPr>
          <a:xfrm>
            <a:off x="4483510" y="6133662"/>
            <a:ext cx="4072310" cy="705118"/>
          </a:xfrm>
          <a:prstGeom prst="rect">
            <a:avLst/>
          </a:prstGeom>
          <a:noFill/>
        </p:spPr>
        <p:txBody>
          <a:bodyPr wrap="square" rtlCol="0">
            <a:spAutoFit/>
          </a:bodyPr>
          <a:lstStyle/>
          <a:p>
            <a:r>
              <a:rPr lang="en-US" sz="2000" dirty="0">
                <a:solidFill>
                  <a:prstClr val="black"/>
                </a:solidFill>
                <a:latin typeface="Calibri"/>
              </a:rPr>
              <a:t>428 NAC 2-001.03A6i, Page 46</a:t>
            </a:r>
          </a:p>
          <a:p>
            <a:r>
              <a:rPr lang="en-US" sz="2000" dirty="0">
                <a:solidFill>
                  <a:prstClr val="black"/>
                </a:solidFill>
                <a:latin typeface="Calibri"/>
              </a:rPr>
              <a:t>428 NAC 2-001.03B, Note 18, Page 53</a:t>
            </a:r>
          </a:p>
        </p:txBody>
      </p:sp>
      <p:pic>
        <p:nvPicPr>
          <p:cNvPr id="14" name="Picture 13"/>
          <p:cNvPicPr>
            <a:picLocks noChangeAspect="1"/>
          </p:cNvPicPr>
          <p:nvPr/>
        </p:nvPicPr>
        <p:blipFill>
          <a:blip r:embed="rId3"/>
          <a:stretch>
            <a:fillRect/>
          </a:stretch>
        </p:blipFill>
        <p:spPr>
          <a:xfrm>
            <a:off x="859536" y="5736139"/>
            <a:ext cx="2486707" cy="1121861"/>
          </a:xfrm>
          <a:prstGeom prst="rect">
            <a:avLst/>
          </a:prstGeom>
        </p:spPr>
      </p:pic>
      <p:sp>
        <p:nvSpPr>
          <p:cNvPr id="15" name="TextBox 14"/>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15</a:t>
            </a:fld>
            <a:endParaRPr lang="en-US" dirty="0">
              <a:solidFill>
                <a:prstClr val="black"/>
              </a:solidFill>
              <a:latin typeface="Calibri"/>
            </a:endParaRPr>
          </a:p>
        </p:txBody>
      </p:sp>
      <p:sp>
        <p:nvSpPr>
          <p:cNvPr id="16" name="TextBox 15"/>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9561257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7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8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8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89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210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3100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67782" y="1672842"/>
            <a:ext cx="7153398" cy="3912237"/>
          </a:xfrm>
          <a:prstGeom prst="rect">
            <a:avLst/>
          </a:prstGeom>
        </p:spPr>
      </p:pic>
      <p:sp>
        <p:nvSpPr>
          <p:cNvPr id="12" name="TextBox 11"/>
          <p:cNvSpPr txBox="1"/>
          <p:nvPr/>
        </p:nvSpPr>
        <p:spPr>
          <a:xfrm>
            <a:off x="1446863" y="4007647"/>
            <a:ext cx="753025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solidFill>
                <a:effectLst/>
                <a:uLnTx/>
                <a:uFillTx/>
              </a:rPr>
              <a:t>2’                 </a:t>
            </a:r>
            <a:r>
              <a:rPr kumimoji="0" lang="en-US" sz="3600" b="0" i="0" u="none" strike="noStrike" kern="0" cap="none" spc="0" normalizeH="0" baseline="0" noProof="0" dirty="0">
                <a:ln>
                  <a:noFill/>
                </a:ln>
                <a:solidFill>
                  <a:sysClr val="windowText" lastClr="000000"/>
                </a:solidFill>
                <a:effectLst/>
                <a:uLnTx/>
                <a:uFillTx/>
              </a:rPr>
              <a:t>11’               11’                </a:t>
            </a:r>
            <a:r>
              <a:rPr kumimoji="0" lang="en-US" sz="3600" b="0" i="0" u="none" strike="noStrike" kern="0" cap="none" spc="0" normalizeH="0" baseline="0" noProof="0" dirty="0">
                <a:ln>
                  <a:noFill/>
                </a:ln>
                <a:solidFill>
                  <a:schemeClr val="bg1"/>
                </a:solidFill>
                <a:effectLst/>
                <a:uLnTx/>
                <a:uFillTx/>
              </a:rPr>
              <a:t>2’    </a:t>
            </a:r>
          </a:p>
        </p:txBody>
      </p:sp>
      <p:sp>
        <p:nvSpPr>
          <p:cNvPr id="2" name="TextBox 1"/>
          <p:cNvSpPr txBox="1"/>
          <p:nvPr/>
        </p:nvSpPr>
        <p:spPr>
          <a:xfrm>
            <a:off x="817859" y="185640"/>
            <a:ext cx="81592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County Bridge, 2-lane</a:t>
            </a:r>
          </a:p>
        </p:txBody>
      </p:sp>
      <p:sp>
        <p:nvSpPr>
          <p:cNvPr id="3" name="TextBox 2"/>
          <p:cNvSpPr txBox="1"/>
          <p:nvPr/>
        </p:nvSpPr>
        <p:spPr>
          <a:xfrm>
            <a:off x="817859" y="719022"/>
            <a:ext cx="7093689"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Location</a:t>
            </a:r>
            <a:r>
              <a:rPr kumimoji="0" lang="en-US" sz="1800" b="1" i="0" u="none" strike="noStrike" kern="0" cap="none" spc="0" normalizeH="0" baseline="0" noProof="0" dirty="0">
                <a:ln>
                  <a:noFill/>
                </a:ln>
                <a:solidFill>
                  <a:sysClr val="windowText" lastClr="000000"/>
                </a:solidFill>
                <a:effectLst/>
                <a:uLnTx/>
                <a:uFillTx/>
              </a:rPr>
              <a:t>:   Lancaster</a:t>
            </a:r>
            <a:r>
              <a:rPr kumimoji="0" lang="en-US" sz="1800" b="1" i="0" u="none" strike="noStrike" kern="0" cap="none" spc="0" normalizeH="0" noProof="0" dirty="0">
                <a:ln>
                  <a:noFill/>
                </a:ln>
                <a:solidFill>
                  <a:sysClr val="windowText" lastClr="000000"/>
                </a:solidFill>
                <a:effectLst/>
                <a:uLnTx/>
                <a:uFillTx/>
              </a:rPr>
              <a:t> County, S. 119</a:t>
            </a:r>
            <a:r>
              <a:rPr kumimoji="0" lang="en-US" sz="1800" b="1" i="0" u="none" strike="noStrike" kern="0" cap="none" spc="0" normalizeH="0" baseline="30000" noProof="0" dirty="0">
                <a:ln>
                  <a:noFill/>
                </a:ln>
                <a:solidFill>
                  <a:sysClr val="windowText" lastClr="000000"/>
                </a:solidFill>
                <a:effectLst/>
                <a:uLnTx/>
                <a:uFillTx/>
              </a:rPr>
              <a:t>th</a:t>
            </a:r>
            <a:r>
              <a:rPr kumimoji="0" lang="en-US" sz="1800" b="1" i="0" u="none" strike="noStrike" kern="0" cap="none" spc="0" normalizeH="0" noProof="0" dirty="0">
                <a:ln>
                  <a:noFill/>
                </a:ln>
                <a:solidFill>
                  <a:sysClr val="windowText" lastClr="000000"/>
                </a:solidFill>
                <a:effectLst/>
                <a:uLnTx/>
                <a:uFillTx/>
              </a:rPr>
              <a:t> St, South and West of Denton</a:t>
            </a:r>
            <a:endParaRPr kumimoji="0" lang="en-US" sz="1800" b="1"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ADT: 250 VPD 	Posted: 50 MPH</a:t>
            </a:r>
          </a:p>
        </p:txBody>
      </p:sp>
      <p:pic>
        <p:nvPicPr>
          <p:cNvPr id="13" name="Picture 12"/>
          <p:cNvPicPr>
            <a:picLocks noChangeAspect="1"/>
          </p:cNvPicPr>
          <p:nvPr/>
        </p:nvPicPr>
        <p:blipFill>
          <a:blip r:embed="rId4"/>
          <a:stretch>
            <a:fillRect/>
          </a:stretch>
        </p:blipFill>
        <p:spPr>
          <a:xfrm>
            <a:off x="853415" y="5767837"/>
            <a:ext cx="2486707" cy="1121861"/>
          </a:xfrm>
          <a:prstGeom prst="rect">
            <a:avLst/>
          </a:prstGeom>
        </p:spPr>
      </p:pic>
      <p:sp>
        <p:nvSpPr>
          <p:cNvPr id="14" name="TextBox 13"/>
          <p:cNvSpPr txBox="1"/>
          <p:nvPr/>
        </p:nvSpPr>
        <p:spPr>
          <a:xfrm>
            <a:off x="1535339" y="6350203"/>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16</a:t>
            </a:fld>
            <a:endParaRPr lang="en-US" dirty="0">
              <a:solidFill>
                <a:prstClr val="black"/>
              </a:solidFill>
              <a:latin typeface="Calibri"/>
            </a:endParaRPr>
          </a:p>
        </p:txBody>
      </p:sp>
      <p:sp>
        <p:nvSpPr>
          <p:cNvPr id="9" name="TextBox 8"/>
          <p:cNvSpPr txBox="1"/>
          <p:nvPr/>
        </p:nvSpPr>
        <p:spPr>
          <a:xfrm>
            <a:off x="4168709" y="5660184"/>
            <a:ext cx="3920672" cy="584775"/>
          </a:xfrm>
          <a:prstGeom prst="rect">
            <a:avLst/>
          </a:prstGeom>
          <a:noFill/>
        </p:spPr>
        <p:txBody>
          <a:bodyPr wrap="square" rtlCol="0">
            <a:spAutoFit/>
          </a:bodyPr>
          <a:lstStyle/>
          <a:p>
            <a:r>
              <a:rPr lang="en-US" sz="3200" dirty="0"/>
              <a:t>NBIS #C005500305P</a:t>
            </a:r>
          </a:p>
        </p:txBody>
      </p:sp>
      <p:sp>
        <p:nvSpPr>
          <p:cNvPr id="15" name="TextBox 14"/>
          <p:cNvSpPr txBox="1"/>
          <p:nvPr/>
        </p:nvSpPr>
        <p:spPr>
          <a:xfrm>
            <a:off x="-6121"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a:rPr>
              <a:t> Finding the</a:t>
            </a:r>
            <a:r>
              <a:rPr kumimoji="0" lang="en-US" sz="4400" b="0" i="0" u="none" strike="noStrike" kern="0" cap="none" spc="0" normalizeH="0" noProof="0" dirty="0">
                <a:ln>
                  <a:noFill/>
                </a:ln>
                <a:solidFill>
                  <a:prstClr val="black"/>
                </a:solidFill>
                <a:effectLst/>
                <a:uLnTx/>
                <a:uFillTx/>
                <a:latin typeface="Calibri"/>
              </a:rPr>
              <a:t> Standards</a:t>
            </a:r>
            <a:r>
              <a:rPr kumimoji="0" lang="en-US" sz="4400" b="0" i="0" u="none" strike="noStrike" kern="0" cap="none" spc="0" normalizeH="0" baseline="0" noProof="0" dirty="0">
                <a:ln>
                  <a:noFill/>
                </a:ln>
                <a:solidFill>
                  <a:prstClr val="black"/>
                </a:solidFill>
                <a:effectLst/>
                <a:uLnTx/>
                <a:uFillTx/>
                <a:latin typeface="Calibri"/>
              </a:rPr>
              <a:t> Table</a:t>
            </a:r>
          </a:p>
        </p:txBody>
      </p:sp>
      <p:pic>
        <p:nvPicPr>
          <p:cNvPr id="16" name="Picture 15"/>
          <p:cNvPicPr>
            <a:picLocks noChangeAspect="1"/>
          </p:cNvPicPr>
          <p:nvPr/>
        </p:nvPicPr>
        <p:blipFill>
          <a:blip r:embed="rId5"/>
          <a:stretch>
            <a:fillRect/>
          </a:stretch>
        </p:blipFill>
        <p:spPr>
          <a:xfrm>
            <a:off x="7769357" y="27363"/>
            <a:ext cx="1374643" cy="1401387"/>
          </a:xfrm>
          <a:prstGeom prst="rect">
            <a:avLst/>
          </a:prstGeom>
        </p:spPr>
      </p:pic>
      <p:sp>
        <p:nvSpPr>
          <p:cNvPr id="20" name="TextBox 19"/>
          <p:cNvSpPr txBox="1"/>
          <p:nvPr/>
        </p:nvSpPr>
        <p:spPr>
          <a:xfrm>
            <a:off x="1530075" y="5551473"/>
            <a:ext cx="1226127" cy="369332"/>
          </a:xfrm>
          <a:prstGeom prst="rect">
            <a:avLst/>
          </a:prstGeom>
          <a:noFill/>
        </p:spPr>
        <p:txBody>
          <a:bodyPr wrap="square" rtlCol="0">
            <a:spAutoFit/>
          </a:bodyPr>
          <a:lstStyle/>
          <a:p>
            <a:r>
              <a:rPr lang="en-US" dirty="0"/>
              <a:t>Part 1 of 2</a:t>
            </a:r>
          </a:p>
        </p:txBody>
      </p:sp>
    </p:spTree>
    <p:extLst>
      <p:ext uri="{BB962C8B-B14F-4D97-AF65-F5344CB8AC3E}">
        <p14:creationId xmlns:p14="http://schemas.microsoft.com/office/powerpoint/2010/main" val="36091322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53414" y="1630160"/>
            <a:ext cx="8290586" cy="830997"/>
          </a:xfrm>
          <a:prstGeom prst="rect">
            <a:avLst/>
          </a:prstGeom>
          <a:solidFill>
            <a:srgbClr val="FFFFFF"/>
          </a:solidFill>
          <a:ln>
            <a:solidFill>
              <a:srgbClr val="C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00000"/>
                </a:solidFill>
                <a:effectLst/>
                <a:uLnTx/>
                <a:uFillTx/>
              </a:rPr>
              <a:t>Rural, Local table, </a:t>
            </a:r>
            <a:r>
              <a:rPr kumimoji="0" lang="en-US" sz="2400" b="1" i="0" u="none" strike="noStrike" kern="0" cap="none" spc="0" normalizeH="0" baseline="0" noProof="0" dirty="0">
                <a:ln>
                  <a:noFill/>
                </a:ln>
                <a:solidFill>
                  <a:srgbClr val="C00000"/>
                </a:solidFill>
                <a:effectLst/>
                <a:uLnTx/>
                <a:uFillTx/>
              </a:rPr>
              <a:t>001.03J</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C00000"/>
                </a:solidFill>
              </a:rPr>
              <a:t>Bridges and Structures Criteria on Page 70</a:t>
            </a:r>
            <a:endParaRPr kumimoji="0" lang="en-US" sz="2400" b="1" i="0" u="none" strike="noStrike" kern="0" cap="none" spc="0" normalizeH="0" baseline="0" noProof="0" dirty="0">
              <a:ln>
                <a:noFill/>
              </a:ln>
              <a:solidFill>
                <a:srgbClr val="C00000"/>
              </a:solidFill>
              <a:effectLst/>
              <a:uLnTx/>
              <a:uFillTx/>
            </a:endParaRPr>
          </a:p>
        </p:txBody>
      </p:sp>
      <p:sp>
        <p:nvSpPr>
          <p:cNvPr id="8" name="TextBox 7"/>
          <p:cNvSpPr txBox="1"/>
          <p:nvPr/>
        </p:nvSpPr>
        <p:spPr>
          <a:xfrm>
            <a:off x="-6121"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a:rPr>
              <a:t> Finding the</a:t>
            </a:r>
            <a:r>
              <a:rPr kumimoji="0" lang="en-US" sz="4400" b="0" i="0" u="none" strike="noStrike" kern="0" cap="none" spc="0" normalizeH="0" noProof="0" dirty="0">
                <a:ln>
                  <a:noFill/>
                </a:ln>
                <a:solidFill>
                  <a:prstClr val="black"/>
                </a:solidFill>
                <a:effectLst/>
                <a:uLnTx/>
                <a:uFillTx/>
                <a:latin typeface="Calibri"/>
              </a:rPr>
              <a:t> Standards</a:t>
            </a:r>
            <a:r>
              <a:rPr kumimoji="0" lang="en-US" sz="4400" b="0" i="0" u="none" strike="noStrike" kern="0" cap="none" spc="0" normalizeH="0" baseline="0" noProof="0" dirty="0">
                <a:ln>
                  <a:noFill/>
                </a:ln>
                <a:solidFill>
                  <a:prstClr val="black"/>
                </a:solidFill>
                <a:effectLst/>
                <a:uLnTx/>
                <a:uFillTx/>
                <a:latin typeface="Calibri"/>
              </a:rPr>
              <a:t> Table</a:t>
            </a:r>
          </a:p>
        </p:txBody>
      </p:sp>
      <p:sp>
        <p:nvSpPr>
          <p:cNvPr id="10" name="TextBox 9"/>
          <p:cNvSpPr txBox="1"/>
          <p:nvPr/>
        </p:nvSpPr>
        <p:spPr>
          <a:xfrm>
            <a:off x="1029809" y="159724"/>
            <a:ext cx="673954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Example – County Bridge, 2-lane</a:t>
            </a:r>
          </a:p>
        </p:txBody>
      </p:sp>
      <p:pic>
        <p:nvPicPr>
          <p:cNvPr id="3" name="Picture 2"/>
          <p:cNvPicPr>
            <a:picLocks noChangeAspect="1"/>
          </p:cNvPicPr>
          <p:nvPr/>
        </p:nvPicPr>
        <p:blipFill>
          <a:blip r:embed="rId3"/>
          <a:stretch>
            <a:fillRect/>
          </a:stretch>
        </p:blipFill>
        <p:spPr>
          <a:xfrm>
            <a:off x="853414" y="3086636"/>
            <a:ext cx="8290585" cy="1629985"/>
          </a:xfrm>
          <a:prstGeom prst="rect">
            <a:avLst/>
          </a:prstGeom>
        </p:spPr>
      </p:pic>
      <p:sp>
        <p:nvSpPr>
          <p:cNvPr id="4" name="TextBox 3"/>
          <p:cNvSpPr txBox="1"/>
          <p:nvPr/>
        </p:nvSpPr>
        <p:spPr>
          <a:xfrm>
            <a:off x="853414" y="2717304"/>
            <a:ext cx="8290585" cy="369332"/>
          </a:xfrm>
          <a:prstGeom prst="rect">
            <a:avLst/>
          </a:prstGeom>
          <a:noFill/>
        </p:spPr>
        <p:txBody>
          <a:bodyPr wrap="square" rtlCol="0">
            <a:spAutoFit/>
          </a:bodyPr>
          <a:lstStyle/>
          <a:p>
            <a:r>
              <a:rPr lang="en-US" b="1" dirty="0"/>
              <a:t>Design Criteria                        New &amp; Reconstructed                                     3R</a:t>
            </a:r>
          </a:p>
        </p:txBody>
      </p:sp>
      <p:pic>
        <p:nvPicPr>
          <p:cNvPr id="15" name="Picture 14"/>
          <p:cNvPicPr>
            <a:picLocks noChangeAspect="1"/>
          </p:cNvPicPr>
          <p:nvPr/>
        </p:nvPicPr>
        <p:blipFill>
          <a:blip r:embed="rId4"/>
          <a:stretch>
            <a:fillRect/>
          </a:stretch>
        </p:blipFill>
        <p:spPr>
          <a:xfrm>
            <a:off x="7769357" y="27363"/>
            <a:ext cx="1374643" cy="1401387"/>
          </a:xfrm>
          <a:prstGeom prst="rect">
            <a:avLst/>
          </a:prstGeom>
        </p:spPr>
      </p:pic>
      <p:sp>
        <p:nvSpPr>
          <p:cNvPr id="23" name="Arrow: Right 22"/>
          <p:cNvSpPr/>
          <p:nvPr/>
        </p:nvSpPr>
        <p:spPr>
          <a:xfrm>
            <a:off x="3565260" y="4049853"/>
            <a:ext cx="676275" cy="277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5"/>
          <a:stretch>
            <a:fillRect/>
          </a:stretch>
        </p:blipFill>
        <p:spPr>
          <a:xfrm>
            <a:off x="6657293" y="5736139"/>
            <a:ext cx="2486707" cy="1121861"/>
          </a:xfrm>
          <a:prstGeom prst="rect">
            <a:avLst/>
          </a:prstGeom>
        </p:spPr>
      </p:pic>
      <p:sp>
        <p:nvSpPr>
          <p:cNvPr id="33" name="TextBox 32"/>
          <p:cNvSpPr txBox="1"/>
          <p:nvPr/>
        </p:nvSpPr>
        <p:spPr>
          <a:xfrm>
            <a:off x="7339217" y="6318505"/>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17</a:t>
            </a:fld>
            <a:endParaRPr lang="en-US" dirty="0">
              <a:solidFill>
                <a:prstClr val="black"/>
              </a:solidFill>
              <a:latin typeface="Calibri"/>
            </a:endParaRPr>
          </a:p>
        </p:txBody>
      </p:sp>
      <p:sp>
        <p:nvSpPr>
          <p:cNvPr id="34" name="TextBox 33"/>
          <p:cNvSpPr txBox="1"/>
          <p:nvPr/>
        </p:nvSpPr>
        <p:spPr>
          <a:xfrm>
            <a:off x="7230551" y="5551473"/>
            <a:ext cx="1226127" cy="369332"/>
          </a:xfrm>
          <a:prstGeom prst="rect">
            <a:avLst/>
          </a:prstGeom>
          <a:noFill/>
        </p:spPr>
        <p:txBody>
          <a:bodyPr wrap="square" rtlCol="0">
            <a:spAutoFit/>
          </a:bodyPr>
          <a:lstStyle/>
          <a:p>
            <a:r>
              <a:rPr lang="en-US" dirty="0"/>
              <a:t>Part 1 of 2</a:t>
            </a:r>
          </a:p>
        </p:txBody>
      </p:sp>
      <p:sp>
        <p:nvSpPr>
          <p:cNvPr id="29" name="Rectangle 28"/>
          <p:cNvSpPr/>
          <p:nvPr/>
        </p:nvSpPr>
        <p:spPr>
          <a:xfrm>
            <a:off x="5859780" y="4076877"/>
            <a:ext cx="288608" cy="23098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53413" y="5143500"/>
            <a:ext cx="5803879" cy="1169551"/>
          </a:xfrm>
          <a:prstGeom prst="rect">
            <a:avLst/>
          </a:prstGeom>
          <a:noFill/>
        </p:spPr>
        <p:txBody>
          <a:bodyPr wrap="square" rtlCol="0">
            <a:spAutoFit/>
          </a:bodyPr>
          <a:lstStyle/>
          <a:p>
            <a:pPr marL="914377" lvl="2"/>
            <a:r>
              <a:rPr lang="en-US" sz="2800" b="1" i="1" dirty="0">
                <a:solidFill>
                  <a:srgbClr val="FF0000"/>
                </a:solidFill>
              </a:rPr>
              <a:t>26 ft </a:t>
            </a:r>
            <a:r>
              <a:rPr lang="en-US" sz="2800" i="1" dirty="0"/>
              <a:t>minimum CBW</a:t>
            </a:r>
            <a:endParaRPr lang="en-US" sz="2800" b="1" i="1" dirty="0">
              <a:solidFill>
                <a:srgbClr val="FF0000"/>
              </a:solidFill>
            </a:endParaRPr>
          </a:p>
          <a:p>
            <a:pPr marL="1371566" lvl="3"/>
            <a:r>
              <a:rPr lang="en-US" sz="2400" i="1" dirty="0"/>
              <a:t>22 + 2 + 2 = 26 ft  </a:t>
            </a:r>
          </a:p>
          <a:p>
            <a:endParaRPr lang="en-US" dirty="0"/>
          </a:p>
        </p:txBody>
      </p:sp>
    </p:spTree>
    <p:extLst>
      <p:ext uri="{BB962C8B-B14F-4D97-AF65-F5344CB8AC3E}">
        <p14:creationId xmlns:p14="http://schemas.microsoft.com/office/powerpoint/2010/main" val="411893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30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400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1500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30500"/>
                                  </p:stCondLst>
                                  <p:childTnLst>
                                    <p:set>
                                      <p:cBhvr>
                                        <p:cTn id="14"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15" presetID="1" presetClass="entr" presetSubtype="0" fill="hold" grpId="0" nodeType="withEffect">
                                  <p:stCondLst>
                                    <p:cond delay="5150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23" grpId="0" animBg="1"/>
      <p:bldP spid="29"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18</a:t>
            </a:r>
          </a:p>
        </p:txBody>
      </p:sp>
      <p:sp>
        <p:nvSpPr>
          <p:cNvPr id="2" name="Title 1"/>
          <p:cNvSpPr txBox="1">
            <a:spLocks noGrp="1"/>
          </p:cNvSpPr>
          <p:nvPr>
            <p:ph type="title"/>
          </p:nvPr>
        </p:nvSpPr>
        <p:spPr>
          <a:xfrm>
            <a:off x="1001561" y="190781"/>
            <a:ext cx="7341443" cy="1300285"/>
          </a:xfrm>
          <a:prstGeom prst="rect">
            <a:avLst/>
          </a:prstGeom>
          <a:noFill/>
        </p:spPr>
        <p:txBody>
          <a:bodyPr wrap="square" anchor="ctr"/>
          <a:lstStyle>
            <a:lvl1pPr lvl="0">
              <a:defRPr/>
            </a:lvl1pPr>
          </a:lstStyle>
          <a:p>
            <a:r>
              <a:rPr lang="en-US" dirty="0">
                <a:latin typeface="+mj-lt"/>
              </a:rPr>
              <a:t>Clear Bridge Width (CBW)</a:t>
            </a:r>
            <a:br>
              <a:rPr lang="en-US" dirty="0">
                <a:latin typeface="+mj-lt"/>
              </a:rPr>
            </a:br>
            <a:r>
              <a:rPr lang="en-US" sz="3600" dirty="0">
                <a:solidFill>
                  <a:schemeClr val="tx1"/>
                </a:solidFill>
              </a:rPr>
              <a:t>Formulas, Minimums</a:t>
            </a:r>
            <a:endParaRPr sz="3600" dirty="0">
              <a:latin typeface="+mj-lt"/>
            </a:endParaRPr>
          </a:p>
        </p:txBody>
      </p:sp>
      <p:sp>
        <p:nvSpPr>
          <p:cNvPr id="3" name="Text Placeholder 2"/>
          <p:cNvSpPr txBox="1">
            <a:spLocks noGrp="1"/>
          </p:cNvSpPr>
          <p:nvPr>
            <p:ph type="body" idx="1"/>
          </p:nvPr>
        </p:nvSpPr>
        <p:spPr>
          <a:xfrm>
            <a:off x="1124851" y="1554103"/>
            <a:ext cx="7094856" cy="1518557"/>
          </a:xfrm>
          <a:prstGeom prst="rect">
            <a:avLst/>
          </a:prstGeom>
          <a:noFill/>
        </p:spPr>
        <p:txBody>
          <a:bodyPr wrap="square" anchor="t"/>
          <a:lstStyle>
            <a:lvl1pPr lvl="0">
              <a:defRPr/>
            </a:lvl1pPr>
          </a:lstStyle>
          <a:p>
            <a:pPr marL="0" indent="0" algn="ctr">
              <a:buNone/>
            </a:pPr>
            <a:r>
              <a:rPr lang="en-US" sz="3600" dirty="0">
                <a:solidFill>
                  <a:schemeClr val="tx1"/>
                </a:solidFill>
                <a:latin typeface="+mn-lt"/>
              </a:rPr>
              <a:t>No less than width shown in tables</a:t>
            </a:r>
          </a:p>
          <a:p>
            <a:pPr marL="0" indent="0" algn="ctr">
              <a:buNone/>
            </a:pPr>
            <a:r>
              <a:rPr lang="en-US" sz="3600" b="1" dirty="0">
                <a:solidFill>
                  <a:srgbClr val="FF0000"/>
                </a:solidFill>
              </a:rPr>
              <a:t>3R CBW EXCEPTION (Note 18)</a:t>
            </a:r>
            <a:endParaRPr lang="en-US" sz="36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4" name="TextBox 3"/>
          <p:cNvSpPr txBox="1"/>
          <p:nvPr/>
        </p:nvSpPr>
        <p:spPr>
          <a:xfrm>
            <a:off x="2210243" y="2890391"/>
            <a:ext cx="4975008" cy="1077218"/>
          </a:xfrm>
          <a:prstGeom prst="rect">
            <a:avLst/>
          </a:prstGeom>
          <a:noFill/>
        </p:spPr>
        <p:txBody>
          <a:bodyPr wrap="square" rtlCol="0">
            <a:spAutoFit/>
          </a:bodyPr>
          <a:lstStyle/>
          <a:p>
            <a:pPr algn="ctr"/>
            <a:r>
              <a:rPr lang="en-US" sz="3200" dirty="0">
                <a:solidFill>
                  <a:prstClr val="black"/>
                </a:solidFill>
                <a:latin typeface="Calibri"/>
              </a:rPr>
              <a:t>Some 3R clear bridge widths are allowed to be less if</a:t>
            </a:r>
          </a:p>
        </p:txBody>
      </p:sp>
      <p:sp>
        <p:nvSpPr>
          <p:cNvPr id="8" name="TextBox 7"/>
          <p:cNvSpPr txBox="1"/>
          <p:nvPr/>
        </p:nvSpPr>
        <p:spPr>
          <a:xfrm>
            <a:off x="1694135" y="3975236"/>
            <a:ext cx="6361662" cy="1646605"/>
          </a:xfrm>
          <a:prstGeom prst="rect">
            <a:avLst/>
          </a:prstGeom>
          <a:noFill/>
        </p:spPr>
        <p:txBody>
          <a:bodyPr wrap="square" rtlCol="0">
            <a:spAutoFit/>
          </a:bodyPr>
          <a:lstStyle/>
          <a:p>
            <a:pPr marL="342891" indent="-342891">
              <a:spcAft>
                <a:spcPts val="300"/>
              </a:spcAft>
              <a:buFont typeface="+mj-lt"/>
              <a:buAutoNum type="arabicPeriod"/>
            </a:pPr>
            <a:r>
              <a:rPr lang="en-US" sz="3200" dirty="0">
                <a:solidFill>
                  <a:prstClr val="black"/>
                </a:solidFill>
                <a:latin typeface="Calibri"/>
              </a:rPr>
              <a:t>CBW is calculated by formula</a:t>
            </a:r>
          </a:p>
          <a:p>
            <a:pPr marL="342891" indent="-342891">
              <a:spcAft>
                <a:spcPts val="300"/>
              </a:spcAft>
              <a:buFont typeface="+mj-lt"/>
              <a:buAutoNum type="arabicPeriod"/>
            </a:pPr>
            <a:r>
              <a:rPr lang="en-US" sz="3200" dirty="0">
                <a:solidFill>
                  <a:prstClr val="black"/>
                </a:solidFill>
                <a:latin typeface="Calibri"/>
              </a:rPr>
              <a:t>Based on minimum 3R lane width</a:t>
            </a:r>
          </a:p>
          <a:p>
            <a:pPr marL="342891" indent="-342891">
              <a:spcAft>
                <a:spcPts val="300"/>
              </a:spcAft>
              <a:buFont typeface="+mj-lt"/>
              <a:buAutoNum type="arabicPeriod"/>
            </a:pPr>
            <a:r>
              <a:rPr lang="en-US" sz="3200" dirty="0">
                <a:solidFill>
                  <a:prstClr val="black"/>
                </a:solidFill>
                <a:latin typeface="Calibri"/>
              </a:rPr>
              <a:t>CBW ≥ planned traveled way width</a:t>
            </a:r>
          </a:p>
        </p:txBody>
      </p:sp>
      <p:sp>
        <p:nvSpPr>
          <p:cNvPr id="11" name="TextBox 10"/>
          <p:cNvSpPr txBox="1"/>
          <p:nvPr/>
        </p:nvSpPr>
        <p:spPr>
          <a:xfrm>
            <a:off x="9422973" y="85891"/>
            <a:ext cx="777846" cy="369332"/>
          </a:xfrm>
          <a:prstGeom prst="rect">
            <a:avLst/>
          </a:prstGeom>
          <a:noFill/>
        </p:spPr>
        <p:txBody>
          <a:bodyPr wrap="square" rtlCol="0">
            <a:spAutoFit/>
          </a:bodyPr>
          <a:lstStyle/>
          <a:p>
            <a:r>
              <a:rPr lang="en-US" dirty="0"/>
              <a:t>4 of 5</a:t>
            </a:r>
          </a:p>
        </p:txBody>
      </p:sp>
      <p:sp>
        <p:nvSpPr>
          <p:cNvPr id="12" name="TextBox 11"/>
          <p:cNvSpPr txBox="1"/>
          <p:nvPr/>
        </p:nvSpPr>
        <p:spPr>
          <a:xfrm>
            <a:off x="4483510" y="6133662"/>
            <a:ext cx="4072310" cy="705118"/>
          </a:xfrm>
          <a:prstGeom prst="rect">
            <a:avLst/>
          </a:prstGeom>
          <a:noFill/>
        </p:spPr>
        <p:txBody>
          <a:bodyPr wrap="square" rtlCol="0">
            <a:spAutoFit/>
          </a:bodyPr>
          <a:lstStyle/>
          <a:p>
            <a:r>
              <a:rPr lang="en-US" sz="2000" dirty="0">
                <a:solidFill>
                  <a:prstClr val="black"/>
                </a:solidFill>
                <a:latin typeface="Calibri"/>
              </a:rPr>
              <a:t>428 NAC 2-001.03A6i, Page 46</a:t>
            </a:r>
          </a:p>
          <a:p>
            <a:r>
              <a:rPr lang="en-US" sz="2000" dirty="0">
                <a:solidFill>
                  <a:prstClr val="black"/>
                </a:solidFill>
                <a:latin typeface="Calibri"/>
              </a:rPr>
              <a:t>428 NAC 2-001.03B, Note 18, Page 53</a:t>
            </a:r>
          </a:p>
        </p:txBody>
      </p:sp>
      <p:pic>
        <p:nvPicPr>
          <p:cNvPr id="15" name="Picture 14"/>
          <p:cNvPicPr>
            <a:picLocks noChangeAspect="1"/>
          </p:cNvPicPr>
          <p:nvPr/>
        </p:nvPicPr>
        <p:blipFill>
          <a:blip r:embed="rId3"/>
          <a:stretch>
            <a:fillRect/>
          </a:stretch>
        </p:blipFill>
        <p:spPr>
          <a:xfrm>
            <a:off x="859536" y="5736139"/>
            <a:ext cx="2486707" cy="1121861"/>
          </a:xfrm>
          <a:prstGeom prst="rect">
            <a:avLst/>
          </a:prstGeom>
        </p:spPr>
      </p:pic>
      <p:sp>
        <p:nvSpPr>
          <p:cNvPr id="16" name="TextBox 15"/>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18</a:t>
            </a:fld>
            <a:endParaRPr lang="en-US" dirty="0">
              <a:solidFill>
                <a:prstClr val="black"/>
              </a:solidFill>
              <a:latin typeface="Calibri"/>
            </a:endParaRPr>
          </a:p>
        </p:txBody>
      </p:sp>
      <p:sp>
        <p:nvSpPr>
          <p:cNvPr id="17" name="TextBox 16"/>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89432700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5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40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20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18</a:t>
            </a:r>
          </a:p>
        </p:txBody>
      </p:sp>
      <p:sp>
        <p:nvSpPr>
          <p:cNvPr id="2" name="Title 1"/>
          <p:cNvSpPr txBox="1">
            <a:spLocks noGrp="1"/>
          </p:cNvSpPr>
          <p:nvPr>
            <p:ph type="title"/>
          </p:nvPr>
        </p:nvSpPr>
        <p:spPr>
          <a:xfrm>
            <a:off x="1001558" y="85891"/>
            <a:ext cx="7341443" cy="903235"/>
          </a:xfrm>
          <a:prstGeom prst="rect">
            <a:avLst/>
          </a:prstGeom>
          <a:noFill/>
        </p:spPr>
        <p:txBody>
          <a:bodyPr wrap="square" anchor="ctr"/>
          <a:lstStyle>
            <a:lvl1pPr lvl="0">
              <a:defRPr/>
            </a:lvl1pPr>
          </a:lstStyle>
          <a:p>
            <a:r>
              <a:rPr lang="en-US" dirty="0">
                <a:latin typeface="+mj-lt"/>
              </a:rPr>
              <a:t>Clear Bridge Width (CBW)</a:t>
            </a:r>
            <a:endParaRPr sz="3600" dirty="0">
              <a:latin typeface="+mj-lt"/>
            </a:endParaRPr>
          </a:p>
        </p:txBody>
      </p:sp>
      <p:sp>
        <p:nvSpPr>
          <p:cNvPr id="3" name="Text Placeholder 2"/>
          <p:cNvSpPr txBox="1">
            <a:spLocks noGrp="1"/>
          </p:cNvSpPr>
          <p:nvPr>
            <p:ph type="body" idx="1"/>
          </p:nvPr>
        </p:nvSpPr>
        <p:spPr>
          <a:xfrm>
            <a:off x="861775" y="982648"/>
            <a:ext cx="7663856" cy="1375766"/>
          </a:xfrm>
          <a:prstGeom prst="rect">
            <a:avLst/>
          </a:prstGeom>
          <a:noFill/>
        </p:spPr>
        <p:txBody>
          <a:bodyPr wrap="square" anchor="t"/>
          <a:lstStyle>
            <a:lvl1pPr lvl="0">
              <a:defRPr/>
            </a:lvl1pPr>
          </a:lstStyle>
          <a:p>
            <a:pPr marL="0" indent="0" algn="ctr">
              <a:buNone/>
            </a:pPr>
            <a:r>
              <a:rPr lang="en-US" b="1" dirty="0">
                <a:solidFill>
                  <a:srgbClr val="FF0000"/>
                </a:solidFill>
                <a:latin typeface="+mn-lt"/>
              </a:rPr>
              <a:t>EXCEPTION FOR SOME 3R CBW</a:t>
            </a:r>
            <a:r>
              <a:rPr lang="en-US" dirty="0">
                <a:solidFill>
                  <a:schemeClr val="tx1"/>
                </a:solidFill>
                <a:latin typeface="+mn-lt"/>
              </a:rPr>
              <a:t> </a:t>
            </a:r>
          </a:p>
          <a:p>
            <a:pPr marL="0" indent="0" algn="ctr">
              <a:spcBef>
                <a:spcPts val="300"/>
              </a:spcBef>
              <a:buNone/>
            </a:pPr>
            <a:r>
              <a:rPr lang="en-US" b="1" dirty="0">
                <a:solidFill>
                  <a:srgbClr val="FF0000"/>
                </a:solidFill>
                <a:latin typeface="+mn-lt"/>
              </a:rPr>
              <a:t>Example (Table 03J, pages 69-70):</a:t>
            </a: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4" name="TextBox 3"/>
          <p:cNvSpPr txBox="1"/>
          <p:nvPr/>
        </p:nvSpPr>
        <p:spPr>
          <a:xfrm>
            <a:off x="861774" y="2153818"/>
            <a:ext cx="7663857" cy="1077218"/>
          </a:xfrm>
          <a:prstGeom prst="rect">
            <a:avLst/>
          </a:prstGeom>
          <a:noFill/>
        </p:spPr>
        <p:txBody>
          <a:bodyPr wrap="square" rtlCol="0">
            <a:spAutoFit/>
          </a:bodyPr>
          <a:lstStyle/>
          <a:p>
            <a:pPr algn="ctr"/>
            <a:r>
              <a:rPr lang="en-US" sz="3200" dirty="0">
                <a:solidFill>
                  <a:prstClr val="black"/>
                </a:solidFill>
                <a:latin typeface="Calibri"/>
              </a:rPr>
              <a:t>Rural Area, NFC Local, 2-lane road,</a:t>
            </a:r>
          </a:p>
          <a:p>
            <a:pPr algn="ctr"/>
            <a:r>
              <a:rPr lang="en-US" sz="3200" dirty="0">
                <a:solidFill>
                  <a:prstClr val="black"/>
                </a:solidFill>
                <a:latin typeface="Calibri"/>
              </a:rPr>
              <a:t>ADT 400 – 749 VPD, %HT &lt; 10%</a:t>
            </a:r>
          </a:p>
        </p:txBody>
      </p:sp>
      <p:sp>
        <p:nvSpPr>
          <p:cNvPr id="8" name="TextBox 7"/>
          <p:cNvSpPr txBox="1"/>
          <p:nvPr/>
        </p:nvSpPr>
        <p:spPr>
          <a:xfrm>
            <a:off x="1001558" y="3317951"/>
            <a:ext cx="7524073" cy="2246769"/>
          </a:xfrm>
          <a:prstGeom prst="rect">
            <a:avLst/>
          </a:prstGeom>
          <a:noFill/>
        </p:spPr>
        <p:txBody>
          <a:bodyPr wrap="square" rtlCol="0">
            <a:spAutoFit/>
          </a:bodyPr>
          <a:lstStyle/>
          <a:p>
            <a:pPr marL="342891" indent="-342891">
              <a:spcAft>
                <a:spcPts val="300"/>
              </a:spcAft>
              <a:buFont typeface="Arial" panose="020B0604020202020204" pitchFamily="34" charset="0"/>
              <a:buChar char="•"/>
            </a:pPr>
            <a:r>
              <a:rPr lang="en-US" sz="2600" dirty="0">
                <a:solidFill>
                  <a:prstClr val="black"/>
                </a:solidFill>
              </a:rPr>
              <a:t>Minimum CBW value in table 03J (pg 70) is 22 ft</a:t>
            </a:r>
          </a:p>
          <a:p>
            <a:pPr marL="342891" indent="-342891">
              <a:spcAft>
                <a:spcPts val="300"/>
              </a:spcAft>
              <a:buFont typeface="Arial" panose="020B0604020202020204" pitchFamily="34" charset="0"/>
              <a:buChar char="•"/>
            </a:pPr>
            <a:r>
              <a:rPr lang="en-US" sz="2600" dirty="0">
                <a:solidFill>
                  <a:prstClr val="black"/>
                </a:solidFill>
              </a:rPr>
              <a:t>Minimum lane width is 10 ft ( &lt; 10% Heavy Trucks)</a:t>
            </a:r>
          </a:p>
          <a:p>
            <a:pPr marL="342891" indent="-342891">
              <a:spcAft>
                <a:spcPts val="300"/>
              </a:spcAft>
              <a:buFont typeface="Arial" panose="020B0604020202020204" pitchFamily="34" charset="0"/>
              <a:buChar char="•"/>
            </a:pPr>
            <a:r>
              <a:rPr lang="en-US" sz="2600" dirty="0">
                <a:solidFill>
                  <a:prstClr val="black"/>
                </a:solidFill>
                <a:latin typeface="Calibri"/>
              </a:rPr>
              <a:t>Note 18 Formula H: Approach Traveled Way Width</a:t>
            </a:r>
          </a:p>
          <a:p>
            <a:pPr marL="800091" lvl="1" indent="-342891">
              <a:spcAft>
                <a:spcPts val="300"/>
              </a:spcAft>
              <a:buFont typeface="Arial" panose="020B0604020202020204" pitchFamily="34" charset="0"/>
              <a:buChar char="•"/>
            </a:pPr>
            <a:r>
              <a:rPr lang="en-US" sz="2600" dirty="0">
                <a:solidFill>
                  <a:prstClr val="black"/>
                </a:solidFill>
                <a:latin typeface="Calibri"/>
              </a:rPr>
              <a:t>10 ft x 2 lanes = </a:t>
            </a:r>
            <a:r>
              <a:rPr lang="en-US" sz="2600" b="1" dirty="0">
                <a:solidFill>
                  <a:prstClr val="black"/>
                </a:solidFill>
                <a:latin typeface="Calibri"/>
              </a:rPr>
              <a:t>20 ft</a:t>
            </a:r>
            <a:r>
              <a:rPr lang="en-US" sz="2600" dirty="0">
                <a:solidFill>
                  <a:prstClr val="black"/>
                </a:solidFill>
                <a:latin typeface="Calibri"/>
              </a:rPr>
              <a:t>  </a:t>
            </a:r>
          </a:p>
          <a:p>
            <a:pPr marL="342891" indent="-342891">
              <a:spcAft>
                <a:spcPts val="300"/>
              </a:spcAft>
              <a:buFont typeface="Arial" panose="020B0604020202020204" pitchFamily="34" charset="0"/>
              <a:buChar char="•"/>
            </a:pPr>
            <a:r>
              <a:rPr lang="en-US" sz="2600" dirty="0">
                <a:solidFill>
                  <a:prstClr val="black"/>
                </a:solidFill>
              </a:rPr>
              <a:t>3R Exception in Note 18 allows </a:t>
            </a:r>
            <a:r>
              <a:rPr lang="en-US" sz="2600" b="1" dirty="0">
                <a:solidFill>
                  <a:prstClr val="black"/>
                </a:solidFill>
              </a:rPr>
              <a:t>20 ft </a:t>
            </a:r>
            <a:r>
              <a:rPr lang="en-US" sz="2600" dirty="0">
                <a:solidFill>
                  <a:prstClr val="black"/>
                </a:solidFill>
              </a:rPr>
              <a:t>minimum CBW</a:t>
            </a:r>
          </a:p>
        </p:txBody>
      </p:sp>
      <p:sp>
        <p:nvSpPr>
          <p:cNvPr id="11" name="TextBox 10"/>
          <p:cNvSpPr txBox="1"/>
          <p:nvPr/>
        </p:nvSpPr>
        <p:spPr>
          <a:xfrm>
            <a:off x="9299679" y="168176"/>
            <a:ext cx="777846" cy="369332"/>
          </a:xfrm>
          <a:prstGeom prst="rect">
            <a:avLst/>
          </a:prstGeom>
          <a:noFill/>
        </p:spPr>
        <p:txBody>
          <a:bodyPr wrap="square" rtlCol="0">
            <a:spAutoFit/>
          </a:bodyPr>
          <a:lstStyle/>
          <a:p>
            <a:r>
              <a:rPr lang="en-US" dirty="0"/>
              <a:t>5 of 5</a:t>
            </a:r>
          </a:p>
        </p:txBody>
      </p:sp>
      <p:sp>
        <p:nvSpPr>
          <p:cNvPr id="12" name="TextBox 11"/>
          <p:cNvSpPr txBox="1"/>
          <p:nvPr/>
        </p:nvSpPr>
        <p:spPr>
          <a:xfrm>
            <a:off x="4110852" y="5855903"/>
            <a:ext cx="4414779" cy="1015663"/>
          </a:xfrm>
          <a:prstGeom prst="rect">
            <a:avLst/>
          </a:prstGeom>
          <a:noFill/>
        </p:spPr>
        <p:txBody>
          <a:bodyPr wrap="square" rtlCol="0">
            <a:spAutoFit/>
          </a:bodyPr>
          <a:lstStyle/>
          <a:p>
            <a:r>
              <a:rPr lang="en-US" sz="2000" dirty="0">
                <a:solidFill>
                  <a:prstClr val="black"/>
                </a:solidFill>
                <a:latin typeface="Calibri"/>
              </a:rPr>
              <a:t>428 NAC 2-001.03A6i, Page 46</a:t>
            </a:r>
          </a:p>
          <a:p>
            <a:r>
              <a:rPr lang="en-US" sz="2000" dirty="0">
                <a:solidFill>
                  <a:prstClr val="black"/>
                </a:solidFill>
                <a:latin typeface="Calibri"/>
              </a:rPr>
              <a:t>428 NAC 2-001.03B, Note 18, Page 53</a:t>
            </a:r>
          </a:p>
          <a:p>
            <a:r>
              <a:rPr lang="en-US" sz="2000" dirty="0">
                <a:solidFill>
                  <a:prstClr val="black"/>
                </a:solidFill>
                <a:latin typeface="Calibri"/>
              </a:rPr>
              <a:t>428 NAC 2-001.03J, Pages 69-70, Table</a:t>
            </a:r>
          </a:p>
        </p:txBody>
      </p:sp>
      <p:cxnSp>
        <p:nvCxnSpPr>
          <p:cNvPr id="14" name="Straight Arrow Connector 13"/>
          <p:cNvCxnSpPr/>
          <p:nvPr/>
        </p:nvCxnSpPr>
        <p:spPr>
          <a:xfrm>
            <a:off x="4824919" y="4863830"/>
            <a:ext cx="778213" cy="272374"/>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555708" y="4979915"/>
            <a:ext cx="719847" cy="7008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umming Junction 16"/>
          <p:cNvSpPr/>
          <p:nvPr/>
        </p:nvSpPr>
        <p:spPr>
          <a:xfrm>
            <a:off x="7167587" y="3237144"/>
            <a:ext cx="680936" cy="608391"/>
          </a:xfrm>
          <a:prstGeom prst="flowChartSummingJunction">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58288" y="2662187"/>
            <a:ext cx="2075022" cy="5522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a:stretch>
            <a:fillRect/>
          </a:stretch>
        </p:blipFill>
        <p:spPr>
          <a:xfrm>
            <a:off x="859536" y="5736139"/>
            <a:ext cx="2486707" cy="1121861"/>
          </a:xfrm>
          <a:prstGeom prst="rect">
            <a:avLst/>
          </a:prstGeom>
        </p:spPr>
      </p:pic>
      <p:sp>
        <p:nvSpPr>
          <p:cNvPr id="25" name="TextBox 24"/>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19</a:t>
            </a:fld>
            <a:endParaRPr lang="en-US" dirty="0">
              <a:solidFill>
                <a:prstClr val="black"/>
              </a:solidFill>
              <a:latin typeface="Calibri"/>
            </a:endParaRPr>
          </a:p>
        </p:txBody>
      </p:sp>
      <p:sp>
        <p:nvSpPr>
          <p:cNvPr id="26" name="TextBox 25"/>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81471229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62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81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1400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1850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1900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2900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P spid="15" grpId="0" animBg="1"/>
      <p:bldP spid="17"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 about technologies and projects that can work">
            <a:hlinkClick r:id="rId4" action="ppaction://hlinksldjump" tooltip="Learning Objectives"/>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3"/>
            <a:ext cx="1709527" cy="1709527"/>
          </a:xfrm>
          <a:prstGeom prst="rect">
            <a:avLst/>
          </a:prstGeom>
        </p:spPr>
      </p:pic>
      <p:sp>
        <p:nvSpPr>
          <p:cNvPr id="2" name="Title 1"/>
          <p:cNvSpPr txBox="1">
            <a:spLocks noGrp="1"/>
          </p:cNvSpPr>
          <p:nvPr>
            <p:ph type="title" idx="4294967295"/>
          </p:nvPr>
        </p:nvSpPr>
        <p:spPr>
          <a:xfrm>
            <a:off x="1709530" y="1089847"/>
            <a:ext cx="6647070" cy="1143000"/>
          </a:xfrm>
          <a:prstGeom prst="rect">
            <a:avLst/>
          </a:prstGeom>
          <a:noFill/>
        </p:spPr>
        <p:txBody>
          <a:bodyPr wrap="square" anchor="ctr"/>
          <a:lstStyle>
            <a:lvl1pPr lvl="0">
              <a:defRPr/>
            </a:lvl1pPr>
          </a:lstStyle>
          <a:p>
            <a:pPr lvl="0"/>
            <a:r>
              <a:rPr lang="en-US" b="1" dirty="0">
                <a:latin typeface="+mj-lt"/>
              </a:rPr>
              <a:t>Overall Learning Objectives</a:t>
            </a:r>
            <a:endParaRPr b="1" dirty="0">
              <a:latin typeface="+mj-lt"/>
            </a:endParaRPr>
          </a:p>
        </p:txBody>
      </p:sp>
      <p:sp>
        <p:nvSpPr>
          <p:cNvPr id="3" name="Text Placeholder 2"/>
          <p:cNvSpPr txBox="1">
            <a:spLocks noGrp="1"/>
          </p:cNvSpPr>
          <p:nvPr>
            <p:ph type="body" idx="4294967295"/>
          </p:nvPr>
        </p:nvSpPr>
        <p:spPr>
          <a:xfrm>
            <a:off x="318052" y="2007704"/>
            <a:ext cx="8647044" cy="4435179"/>
          </a:xfrm>
          <a:prstGeom prst="rect">
            <a:avLst/>
          </a:prstGeom>
          <a:noFill/>
        </p:spPr>
        <p:txBody>
          <a:bodyPr wrap="square" anchor="t"/>
          <a:lstStyle>
            <a:lvl1pPr lvl="0">
              <a:defRPr/>
            </a:lvl1pPr>
          </a:lstStyle>
          <a:p>
            <a:pPr marL="514338" indent="-514338">
              <a:spcBef>
                <a:spcPts val="500"/>
              </a:spcBef>
              <a:buFont typeface="+mj-lt"/>
              <a:buAutoNum type="arabicPeriod"/>
            </a:pPr>
            <a:r>
              <a:rPr lang="en-US" sz="2800" dirty="0">
                <a:solidFill>
                  <a:schemeClr val="tx1"/>
                </a:solidFill>
                <a:latin typeface="+mn-lt"/>
              </a:rPr>
              <a:t>Know Functional Classification </a:t>
            </a:r>
          </a:p>
          <a:p>
            <a:pPr marL="514338" indent="-514338">
              <a:spcBef>
                <a:spcPts val="500"/>
              </a:spcBef>
              <a:buFont typeface="+mj-lt"/>
              <a:buAutoNum type="arabicPeriod"/>
            </a:pPr>
            <a:r>
              <a:rPr lang="en-US" sz="2800" dirty="0">
                <a:solidFill>
                  <a:schemeClr val="tx1"/>
                </a:solidFill>
                <a:latin typeface="+mn-lt"/>
              </a:rPr>
              <a:t>Find and use the correct minimum design standards table </a:t>
            </a:r>
          </a:p>
          <a:p>
            <a:pPr marL="514338" indent="-514338">
              <a:spcBef>
                <a:spcPts val="500"/>
              </a:spcBef>
              <a:buFont typeface="+mj-lt"/>
              <a:buAutoNum type="arabicPeriod"/>
            </a:pPr>
            <a:r>
              <a:rPr lang="en-US" sz="2800" dirty="0">
                <a:solidFill>
                  <a:schemeClr val="tx1"/>
                </a:solidFill>
                <a:latin typeface="+mn-lt"/>
              </a:rPr>
              <a:t>Be familiar with Definitions </a:t>
            </a:r>
          </a:p>
          <a:p>
            <a:pPr marL="514338" indent="-514338">
              <a:spcBef>
                <a:spcPts val="500"/>
              </a:spcBef>
              <a:buFont typeface="+mj-lt"/>
              <a:buAutoNum type="arabicPeriod"/>
            </a:pPr>
            <a:r>
              <a:rPr lang="en-US" sz="2800" dirty="0">
                <a:solidFill>
                  <a:schemeClr val="tx1"/>
                </a:solidFill>
                <a:latin typeface="+mn-lt"/>
              </a:rPr>
              <a:t>Know and Understand the N</a:t>
            </a:r>
            <a:r>
              <a:rPr sz="2800" dirty="0">
                <a:solidFill>
                  <a:schemeClr val="tx1"/>
                </a:solidFill>
                <a:latin typeface="+mn-lt"/>
              </a:rPr>
              <a:t>ote</a:t>
            </a:r>
            <a:r>
              <a:rPr lang="en-US" sz="2800" dirty="0">
                <a:solidFill>
                  <a:schemeClr val="tx1"/>
                </a:solidFill>
                <a:latin typeface="+mn-lt"/>
              </a:rPr>
              <a:t>s</a:t>
            </a:r>
          </a:p>
          <a:p>
            <a:pPr marL="514338" indent="-514338">
              <a:spcBef>
                <a:spcPts val="500"/>
              </a:spcBef>
              <a:buFont typeface="+mj-lt"/>
              <a:buAutoNum type="arabicPeriod"/>
            </a:pPr>
            <a:r>
              <a:rPr lang="en-US" sz="2800" dirty="0">
                <a:solidFill>
                  <a:schemeClr val="tx1"/>
                </a:solidFill>
                <a:latin typeface="+mn-lt"/>
              </a:rPr>
              <a:t>Understand 3R requirements </a:t>
            </a:r>
          </a:p>
          <a:p>
            <a:pPr marL="514338" indent="-514338">
              <a:spcBef>
                <a:spcPts val="500"/>
              </a:spcBef>
              <a:buFont typeface="+mj-lt"/>
              <a:buAutoNum type="arabicPeriod"/>
            </a:pPr>
            <a:r>
              <a:rPr lang="en-US" sz="2800" dirty="0">
                <a:solidFill>
                  <a:schemeClr val="tx1"/>
                </a:solidFill>
                <a:latin typeface="+mn-lt"/>
              </a:rPr>
              <a:t>Know which work to apply to One- and Six-Year Plans</a:t>
            </a:r>
          </a:p>
          <a:p>
            <a:pPr marL="514338" indent="-514338">
              <a:spcBef>
                <a:spcPts val="500"/>
              </a:spcBef>
              <a:buFont typeface="+mj-lt"/>
              <a:buAutoNum type="arabicPeriod"/>
            </a:pPr>
            <a:r>
              <a:rPr lang="en-US" sz="2800" dirty="0">
                <a:solidFill>
                  <a:schemeClr val="tx1"/>
                </a:solidFill>
                <a:latin typeface="+mn-lt"/>
              </a:rPr>
              <a:t>Know fundamentals of horizontal clear zone</a:t>
            </a:r>
          </a:p>
          <a:p>
            <a:pPr marL="514338" indent="-514338">
              <a:spcBef>
                <a:spcPts val="500"/>
              </a:spcBef>
              <a:buFont typeface="+mj-lt"/>
              <a:buAutoNum type="arabicPeriod"/>
            </a:pPr>
            <a:r>
              <a:rPr lang="en-US" sz="2800" dirty="0">
                <a:solidFill>
                  <a:schemeClr val="tx1"/>
                </a:solidFill>
                <a:latin typeface="+mn-lt"/>
              </a:rPr>
              <a:t>Review current ADA requirements</a:t>
            </a:r>
            <a:endParaRPr sz="2800" dirty="0">
              <a:solidFill>
                <a:schemeClr val="tx1"/>
              </a:solidFill>
              <a:latin typeface="+mn-lt"/>
            </a:endParaRPr>
          </a:p>
        </p:txBody>
      </p:sp>
      <p:sp>
        <p:nvSpPr>
          <p:cNvPr id="7" name="TextBox 6"/>
          <p:cNvSpPr txBox="1"/>
          <p:nvPr/>
        </p:nvSpPr>
        <p:spPr>
          <a:xfrm>
            <a:off x="7849077" y="6442883"/>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2</a:t>
            </a:fld>
            <a:endParaRPr lang="en-US" dirty="0">
              <a:solidFill>
                <a:prstClr val="black"/>
              </a:solidFill>
              <a:latin typeface="Calibri"/>
            </a:endParaRPr>
          </a:p>
        </p:txBody>
      </p:sp>
      <p:pic>
        <p:nvPicPr>
          <p:cNvPr id="6" name="Picture 5" descr="1 &amp; 6 year plan logoCS1-2.emf"/>
          <p:cNvPicPr>
            <a:picLocks noChangeAspect="1"/>
          </p:cNvPicPr>
          <p:nvPr/>
        </p:nvPicPr>
        <p:blipFill>
          <a:blip r:embed="rId6" cstate="print"/>
          <a:stretch>
            <a:fillRect/>
          </a:stretch>
        </p:blipFill>
        <p:spPr>
          <a:xfrm>
            <a:off x="6838536" y="168255"/>
            <a:ext cx="2305464" cy="1226088"/>
          </a:xfrm>
          <a:prstGeom prst="rect">
            <a:avLst/>
          </a:prstGeom>
        </p:spPr>
      </p:pic>
      <p:sp>
        <p:nvSpPr>
          <p:cNvPr id="8" name="Title 1"/>
          <p:cNvSpPr txBox="1">
            <a:spLocks/>
          </p:cNvSpPr>
          <p:nvPr/>
        </p:nvSpPr>
        <p:spPr>
          <a:xfrm>
            <a:off x="1709530" y="144117"/>
            <a:ext cx="5129006" cy="1143000"/>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kern="0" dirty="0">
                <a:latin typeface="+mj-lt"/>
              </a:rPr>
              <a:t>2016 Standards Video Series</a:t>
            </a:r>
          </a:p>
        </p:txBody>
      </p:sp>
      <p:sp>
        <p:nvSpPr>
          <p:cNvPr id="22" name="TextBox 21"/>
          <p:cNvSpPr txBox="1"/>
          <p:nvPr/>
        </p:nvSpPr>
        <p:spPr>
          <a:xfrm>
            <a:off x="99394" y="6425976"/>
            <a:ext cx="1226127" cy="369332"/>
          </a:xfrm>
          <a:prstGeom prst="rect">
            <a:avLst/>
          </a:prstGeom>
          <a:noFill/>
        </p:spPr>
        <p:txBody>
          <a:bodyPr wrap="square" rtlCol="0">
            <a:spAutoFit/>
          </a:bodyPr>
          <a:lstStyle/>
          <a:p>
            <a:r>
              <a:rPr lang="en-US" dirty="0"/>
              <a:t>Part 2 of 2</a:t>
            </a:r>
          </a:p>
        </p:txBody>
      </p:sp>
    </p:spTree>
    <p:custDataLst>
      <p:tags r:id="rId1"/>
    </p:custDataLst>
    <p:extLst>
      <p:ext uri="{BB962C8B-B14F-4D97-AF65-F5344CB8AC3E}">
        <p14:creationId xmlns:p14="http://schemas.microsoft.com/office/powerpoint/2010/main" val="27980446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extLst>
    <p:ext uri="{E180D4A7-C9FB-4DFB-919C-405C955672EB}">
      <p14:showEvtLst xmlns:p14="http://schemas.microsoft.com/office/powerpoint/2010/main">
        <p14:playEvt time="4030" objId="8"/>
        <p14:stopEvt time="12023" objId="8"/>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18</a:t>
            </a:r>
          </a:p>
        </p:txBody>
      </p:sp>
      <p:sp>
        <p:nvSpPr>
          <p:cNvPr id="2" name="Title 1"/>
          <p:cNvSpPr txBox="1">
            <a:spLocks noGrp="1"/>
          </p:cNvSpPr>
          <p:nvPr>
            <p:ph type="title"/>
          </p:nvPr>
        </p:nvSpPr>
        <p:spPr>
          <a:xfrm>
            <a:off x="859536" y="64073"/>
            <a:ext cx="7623250" cy="1300285"/>
          </a:xfrm>
          <a:prstGeom prst="rect">
            <a:avLst/>
          </a:prstGeom>
          <a:noFill/>
        </p:spPr>
        <p:txBody>
          <a:bodyPr wrap="square" anchor="ctr"/>
          <a:lstStyle>
            <a:lvl1pPr lvl="0">
              <a:defRPr/>
            </a:lvl1pPr>
          </a:lstStyle>
          <a:p>
            <a:r>
              <a:rPr lang="en-US" dirty="0">
                <a:latin typeface="+mj-lt"/>
              </a:rPr>
              <a:t>Clear Bridge Width (CBW)</a:t>
            </a:r>
            <a:br>
              <a:rPr lang="en-US" dirty="0">
                <a:latin typeface="+mj-lt"/>
              </a:rPr>
            </a:br>
            <a:r>
              <a:rPr lang="en-US" sz="3600" dirty="0">
                <a:solidFill>
                  <a:schemeClr val="tx1"/>
                </a:solidFill>
              </a:rPr>
              <a:t>Other Requirements</a:t>
            </a:r>
            <a:endParaRPr sz="3600" dirty="0">
              <a:latin typeface="+mj-lt"/>
            </a:endParaRPr>
          </a:p>
        </p:txBody>
      </p:sp>
      <p:sp>
        <p:nvSpPr>
          <p:cNvPr id="3" name="Text Placeholder 2"/>
          <p:cNvSpPr txBox="1">
            <a:spLocks noGrp="1"/>
          </p:cNvSpPr>
          <p:nvPr>
            <p:ph type="body" idx="1"/>
          </p:nvPr>
        </p:nvSpPr>
        <p:spPr>
          <a:xfrm>
            <a:off x="1345551" y="1539776"/>
            <a:ext cx="6718859" cy="3651820"/>
          </a:xfrm>
          <a:prstGeom prst="rect">
            <a:avLst/>
          </a:prstGeom>
          <a:noFill/>
        </p:spPr>
        <p:txBody>
          <a:bodyPr wrap="square" anchor="t"/>
          <a:lstStyle>
            <a:lvl1pPr lvl="0">
              <a:defRPr/>
            </a:lvl1pPr>
          </a:lstStyle>
          <a:p>
            <a:r>
              <a:rPr lang="en-US" dirty="0">
                <a:solidFill>
                  <a:schemeClr val="tx1"/>
                </a:solidFill>
                <a:latin typeface="+mn-lt"/>
              </a:rPr>
              <a:t>Paved shoulders carry through</a:t>
            </a:r>
            <a:r>
              <a:rPr lang="en-US" sz="2400" i="1" dirty="0">
                <a:solidFill>
                  <a:schemeClr val="tx1"/>
                </a:solidFill>
                <a:latin typeface="+mn-lt"/>
              </a:rPr>
              <a:t> </a:t>
            </a:r>
          </a:p>
          <a:p>
            <a:endParaRPr lang="en-US" sz="2400" i="1" dirty="0">
              <a:solidFill>
                <a:schemeClr val="tx1"/>
              </a:solidFill>
              <a:latin typeface="+mn-lt"/>
            </a:endParaRPr>
          </a:p>
          <a:p>
            <a:r>
              <a:rPr lang="en-US" dirty="0">
                <a:solidFill>
                  <a:schemeClr val="tx1"/>
                </a:solidFill>
                <a:latin typeface="+mn-lt"/>
              </a:rPr>
              <a:t>Auto Gates 18 ft minimum</a:t>
            </a:r>
          </a:p>
          <a:p>
            <a:endParaRPr lang="en-US" dirty="0">
              <a:solidFill>
                <a:schemeClr val="tx1"/>
              </a:solidFill>
              <a:latin typeface="+mn-lt"/>
            </a:endParaRPr>
          </a:p>
          <a:p>
            <a:r>
              <a:rPr lang="en-US" dirty="0">
                <a:solidFill>
                  <a:schemeClr val="tx1"/>
                </a:solidFill>
                <a:latin typeface="+mn-lt"/>
              </a:rPr>
              <a:t>Rehabilitated bridges desirable width is New &amp; Reconstructed minimum Clear Bridge Width value</a:t>
            </a:r>
          </a:p>
          <a:p>
            <a:endParaRPr lang="en-US"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10" name="TextBox 9"/>
          <p:cNvSpPr txBox="1"/>
          <p:nvPr/>
        </p:nvSpPr>
        <p:spPr>
          <a:xfrm>
            <a:off x="4110852" y="5855435"/>
            <a:ext cx="4444968" cy="1015663"/>
          </a:xfrm>
          <a:prstGeom prst="rect">
            <a:avLst/>
          </a:prstGeom>
          <a:noFill/>
        </p:spPr>
        <p:txBody>
          <a:bodyPr wrap="square" rtlCol="0">
            <a:spAutoFit/>
          </a:bodyPr>
          <a:lstStyle/>
          <a:p>
            <a:r>
              <a:rPr lang="en-US" sz="2000" dirty="0">
                <a:solidFill>
                  <a:prstClr val="black"/>
                </a:solidFill>
                <a:latin typeface="Calibri"/>
              </a:rPr>
              <a:t>428 NAC 2-001.03A1c, Page 38, 6</a:t>
            </a:r>
            <a:r>
              <a:rPr lang="en-US" sz="2000" baseline="30000" dirty="0">
                <a:solidFill>
                  <a:prstClr val="black"/>
                </a:solidFill>
                <a:latin typeface="Calibri"/>
              </a:rPr>
              <a:t>th</a:t>
            </a:r>
            <a:r>
              <a:rPr lang="en-US" sz="2000" dirty="0">
                <a:solidFill>
                  <a:prstClr val="black"/>
                </a:solidFill>
                <a:latin typeface="Calibri"/>
              </a:rPr>
              <a:t> bullet</a:t>
            </a:r>
          </a:p>
          <a:p>
            <a:r>
              <a:rPr lang="en-US" sz="2000" dirty="0">
                <a:solidFill>
                  <a:prstClr val="black"/>
                </a:solidFill>
                <a:latin typeface="Calibri"/>
              </a:rPr>
              <a:t>428 NAC 2-001.03A6i, Page 46</a:t>
            </a:r>
          </a:p>
          <a:p>
            <a:r>
              <a:rPr lang="en-US" sz="2000" dirty="0">
                <a:solidFill>
                  <a:prstClr val="black"/>
                </a:solidFill>
                <a:latin typeface="Calibri"/>
              </a:rPr>
              <a:t>428 NAC 2-001.03B, Note 18, Page 53</a:t>
            </a:r>
          </a:p>
        </p:txBody>
      </p:sp>
      <p:pic>
        <p:nvPicPr>
          <p:cNvPr id="14" name="Picture 13"/>
          <p:cNvPicPr>
            <a:picLocks noChangeAspect="1"/>
          </p:cNvPicPr>
          <p:nvPr/>
        </p:nvPicPr>
        <p:blipFill>
          <a:blip r:embed="rId3"/>
          <a:stretch>
            <a:fillRect/>
          </a:stretch>
        </p:blipFill>
        <p:spPr>
          <a:xfrm>
            <a:off x="859536" y="5736139"/>
            <a:ext cx="2486707" cy="1121861"/>
          </a:xfrm>
          <a:prstGeom prst="rect">
            <a:avLst/>
          </a:prstGeom>
        </p:spPr>
      </p:pic>
      <p:sp>
        <p:nvSpPr>
          <p:cNvPr id="15" name="TextBox 14"/>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20</a:t>
            </a:fld>
            <a:endParaRPr lang="en-US" dirty="0">
              <a:solidFill>
                <a:prstClr val="black"/>
              </a:solidFill>
              <a:latin typeface="Calibri"/>
            </a:endParaRPr>
          </a:p>
        </p:txBody>
      </p:sp>
      <p:sp>
        <p:nvSpPr>
          <p:cNvPr id="16" name="TextBox 15"/>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3919549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6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91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262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2092569"/>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18</a:t>
            </a:r>
          </a:p>
        </p:txBody>
      </p:sp>
      <p:pic>
        <p:nvPicPr>
          <p:cNvPr id="19" name="Picture 18" descr="Nutazioni - oscillazioni di una trotto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2307" y="3818257"/>
            <a:ext cx="1529733" cy="114730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545" y="3767573"/>
            <a:ext cx="1930636" cy="1373339"/>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1397" y="425979"/>
            <a:ext cx="1603710" cy="1158702"/>
          </a:xfrm>
          <a:prstGeom prst="rect">
            <a:avLst/>
          </a:prstGeom>
        </p:spPr>
      </p:pic>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cxnSp>
        <p:nvCxnSpPr>
          <p:cNvPr id="11" name="Straight Connector 10"/>
          <p:cNvCxnSpPr/>
          <p:nvPr/>
        </p:nvCxnSpPr>
        <p:spPr>
          <a:xfrm flipV="1">
            <a:off x="928546" y="2661863"/>
            <a:ext cx="7400483" cy="163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4044462"/>
            <a:ext cx="861774" cy="2120787"/>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22</a:t>
            </a:r>
          </a:p>
        </p:txBody>
      </p:sp>
      <p:sp>
        <p:nvSpPr>
          <p:cNvPr id="3" name="TextBox 2"/>
          <p:cNvSpPr txBox="1"/>
          <p:nvPr/>
        </p:nvSpPr>
        <p:spPr>
          <a:xfrm>
            <a:off x="3055953" y="5177466"/>
            <a:ext cx="3972922" cy="646331"/>
          </a:xfrm>
          <a:prstGeom prst="rect">
            <a:avLst/>
          </a:prstGeom>
          <a:noFill/>
        </p:spPr>
        <p:txBody>
          <a:bodyPr wrap="square" rtlCol="0">
            <a:spAutoFit/>
          </a:bodyPr>
          <a:lstStyle/>
          <a:p>
            <a:r>
              <a:rPr lang="en-US" sz="3600" dirty="0"/>
              <a:t>*</a:t>
            </a:r>
            <a:r>
              <a:rPr lang="en-US" sz="2400" dirty="0">
                <a:solidFill>
                  <a:srgbClr val="FF0000"/>
                </a:solidFill>
              </a:rPr>
              <a:t> More than Maintenance</a:t>
            </a:r>
          </a:p>
        </p:txBody>
      </p:sp>
      <p:sp>
        <p:nvSpPr>
          <p:cNvPr id="15" name="TextBox 14"/>
          <p:cNvSpPr txBox="1"/>
          <p:nvPr/>
        </p:nvSpPr>
        <p:spPr>
          <a:xfrm>
            <a:off x="1865" y="2225279"/>
            <a:ext cx="861774" cy="1645267"/>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6</a:t>
            </a:r>
          </a:p>
        </p:txBody>
      </p:sp>
      <p:pic>
        <p:nvPicPr>
          <p:cNvPr id="16" name="Picture 15" descr="Nutazioni - oscillazioni di una trotto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770" y="501562"/>
            <a:ext cx="1529733" cy="1147300"/>
          </a:xfrm>
          <a:prstGeom prst="rect">
            <a:avLst/>
          </a:prstGeom>
        </p:spPr>
      </p:pic>
      <p:sp>
        <p:nvSpPr>
          <p:cNvPr id="2" name="Title 1"/>
          <p:cNvSpPr txBox="1">
            <a:spLocks noGrp="1"/>
          </p:cNvSpPr>
          <p:nvPr>
            <p:ph type="title"/>
          </p:nvPr>
        </p:nvSpPr>
        <p:spPr>
          <a:xfrm>
            <a:off x="1686037" y="846284"/>
            <a:ext cx="5111438" cy="1994934"/>
          </a:xfrm>
          <a:prstGeom prst="rect">
            <a:avLst/>
          </a:prstGeom>
          <a:noFill/>
        </p:spPr>
        <p:txBody>
          <a:bodyPr wrap="square" anchor="ctr"/>
          <a:lstStyle>
            <a:lvl1pPr lvl="0">
              <a:defRPr/>
            </a:lvl1pPr>
          </a:lstStyle>
          <a:p>
            <a:r>
              <a:rPr lang="en-US" sz="3200" dirty="0">
                <a:latin typeface="+mj-lt"/>
              </a:rPr>
              <a:t>When does work* only on an existing approach roadway require work on a structure? </a:t>
            </a:r>
            <a:endParaRPr sz="2400" dirty="0">
              <a:latin typeface="+mj-lt"/>
            </a:endParaRPr>
          </a:p>
        </p:txBody>
      </p:sp>
      <p:sp>
        <p:nvSpPr>
          <p:cNvPr id="4" name="TextBox 3"/>
          <p:cNvSpPr txBox="1"/>
          <p:nvPr/>
        </p:nvSpPr>
        <p:spPr>
          <a:xfrm>
            <a:off x="2302174" y="2720246"/>
            <a:ext cx="5102942" cy="1569660"/>
          </a:xfrm>
          <a:prstGeom prst="rect">
            <a:avLst/>
          </a:prstGeom>
          <a:noFill/>
        </p:spPr>
        <p:txBody>
          <a:bodyPr wrap="square" rtlCol="0">
            <a:spAutoFit/>
          </a:bodyPr>
          <a:lstStyle/>
          <a:p>
            <a:pPr algn="ctr"/>
            <a:r>
              <a:rPr lang="en-US" sz="3200" dirty="0">
                <a:latin typeface="+mj-lt"/>
              </a:rPr>
              <a:t>When does work* only on an existing structure require work on a roadway?</a:t>
            </a:r>
          </a:p>
        </p:txBody>
      </p:sp>
      <p:sp>
        <p:nvSpPr>
          <p:cNvPr id="21" name="TextBox 20"/>
          <p:cNvSpPr txBox="1"/>
          <p:nvPr/>
        </p:nvSpPr>
        <p:spPr>
          <a:xfrm>
            <a:off x="9335704" y="132230"/>
            <a:ext cx="966627" cy="369332"/>
          </a:xfrm>
          <a:prstGeom prst="rect">
            <a:avLst/>
          </a:prstGeom>
          <a:noFill/>
        </p:spPr>
        <p:txBody>
          <a:bodyPr wrap="square" rtlCol="0">
            <a:spAutoFit/>
          </a:bodyPr>
          <a:lstStyle/>
          <a:p>
            <a:r>
              <a:rPr lang="en-US" dirty="0"/>
              <a:t>1 of 21</a:t>
            </a:r>
          </a:p>
        </p:txBody>
      </p:sp>
      <p:sp>
        <p:nvSpPr>
          <p:cNvPr id="22" name="TextBox 21"/>
          <p:cNvSpPr txBox="1"/>
          <p:nvPr/>
        </p:nvSpPr>
        <p:spPr>
          <a:xfrm>
            <a:off x="4154010" y="5823797"/>
            <a:ext cx="4072310" cy="1015663"/>
          </a:xfrm>
          <a:prstGeom prst="rect">
            <a:avLst/>
          </a:prstGeom>
          <a:noFill/>
        </p:spPr>
        <p:txBody>
          <a:bodyPr wrap="square" rtlCol="0">
            <a:spAutoFit/>
          </a:bodyPr>
          <a:lstStyle/>
          <a:p>
            <a:r>
              <a:rPr lang="en-US" sz="2000" dirty="0">
                <a:solidFill>
                  <a:prstClr val="black"/>
                </a:solidFill>
              </a:rPr>
              <a:t>428 NAC 2-001.03B, Note 6, Page 47</a:t>
            </a:r>
            <a:endParaRPr lang="en-US" sz="2000" dirty="0">
              <a:solidFill>
                <a:prstClr val="black"/>
              </a:solidFill>
              <a:latin typeface="Calibri"/>
            </a:endParaRPr>
          </a:p>
          <a:p>
            <a:r>
              <a:rPr lang="en-US" sz="2000" dirty="0">
                <a:solidFill>
                  <a:prstClr val="black"/>
                </a:solidFill>
                <a:latin typeface="Calibri"/>
              </a:rPr>
              <a:t>428 NAC 2-001.03B, Note 18, Page 53</a:t>
            </a:r>
          </a:p>
          <a:p>
            <a:r>
              <a:rPr lang="en-US" sz="2000" dirty="0">
                <a:solidFill>
                  <a:prstClr val="black"/>
                </a:solidFill>
              </a:rPr>
              <a:t>428 NAC 2-001.03B, Note 22, Page 54</a:t>
            </a:r>
          </a:p>
        </p:txBody>
      </p:sp>
      <p:pic>
        <p:nvPicPr>
          <p:cNvPr id="24" name="Picture 23"/>
          <p:cNvPicPr>
            <a:picLocks noChangeAspect="1"/>
          </p:cNvPicPr>
          <p:nvPr/>
        </p:nvPicPr>
        <p:blipFill>
          <a:blip r:embed="rId6"/>
          <a:stretch>
            <a:fillRect/>
          </a:stretch>
        </p:blipFill>
        <p:spPr>
          <a:xfrm>
            <a:off x="859536" y="5736139"/>
            <a:ext cx="2486707" cy="1121861"/>
          </a:xfrm>
          <a:prstGeom prst="rect">
            <a:avLst/>
          </a:prstGeom>
        </p:spPr>
      </p:pic>
      <p:sp>
        <p:nvSpPr>
          <p:cNvPr id="26" name="TextBox 25"/>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21</a:t>
            </a:fld>
            <a:endParaRPr lang="en-US" dirty="0">
              <a:solidFill>
                <a:prstClr val="black"/>
              </a:solidFill>
              <a:latin typeface="Calibri"/>
            </a:endParaRPr>
          </a:p>
        </p:txBody>
      </p:sp>
      <p:sp>
        <p:nvSpPr>
          <p:cNvPr id="27" name="TextBox 26"/>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169824342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300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40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500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600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700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780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850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1100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1200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2000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3" grpId="0"/>
      <p:bldP spid="15" grpId="0" animBg="1"/>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62921" y="865802"/>
            <a:ext cx="2866120" cy="5957033"/>
          </a:xfrm>
          <a:prstGeom prst="rect">
            <a:avLst/>
          </a:prstGeom>
        </p:spPr>
      </p:pic>
      <p:sp>
        <p:nvSpPr>
          <p:cNvPr id="2" name="Title 1"/>
          <p:cNvSpPr txBox="1">
            <a:spLocks noGrp="1"/>
          </p:cNvSpPr>
          <p:nvPr>
            <p:ph type="title"/>
          </p:nvPr>
        </p:nvSpPr>
        <p:spPr>
          <a:xfrm>
            <a:off x="0" y="3"/>
            <a:ext cx="9144000" cy="900967"/>
          </a:xfrm>
          <a:prstGeom prst="rect">
            <a:avLst/>
          </a:prstGeom>
          <a:noFill/>
        </p:spPr>
        <p:txBody>
          <a:bodyPr wrap="square" anchor="ctr"/>
          <a:lstStyle>
            <a:lvl1pPr lvl="0">
              <a:defRPr/>
            </a:lvl1pPr>
          </a:lstStyle>
          <a:p>
            <a:pPr lvl="0" algn="ctr"/>
            <a:r>
              <a:rPr lang="en-US" dirty="0"/>
              <a:t>An Issue: Improper Segmentation</a:t>
            </a:r>
            <a:endParaRPr dirty="0"/>
          </a:p>
        </p:txBody>
      </p:sp>
      <p:sp>
        <p:nvSpPr>
          <p:cNvPr id="8" name="Rectangle 7"/>
          <p:cNvSpPr/>
          <p:nvPr/>
        </p:nvSpPr>
        <p:spPr>
          <a:xfrm>
            <a:off x="4851211" y="865801"/>
            <a:ext cx="371423" cy="22115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Rectangle 8"/>
          <p:cNvSpPr/>
          <p:nvPr/>
        </p:nvSpPr>
        <p:spPr>
          <a:xfrm>
            <a:off x="4901184" y="3077307"/>
            <a:ext cx="283464" cy="5627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Rectangle 9"/>
          <p:cNvSpPr/>
          <p:nvPr/>
        </p:nvSpPr>
        <p:spPr>
          <a:xfrm>
            <a:off x="4851211" y="3640015"/>
            <a:ext cx="371423" cy="318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TextBox 10"/>
          <p:cNvSpPr txBox="1"/>
          <p:nvPr/>
        </p:nvSpPr>
        <p:spPr>
          <a:xfrm>
            <a:off x="5444801" y="1617788"/>
            <a:ext cx="1876147" cy="1200329"/>
          </a:xfrm>
          <a:prstGeom prst="rect">
            <a:avLst/>
          </a:prstGeom>
          <a:noFill/>
        </p:spPr>
        <p:txBody>
          <a:bodyPr wrap="square" rtlCol="0">
            <a:spAutoFit/>
          </a:bodyPr>
          <a:lstStyle/>
          <a:p>
            <a:r>
              <a:rPr lang="en-US" sz="2400" dirty="0">
                <a:solidFill>
                  <a:prstClr val="black"/>
                </a:solidFill>
                <a:latin typeface="Calibri"/>
              </a:rPr>
              <a:t>Project A</a:t>
            </a:r>
          </a:p>
          <a:p>
            <a:r>
              <a:rPr lang="en-US" sz="2400" dirty="0">
                <a:solidFill>
                  <a:prstClr val="black"/>
                </a:solidFill>
                <a:latin typeface="Calibri"/>
              </a:rPr>
              <a:t>Mill 4” Fill 4” 3R Standards</a:t>
            </a:r>
          </a:p>
        </p:txBody>
      </p:sp>
      <p:sp>
        <p:nvSpPr>
          <p:cNvPr id="12" name="TextBox 11"/>
          <p:cNvSpPr txBox="1"/>
          <p:nvPr/>
        </p:nvSpPr>
        <p:spPr>
          <a:xfrm>
            <a:off x="5333717" y="2943162"/>
            <a:ext cx="2858561" cy="830997"/>
          </a:xfrm>
          <a:prstGeom prst="rect">
            <a:avLst/>
          </a:prstGeom>
          <a:noFill/>
        </p:spPr>
        <p:txBody>
          <a:bodyPr wrap="square" rtlCol="0">
            <a:spAutoFit/>
          </a:bodyPr>
          <a:lstStyle/>
          <a:p>
            <a:r>
              <a:rPr lang="en-US" sz="2400" dirty="0">
                <a:solidFill>
                  <a:prstClr val="black"/>
                </a:solidFill>
                <a:latin typeface="Calibri"/>
              </a:rPr>
              <a:t>Bridge/NBS – </a:t>
            </a:r>
          </a:p>
          <a:p>
            <a:r>
              <a:rPr lang="en-US" sz="2400" dirty="0">
                <a:solidFill>
                  <a:prstClr val="black"/>
                </a:solidFill>
                <a:latin typeface="Calibri"/>
              </a:rPr>
              <a:t>Less Than 3R width</a:t>
            </a:r>
          </a:p>
        </p:txBody>
      </p:sp>
      <p:sp>
        <p:nvSpPr>
          <p:cNvPr id="13" name="TextBox 12"/>
          <p:cNvSpPr txBox="1"/>
          <p:nvPr/>
        </p:nvSpPr>
        <p:spPr>
          <a:xfrm>
            <a:off x="5333717" y="4444810"/>
            <a:ext cx="1987231" cy="1200329"/>
          </a:xfrm>
          <a:prstGeom prst="rect">
            <a:avLst/>
          </a:prstGeom>
          <a:noFill/>
        </p:spPr>
        <p:txBody>
          <a:bodyPr wrap="square" rtlCol="0">
            <a:spAutoFit/>
          </a:bodyPr>
          <a:lstStyle/>
          <a:p>
            <a:r>
              <a:rPr lang="en-US" sz="2400" dirty="0">
                <a:solidFill>
                  <a:prstClr val="black"/>
                </a:solidFill>
                <a:latin typeface="Calibri"/>
              </a:rPr>
              <a:t>Project B</a:t>
            </a:r>
            <a:endParaRPr lang="en-US" sz="2400" dirty="0">
              <a:solidFill>
                <a:prstClr val="black"/>
              </a:solidFill>
            </a:endParaRPr>
          </a:p>
          <a:p>
            <a:r>
              <a:rPr lang="en-US" sz="2400" dirty="0">
                <a:solidFill>
                  <a:prstClr val="black"/>
                </a:solidFill>
              </a:rPr>
              <a:t>Mill 4” Fill 4” 3R Standards</a:t>
            </a:r>
          </a:p>
        </p:txBody>
      </p:sp>
      <p:sp>
        <p:nvSpPr>
          <p:cNvPr id="3" name="TextBox 2"/>
          <p:cNvSpPr txBox="1"/>
          <p:nvPr/>
        </p:nvSpPr>
        <p:spPr>
          <a:xfrm>
            <a:off x="5543032" y="3709489"/>
            <a:ext cx="3143768" cy="461665"/>
          </a:xfrm>
          <a:prstGeom prst="rect">
            <a:avLst/>
          </a:prstGeom>
          <a:noFill/>
        </p:spPr>
        <p:txBody>
          <a:bodyPr wrap="square" rtlCol="0">
            <a:spAutoFit/>
          </a:bodyPr>
          <a:lstStyle/>
          <a:p>
            <a:r>
              <a:rPr lang="en-US" sz="2400" dirty="0">
                <a:solidFill>
                  <a:srgbClr val="FF0000"/>
                </a:solidFill>
              </a:rPr>
              <a:t>NOT ADDRESSED??</a:t>
            </a:r>
          </a:p>
        </p:txBody>
      </p:sp>
      <p:sp>
        <p:nvSpPr>
          <p:cNvPr id="14" name="TextBox 13"/>
          <p:cNvSpPr txBox="1"/>
          <p:nvPr/>
        </p:nvSpPr>
        <p:spPr>
          <a:xfrm>
            <a:off x="-1145998" y="6345738"/>
            <a:ext cx="966627" cy="369332"/>
          </a:xfrm>
          <a:prstGeom prst="rect">
            <a:avLst/>
          </a:prstGeom>
          <a:noFill/>
        </p:spPr>
        <p:txBody>
          <a:bodyPr wrap="square" rtlCol="0">
            <a:spAutoFit/>
          </a:bodyPr>
          <a:lstStyle/>
          <a:p>
            <a:r>
              <a:rPr lang="en-US" dirty="0"/>
              <a:t>2 of 21</a:t>
            </a:r>
          </a:p>
        </p:txBody>
      </p:sp>
      <p:pic>
        <p:nvPicPr>
          <p:cNvPr id="16" name="Picture 15"/>
          <p:cNvPicPr>
            <a:picLocks noChangeAspect="1"/>
          </p:cNvPicPr>
          <p:nvPr/>
        </p:nvPicPr>
        <p:blipFill>
          <a:blip r:embed="rId4"/>
          <a:stretch>
            <a:fillRect/>
          </a:stretch>
        </p:blipFill>
        <p:spPr>
          <a:xfrm>
            <a:off x="6657293" y="5736139"/>
            <a:ext cx="2486707" cy="1121861"/>
          </a:xfrm>
          <a:prstGeom prst="rect">
            <a:avLst/>
          </a:prstGeom>
        </p:spPr>
      </p:pic>
      <p:sp>
        <p:nvSpPr>
          <p:cNvPr id="18" name="TextBox 17"/>
          <p:cNvSpPr txBox="1"/>
          <p:nvPr/>
        </p:nvSpPr>
        <p:spPr>
          <a:xfrm>
            <a:off x="7436780"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22</a:t>
            </a:fld>
            <a:endParaRPr lang="en-US" dirty="0">
              <a:solidFill>
                <a:prstClr val="black"/>
              </a:solidFill>
              <a:latin typeface="Calibri"/>
            </a:endParaRPr>
          </a:p>
        </p:txBody>
      </p:sp>
      <p:sp>
        <p:nvSpPr>
          <p:cNvPr id="19" name="TextBox 18"/>
          <p:cNvSpPr txBox="1"/>
          <p:nvPr/>
        </p:nvSpPr>
        <p:spPr>
          <a:xfrm>
            <a:off x="7286280"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81369327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70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800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1250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3"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Notes 18 and 22</a:t>
            </a:r>
          </a:p>
        </p:txBody>
      </p:sp>
      <p:sp>
        <p:nvSpPr>
          <p:cNvPr id="2" name="Title 1"/>
          <p:cNvSpPr txBox="1">
            <a:spLocks noGrp="1"/>
          </p:cNvSpPr>
          <p:nvPr>
            <p:ph type="title"/>
          </p:nvPr>
        </p:nvSpPr>
        <p:spPr>
          <a:xfrm>
            <a:off x="861774" y="13124"/>
            <a:ext cx="7621012" cy="1714147"/>
          </a:xfrm>
          <a:prstGeom prst="rect">
            <a:avLst/>
          </a:prstGeom>
          <a:noFill/>
        </p:spPr>
        <p:txBody>
          <a:bodyPr wrap="square" anchor="ctr"/>
          <a:lstStyle>
            <a:lvl1pPr lvl="0">
              <a:defRPr/>
            </a:lvl1pPr>
          </a:lstStyle>
          <a:p>
            <a:r>
              <a:rPr lang="en-US" dirty="0">
                <a:latin typeface="+mj-lt"/>
              </a:rPr>
              <a:t>Roadways and Bridges </a:t>
            </a:r>
            <a:br>
              <a:rPr lang="en-US" dirty="0">
                <a:latin typeface="+mj-lt"/>
              </a:rPr>
            </a:br>
            <a:r>
              <a:rPr lang="en-US" dirty="0">
                <a:latin typeface="+mj-lt"/>
              </a:rPr>
              <a:t>Work Together</a:t>
            </a:r>
            <a:endParaRPr sz="3600" dirty="0">
              <a:latin typeface="+mj-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pic>
        <p:nvPicPr>
          <p:cNvPr id="14" name="Picture 13" descr="circles , colorful , design , icon , mobile ap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345" y="2165565"/>
            <a:ext cx="2552271" cy="2552271"/>
          </a:xfrm>
          <a:prstGeom prst="rect">
            <a:avLst/>
          </a:prstGeom>
        </p:spPr>
      </p:pic>
      <p:sp>
        <p:nvSpPr>
          <p:cNvPr id="15" name="TextBox 14"/>
          <p:cNvSpPr txBox="1"/>
          <p:nvPr/>
        </p:nvSpPr>
        <p:spPr>
          <a:xfrm>
            <a:off x="5348552" y="2086266"/>
            <a:ext cx="3134234" cy="1815882"/>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t>Compatibility</a:t>
            </a:r>
          </a:p>
          <a:p>
            <a:pPr marL="285750" indent="-285750">
              <a:buFont typeface="Wingdings" panose="05000000000000000000" pitchFamily="2" charset="2"/>
              <a:buChar char="ü"/>
            </a:pPr>
            <a:r>
              <a:rPr lang="en-US" sz="2800" dirty="0"/>
              <a:t>Consistency</a:t>
            </a:r>
          </a:p>
          <a:p>
            <a:pPr marL="285750" indent="-285750">
              <a:buFont typeface="Wingdings" panose="05000000000000000000" pitchFamily="2" charset="2"/>
              <a:buChar char="ü"/>
            </a:pPr>
            <a:r>
              <a:rPr lang="en-US" sz="2800" dirty="0"/>
              <a:t>Safety</a:t>
            </a:r>
          </a:p>
          <a:p>
            <a:pPr marL="285750" indent="-285750">
              <a:buFont typeface="Wingdings" panose="05000000000000000000" pitchFamily="2" charset="2"/>
              <a:buChar char="ü"/>
            </a:pPr>
            <a:r>
              <a:rPr lang="en-US" sz="2800" dirty="0"/>
              <a:t>Driver Expectation</a:t>
            </a:r>
          </a:p>
        </p:txBody>
      </p:sp>
      <p:sp>
        <p:nvSpPr>
          <p:cNvPr id="3" name="TextBox 2"/>
          <p:cNvSpPr txBox="1"/>
          <p:nvPr/>
        </p:nvSpPr>
        <p:spPr>
          <a:xfrm>
            <a:off x="5825911" y="4192678"/>
            <a:ext cx="2528642" cy="1077218"/>
          </a:xfrm>
          <a:prstGeom prst="rect">
            <a:avLst/>
          </a:prstGeom>
          <a:noFill/>
        </p:spPr>
        <p:txBody>
          <a:bodyPr wrap="square" rtlCol="0">
            <a:spAutoFit/>
          </a:bodyPr>
          <a:lstStyle/>
          <a:p>
            <a:r>
              <a:rPr lang="en-US" sz="3200" dirty="0">
                <a:solidFill>
                  <a:srgbClr val="FF0000"/>
                </a:solidFill>
              </a:rPr>
              <a:t>Plan Projects Accordingly!  </a:t>
            </a:r>
          </a:p>
        </p:txBody>
      </p:sp>
      <p:sp>
        <p:nvSpPr>
          <p:cNvPr id="11" name="TextBox 10"/>
          <p:cNvSpPr txBox="1"/>
          <p:nvPr/>
        </p:nvSpPr>
        <p:spPr>
          <a:xfrm>
            <a:off x="9288127" y="159334"/>
            <a:ext cx="966627" cy="369332"/>
          </a:xfrm>
          <a:prstGeom prst="rect">
            <a:avLst/>
          </a:prstGeom>
          <a:noFill/>
        </p:spPr>
        <p:txBody>
          <a:bodyPr wrap="square" rtlCol="0">
            <a:spAutoFit/>
          </a:bodyPr>
          <a:lstStyle/>
          <a:p>
            <a:r>
              <a:rPr lang="en-US" dirty="0"/>
              <a:t>3 of 21</a:t>
            </a:r>
          </a:p>
        </p:txBody>
      </p:sp>
      <p:sp>
        <p:nvSpPr>
          <p:cNvPr id="12" name="TextBox 11"/>
          <p:cNvSpPr txBox="1"/>
          <p:nvPr/>
        </p:nvSpPr>
        <p:spPr>
          <a:xfrm>
            <a:off x="4154010" y="5823797"/>
            <a:ext cx="4072310" cy="1015663"/>
          </a:xfrm>
          <a:prstGeom prst="rect">
            <a:avLst/>
          </a:prstGeom>
          <a:noFill/>
        </p:spPr>
        <p:txBody>
          <a:bodyPr wrap="square" rtlCol="0">
            <a:spAutoFit/>
          </a:bodyPr>
          <a:lstStyle/>
          <a:p>
            <a:r>
              <a:rPr lang="en-US" sz="2000" dirty="0">
                <a:solidFill>
                  <a:prstClr val="black"/>
                </a:solidFill>
              </a:rPr>
              <a:t>428 NAC 2-001.03B, Note 6, Page 47</a:t>
            </a:r>
            <a:endParaRPr lang="en-US" sz="2000" dirty="0">
              <a:solidFill>
                <a:prstClr val="black"/>
              </a:solidFill>
              <a:latin typeface="Calibri"/>
            </a:endParaRPr>
          </a:p>
          <a:p>
            <a:r>
              <a:rPr lang="en-US" sz="2000" dirty="0">
                <a:solidFill>
                  <a:prstClr val="black"/>
                </a:solidFill>
                <a:latin typeface="Calibri"/>
              </a:rPr>
              <a:t>428 NAC 2-001.03B, Note 18, Page 53</a:t>
            </a:r>
          </a:p>
          <a:p>
            <a:r>
              <a:rPr lang="en-US" sz="2000" dirty="0">
                <a:solidFill>
                  <a:prstClr val="black"/>
                </a:solidFill>
              </a:rPr>
              <a:t>428 NAC 2-001.03B, Note 22, Page 54</a:t>
            </a:r>
          </a:p>
        </p:txBody>
      </p:sp>
      <p:pic>
        <p:nvPicPr>
          <p:cNvPr id="13" name="Picture 12"/>
          <p:cNvPicPr>
            <a:picLocks noChangeAspect="1"/>
          </p:cNvPicPr>
          <p:nvPr/>
        </p:nvPicPr>
        <p:blipFill>
          <a:blip r:embed="rId4"/>
          <a:stretch>
            <a:fillRect/>
          </a:stretch>
        </p:blipFill>
        <p:spPr>
          <a:xfrm>
            <a:off x="859536" y="5736139"/>
            <a:ext cx="2486707" cy="1121861"/>
          </a:xfrm>
          <a:prstGeom prst="rect">
            <a:avLst/>
          </a:prstGeom>
        </p:spPr>
      </p:pic>
      <p:sp>
        <p:nvSpPr>
          <p:cNvPr id="16" name="TextBox 15"/>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23</a:t>
            </a:fld>
            <a:endParaRPr lang="en-US" dirty="0">
              <a:solidFill>
                <a:prstClr val="black"/>
              </a:solidFill>
              <a:latin typeface="Calibri"/>
            </a:endParaRPr>
          </a:p>
        </p:txBody>
      </p:sp>
      <p:sp>
        <p:nvSpPr>
          <p:cNvPr id="17" name="TextBox 16"/>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5926988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90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120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18</a:t>
            </a:r>
          </a:p>
        </p:txBody>
      </p:sp>
      <p:sp>
        <p:nvSpPr>
          <p:cNvPr id="2" name="Title 1"/>
          <p:cNvSpPr txBox="1">
            <a:spLocks noGrp="1"/>
          </p:cNvSpPr>
          <p:nvPr>
            <p:ph type="title"/>
          </p:nvPr>
        </p:nvSpPr>
        <p:spPr>
          <a:xfrm>
            <a:off x="837119" y="4"/>
            <a:ext cx="2477511" cy="5621838"/>
          </a:xfrm>
          <a:prstGeom prst="rect">
            <a:avLst/>
          </a:prstGeom>
          <a:noFill/>
        </p:spPr>
        <p:txBody>
          <a:bodyPr wrap="square" anchor="ctr"/>
          <a:lstStyle>
            <a:lvl1pPr lvl="0">
              <a:defRPr/>
            </a:lvl1pPr>
          </a:lstStyle>
          <a:p>
            <a:r>
              <a:rPr lang="en-US" sz="3600" dirty="0">
                <a:latin typeface="+mj-lt"/>
              </a:rPr>
              <a:t> </a:t>
            </a:r>
            <a:br>
              <a:rPr lang="en-US" sz="3600" dirty="0">
                <a:latin typeface="+mj-lt"/>
              </a:rPr>
            </a:br>
            <a:br>
              <a:rPr lang="en-US" sz="3600" dirty="0">
                <a:latin typeface="+mj-lt"/>
              </a:rPr>
            </a:br>
            <a:br>
              <a:rPr lang="en-US" sz="3600" dirty="0">
                <a:latin typeface="+mj-lt"/>
              </a:rPr>
            </a:br>
            <a:r>
              <a:rPr lang="en-US" sz="3200" dirty="0">
                <a:latin typeface="+mn-lt"/>
              </a:rPr>
              <a:t>Avoid having a structure being a constriction  </a:t>
            </a:r>
            <a:endParaRPr sz="2800" dirty="0">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886" y="0"/>
            <a:ext cx="4914900" cy="5895975"/>
          </a:xfrm>
          <a:prstGeom prst="rect">
            <a:avLst/>
          </a:prstGeom>
        </p:spPr>
      </p:pic>
      <p:pic>
        <p:nvPicPr>
          <p:cNvPr id="8" name="Picture 2" descr="http://www.usa-traffic-signs.com/v/vspfiles/photos/w5-2ara16-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599" y="693876"/>
            <a:ext cx="1630549" cy="16142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416360" y="103732"/>
            <a:ext cx="966627" cy="369332"/>
          </a:xfrm>
          <a:prstGeom prst="rect">
            <a:avLst/>
          </a:prstGeom>
          <a:noFill/>
        </p:spPr>
        <p:txBody>
          <a:bodyPr wrap="square" rtlCol="0">
            <a:spAutoFit/>
          </a:bodyPr>
          <a:lstStyle/>
          <a:p>
            <a:r>
              <a:rPr lang="en-US" dirty="0"/>
              <a:t>4 of 21</a:t>
            </a:r>
          </a:p>
        </p:txBody>
      </p:sp>
      <p:sp>
        <p:nvSpPr>
          <p:cNvPr id="13" name="TextBox 12"/>
          <p:cNvSpPr txBox="1"/>
          <p:nvPr/>
        </p:nvSpPr>
        <p:spPr>
          <a:xfrm>
            <a:off x="3567886" y="5728039"/>
            <a:ext cx="4914900" cy="1015663"/>
          </a:xfrm>
          <a:prstGeom prst="rect">
            <a:avLst/>
          </a:prstGeom>
          <a:solidFill>
            <a:schemeClr val="bg1"/>
          </a:solidFill>
        </p:spPr>
        <p:txBody>
          <a:bodyPr wrap="square" rtlCol="0">
            <a:spAutoFit/>
          </a:bodyPr>
          <a:lstStyle/>
          <a:p>
            <a:pPr algn="r"/>
            <a:r>
              <a:rPr lang="en-US" sz="2000" dirty="0">
                <a:solidFill>
                  <a:prstClr val="black"/>
                </a:solidFill>
              </a:rPr>
              <a:t>428 NAC 2-001.03B, Note 6, Page 47</a:t>
            </a:r>
            <a:endParaRPr lang="en-US" sz="2000" dirty="0">
              <a:solidFill>
                <a:prstClr val="black"/>
              </a:solidFill>
              <a:latin typeface="Calibri"/>
            </a:endParaRPr>
          </a:p>
          <a:p>
            <a:pPr algn="r"/>
            <a:r>
              <a:rPr lang="en-US" sz="2000" dirty="0">
                <a:solidFill>
                  <a:prstClr val="black"/>
                </a:solidFill>
                <a:latin typeface="Calibri"/>
              </a:rPr>
              <a:t>428 NAC 2-001.03B, Note 18, Page 53</a:t>
            </a:r>
          </a:p>
          <a:p>
            <a:pPr algn="r"/>
            <a:r>
              <a:rPr lang="en-US" sz="2000" dirty="0">
                <a:solidFill>
                  <a:prstClr val="black"/>
                </a:solidFill>
              </a:rPr>
              <a:t>428 NAC 2-001.03B, Note 22, Page 54</a:t>
            </a:r>
          </a:p>
        </p:txBody>
      </p:sp>
      <p:pic>
        <p:nvPicPr>
          <p:cNvPr id="14" name="Picture 13"/>
          <p:cNvPicPr>
            <a:picLocks noChangeAspect="1"/>
          </p:cNvPicPr>
          <p:nvPr/>
        </p:nvPicPr>
        <p:blipFill>
          <a:blip r:embed="rId5"/>
          <a:stretch>
            <a:fillRect/>
          </a:stretch>
        </p:blipFill>
        <p:spPr>
          <a:xfrm>
            <a:off x="859536" y="5736139"/>
            <a:ext cx="2486707" cy="1121861"/>
          </a:xfrm>
          <a:prstGeom prst="rect">
            <a:avLst/>
          </a:prstGeom>
        </p:spPr>
      </p:pic>
      <p:sp>
        <p:nvSpPr>
          <p:cNvPr id="16" name="TextBox 15"/>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24</a:t>
            </a:fld>
            <a:endParaRPr lang="en-US" dirty="0">
              <a:solidFill>
                <a:prstClr val="black"/>
              </a:solidFill>
              <a:latin typeface="Calibri"/>
            </a:endParaRPr>
          </a:p>
        </p:txBody>
      </p:sp>
      <p:sp>
        <p:nvSpPr>
          <p:cNvPr id="17" name="TextBox 16"/>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1752044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605" y="2298607"/>
            <a:ext cx="861774" cy="2092569"/>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18</a:t>
            </a:r>
          </a:p>
        </p:txBody>
      </p:sp>
      <p:pic>
        <p:nvPicPr>
          <p:cNvPr id="16" name="Picture 15" descr="Nutazioni - oscillazioni di una trotto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352" y="272634"/>
            <a:ext cx="1529733" cy="114730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653" y="1467888"/>
            <a:ext cx="1603710" cy="1158702"/>
          </a:xfrm>
          <a:prstGeom prst="rect">
            <a:avLst/>
          </a:prstGeom>
        </p:spPr>
      </p:pic>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3" name="TextBox 2"/>
          <p:cNvSpPr txBox="1"/>
          <p:nvPr/>
        </p:nvSpPr>
        <p:spPr>
          <a:xfrm>
            <a:off x="3055953" y="5177466"/>
            <a:ext cx="3972922" cy="646331"/>
          </a:xfrm>
          <a:prstGeom prst="rect">
            <a:avLst/>
          </a:prstGeom>
          <a:noFill/>
        </p:spPr>
        <p:txBody>
          <a:bodyPr wrap="square" rtlCol="0">
            <a:spAutoFit/>
          </a:bodyPr>
          <a:lstStyle/>
          <a:p>
            <a:r>
              <a:rPr lang="en-US" sz="3600" dirty="0"/>
              <a:t>*</a:t>
            </a:r>
            <a:r>
              <a:rPr lang="en-US" sz="2400" dirty="0">
                <a:solidFill>
                  <a:srgbClr val="FF0000"/>
                </a:solidFill>
              </a:rPr>
              <a:t> More than Maintenance</a:t>
            </a:r>
          </a:p>
        </p:txBody>
      </p:sp>
      <p:sp>
        <p:nvSpPr>
          <p:cNvPr id="15" name="TextBox 14"/>
          <p:cNvSpPr txBox="1"/>
          <p:nvPr/>
        </p:nvSpPr>
        <p:spPr>
          <a:xfrm>
            <a:off x="-16891" y="4468322"/>
            <a:ext cx="861774" cy="1645267"/>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6</a:t>
            </a:r>
          </a:p>
        </p:txBody>
      </p:sp>
      <p:sp>
        <p:nvSpPr>
          <p:cNvPr id="2" name="Title 1"/>
          <p:cNvSpPr txBox="1">
            <a:spLocks noGrp="1"/>
          </p:cNvSpPr>
          <p:nvPr>
            <p:ph type="title"/>
          </p:nvPr>
        </p:nvSpPr>
        <p:spPr>
          <a:xfrm>
            <a:off x="1729211" y="609951"/>
            <a:ext cx="5111438" cy="1909171"/>
          </a:xfrm>
          <a:prstGeom prst="rect">
            <a:avLst/>
          </a:prstGeom>
          <a:noFill/>
        </p:spPr>
        <p:txBody>
          <a:bodyPr wrap="square" anchor="ctr"/>
          <a:lstStyle>
            <a:lvl1pPr lvl="0">
              <a:defRPr/>
            </a:lvl1pPr>
          </a:lstStyle>
          <a:p>
            <a:r>
              <a:rPr lang="en-US" sz="3200" dirty="0">
                <a:latin typeface="+mj-lt"/>
              </a:rPr>
              <a:t>When does work* on an existing approach roadway require work on a structure? </a:t>
            </a:r>
            <a:endParaRPr sz="2400" dirty="0">
              <a:latin typeface="+mj-lt"/>
            </a:endParaRPr>
          </a:p>
        </p:txBody>
      </p:sp>
      <p:sp>
        <p:nvSpPr>
          <p:cNvPr id="21" name="TextBox 20"/>
          <p:cNvSpPr txBox="1"/>
          <p:nvPr/>
        </p:nvSpPr>
        <p:spPr>
          <a:xfrm>
            <a:off x="9288317" y="145218"/>
            <a:ext cx="966627" cy="369332"/>
          </a:xfrm>
          <a:prstGeom prst="rect">
            <a:avLst/>
          </a:prstGeom>
          <a:noFill/>
        </p:spPr>
        <p:txBody>
          <a:bodyPr wrap="square" rtlCol="0">
            <a:spAutoFit/>
          </a:bodyPr>
          <a:lstStyle/>
          <a:p>
            <a:r>
              <a:rPr lang="en-US" dirty="0"/>
              <a:t>5 of 21</a:t>
            </a:r>
          </a:p>
        </p:txBody>
      </p:sp>
      <p:sp>
        <p:nvSpPr>
          <p:cNvPr id="22" name="TextBox 21"/>
          <p:cNvSpPr txBox="1"/>
          <p:nvPr/>
        </p:nvSpPr>
        <p:spPr>
          <a:xfrm>
            <a:off x="4154010" y="5823797"/>
            <a:ext cx="4072310" cy="1015663"/>
          </a:xfrm>
          <a:prstGeom prst="rect">
            <a:avLst/>
          </a:prstGeom>
          <a:noFill/>
        </p:spPr>
        <p:txBody>
          <a:bodyPr wrap="square" rtlCol="0">
            <a:spAutoFit/>
          </a:bodyPr>
          <a:lstStyle/>
          <a:p>
            <a:r>
              <a:rPr lang="en-US" sz="2000" dirty="0">
                <a:solidFill>
                  <a:prstClr val="black"/>
                </a:solidFill>
              </a:rPr>
              <a:t>428 NAC 2-001.03B, Note 6, Page 47</a:t>
            </a:r>
            <a:endParaRPr lang="en-US" sz="2000" dirty="0">
              <a:solidFill>
                <a:prstClr val="black"/>
              </a:solidFill>
              <a:latin typeface="Calibri"/>
            </a:endParaRPr>
          </a:p>
          <a:p>
            <a:r>
              <a:rPr lang="en-US" sz="2000" dirty="0">
                <a:solidFill>
                  <a:prstClr val="black"/>
                </a:solidFill>
                <a:latin typeface="Calibri"/>
              </a:rPr>
              <a:t>428 NAC 2-001.03B, Note 18, Page 53</a:t>
            </a:r>
          </a:p>
          <a:p>
            <a:r>
              <a:rPr lang="en-US" sz="2000" dirty="0">
                <a:solidFill>
                  <a:prstClr val="black"/>
                </a:solidFill>
              </a:rPr>
              <a:t>428 NAC 2-001.03B, Note 22, Page 54</a:t>
            </a:r>
          </a:p>
        </p:txBody>
      </p:sp>
      <p:graphicFrame>
        <p:nvGraphicFramePr>
          <p:cNvPr id="17" name="Table 16"/>
          <p:cNvGraphicFramePr>
            <a:graphicFrameLocks noGrp="1"/>
          </p:cNvGraphicFramePr>
          <p:nvPr>
            <p:extLst>
              <p:ext uri="{D42A27DB-BD31-4B8C-83A1-F6EECF244321}">
                <p14:modId xmlns:p14="http://schemas.microsoft.com/office/powerpoint/2010/main" val="3648744375"/>
              </p:ext>
            </p:extLst>
          </p:nvPr>
        </p:nvGraphicFramePr>
        <p:xfrm>
          <a:off x="1118237" y="2689285"/>
          <a:ext cx="7108082" cy="2509842"/>
        </p:xfrm>
        <a:graphic>
          <a:graphicData uri="http://schemas.openxmlformats.org/drawingml/2006/table">
            <a:tbl>
              <a:tblPr firstRow="1" bandRow="1">
                <a:tableStyleId>{5C22544A-7EE6-4342-B048-85BDC9FD1C3A}</a:tableStyleId>
              </a:tblPr>
              <a:tblGrid>
                <a:gridCol w="3554041">
                  <a:extLst>
                    <a:ext uri="{9D8B030D-6E8A-4147-A177-3AD203B41FA5}">
                      <a16:colId xmlns:a16="http://schemas.microsoft.com/office/drawing/2014/main" val="1706917673"/>
                    </a:ext>
                  </a:extLst>
                </a:gridCol>
                <a:gridCol w="3554041">
                  <a:extLst>
                    <a:ext uri="{9D8B030D-6E8A-4147-A177-3AD203B41FA5}">
                      <a16:colId xmlns:a16="http://schemas.microsoft.com/office/drawing/2014/main" val="708968330"/>
                    </a:ext>
                  </a:extLst>
                </a:gridCol>
              </a:tblGrid>
              <a:tr h="711522">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2000" dirty="0"/>
                        <a:t>Type</a:t>
                      </a:r>
                      <a:r>
                        <a:rPr lang="en-US" sz="2000" baseline="0" dirty="0"/>
                        <a:t> of Work </a:t>
                      </a:r>
                    </a:p>
                    <a:p>
                      <a:pPr marL="0" marR="0" indent="0" algn="ctr" defTabSz="914377" rtl="0" eaLnBrk="1" fontAlgn="auto" latinLnBrk="0" hangingPunct="1">
                        <a:lnSpc>
                          <a:spcPct val="100000"/>
                        </a:lnSpc>
                        <a:spcBef>
                          <a:spcPts val="0"/>
                        </a:spcBef>
                        <a:spcAft>
                          <a:spcPts val="0"/>
                        </a:spcAft>
                        <a:buClrTx/>
                        <a:buSzTx/>
                        <a:buFontTx/>
                        <a:buNone/>
                        <a:tabLst/>
                        <a:defRPr/>
                      </a:pPr>
                      <a:r>
                        <a:rPr lang="en-US" sz="2000" baseline="0" dirty="0"/>
                        <a:t>on the approach Road or Street</a:t>
                      </a:r>
                      <a:endParaRPr lang="en-US" sz="2000" dirty="0"/>
                    </a:p>
                  </a:txBody>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2000" dirty="0"/>
                        <a:t>Bridge/NBS/Culvert </a:t>
                      </a:r>
                    </a:p>
                    <a:p>
                      <a:pPr marL="0" marR="0" indent="0" algn="ctr" defTabSz="914377" rtl="0" eaLnBrk="1" fontAlgn="auto" latinLnBrk="0" hangingPunct="1">
                        <a:lnSpc>
                          <a:spcPct val="100000"/>
                        </a:lnSpc>
                        <a:spcBef>
                          <a:spcPts val="0"/>
                        </a:spcBef>
                        <a:spcAft>
                          <a:spcPts val="0"/>
                        </a:spcAft>
                        <a:buClrTx/>
                        <a:buSzTx/>
                        <a:buFontTx/>
                        <a:buNone/>
                        <a:tabLst/>
                        <a:defRPr/>
                      </a:pPr>
                      <a:r>
                        <a:rPr lang="en-US" sz="2000" dirty="0"/>
                        <a:t>Minimum standards</a:t>
                      </a:r>
                    </a:p>
                  </a:txBody>
                  <a:tcPr/>
                </a:tc>
                <a:extLst>
                  <a:ext uri="{0D108BD9-81ED-4DB2-BD59-A6C34878D82A}">
                    <a16:rowId xmlns:a16="http://schemas.microsoft.com/office/drawing/2014/main" val="475326784"/>
                  </a:ext>
                </a:extLst>
              </a:tr>
              <a:tr h="370840">
                <a:tc>
                  <a:txBody>
                    <a:bodyPr/>
                    <a:lstStyle/>
                    <a:p>
                      <a:pPr algn="ctr"/>
                      <a:r>
                        <a:rPr lang="en-US" sz="2000" dirty="0"/>
                        <a:t>N&amp;R</a:t>
                      </a:r>
                    </a:p>
                  </a:txBody>
                  <a:tcPr/>
                </a:tc>
                <a:tc>
                  <a:txBody>
                    <a:bodyPr/>
                    <a:lstStyle/>
                    <a:p>
                      <a:pPr algn="ctr"/>
                      <a:r>
                        <a:rPr lang="en-US" sz="2000" b="1" dirty="0"/>
                        <a:t>3R</a:t>
                      </a:r>
                      <a:r>
                        <a:rPr lang="en-US" sz="2000" b="0" dirty="0"/>
                        <a:t> (per Note 18)</a:t>
                      </a:r>
                      <a:endParaRPr lang="en-US" sz="2000" b="1" dirty="0"/>
                    </a:p>
                  </a:txBody>
                  <a:tcPr/>
                </a:tc>
                <a:extLst>
                  <a:ext uri="{0D108BD9-81ED-4DB2-BD59-A6C34878D82A}">
                    <a16:rowId xmlns:a16="http://schemas.microsoft.com/office/drawing/2014/main" val="1976549039"/>
                  </a:ext>
                </a:extLst>
              </a:tr>
              <a:tr h="370840">
                <a:tc>
                  <a:txBody>
                    <a:bodyPr/>
                    <a:lstStyle/>
                    <a:p>
                      <a:pPr algn="ctr"/>
                      <a:r>
                        <a:rPr lang="en-US" sz="2000" dirty="0"/>
                        <a:t>3R,</a:t>
                      </a:r>
                      <a:r>
                        <a:rPr lang="en-US" sz="2000" baseline="0" dirty="0"/>
                        <a:t> traveled way or paved shoulders are widened</a:t>
                      </a:r>
                      <a:endParaRPr lang="en-US" sz="2000" dirty="0"/>
                    </a:p>
                  </a:txBody>
                  <a:tcPr/>
                </a:tc>
                <a:tc>
                  <a:txBody>
                    <a:bodyPr/>
                    <a:lstStyle/>
                    <a:p>
                      <a:pPr algn="ctr"/>
                      <a:r>
                        <a:rPr lang="en-US" sz="2000" b="1" dirty="0"/>
                        <a:t>3R</a:t>
                      </a:r>
                      <a:r>
                        <a:rPr lang="en-US" sz="2000" b="0" dirty="0"/>
                        <a:t> (per Note</a:t>
                      </a:r>
                      <a:r>
                        <a:rPr lang="en-US" sz="2000" b="0" baseline="0" dirty="0"/>
                        <a:t> 18)</a:t>
                      </a:r>
                      <a:endParaRPr lang="en-US" sz="2000" b="1" dirty="0"/>
                    </a:p>
                  </a:txBody>
                  <a:tcPr/>
                </a:tc>
                <a:extLst>
                  <a:ext uri="{0D108BD9-81ED-4DB2-BD59-A6C34878D82A}">
                    <a16:rowId xmlns:a16="http://schemas.microsoft.com/office/drawing/2014/main" val="3102939833"/>
                  </a:ext>
                </a:extLst>
              </a:tr>
              <a:tr h="370840">
                <a:tc>
                  <a:txBody>
                    <a:bodyPr/>
                    <a:lstStyle/>
                    <a:p>
                      <a:pPr algn="ctr"/>
                      <a:r>
                        <a:rPr lang="en-US" sz="2000" dirty="0"/>
                        <a:t>3R, traveled way or paved shoulders are not widened</a:t>
                      </a:r>
                    </a:p>
                  </a:txBody>
                  <a:tcPr/>
                </a:tc>
                <a:tc>
                  <a:txBody>
                    <a:bodyPr/>
                    <a:lstStyle/>
                    <a:p>
                      <a:pPr algn="ctr"/>
                      <a:r>
                        <a:rPr lang="en-US" sz="2000" b="1" dirty="0"/>
                        <a:t>3R</a:t>
                      </a:r>
                      <a:r>
                        <a:rPr lang="en-US" sz="2000" dirty="0"/>
                        <a:t> </a:t>
                      </a:r>
                      <a:r>
                        <a:rPr lang="en-US" sz="2000" baseline="0" dirty="0"/>
                        <a:t>if cost effective analysis (per Note 6) indicates the need</a:t>
                      </a:r>
                      <a:endParaRPr lang="en-US" sz="2000" dirty="0"/>
                    </a:p>
                  </a:txBody>
                  <a:tcPr/>
                </a:tc>
                <a:extLst>
                  <a:ext uri="{0D108BD9-81ED-4DB2-BD59-A6C34878D82A}">
                    <a16:rowId xmlns:a16="http://schemas.microsoft.com/office/drawing/2014/main" val="3161870321"/>
                  </a:ext>
                </a:extLst>
              </a:tr>
            </a:tbl>
          </a:graphicData>
        </a:graphic>
      </p:graphicFrame>
      <p:pic>
        <p:nvPicPr>
          <p:cNvPr id="18" name="Picture 17"/>
          <p:cNvPicPr>
            <a:picLocks noChangeAspect="1"/>
          </p:cNvPicPr>
          <p:nvPr/>
        </p:nvPicPr>
        <p:blipFill>
          <a:blip r:embed="rId5"/>
          <a:stretch>
            <a:fillRect/>
          </a:stretch>
        </p:blipFill>
        <p:spPr>
          <a:xfrm>
            <a:off x="859536" y="5736139"/>
            <a:ext cx="2486707" cy="1121861"/>
          </a:xfrm>
          <a:prstGeom prst="rect">
            <a:avLst/>
          </a:prstGeom>
        </p:spPr>
      </p:pic>
      <p:sp>
        <p:nvSpPr>
          <p:cNvPr id="19" name="TextBox 18"/>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25</a:t>
            </a:fld>
            <a:endParaRPr lang="en-US" dirty="0">
              <a:solidFill>
                <a:prstClr val="black"/>
              </a:solidFill>
              <a:latin typeface="Calibri"/>
            </a:endParaRPr>
          </a:p>
        </p:txBody>
      </p:sp>
      <p:sp>
        <p:nvSpPr>
          <p:cNvPr id="20" name="TextBox 19"/>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17279567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10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8400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18239" y="2533022"/>
          <a:ext cx="7108082" cy="2205042"/>
        </p:xfrm>
        <a:graphic>
          <a:graphicData uri="http://schemas.openxmlformats.org/drawingml/2006/table">
            <a:tbl>
              <a:tblPr firstRow="1" bandRow="1">
                <a:tableStyleId>{5C22544A-7EE6-4342-B048-85BDC9FD1C3A}</a:tableStyleId>
              </a:tblPr>
              <a:tblGrid>
                <a:gridCol w="3554041">
                  <a:extLst>
                    <a:ext uri="{9D8B030D-6E8A-4147-A177-3AD203B41FA5}">
                      <a16:colId xmlns:a16="http://schemas.microsoft.com/office/drawing/2014/main" val="1706917673"/>
                    </a:ext>
                  </a:extLst>
                </a:gridCol>
                <a:gridCol w="3554041">
                  <a:extLst>
                    <a:ext uri="{9D8B030D-6E8A-4147-A177-3AD203B41FA5}">
                      <a16:colId xmlns:a16="http://schemas.microsoft.com/office/drawing/2014/main" val="708968330"/>
                    </a:ext>
                  </a:extLst>
                </a:gridCol>
              </a:tblGrid>
              <a:tr h="711522">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2000" dirty="0"/>
                        <a:t>Type</a:t>
                      </a:r>
                      <a:r>
                        <a:rPr lang="en-US" sz="2000" baseline="0" dirty="0"/>
                        <a:t> of Work </a:t>
                      </a:r>
                    </a:p>
                    <a:p>
                      <a:pPr marL="0" marR="0" indent="0" algn="ctr" defTabSz="914377" rtl="0" eaLnBrk="1" fontAlgn="auto" latinLnBrk="0" hangingPunct="1">
                        <a:lnSpc>
                          <a:spcPct val="100000"/>
                        </a:lnSpc>
                        <a:spcBef>
                          <a:spcPts val="0"/>
                        </a:spcBef>
                        <a:spcAft>
                          <a:spcPts val="0"/>
                        </a:spcAft>
                        <a:buClrTx/>
                        <a:buSzTx/>
                        <a:buFontTx/>
                        <a:buNone/>
                        <a:tabLst/>
                        <a:defRPr/>
                      </a:pPr>
                      <a:r>
                        <a:rPr lang="en-US" sz="2000" baseline="0" dirty="0"/>
                        <a:t>on  the Bridge/NBS/Culvert</a:t>
                      </a:r>
                      <a:endParaRPr lang="en-US" sz="2000" dirty="0"/>
                    </a:p>
                  </a:txBody>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2000" dirty="0"/>
                        <a:t>Approach Road or Street</a:t>
                      </a:r>
                    </a:p>
                    <a:p>
                      <a:pPr marL="0" marR="0" indent="0" algn="ctr" defTabSz="914377" rtl="0" eaLnBrk="1" fontAlgn="auto" latinLnBrk="0" hangingPunct="1">
                        <a:lnSpc>
                          <a:spcPct val="100000"/>
                        </a:lnSpc>
                        <a:spcBef>
                          <a:spcPts val="0"/>
                        </a:spcBef>
                        <a:spcAft>
                          <a:spcPts val="0"/>
                        </a:spcAft>
                        <a:buClrTx/>
                        <a:buSzTx/>
                        <a:buFontTx/>
                        <a:buNone/>
                        <a:tabLst/>
                        <a:defRPr/>
                      </a:pPr>
                      <a:r>
                        <a:rPr lang="en-US" sz="2000" dirty="0"/>
                        <a:t>Minimum standards</a:t>
                      </a:r>
                    </a:p>
                  </a:txBody>
                  <a:tcPr/>
                </a:tc>
                <a:extLst>
                  <a:ext uri="{0D108BD9-81ED-4DB2-BD59-A6C34878D82A}">
                    <a16:rowId xmlns:a16="http://schemas.microsoft.com/office/drawing/2014/main" val="475326784"/>
                  </a:ext>
                </a:extLst>
              </a:tr>
              <a:tr h="370840">
                <a:tc>
                  <a:txBody>
                    <a:bodyPr/>
                    <a:lstStyle/>
                    <a:p>
                      <a:pPr algn="ctr"/>
                      <a:r>
                        <a:rPr lang="en-US" sz="2000" dirty="0"/>
                        <a:t>N&amp;R, Rural Area, ADT &lt; 400</a:t>
                      </a:r>
                      <a:r>
                        <a:rPr lang="en-US" sz="2000" baseline="0" dirty="0"/>
                        <a:t> VPD</a:t>
                      </a:r>
                      <a:endParaRPr lang="en-US" sz="2000" dirty="0"/>
                    </a:p>
                  </a:txBody>
                  <a:tcPr/>
                </a:tc>
                <a:tc>
                  <a:txBody>
                    <a:bodyPr/>
                    <a:lstStyle/>
                    <a:p>
                      <a:pPr algn="ctr"/>
                      <a:r>
                        <a:rPr lang="en-US" sz="2000" b="1" dirty="0"/>
                        <a:t>N&amp;R</a:t>
                      </a:r>
                      <a:r>
                        <a:rPr lang="en-US" sz="2000" dirty="0"/>
                        <a:t> (conditional, per Note 22)</a:t>
                      </a:r>
                    </a:p>
                  </a:txBody>
                  <a:tcPr/>
                </a:tc>
                <a:extLst>
                  <a:ext uri="{0D108BD9-81ED-4DB2-BD59-A6C34878D82A}">
                    <a16:rowId xmlns:a16="http://schemas.microsoft.com/office/drawing/2014/main" val="3102939833"/>
                  </a:ext>
                </a:extLst>
              </a:tr>
              <a:tr h="370840">
                <a:tc>
                  <a:txBody>
                    <a:bodyPr/>
                    <a:lstStyle/>
                    <a:p>
                      <a:pPr algn="ctr"/>
                      <a:r>
                        <a:rPr lang="en-US" sz="2000" dirty="0"/>
                        <a:t>3R, CBW increased or culvert extended</a:t>
                      </a:r>
                    </a:p>
                  </a:txBody>
                  <a:tcPr/>
                </a:tc>
                <a:tc>
                  <a:txBody>
                    <a:bodyPr/>
                    <a:lstStyle/>
                    <a:p>
                      <a:pPr algn="ctr"/>
                      <a:r>
                        <a:rPr lang="en-US" sz="2000" b="1" dirty="0"/>
                        <a:t>3R </a:t>
                      </a:r>
                      <a:r>
                        <a:rPr lang="en-US" sz="2000" dirty="0"/>
                        <a:t>(conditional, per Note 6)</a:t>
                      </a:r>
                      <a:endParaRPr lang="en-US" sz="2000" b="1" dirty="0"/>
                    </a:p>
                  </a:txBody>
                  <a:tcPr/>
                </a:tc>
                <a:extLst>
                  <a:ext uri="{0D108BD9-81ED-4DB2-BD59-A6C34878D82A}">
                    <a16:rowId xmlns:a16="http://schemas.microsoft.com/office/drawing/2014/main" val="3161870321"/>
                  </a:ext>
                </a:extLst>
              </a:tr>
              <a:tr h="370840">
                <a:tc>
                  <a:txBody>
                    <a:bodyPr/>
                    <a:lstStyle/>
                    <a:p>
                      <a:pPr algn="ctr"/>
                      <a:r>
                        <a:rPr lang="en-US" sz="2000" dirty="0"/>
                        <a:t>3R, CBW not increased</a:t>
                      </a:r>
                    </a:p>
                  </a:txBody>
                  <a:tcPr/>
                </a:tc>
                <a:tc>
                  <a:txBody>
                    <a:bodyPr/>
                    <a:lstStyle/>
                    <a:p>
                      <a:pPr algn="ctr"/>
                      <a:r>
                        <a:rPr lang="en-US" sz="2000" b="1" dirty="0"/>
                        <a:t>Maintenance</a:t>
                      </a:r>
                    </a:p>
                  </a:txBody>
                  <a:tcPr/>
                </a:tc>
                <a:extLst>
                  <a:ext uri="{0D108BD9-81ED-4DB2-BD59-A6C34878D82A}">
                    <a16:rowId xmlns:a16="http://schemas.microsoft.com/office/drawing/2014/main" val="2243322901"/>
                  </a:ext>
                </a:extLst>
              </a:tr>
            </a:tbl>
          </a:graphicData>
        </a:graphic>
      </p:graphicFrame>
      <p:sp>
        <p:nvSpPr>
          <p:cNvPr id="5" name="TextBox 4"/>
          <p:cNvSpPr txBox="1"/>
          <p:nvPr/>
        </p:nvSpPr>
        <p:spPr>
          <a:xfrm>
            <a:off x="2679939" y="100462"/>
            <a:ext cx="5102942" cy="1569660"/>
          </a:xfrm>
          <a:prstGeom prst="rect">
            <a:avLst/>
          </a:prstGeom>
          <a:noFill/>
        </p:spPr>
        <p:txBody>
          <a:bodyPr wrap="square" rtlCol="0">
            <a:spAutoFit/>
          </a:bodyPr>
          <a:lstStyle/>
          <a:p>
            <a:pPr algn="ctr"/>
            <a:r>
              <a:rPr lang="en-US" sz="3200" dirty="0">
                <a:latin typeface="+mj-lt"/>
              </a:rPr>
              <a:t>When does work* on an existing structure require work on a roadway?</a:t>
            </a:r>
          </a:p>
        </p:txBody>
      </p:sp>
      <p:pic>
        <p:nvPicPr>
          <p:cNvPr id="6" name="Picture 5" descr="Nutazioni - oscillazioni di una trotto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1188" y="991849"/>
            <a:ext cx="1529733" cy="11473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414" y="579531"/>
            <a:ext cx="1930636" cy="1373339"/>
          </a:xfrm>
          <a:prstGeom prst="rect">
            <a:avLst/>
          </a:prstGeom>
        </p:spPr>
      </p:pic>
      <p:sp>
        <p:nvSpPr>
          <p:cNvPr id="8" name="TextBox 7"/>
          <p:cNvSpPr txBox="1"/>
          <p:nvPr/>
        </p:nvSpPr>
        <p:spPr>
          <a:xfrm>
            <a:off x="2978266" y="5049197"/>
            <a:ext cx="3972922" cy="646331"/>
          </a:xfrm>
          <a:prstGeom prst="rect">
            <a:avLst/>
          </a:prstGeom>
          <a:noFill/>
        </p:spPr>
        <p:txBody>
          <a:bodyPr wrap="square" rtlCol="0">
            <a:spAutoFit/>
          </a:bodyPr>
          <a:lstStyle/>
          <a:p>
            <a:r>
              <a:rPr lang="en-US" sz="3600" dirty="0"/>
              <a:t>*</a:t>
            </a:r>
            <a:r>
              <a:rPr lang="en-US" sz="2400" dirty="0">
                <a:solidFill>
                  <a:srgbClr val="FF0000"/>
                </a:solidFill>
              </a:rPr>
              <a:t> More than Maintenance</a:t>
            </a:r>
          </a:p>
        </p:txBody>
      </p:sp>
      <p:sp>
        <p:nvSpPr>
          <p:cNvPr id="10" name="TextBox 9"/>
          <p:cNvSpPr txBox="1"/>
          <p:nvPr/>
        </p:nvSpPr>
        <p:spPr>
          <a:xfrm>
            <a:off x="4154010" y="5823797"/>
            <a:ext cx="4072310" cy="1015663"/>
          </a:xfrm>
          <a:prstGeom prst="rect">
            <a:avLst/>
          </a:prstGeom>
          <a:noFill/>
        </p:spPr>
        <p:txBody>
          <a:bodyPr wrap="square" rtlCol="0">
            <a:spAutoFit/>
          </a:bodyPr>
          <a:lstStyle/>
          <a:p>
            <a:r>
              <a:rPr lang="en-US" sz="2000" dirty="0">
                <a:solidFill>
                  <a:prstClr val="black"/>
                </a:solidFill>
              </a:rPr>
              <a:t>428 NAC 2-001.03B, Note 6, Page 47</a:t>
            </a:r>
            <a:endParaRPr lang="en-US" sz="2000" dirty="0">
              <a:solidFill>
                <a:prstClr val="black"/>
              </a:solidFill>
              <a:latin typeface="Calibri"/>
            </a:endParaRPr>
          </a:p>
          <a:p>
            <a:r>
              <a:rPr lang="en-US" sz="2000" dirty="0">
                <a:solidFill>
                  <a:prstClr val="black"/>
                </a:solidFill>
              </a:rPr>
              <a:t>428 NAC 2-001.03B, Note 22, Page 54</a:t>
            </a:r>
          </a:p>
          <a:p>
            <a:r>
              <a:rPr lang="en-US" sz="2000" dirty="0">
                <a:solidFill>
                  <a:prstClr val="black"/>
                </a:solidFill>
              </a:rPr>
              <a:t>428 NAC 2-003, Pages 88-91</a:t>
            </a:r>
          </a:p>
        </p:txBody>
      </p:sp>
      <p:pic>
        <p:nvPicPr>
          <p:cNvPr id="11" name="Picture 10"/>
          <p:cNvPicPr>
            <a:picLocks noChangeAspect="1"/>
          </p:cNvPicPr>
          <p:nvPr/>
        </p:nvPicPr>
        <p:blipFill>
          <a:blip r:embed="rId5"/>
          <a:stretch>
            <a:fillRect/>
          </a:stretch>
        </p:blipFill>
        <p:spPr>
          <a:xfrm>
            <a:off x="859536" y="5736139"/>
            <a:ext cx="2486707" cy="1121861"/>
          </a:xfrm>
          <a:prstGeom prst="rect">
            <a:avLst/>
          </a:prstGeom>
        </p:spPr>
      </p:pic>
      <p:sp>
        <p:nvSpPr>
          <p:cNvPr id="12" name="TextBox 11"/>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26</a:t>
            </a:fld>
            <a:endParaRPr lang="en-US" dirty="0">
              <a:solidFill>
                <a:prstClr val="black"/>
              </a:solidFill>
              <a:latin typeface="Calibri"/>
            </a:endParaRPr>
          </a:p>
        </p:txBody>
      </p:sp>
      <p:sp>
        <p:nvSpPr>
          <p:cNvPr id="13" name="TextBox 12"/>
          <p:cNvSpPr txBox="1"/>
          <p:nvPr/>
        </p:nvSpPr>
        <p:spPr>
          <a:xfrm>
            <a:off x="1488523" y="5581496"/>
            <a:ext cx="1226127" cy="369332"/>
          </a:xfrm>
          <a:prstGeom prst="rect">
            <a:avLst/>
          </a:prstGeom>
          <a:noFill/>
        </p:spPr>
        <p:txBody>
          <a:bodyPr wrap="square" rtlCol="0">
            <a:spAutoFit/>
          </a:bodyPr>
          <a:lstStyle/>
          <a:p>
            <a:r>
              <a:rPr lang="en-US" dirty="0"/>
              <a:t>Part 2 of 2</a:t>
            </a:r>
          </a:p>
        </p:txBody>
      </p:sp>
      <p:sp>
        <p:nvSpPr>
          <p:cNvPr id="14" name="TextBox 13"/>
          <p:cNvSpPr txBox="1"/>
          <p:nvPr/>
        </p:nvSpPr>
        <p:spPr>
          <a:xfrm>
            <a:off x="-15476" y="1670122"/>
            <a:ext cx="861774" cy="2120787"/>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22</a:t>
            </a:r>
          </a:p>
        </p:txBody>
      </p:sp>
      <p:sp>
        <p:nvSpPr>
          <p:cNvPr id="15" name="TextBox 1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16" name="TextBox 15"/>
          <p:cNvSpPr txBox="1"/>
          <p:nvPr/>
        </p:nvSpPr>
        <p:spPr>
          <a:xfrm>
            <a:off x="0" y="3871199"/>
            <a:ext cx="861774" cy="1645267"/>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6</a:t>
            </a:r>
          </a:p>
        </p:txBody>
      </p:sp>
      <p:sp>
        <p:nvSpPr>
          <p:cNvPr id="25" name="TextBox 24"/>
          <p:cNvSpPr txBox="1"/>
          <p:nvPr/>
        </p:nvSpPr>
        <p:spPr>
          <a:xfrm>
            <a:off x="9314479" y="159334"/>
            <a:ext cx="966627" cy="369332"/>
          </a:xfrm>
          <a:prstGeom prst="rect">
            <a:avLst/>
          </a:prstGeom>
          <a:noFill/>
        </p:spPr>
        <p:txBody>
          <a:bodyPr wrap="square" rtlCol="0">
            <a:spAutoFit/>
          </a:bodyPr>
          <a:lstStyle/>
          <a:p>
            <a:r>
              <a:rPr lang="en-US" dirty="0"/>
              <a:t>6 of 21</a:t>
            </a:r>
          </a:p>
        </p:txBody>
      </p:sp>
    </p:spTree>
    <p:extLst>
      <p:ext uri="{BB962C8B-B14F-4D97-AF65-F5344CB8AC3E}">
        <p14:creationId xmlns:p14="http://schemas.microsoft.com/office/powerpoint/2010/main" val="168775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1530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5040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858120" y="1474969"/>
            <a:ext cx="7615444" cy="570710"/>
          </a:xfrm>
          <a:prstGeom prst="rect">
            <a:avLst/>
          </a:prstGeom>
          <a:solidFill>
            <a:schemeClr val="accent3">
              <a:lumMod val="40000"/>
              <a:lumOff val="60000"/>
            </a:schemeClr>
          </a:solidFill>
        </p:spPr>
        <p:txBody>
          <a:bodyPr wrap="square" anchor="t"/>
          <a:lstStyle>
            <a:lvl1pPr lvl="0">
              <a:defRPr/>
            </a:lvl1pPr>
          </a:lstStyle>
          <a:p>
            <a:pPr marL="914377" lvl="2" indent="0" algn="ctr"/>
            <a:r>
              <a:rPr lang="en-US" sz="3200" b="1" dirty="0">
                <a:solidFill>
                  <a:schemeClr val="tx1"/>
                </a:solidFill>
                <a:latin typeface="+mn-lt"/>
              </a:rPr>
              <a:t>New and Reconstructed</a:t>
            </a:r>
            <a:r>
              <a:rPr lang="en-US" sz="3200" dirty="0"/>
              <a:t>	</a:t>
            </a:r>
          </a:p>
          <a:p>
            <a:pPr marL="914377" lvl="2" indent="0" algn="l"/>
            <a:endParaRPr lang="en-US" sz="3200" dirty="0">
              <a:solidFill>
                <a:schemeClr val="tx1"/>
              </a:solidFill>
              <a:latin typeface="+mn-lt"/>
            </a:endParaRPr>
          </a:p>
          <a:p>
            <a:pPr lvl="2" algn="l">
              <a:buChar char="•"/>
            </a:pPr>
            <a:endParaRPr dirty="0">
              <a:solidFill>
                <a:schemeClr val="tx1"/>
              </a:solidFill>
              <a:latin typeface="+mn-l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 b="38706"/>
          <a:stretch/>
        </p:blipFill>
        <p:spPr>
          <a:xfrm>
            <a:off x="861772" y="2033462"/>
            <a:ext cx="7621013" cy="2926080"/>
          </a:xfrm>
          <a:prstGeom prst="rect">
            <a:avLst/>
          </a:prstGeom>
        </p:spPr>
      </p:pic>
      <p:sp>
        <p:nvSpPr>
          <p:cNvPr id="2" name="Title 1"/>
          <p:cNvSpPr txBox="1">
            <a:spLocks noGrp="1"/>
          </p:cNvSpPr>
          <p:nvPr>
            <p:ph type="title"/>
          </p:nvPr>
        </p:nvSpPr>
        <p:spPr>
          <a:xfrm>
            <a:off x="861775" y="1"/>
            <a:ext cx="7621014" cy="1014978"/>
          </a:xfrm>
          <a:prstGeom prst="rect">
            <a:avLst/>
          </a:prstGeom>
          <a:noFill/>
        </p:spPr>
        <p:txBody>
          <a:bodyPr wrap="square" anchor="ctr"/>
          <a:lstStyle>
            <a:lvl1pPr lvl="0">
              <a:defRPr/>
            </a:lvl1pPr>
          </a:lstStyle>
          <a:p>
            <a:r>
              <a:rPr lang="en-US" sz="4800" dirty="0">
                <a:latin typeface="+mj-lt"/>
              </a:rPr>
              <a:t>Structure Replacement</a:t>
            </a:r>
            <a:endParaRPr sz="3600" dirty="0">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Road either side of Structure </a:t>
            </a:r>
          </a:p>
        </p:txBody>
      </p:sp>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22</a:t>
            </a:r>
          </a:p>
        </p:txBody>
      </p:sp>
      <p:sp>
        <p:nvSpPr>
          <p:cNvPr id="14" name="TextBox 13"/>
          <p:cNvSpPr txBox="1"/>
          <p:nvPr/>
        </p:nvSpPr>
        <p:spPr>
          <a:xfrm>
            <a:off x="4098251" y="5512759"/>
            <a:ext cx="4375313" cy="584775"/>
          </a:xfrm>
          <a:prstGeom prst="rect">
            <a:avLst/>
          </a:prstGeom>
          <a:noFill/>
        </p:spPr>
        <p:txBody>
          <a:bodyPr wrap="square" rtlCol="0">
            <a:spAutoFit/>
          </a:bodyPr>
          <a:lstStyle/>
          <a:p>
            <a:r>
              <a:rPr lang="en-US" sz="3200" kern="0" dirty="0"/>
              <a:t>Neb. Rev. Stat. §39-2101</a:t>
            </a:r>
            <a:endParaRPr lang="en-US" sz="3200" dirty="0"/>
          </a:p>
        </p:txBody>
      </p:sp>
      <p:sp>
        <p:nvSpPr>
          <p:cNvPr id="15" name="TextBox 14"/>
          <p:cNvSpPr txBox="1"/>
          <p:nvPr/>
        </p:nvSpPr>
        <p:spPr>
          <a:xfrm>
            <a:off x="861772" y="944717"/>
            <a:ext cx="7617362" cy="523220"/>
          </a:xfrm>
          <a:prstGeom prst="rect">
            <a:avLst/>
          </a:prstGeom>
          <a:noFill/>
        </p:spPr>
        <p:txBody>
          <a:bodyPr wrap="square" rtlCol="0">
            <a:spAutoFit/>
          </a:bodyPr>
          <a:lstStyle/>
          <a:p>
            <a:pPr marL="0" lvl="2" algn="ctr"/>
            <a:r>
              <a:rPr lang="en-US" sz="2800" b="1" kern="0" dirty="0"/>
              <a:t>2016 Standards applicable to road on either side:  </a:t>
            </a:r>
            <a:endParaRPr lang="en-US" sz="1600" b="1" kern="0" dirty="0"/>
          </a:p>
        </p:txBody>
      </p:sp>
      <p:sp>
        <p:nvSpPr>
          <p:cNvPr id="16" name="TextBox 15"/>
          <p:cNvSpPr txBox="1"/>
          <p:nvPr/>
        </p:nvSpPr>
        <p:spPr>
          <a:xfrm>
            <a:off x="4087867" y="4966851"/>
            <a:ext cx="4074805" cy="584775"/>
          </a:xfrm>
          <a:prstGeom prst="rect">
            <a:avLst/>
          </a:prstGeom>
          <a:noFill/>
        </p:spPr>
        <p:txBody>
          <a:bodyPr wrap="square" rtlCol="0">
            <a:spAutoFit/>
          </a:bodyPr>
          <a:lstStyle/>
          <a:p>
            <a:r>
              <a:rPr lang="en-US" sz="3200" kern="0" dirty="0"/>
              <a:t>Life-span of structures</a:t>
            </a:r>
            <a:endParaRPr lang="en-US" sz="3200" dirty="0"/>
          </a:p>
        </p:txBody>
      </p:sp>
      <p:sp>
        <p:nvSpPr>
          <p:cNvPr id="13" name="TextBox 12"/>
          <p:cNvSpPr txBox="1"/>
          <p:nvPr/>
        </p:nvSpPr>
        <p:spPr>
          <a:xfrm>
            <a:off x="9647398" y="322824"/>
            <a:ext cx="966627" cy="369332"/>
          </a:xfrm>
          <a:prstGeom prst="rect">
            <a:avLst/>
          </a:prstGeom>
          <a:noFill/>
        </p:spPr>
        <p:txBody>
          <a:bodyPr wrap="square" rtlCol="0">
            <a:spAutoFit/>
          </a:bodyPr>
          <a:lstStyle/>
          <a:p>
            <a:r>
              <a:rPr lang="en-US" dirty="0"/>
              <a:t>17 of 21</a:t>
            </a:r>
          </a:p>
        </p:txBody>
      </p:sp>
      <p:sp>
        <p:nvSpPr>
          <p:cNvPr id="17" name="TextBox 16"/>
          <p:cNvSpPr txBox="1"/>
          <p:nvPr/>
        </p:nvSpPr>
        <p:spPr>
          <a:xfrm>
            <a:off x="4322562" y="6372594"/>
            <a:ext cx="4072310" cy="400110"/>
          </a:xfrm>
          <a:prstGeom prst="rect">
            <a:avLst/>
          </a:prstGeom>
          <a:noFill/>
        </p:spPr>
        <p:txBody>
          <a:bodyPr wrap="square" rtlCol="0">
            <a:spAutoFit/>
          </a:bodyPr>
          <a:lstStyle/>
          <a:p>
            <a:r>
              <a:rPr lang="en-US" sz="2000" dirty="0">
                <a:solidFill>
                  <a:prstClr val="black"/>
                </a:solidFill>
              </a:rPr>
              <a:t>428 NAC 2-001.03B, Note 22, Page 54</a:t>
            </a:r>
          </a:p>
        </p:txBody>
      </p:sp>
      <p:pic>
        <p:nvPicPr>
          <p:cNvPr id="19" name="Picture 18"/>
          <p:cNvPicPr>
            <a:picLocks noChangeAspect="1"/>
          </p:cNvPicPr>
          <p:nvPr/>
        </p:nvPicPr>
        <p:blipFill>
          <a:blip r:embed="rId4"/>
          <a:stretch>
            <a:fillRect/>
          </a:stretch>
        </p:blipFill>
        <p:spPr>
          <a:xfrm>
            <a:off x="859536" y="5736139"/>
            <a:ext cx="2486707" cy="1121861"/>
          </a:xfrm>
          <a:prstGeom prst="rect">
            <a:avLst/>
          </a:prstGeom>
        </p:spPr>
      </p:pic>
      <p:sp>
        <p:nvSpPr>
          <p:cNvPr id="20" name="TextBox 19"/>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27</a:t>
            </a:fld>
            <a:endParaRPr lang="en-US" dirty="0">
              <a:solidFill>
                <a:prstClr val="black"/>
              </a:solidFill>
              <a:latin typeface="Calibri"/>
            </a:endParaRPr>
          </a:p>
        </p:txBody>
      </p:sp>
      <p:sp>
        <p:nvSpPr>
          <p:cNvPr id="21" name="TextBox 20"/>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66567538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450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16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255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3650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72" y="1737805"/>
            <a:ext cx="7621013" cy="4774033"/>
          </a:xfrm>
          <a:prstGeom prst="rect">
            <a:avLst/>
          </a:prstGeom>
        </p:spPr>
      </p:pic>
      <p:sp>
        <p:nvSpPr>
          <p:cNvPr id="2" name="Title 1"/>
          <p:cNvSpPr txBox="1">
            <a:spLocks noGrp="1"/>
          </p:cNvSpPr>
          <p:nvPr>
            <p:ph type="title"/>
          </p:nvPr>
        </p:nvSpPr>
        <p:spPr>
          <a:xfrm>
            <a:off x="914403" y="1"/>
            <a:ext cx="7568385" cy="1888100"/>
          </a:xfrm>
          <a:prstGeom prst="rect">
            <a:avLst/>
          </a:prstGeom>
          <a:noFill/>
        </p:spPr>
        <p:txBody>
          <a:bodyPr wrap="square" anchor="ctr"/>
          <a:lstStyle>
            <a:lvl1pPr lvl="0">
              <a:defRPr/>
            </a:lvl1pPr>
          </a:lstStyle>
          <a:p>
            <a:r>
              <a:rPr lang="en-US" sz="4800" dirty="0">
                <a:latin typeface="+mj-lt"/>
              </a:rPr>
              <a:t>Structure Replacement</a:t>
            </a:r>
            <a:br>
              <a:rPr lang="en-US" sz="4800" dirty="0">
                <a:latin typeface="+mj-lt"/>
              </a:rPr>
            </a:br>
            <a:r>
              <a:rPr lang="en-US" sz="3600" dirty="0"/>
              <a:t>ADT &lt; 400 VPD (Very Low-Volume)</a:t>
            </a:r>
            <a:br>
              <a:rPr lang="en-US" sz="3600" dirty="0"/>
            </a:br>
            <a:r>
              <a:rPr lang="en-US" sz="2800" dirty="0"/>
              <a:t>Where Rural Area Standards Apply</a:t>
            </a:r>
            <a:endParaRPr sz="3600" dirty="0">
              <a:latin typeface="+mj-lt"/>
            </a:endParaRPr>
          </a:p>
        </p:txBody>
      </p:sp>
      <p:sp>
        <p:nvSpPr>
          <p:cNvPr id="3" name="Text Placeholder 2"/>
          <p:cNvSpPr txBox="1">
            <a:spLocks noGrp="1"/>
          </p:cNvSpPr>
          <p:nvPr>
            <p:ph type="body" idx="1"/>
          </p:nvPr>
        </p:nvSpPr>
        <p:spPr>
          <a:xfrm>
            <a:off x="492369" y="4387518"/>
            <a:ext cx="7990416" cy="935599"/>
          </a:xfrm>
          <a:prstGeom prst="rect">
            <a:avLst/>
          </a:prstGeom>
          <a:solidFill>
            <a:schemeClr val="accent3">
              <a:lumMod val="40000"/>
              <a:lumOff val="60000"/>
            </a:schemeClr>
          </a:solidFill>
        </p:spPr>
        <p:txBody>
          <a:bodyPr wrap="square" anchor="t"/>
          <a:lstStyle>
            <a:lvl1pPr lvl="0">
              <a:defRPr/>
            </a:lvl1pPr>
          </a:lstStyle>
          <a:p>
            <a:pPr marL="914377" lvl="2" indent="0" algn="l"/>
            <a:r>
              <a:rPr lang="en-US" sz="2800" dirty="0">
                <a:solidFill>
                  <a:schemeClr val="tx1"/>
                </a:solidFill>
                <a:latin typeface="+mn-lt"/>
              </a:rPr>
              <a:t>If no significant related crash history, </a:t>
            </a:r>
          </a:p>
          <a:p>
            <a:pPr marL="914377" lvl="2" indent="0" algn="l"/>
            <a:r>
              <a:rPr lang="en-US" sz="2800" dirty="0">
                <a:solidFill>
                  <a:schemeClr val="tx1"/>
                </a:solidFill>
                <a:latin typeface="+mn-lt"/>
              </a:rPr>
              <a:t>N&amp;R standards are not required for: </a:t>
            </a:r>
          </a:p>
          <a:p>
            <a:pPr marL="914377" lvl="2" indent="0" algn="l"/>
            <a:r>
              <a:rPr lang="en-US" dirty="0"/>
              <a:t>	</a:t>
            </a:r>
          </a:p>
          <a:p>
            <a:pPr marL="914377" lvl="2" indent="0" algn="l"/>
            <a:endParaRPr lang="en-US" sz="3200" dirty="0">
              <a:solidFill>
                <a:schemeClr val="tx1"/>
              </a:solidFill>
              <a:latin typeface="+mn-lt"/>
            </a:endParaRPr>
          </a:p>
          <a:p>
            <a:pPr lvl="2" algn="l">
              <a:buChar char="•"/>
            </a:pPr>
            <a:endParaRPr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Road either side of Structure </a:t>
            </a:r>
          </a:p>
        </p:txBody>
      </p:sp>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22 </a:t>
            </a:r>
            <a:r>
              <a:rPr lang="en-US" sz="3600" dirty="0">
                <a:solidFill>
                  <a:prstClr val="black"/>
                </a:solidFill>
                <a:latin typeface="Calibri"/>
              </a:rPr>
              <a:t>(new)</a:t>
            </a:r>
            <a:endParaRPr lang="en-US" sz="4400" dirty="0">
              <a:solidFill>
                <a:prstClr val="black"/>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887948236"/>
              </p:ext>
            </p:extLst>
          </p:nvPr>
        </p:nvGraphicFramePr>
        <p:xfrm>
          <a:off x="861772" y="5328709"/>
          <a:ext cx="7621013" cy="1188720"/>
        </p:xfrm>
        <a:graphic>
          <a:graphicData uri="http://schemas.openxmlformats.org/drawingml/2006/table">
            <a:tbl>
              <a:tblPr firstRow="1" bandRow="1">
                <a:tableStyleId>{2D5ABB26-0587-4C30-8999-92F81FD0307C}</a:tableStyleId>
              </a:tblPr>
              <a:tblGrid>
                <a:gridCol w="2540338">
                  <a:extLst>
                    <a:ext uri="{9D8B030D-6E8A-4147-A177-3AD203B41FA5}">
                      <a16:colId xmlns:a16="http://schemas.microsoft.com/office/drawing/2014/main" val="4144328377"/>
                    </a:ext>
                  </a:extLst>
                </a:gridCol>
                <a:gridCol w="2845380">
                  <a:extLst>
                    <a:ext uri="{9D8B030D-6E8A-4147-A177-3AD203B41FA5}">
                      <a16:colId xmlns:a16="http://schemas.microsoft.com/office/drawing/2014/main" val="3305035805"/>
                    </a:ext>
                  </a:extLst>
                </a:gridCol>
                <a:gridCol w="2235295">
                  <a:extLst>
                    <a:ext uri="{9D8B030D-6E8A-4147-A177-3AD203B41FA5}">
                      <a16:colId xmlns:a16="http://schemas.microsoft.com/office/drawing/2014/main" val="3612665530"/>
                    </a:ext>
                  </a:extLst>
                </a:gridCol>
              </a:tblGrid>
              <a:tr h="396240">
                <a:tc>
                  <a:txBody>
                    <a:bodyPr/>
                    <a:lstStyle/>
                    <a:p>
                      <a:r>
                        <a:rPr lang="en-US" sz="2000" b="1" dirty="0">
                          <a:solidFill>
                            <a:schemeClr val="tx1"/>
                          </a:solidFill>
                        </a:rPr>
                        <a:t>Lane Width</a:t>
                      </a:r>
                    </a:p>
                  </a:txBody>
                  <a:tcPr>
                    <a:solidFill>
                      <a:schemeClr val="accent3">
                        <a:lumMod val="40000"/>
                        <a:lumOff val="60000"/>
                      </a:schemeClr>
                    </a:solidFill>
                  </a:tcPr>
                </a:tc>
                <a:tc>
                  <a:txBody>
                    <a:bodyPr/>
                    <a:lstStyle/>
                    <a:p>
                      <a:r>
                        <a:rPr lang="en-US" sz="2000" b="1" dirty="0">
                          <a:solidFill>
                            <a:schemeClr val="tx1"/>
                          </a:solidFill>
                        </a:rPr>
                        <a:t>Horizontal Curve Radius</a:t>
                      </a: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Superelevation</a:t>
                      </a:r>
                    </a:p>
                  </a:txBody>
                  <a:tcPr>
                    <a:solidFill>
                      <a:schemeClr val="accent3">
                        <a:lumMod val="40000"/>
                        <a:lumOff val="60000"/>
                      </a:schemeClr>
                    </a:solidFill>
                  </a:tcPr>
                </a:tc>
                <a:extLst>
                  <a:ext uri="{0D108BD9-81ED-4DB2-BD59-A6C34878D82A}">
                    <a16:rowId xmlns:a16="http://schemas.microsoft.com/office/drawing/2014/main" val="636784335"/>
                  </a:ext>
                </a:extLst>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Shoulder Width</a:t>
                      </a:r>
                    </a:p>
                  </a:txBody>
                  <a:tcPr>
                    <a:solidFill>
                      <a:schemeClr val="accent3">
                        <a:lumMod val="40000"/>
                        <a:lumOff val="60000"/>
                      </a:schemeClr>
                    </a:solidFill>
                  </a:tcPr>
                </a:tc>
                <a:tc>
                  <a:txBody>
                    <a:bodyPr/>
                    <a:lstStyle/>
                    <a:p>
                      <a:r>
                        <a:rPr lang="en-US" sz="2000" b="1" dirty="0">
                          <a:solidFill>
                            <a:schemeClr val="tx1"/>
                          </a:solidFill>
                        </a:rPr>
                        <a:t>Stopping Sight Distance</a:t>
                      </a:r>
                    </a:p>
                  </a:txBody>
                  <a:tcPr>
                    <a:solidFill>
                      <a:schemeClr val="accent3">
                        <a:lumMod val="40000"/>
                        <a:lumOff val="60000"/>
                      </a:schemeClr>
                    </a:solidFill>
                  </a:tcPr>
                </a:tc>
                <a:tc>
                  <a:txBody>
                    <a:bodyPr/>
                    <a:lstStyle/>
                    <a:p>
                      <a:r>
                        <a:rPr lang="en-US" sz="2000" b="1" dirty="0">
                          <a:solidFill>
                            <a:schemeClr val="tx1"/>
                          </a:solidFill>
                        </a:rPr>
                        <a:t>Grade</a:t>
                      </a:r>
                    </a:p>
                  </a:txBody>
                  <a:tcPr>
                    <a:solidFill>
                      <a:schemeClr val="accent3">
                        <a:lumMod val="40000"/>
                        <a:lumOff val="60000"/>
                      </a:schemeClr>
                    </a:solidFill>
                  </a:tcPr>
                </a:tc>
                <a:extLst>
                  <a:ext uri="{0D108BD9-81ED-4DB2-BD59-A6C34878D82A}">
                    <a16:rowId xmlns:a16="http://schemas.microsoft.com/office/drawing/2014/main" val="433406072"/>
                  </a:ext>
                </a:extLst>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Vertical Alignment</a:t>
                      </a:r>
                    </a:p>
                  </a:txBody>
                  <a:tcPr>
                    <a:solidFill>
                      <a:schemeClr val="accent3">
                        <a:lumMod val="40000"/>
                        <a:lumOff val="60000"/>
                      </a:schemeClr>
                    </a:solidFill>
                  </a:tcPr>
                </a:tc>
                <a:tc>
                  <a:txBody>
                    <a:bodyPr/>
                    <a:lstStyle/>
                    <a:p>
                      <a:r>
                        <a:rPr lang="en-US" sz="2000" b="1" dirty="0">
                          <a:solidFill>
                            <a:schemeClr val="tx1"/>
                          </a:solidFill>
                        </a:rPr>
                        <a:t>Horizontal Clear Zone</a:t>
                      </a: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332743866"/>
                  </a:ext>
                </a:extLst>
              </a:tr>
            </a:tbl>
          </a:graphicData>
        </a:graphic>
      </p:graphicFrame>
      <p:sp>
        <p:nvSpPr>
          <p:cNvPr id="12" name="TextBox 11"/>
          <p:cNvSpPr txBox="1"/>
          <p:nvPr/>
        </p:nvSpPr>
        <p:spPr>
          <a:xfrm>
            <a:off x="9514048" y="363050"/>
            <a:ext cx="966627" cy="369332"/>
          </a:xfrm>
          <a:prstGeom prst="rect">
            <a:avLst/>
          </a:prstGeom>
          <a:noFill/>
        </p:spPr>
        <p:txBody>
          <a:bodyPr wrap="square" rtlCol="0">
            <a:spAutoFit/>
          </a:bodyPr>
          <a:lstStyle/>
          <a:p>
            <a:r>
              <a:rPr lang="en-US" dirty="0"/>
              <a:t>18 of 21</a:t>
            </a:r>
          </a:p>
        </p:txBody>
      </p:sp>
      <p:sp>
        <p:nvSpPr>
          <p:cNvPr id="13" name="TextBox 12"/>
          <p:cNvSpPr txBox="1"/>
          <p:nvPr/>
        </p:nvSpPr>
        <p:spPr>
          <a:xfrm>
            <a:off x="4357847" y="6482069"/>
            <a:ext cx="4072310" cy="400110"/>
          </a:xfrm>
          <a:prstGeom prst="rect">
            <a:avLst/>
          </a:prstGeom>
          <a:noFill/>
        </p:spPr>
        <p:txBody>
          <a:bodyPr wrap="square" rtlCol="0">
            <a:spAutoFit/>
          </a:bodyPr>
          <a:lstStyle/>
          <a:p>
            <a:r>
              <a:rPr lang="en-US" sz="2000" dirty="0">
                <a:solidFill>
                  <a:prstClr val="black"/>
                </a:solidFill>
              </a:rPr>
              <a:t>428 NAC 2-001.03B, Note 22, Page 54</a:t>
            </a:r>
          </a:p>
        </p:txBody>
      </p:sp>
      <p:pic>
        <p:nvPicPr>
          <p:cNvPr id="16" name="Picture 15"/>
          <p:cNvPicPr>
            <a:picLocks noChangeAspect="1"/>
          </p:cNvPicPr>
          <p:nvPr/>
        </p:nvPicPr>
        <p:blipFill>
          <a:blip r:embed="rId4"/>
          <a:stretch>
            <a:fillRect/>
          </a:stretch>
        </p:blipFill>
        <p:spPr>
          <a:xfrm>
            <a:off x="861771" y="1938626"/>
            <a:ext cx="2486707" cy="1121861"/>
          </a:xfrm>
          <a:prstGeom prst="rect">
            <a:avLst/>
          </a:prstGeom>
        </p:spPr>
      </p:pic>
      <p:sp>
        <p:nvSpPr>
          <p:cNvPr id="19" name="TextBox 18"/>
          <p:cNvSpPr txBox="1"/>
          <p:nvPr/>
        </p:nvSpPr>
        <p:spPr>
          <a:xfrm>
            <a:off x="1641258" y="2543215"/>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28</a:t>
            </a:fld>
            <a:endParaRPr lang="en-US" dirty="0">
              <a:solidFill>
                <a:prstClr val="black"/>
              </a:solidFill>
              <a:latin typeface="Calibri"/>
            </a:endParaRPr>
          </a:p>
        </p:txBody>
      </p:sp>
      <p:sp>
        <p:nvSpPr>
          <p:cNvPr id="21" name="TextBox 20"/>
          <p:cNvSpPr txBox="1"/>
          <p:nvPr/>
        </p:nvSpPr>
        <p:spPr>
          <a:xfrm>
            <a:off x="1490758" y="1783983"/>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1020582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00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1300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Notes 6, 18 and 22</a:t>
            </a:r>
          </a:p>
        </p:txBody>
      </p:sp>
      <p:graphicFrame>
        <p:nvGraphicFramePr>
          <p:cNvPr id="2" name="Table 1"/>
          <p:cNvGraphicFramePr>
            <a:graphicFrameLocks noGrp="1"/>
          </p:cNvGraphicFramePr>
          <p:nvPr>
            <p:extLst>
              <p:ext uri="{D42A27DB-BD31-4B8C-83A1-F6EECF244321}">
                <p14:modId xmlns:p14="http://schemas.microsoft.com/office/powerpoint/2010/main" val="70050966"/>
              </p:ext>
            </p:extLst>
          </p:nvPr>
        </p:nvGraphicFramePr>
        <p:xfrm>
          <a:off x="861774" y="77216"/>
          <a:ext cx="8282226" cy="5737200"/>
        </p:xfrm>
        <a:graphic>
          <a:graphicData uri="http://schemas.openxmlformats.org/drawingml/2006/table">
            <a:tbl>
              <a:tblPr firstRow="1" firstCol="1" bandRow="1">
                <a:tableStyleId>{5C22544A-7EE6-4342-B048-85BDC9FD1C3A}</a:tableStyleId>
              </a:tblPr>
              <a:tblGrid>
                <a:gridCol w="3244062">
                  <a:extLst>
                    <a:ext uri="{9D8B030D-6E8A-4147-A177-3AD203B41FA5}">
                      <a16:colId xmlns:a16="http://schemas.microsoft.com/office/drawing/2014/main" val="1295751053"/>
                    </a:ext>
                  </a:extLst>
                </a:gridCol>
                <a:gridCol w="1311236">
                  <a:extLst>
                    <a:ext uri="{9D8B030D-6E8A-4147-A177-3AD203B41FA5}">
                      <a16:colId xmlns:a16="http://schemas.microsoft.com/office/drawing/2014/main" val="1191733460"/>
                    </a:ext>
                  </a:extLst>
                </a:gridCol>
                <a:gridCol w="553423">
                  <a:extLst>
                    <a:ext uri="{9D8B030D-6E8A-4147-A177-3AD203B41FA5}">
                      <a16:colId xmlns:a16="http://schemas.microsoft.com/office/drawing/2014/main" val="91141582"/>
                    </a:ext>
                  </a:extLst>
                </a:gridCol>
                <a:gridCol w="914400">
                  <a:extLst>
                    <a:ext uri="{9D8B030D-6E8A-4147-A177-3AD203B41FA5}">
                      <a16:colId xmlns:a16="http://schemas.microsoft.com/office/drawing/2014/main" val="2227693608"/>
                    </a:ext>
                  </a:extLst>
                </a:gridCol>
                <a:gridCol w="2259105">
                  <a:extLst>
                    <a:ext uri="{9D8B030D-6E8A-4147-A177-3AD203B41FA5}">
                      <a16:colId xmlns:a16="http://schemas.microsoft.com/office/drawing/2014/main" val="3275592384"/>
                    </a:ext>
                  </a:extLst>
                </a:gridCol>
              </a:tblGrid>
              <a:tr h="273971">
                <a:tc rowSpan="2">
                  <a:txBody>
                    <a:bodyPr/>
                    <a:lstStyle/>
                    <a:p>
                      <a:pPr marL="0" marR="0" algn="ctr">
                        <a:lnSpc>
                          <a:spcPct val="107000"/>
                        </a:lnSpc>
                        <a:spcBef>
                          <a:spcPts val="0"/>
                        </a:spcBef>
                        <a:spcAft>
                          <a:spcPts val="0"/>
                        </a:spcAft>
                      </a:pPr>
                      <a:r>
                        <a:rPr lang="en-US" sz="1800" dirty="0">
                          <a:effectLst/>
                        </a:rPr>
                        <a:t>Initial</a:t>
                      </a:r>
                      <a:r>
                        <a:rPr lang="en-US" sz="1800" baseline="0" dirty="0">
                          <a:effectLst/>
                        </a:rPr>
                        <a:t> Planned</a:t>
                      </a:r>
                    </a:p>
                    <a:p>
                      <a:pPr marL="0" marR="0" algn="ctr">
                        <a:lnSpc>
                          <a:spcPct val="107000"/>
                        </a:lnSpc>
                        <a:spcBef>
                          <a:spcPts val="0"/>
                        </a:spcBef>
                        <a:spcAft>
                          <a:spcPts val="0"/>
                        </a:spcAft>
                      </a:pPr>
                      <a:r>
                        <a:rPr lang="en-US" sz="1800" dirty="0">
                          <a:effectLst/>
                        </a:rPr>
                        <a:t>Work Scope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marL="0" marR="0" algn="ctr">
                        <a:lnSpc>
                          <a:spcPct val="107000"/>
                        </a:lnSpc>
                        <a:spcBef>
                          <a:spcPts val="0"/>
                        </a:spcBef>
                        <a:spcAft>
                          <a:spcPts val="0"/>
                        </a:spcAft>
                      </a:pPr>
                      <a:r>
                        <a:rPr lang="en-US" sz="1800" dirty="0">
                          <a:effectLst/>
                        </a:rPr>
                        <a:t>2016 Minimum Design Standards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2569120"/>
                  </a:ext>
                </a:extLst>
              </a:tr>
              <a:tr h="753248">
                <a:tc vMerge="1">
                  <a:txBody>
                    <a:bodyPr/>
                    <a:lstStyle/>
                    <a:p>
                      <a:endParaRPr lang="en-US"/>
                    </a:p>
                  </a:txBody>
                  <a:tcPr/>
                </a:tc>
                <a:tc>
                  <a:txBody>
                    <a:bodyPr/>
                    <a:lstStyle/>
                    <a:p>
                      <a:pPr marL="0" marR="0" algn="ctr">
                        <a:lnSpc>
                          <a:spcPct val="107000"/>
                        </a:lnSpc>
                        <a:spcBef>
                          <a:spcPts val="0"/>
                        </a:spcBef>
                        <a:spcAft>
                          <a:spcPts val="0"/>
                        </a:spcAft>
                      </a:pPr>
                      <a:r>
                        <a:rPr lang="en-US" sz="1600" b="1" kern="1200" dirty="0">
                          <a:solidFill>
                            <a:schemeClr val="lt1"/>
                          </a:solidFill>
                          <a:effectLst/>
                          <a:latin typeface="+mn-lt"/>
                          <a:ea typeface="+mn-ea"/>
                          <a:cs typeface="+mn-cs"/>
                        </a:rPr>
                        <a:t>Bridge/NBS Clear Bridge Width (CBW)</a:t>
                      </a: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600" b="1" kern="1200" dirty="0">
                          <a:solidFill>
                            <a:schemeClr val="lt1"/>
                          </a:solidFill>
                          <a:effectLst/>
                          <a:latin typeface="+mn-lt"/>
                          <a:ea typeface="+mn-ea"/>
                          <a:cs typeface="+mn-cs"/>
                        </a:rPr>
                        <a:t>Note</a:t>
                      </a:r>
                    </a:p>
                  </a:txBody>
                  <a:tcPr marL="68580" marR="68580" marT="0" marB="0" anchor="ctr">
                    <a:solidFill>
                      <a:schemeClr val="accent1"/>
                    </a:solidFill>
                  </a:tcPr>
                </a:tc>
                <a:tc gridSpan="2">
                  <a:txBody>
                    <a:bodyPr/>
                    <a:lstStyle/>
                    <a:p>
                      <a:pPr marL="0" marR="0" algn="ctr">
                        <a:lnSpc>
                          <a:spcPct val="107000"/>
                        </a:lnSpc>
                        <a:spcBef>
                          <a:spcPts val="0"/>
                        </a:spcBef>
                        <a:spcAft>
                          <a:spcPts val="0"/>
                        </a:spcAft>
                      </a:pPr>
                      <a:r>
                        <a:rPr lang="en-US" sz="1600" b="1" kern="1200" dirty="0">
                          <a:solidFill>
                            <a:schemeClr val="lt1"/>
                          </a:solidFill>
                          <a:effectLst/>
                          <a:latin typeface="+mn-lt"/>
                          <a:ea typeface="+mn-ea"/>
                          <a:cs typeface="+mn-cs"/>
                        </a:rPr>
                        <a:t>Roadway </a:t>
                      </a:r>
                    </a:p>
                    <a:p>
                      <a:pPr marL="0" marR="0" algn="ctr">
                        <a:lnSpc>
                          <a:spcPct val="107000"/>
                        </a:lnSpc>
                        <a:spcBef>
                          <a:spcPts val="0"/>
                        </a:spcBef>
                        <a:spcAft>
                          <a:spcPts val="0"/>
                        </a:spcAft>
                      </a:pPr>
                      <a:r>
                        <a:rPr lang="en-US" sz="1600" b="1" kern="1200" dirty="0">
                          <a:solidFill>
                            <a:schemeClr val="lt1"/>
                          </a:solidFill>
                          <a:effectLst/>
                          <a:latin typeface="+mn-lt"/>
                          <a:ea typeface="+mn-ea"/>
                          <a:cs typeface="+mn-cs"/>
                        </a:rPr>
                        <a:t>Lane Width (Traveled Way)</a:t>
                      </a:r>
                    </a:p>
                  </a:txBody>
                  <a:tcPr marL="68580" marR="68580" marT="0" marB="0" anchor="ctr">
                    <a:solidFill>
                      <a:schemeClr val="accent1"/>
                    </a:solidFill>
                  </a:tcPr>
                </a:tc>
                <a:tc hMerge="1">
                  <a:txBody>
                    <a:bodyPr/>
                    <a:lstStyle/>
                    <a:p>
                      <a:endParaRPr lang="en-US"/>
                    </a:p>
                  </a:txBody>
                  <a:tcPr/>
                </a:tc>
                <a:extLst>
                  <a:ext uri="{0D108BD9-81ED-4DB2-BD59-A6C34878D82A}">
                    <a16:rowId xmlns:a16="http://schemas.microsoft.com/office/drawing/2014/main" val="495262784"/>
                  </a:ext>
                </a:extLst>
              </a:tr>
              <a:tr h="371096">
                <a:tc>
                  <a:txBody>
                    <a:bodyPr/>
                    <a:lstStyle/>
                    <a:p>
                      <a:pPr marL="0" marR="0">
                        <a:lnSpc>
                          <a:spcPct val="107000"/>
                        </a:lnSpc>
                        <a:spcBef>
                          <a:spcPts val="0"/>
                        </a:spcBef>
                        <a:spcAft>
                          <a:spcPts val="0"/>
                        </a:spcAft>
                      </a:pPr>
                      <a:r>
                        <a:rPr lang="en-US" sz="1600" b="0" dirty="0">
                          <a:effectLst/>
                        </a:rPr>
                        <a:t>Roadway-only N&amp;R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3R</a:t>
                      </a:r>
                      <a:r>
                        <a:rPr lang="en-US" sz="1400" dirty="0">
                          <a:effectLst/>
                        </a:rPr>
                        <a:t> </a:t>
                      </a:r>
                    </a:p>
                  </a:txBody>
                  <a:tcPr marL="68580" marR="68580" marT="0" marB="0" anchor="ctr"/>
                </a:tc>
                <a:tc>
                  <a:txBody>
                    <a:bodyPr/>
                    <a:lstStyle/>
                    <a:p>
                      <a:pPr marL="0" marR="0" algn="ctr">
                        <a:lnSpc>
                          <a:spcPct val="107000"/>
                        </a:lnSpc>
                        <a:spcBef>
                          <a:spcPts val="0"/>
                        </a:spcBef>
                        <a:spcAft>
                          <a:spcPts val="0"/>
                        </a:spcAft>
                      </a:pPr>
                      <a:r>
                        <a:rPr lang="en-US" sz="1600" dirty="0">
                          <a:effectLst/>
                        </a:rPr>
                        <a:t>6, 18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pattFill prst="dkUpDiag">
                      <a:fgClr>
                        <a:schemeClr val="tx2"/>
                      </a:fgClr>
                      <a:bgClr>
                        <a:schemeClr val="bg1"/>
                      </a:bgClr>
                    </a:pattFill>
                  </a:tcPr>
                </a:tc>
                <a:tc hMerge="1">
                  <a:txBody>
                    <a:bodyPr/>
                    <a:lstStyle/>
                    <a:p>
                      <a:endParaRPr lang="en-US"/>
                    </a:p>
                  </a:txBody>
                  <a:tcPr/>
                </a:tc>
                <a:extLst>
                  <a:ext uri="{0D108BD9-81ED-4DB2-BD59-A6C34878D82A}">
                    <a16:rowId xmlns:a16="http://schemas.microsoft.com/office/drawing/2014/main" val="3394945821"/>
                  </a:ext>
                </a:extLst>
              </a:tr>
              <a:tr h="520913">
                <a:tc>
                  <a:txBody>
                    <a:bodyPr/>
                    <a:lstStyle/>
                    <a:p>
                      <a:pPr marL="0" marR="0">
                        <a:lnSpc>
                          <a:spcPct val="107000"/>
                        </a:lnSpc>
                        <a:spcBef>
                          <a:spcPts val="0"/>
                        </a:spcBef>
                        <a:spcAft>
                          <a:spcPts val="0"/>
                        </a:spcAft>
                      </a:pPr>
                      <a:r>
                        <a:rPr lang="en-US" sz="1600" b="0" dirty="0">
                          <a:effectLst/>
                        </a:rPr>
                        <a:t>Roadway-only 3R (widened)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3R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pattFill prst="dkUpDiag">
                      <a:fgClr>
                        <a:schemeClr val="tx2"/>
                      </a:fgClr>
                      <a:bgClr>
                        <a:schemeClr val="bg1"/>
                      </a:bgClr>
                    </a:pattFill>
                  </a:tcPr>
                </a:tc>
                <a:tc hMerge="1">
                  <a:txBody>
                    <a:bodyPr/>
                    <a:lstStyle/>
                    <a:p>
                      <a:endParaRPr lang="en-US"/>
                    </a:p>
                  </a:txBody>
                  <a:tcPr/>
                </a:tc>
                <a:extLst>
                  <a:ext uri="{0D108BD9-81ED-4DB2-BD59-A6C34878D82A}">
                    <a16:rowId xmlns:a16="http://schemas.microsoft.com/office/drawing/2014/main" val="1593571440"/>
                  </a:ext>
                </a:extLst>
              </a:tr>
              <a:tr h="589670">
                <a:tc>
                  <a:txBody>
                    <a:bodyPr/>
                    <a:lstStyle/>
                    <a:p>
                      <a:pPr marL="0" marR="0">
                        <a:lnSpc>
                          <a:spcPct val="107000"/>
                        </a:lnSpc>
                        <a:spcBef>
                          <a:spcPts val="0"/>
                        </a:spcBef>
                        <a:spcAft>
                          <a:spcPts val="0"/>
                        </a:spcAft>
                      </a:pPr>
                      <a:r>
                        <a:rPr lang="en-US" sz="1600" b="0" dirty="0">
                          <a:effectLst/>
                        </a:rPr>
                        <a:t>Roadway-only 3R (not widened)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3R</a:t>
                      </a:r>
                      <a:r>
                        <a:rPr lang="en-US" sz="1400" dirty="0">
                          <a:effectLst/>
                        </a:rPr>
                        <a:t> </a:t>
                      </a:r>
                    </a:p>
                    <a:p>
                      <a:pPr marL="0" marR="0" algn="ctr">
                        <a:lnSpc>
                          <a:spcPct val="107000"/>
                        </a:lnSpc>
                        <a:spcBef>
                          <a:spcPts val="0"/>
                        </a:spcBef>
                        <a:spcAft>
                          <a:spcPts val="0"/>
                        </a:spcAft>
                      </a:pPr>
                      <a:r>
                        <a:rPr lang="en-US" sz="1600" dirty="0">
                          <a:effectLst/>
                        </a:rPr>
                        <a:t>(conditional*)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pattFill prst="dkUpDiag">
                      <a:fgClr>
                        <a:schemeClr val="tx2"/>
                      </a:fgClr>
                      <a:bgClr>
                        <a:schemeClr val="bg1"/>
                      </a:bgClr>
                    </a:pattFill>
                  </a:tcPr>
                </a:tc>
                <a:tc hMerge="1">
                  <a:txBody>
                    <a:bodyPr/>
                    <a:lstStyle/>
                    <a:p>
                      <a:endParaRPr lang="en-US"/>
                    </a:p>
                  </a:txBody>
                  <a:tcPr/>
                </a:tc>
                <a:extLst>
                  <a:ext uri="{0D108BD9-81ED-4DB2-BD59-A6C34878D82A}">
                    <a16:rowId xmlns:a16="http://schemas.microsoft.com/office/drawing/2014/main" val="3090342770"/>
                  </a:ext>
                </a:extLst>
              </a:tr>
              <a:tr h="243515">
                <a:tc rowSpan="2">
                  <a:txBody>
                    <a:bodyPr/>
                    <a:lstStyle/>
                    <a:p>
                      <a:pPr marL="0" marR="0">
                        <a:lnSpc>
                          <a:spcPct val="107000"/>
                        </a:lnSpc>
                        <a:spcBef>
                          <a:spcPts val="0"/>
                        </a:spcBef>
                        <a:spcAft>
                          <a:spcPts val="0"/>
                        </a:spcAft>
                      </a:pPr>
                      <a:r>
                        <a:rPr lang="en-US" sz="1600" b="0" dirty="0">
                          <a:effectLst/>
                        </a:rPr>
                        <a:t>Structure-only N&amp;R (reconstructed, i.e. replaced or lengthened)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pattFill prst="dkUpDiag">
                      <a:fgClr>
                        <a:schemeClr val="tx2"/>
                      </a:fgClr>
                      <a:bgClr>
                        <a:schemeClr val="bg1"/>
                      </a:bgClr>
                    </a:pattFill>
                  </a:tcPr>
                </a:tc>
                <a:tc>
                  <a:txBody>
                    <a:bodyPr/>
                    <a:lstStyle/>
                    <a:p>
                      <a:pPr marL="0" marR="0" algn="l" defTabSz="914377" rtl="0" eaLnBrk="1" latinLnBrk="0" hangingPunct="1">
                        <a:lnSpc>
                          <a:spcPct val="107000"/>
                        </a:lnSpc>
                        <a:spcBef>
                          <a:spcPts val="0"/>
                        </a:spcBef>
                        <a:spcAft>
                          <a:spcPts val="0"/>
                        </a:spcAft>
                      </a:pPr>
                      <a:r>
                        <a:rPr lang="en-US" sz="1400" kern="1200" dirty="0">
                          <a:solidFill>
                            <a:schemeClr val="dk1"/>
                          </a:solidFill>
                          <a:effectLst/>
                          <a:latin typeface="+mn-lt"/>
                          <a:ea typeface="+mn-ea"/>
                          <a:cs typeface="+mn-cs"/>
                        </a:rPr>
                        <a:t> </a:t>
                      </a:r>
                    </a:p>
                  </a:txBody>
                  <a:tcPr marL="68580" marR="68580" marT="0" marB="0" anchor="ctr">
                    <a:pattFill prst="dkUpDiag">
                      <a:fgClr>
                        <a:schemeClr val="tx2"/>
                      </a:fgClr>
                      <a:bgClr>
                        <a:schemeClr val="bg1"/>
                      </a:bgClr>
                    </a:pattFill>
                  </a:tcPr>
                </a:tc>
                <a:tc>
                  <a:txBody>
                    <a:bodyPr/>
                    <a:lstStyle/>
                    <a:p>
                      <a:pPr marL="0" marR="0" algn="ctr">
                        <a:lnSpc>
                          <a:spcPct val="107000"/>
                        </a:lnSpc>
                        <a:spcBef>
                          <a:spcPts val="0"/>
                        </a:spcBef>
                        <a:spcAft>
                          <a:spcPts val="0"/>
                        </a:spcAft>
                      </a:pPr>
                      <a:r>
                        <a:rPr lang="en-US" sz="1600" dirty="0">
                          <a:effectLst/>
                        </a:rPr>
                        <a:t>ADT, VPD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pattFill prst="dkUpDiag">
                      <a:fgClr>
                        <a:schemeClr val="tx2"/>
                      </a:fgClr>
                      <a:bgClr>
                        <a:schemeClr val="bg1"/>
                      </a:bgClr>
                    </a:pattFill>
                  </a:tcPr>
                </a:tc>
                <a:extLst>
                  <a:ext uri="{0D108BD9-81ED-4DB2-BD59-A6C34878D82A}">
                    <a16:rowId xmlns:a16="http://schemas.microsoft.com/office/drawing/2014/main" val="634222989"/>
                  </a:ext>
                </a:extLst>
              </a:tr>
              <a:tr h="785068">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&lt; 400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b="1" dirty="0">
                          <a:effectLst/>
                        </a:rPr>
                        <a:t> N&amp;R</a:t>
                      </a:r>
                      <a:r>
                        <a:rPr lang="en-US" sz="1400" dirty="0">
                          <a:effectLst/>
                        </a:rPr>
                        <a:t> </a:t>
                      </a:r>
                      <a:r>
                        <a:rPr lang="en-US" sz="1600" dirty="0">
                          <a:effectLst/>
                        </a:rPr>
                        <a:t>(conditional where Rural Area standards apply)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771740"/>
                  </a:ext>
                </a:extLst>
              </a:tr>
              <a:tr h="713375">
                <a:tc>
                  <a:txBody>
                    <a:bodyPr/>
                    <a:lstStyle/>
                    <a:p>
                      <a:pPr marL="0" marR="0">
                        <a:lnSpc>
                          <a:spcPct val="107000"/>
                        </a:lnSpc>
                        <a:spcBef>
                          <a:spcPts val="0"/>
                        </a:spcBef>
                        <a:spcAft>
                          <a:spcPts val="0"/>
                        </a:spcAft>
                      </a:pPr>
                      <a:r>
                        <a:rPr lang="en-US" sz="1600" b="0" dirty="0">
                          <a:effectLst/>
                        </a:rPr>
                        <a:t>Structure-only 3R (CBW increased, or culvert extended)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pattFill prst="dkUpDiag">
                      <a:fgClr>
                        <a:schemeClr val="tx2"/>
                      </a:fgClr>
                      <a:bgClr>
                        <a:schemeClr val="bg1"/>
                      </a:bgClr>
                    </a:pattFill>
                  </a:tcPr>
                </a:tc>
                <a:tc>
                  <a:txBody>
                    <a:bodyPr/>
                    <a:lstStyle/>
                    <a:p>
                      <a:pPr marL="0" marR="0" algn="ctr">
                        <a:lnSpc>
                          <a:spcPct val="107000"/>
                        </a:lnSpc>
                        <a:spcBef>
                          <a:spcPts val="0"/>
                        </a:spcBef>
                        <a:spcAft>
                          <a:spcPts val="0"/>
                        </a:spcAft>
                      </a:pPr>
                      <a:r>
                        <a:rPr lang="en-US" sz="1600" dirty="0">
                          <a:effectLst/>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b="1" dirty="0">
                          <a:effectLst/>
                        </a:rPr>
                        <a:t>3R</a:t>
                      </a:r>
                      <a:r>
                        <a:rPr lang="en-US" sz="1400" dirty="0">
                          <a:effectLst/>
                        </a:rPr>
                        <a:t> </a:t>
                      </a:r>
                    </a:p>
                    <a:p>
                      <a:pPr marL="0" marR="0" algn="ctr">
                        <a:lnSpc>
                          <a:spcPct val="107000"/>
                        </a:lnSpc>
                        <a:spcBef>
                          <a:spcPts val="0"/>
                        </a:spcBef>
                        <a:spcAft>
                          <a:spcPts val="0"/>
                        </a:spcAft>
                      </a:pPr>
                      <a:r>
                        <a:rPr lang="en-US" sz="1600" dirty="0">
                          <a:effectLst/>
                        </a:rPr>
                        <a:t>(conditional*)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21219514"/>
                  </a:ext>
                </a:extLst>
              </a:tr>
              <a:tr h="1437501">
                <a:tc>
                  <a:txBody>
                    <a:bodyPr/>
                    <a:lstStyle/>
                    <a:p>
                      <a:pPr marL="0" marR="0">
                        <a:lnSpc>
                          <a:spcPct val="107000"/>
                        </a:lnSpc>
                        <a:spcBef>
                          <a:spcPts val="0"/>
                        </a:spcBef>
                        <a:spcAft>
                          <a:spcPts val="0"/>
                        </a:spcAft>
                      </a:pPr>
                      <a:r>
                        <a:rPr lang="en-US" sz="1600" b="0" dirty="0">
                          <a:effectLst/>
                        </a:rPr>
                        <a:t>Bridge/NBS-only 3R work (CBW not increased) work termini within the structure e.g. re-deck or add bent or stiffeners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pattFill prst="dkUpDiag">
                      <a:fgClr>
                        <a:schemeClr val="tx2"/>
                      </a:fgClr>
                      <a:bgClr>
                        <a:schemeClr val="bg1"/>
                      </a:bgClr>
                    </a:pattFill>
                  </a:tcPr>
                </a:tc>
                <a:tc>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pattFill prst="dkUpDiag">
                      <a:fgClr>
                        <a:srgbClr val="002060"/>
                      </a:fgClr>
                      <a:bgClr>
                        <a:schemeClr val="bg1"/>
                      </a:bgClr>
                    </a:pattFill>
                  </a:tcPr>
                </a:tc>
                <a:tc gridSpan="2">
                  <a:txBody>
                    <a:bodyPr/>
                    <a:lstStyle/>
                    <a:p>
                      <a:pPr marL="0" marR="0" algn="ctr">
                        <a:lnSpc>
                          <a:spcPct val="107000"/>
                        </a:lnSpc>
                        <a:spcBef>
                          <a:spcPts val="0"/>
                        </a:spcBef>
                        <a:spcAft>
                          <a:spcPts val="0"/>
                        </a:spcAft>
                      </a:pPr>
                      <a:r>
                        <a:rPr lang="en-US" sz="1600" dirty="0">
                          <a:effectLst/>
                        </a:rPr>
                        <a:t>Maintenance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280733393"/>
                  </a:ext>
                </a:extLst>
              </a:tr>
            </a:tbl>
          </a:graphicData>
        </a:graphic>
      </p:graphicFrame>
      <p:sp>
        <p:nvSpPr>
          <p:cNvPr id="3" name="TextBox 2"/>
          <p:cNvSpPr txBox="1"/>
          <p:nvPr/>
        </p:nvSpPr>
        <p:spPr>
          <a:xfrm>
            <a:off x="5760720" y="6086270"/>
            <a:ext cx="3383280" cy="646331"/>
          </a:xfrm>
          <a:prstGeom prst="rect">
            <a:avLst/>
          </a:prstGeom>
          <a:noFill/>
        </p:spPr>
        <p:txBody>
          <a:bodyPr wrap="square" rtlCol="0">
            <a:spAutoFit/>
          </a:bodyPr>
          <a:lstStyle/>
          <a:p>
            <a:r>
              <a:rPr lang="en-US" dirty="0">
                <a:solidFill>
                  <a:srgbClr val="FF0000"/>
                </a:solidFill>
              </a:rPr>
              <a:t>* Conditional - if significant related crash history and B/C ≥ 1.0</a:t>
            </a:r>
          </a:p>
        </p:txBody>
      </p:sp>
      <p:sp>
        <p:nvSpPr>
          <p:cNvPr id="5" name="Rectangle 4"/>
          <p:cNvSpPr/>
          <p:nvPr/>
        </p:nvSpPr>
        <p:spPr>
          <a:xfrm>
            <a:off x="983516" y="5964195"/>
            <a:ext cx="2243376" cy="707886"/>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Flexibility</a:t>
            </a:r>
          </a:p>
        </p:txBody>
      </p:sp>
      <p:sp>
        <p:nvSpPr>
          <p:cNvPr id="4" name="Rectangle 3"/>
          <p:cNvSpPr/>
          <p:nvPr/>
        </p:nvSpPr>
        <p:spPr>
          <a:xfrm>
            <a:off x="861773" y="1147217"/>
            <a:ext cx="5130814" cy="37650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1773" y="1523722"/>
            <a:ext cx="5130814" cy="49101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1773" y="2019300"/>
            <a:ext cx="5130814" cy="59100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61774" y="2610305"/>
            <a:ext cx="8282226" cy="108658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1774" y="3696890"/>
            <a:ext cx="8282226" cy="71801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61773" y="4410341"/>
            <a:ext cx="8282226" cy="139951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2460" y="103732"/>
            <a:ext cx="966627" cy="369332"/>
          </a:xfrm>
          <a:prstGeom prst="rect">
            <a:avLst/>
          </a:prstGeom>
          <a:noFill/>
        </p:spPr>
        <p:txBody>
          <a:bodyPr wrap="square" rtlCol="0">
            <a:spAutoFit/>
          </a:bodyPr>
          <a:lstStyle/>
          <a:p>
            <a:r>
              <a:rPr lang="en-US" dirty="0"/>
              <a:t>7 of 21</a:t>
            </a:r>
          </a:p>
        </p:txBody>
      </p:sp>
      <p:sp>
        <p:nvSpPr>
          <p:cNvPr id="16" name="TextBox 15"/>
          <p:cNvSpPr txBox="1"/>
          <p:nvPr/>
        </p:nvSpPr>
        <p:spPr>
          <a:xfrm>
            <a:off x="798730" y="6527868"/>
            <a:ext cx="2612947" cy="369332"/>
          </a:xfrm>
          <a:prstGeom prst="rect">
            <a:avLst/>
          </a:prstGeom>
          <a:noFill/>
        </p:spPr>
        <p:txBody>
          <a:bodyPr wrap="square" rtlCol="0">
            <a:spAutoFit/>
          </a:bodyPr>
          <a:lstStyle/>
          <a:p>
            <a:r>
              <a:rPr lang="en-US" dirty="0"/>
              <a:t>Neb. Rev. Stat. §39-2101</a:t>
            </a:r>
          </a:p>
        </p:txBody>
      </p:sp>
      <p:pic>
        <p:nvPicPr>
          <p:cNvPr id="27" name="Picture 26"/>
          <p:cNvPicPr>
            <a:picLocks noChangeAspect="1"/>
          </p:cNvPicPr>
          <p:nvPr/>
        </p:nvPicPr>
        <p:blipFill>
          <a:blip r:embed="rId3"/>
          <a:stretch>
            <a:fillRect/>
          </a:stretch>
        </p:blipFill>
        <p:spPr>
          <a:xfrm>
            <a:off x="3274013" y="5719698"/>
            <a:ext cx="2486707" cy="1121861"/>
          </a:xfrm>
          <a:prstGeom prst="rect">
            <a:avLst/>
          </a:prstGeom>
        </p:spPr>
      </p:pic>
      <p:sp>
        <p:nvSpPr>
          <p:cNvPr id="28" name="TextBox 27"/>
          <p:cNvSpPr txBox="1"/>
          <p:nvPr/>
        </p:nvSpPr>
        <p:spPr>
          <a:xfrm>
            <a:off x="4053500" y="6324287"/>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29</a:t>
            </a:fld>
            <a:endParaRPr lang="en-US" dirty="0">
              <a:solidFill>
                <a:prstClr val="black"/>
              </a:solidFill>
              <a:latin typeface="Calibri"/>
            </a:endParaRPr>
          </a:p>
        </p:txBody>
      </p:sp>
      <p:sp>
        <p:nvSpPr>
          <p:cNvPr id="29" name="TextBox 28"/>
          <p:cNvSpPr txBox="1"/>
          <p:nvPr/>
        </p:nvSpPr>
        <p:spPr>
          <a:xfrm>
            <a:off x="3903000" y="5565055"/>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90507913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800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511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6100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1" presetClass="entr" presetSubtype="0" fill="hold" grpId="0" nodeType="withEffect">
                                  <p:stCondLst>
                                    <p:cond delay="7050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3" presetID="1" presetClass="entr" presetSubtype="0" fill="hold" grpId="0" nodeType="withEffect">
                                  <p:stCondLst>
                                    <p:cond delay="7250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88200"/>
                                  </p:stCondLst>
                                  <p:childTnLst>
                                    <p:set>
                                      <p:cBhvr>
                                        <p:cTn id="1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7" presetID="1" presetClass="entr" presetSubtype="0" fill="hold" grpId="0" nodeType="withEffect">
                                  <p:stCondLst>
                                    <p:cond delay="12950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9" presetID="1" presetClass="entr" presetSubtype="0" fill="hold" grpId="0" nodeType="withEffect">
                                  <p:stCondLst>
                                    <p:cond delay="14540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1" presetID="1" presetClass="entr" presetSubtype="0" fill="hold" grpId="0" nodeType="withEffect">
                                  <p:stCondLst>
                                    <p:cond delay="16140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animBg="1"/>
      <p:bldP spid="9" grpId="0" animBg="1"/>
      <p:bldP spid="11" grpId="0" animBg="1"/>
      <p:bldP spid="12" grpId="0" animBg="1"/>
      <p:bldP spid="13" grpId="0" animBg="1"/>
      <p:bldP spid="14"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 about technologies and projects that can work">
            <a:hlinkClick r:id="rId4" action="ppaction://hlinksldjump" tooltip="Learning Objectives"/>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3"/>
            <a:ext cx="1709527" cy="1709527"/>
          </a:xfrm>
          <a:prstGeom prst="rect">
            <a:avLst/>
          </a:prstGeom>
        </p:spPr>
      </p:pic>
      <p:sp>
        <p:nvSpPr>
          <p:cNvPr id="2" name="Title 1"/>
          <p:cNvSpPr txBox="1">
            <a:spLocks noGrp="1"/>
          </p:cNvSpPr>
          <p:nvPr>
            <p:ph type="title" idx="4294967295"/>
          </p:nvPr>
        </p:nvSpPr>
        <p:spPr>
          <a:xfrm>
            <a:off x="1709530" y="887273"/>
            <a:ext cx="5472320" cy="1143000"/>
          </a:xfrm>
          <a:prstGeom prst="rect">
            <a:avLst/>
          </a:prstGeom>
          <a:noFill/>
        </p:spPr>
        <p:txBody>
          <a:bodyPr wrap="square" anchor="ctr"/>
          <a:lstStyle>
            <a:lvl1pPr lvl="0">
              <a:defRPr/>
            </a:lvl1pPr>
          </a:lstStyle>
          <a:p>
            <a:pPr lvl="0"/>
            <a:r>
              <a:rPr lang="en-US" dirty="0">
                <a:latin typeface="+mj-lt"/>
              </a:rPr>
              <a:t>Learning Objectives</a:t>
            </a:r>
            <a:endParaRPr dirty="0">
              <a:latin typeface="+mj-lt"/>
            </a:endParaRPr>
          </a:p>
        </p:txBody>
      </p:sp>
      <p:sp>
        <p:nvSpPr>
          <p:cNvPr id="3" name="Text Placeholder 2"/>
          <p:cNvSpPr txBox="1">
            <a:spLocks noGrp="1"/>
          </p:cNvSpPr>
          <p:nvPr>
            <p:ph type="body" idx="4294967295"/>
          </p:nvPr>
        </p:nvSpPr>
        <p:spPr>
          <a:xfrm>
            <a:off x="349173" y="2007704"/>
            <a:ext cx="8647044" cy="4435179"/>
          </a:xfrm>
          <a:prstGeom prst="rect">
            <a:avLst/>
          </a:prstGeom>
          <a:noFill/>
        </p:spPr>
        <p:txBody>
          <a:bodyPr wrap="square" anchor="t"/>
          <a:lstStyle>
            <a:lvl1pPr lvl="0">
              <a:defRPr/>
            </a:lvl1pPr>
          </a:lstStyle>
          <a:p>
            <a:pPr marL="514338" indent="-514338">
              <a:spcBef>
                <a:spcPts val="500"/>
              </a:spcBef>
              <a:buFont typeface="+mj-lt"/>
              <a:buAutoNum type="arabicPeriod"/>
            </a:pPr>
            <a:r>
              <a:rPr lang="en-US" sz="2800" dirty="0">
                <a:solidFill>
                  <a:schemeClr val="bg1">
                    <a:lumMod val="65000"/>
                  </a:schemeClr>
                </a:solidFill>
                <a:latin typeface="+mn-lt"/>
              </a:rPr>
              <a:t>Know Functional Classification </a:t>
            </a:r>
          </a:p>
          <a:p>
            <a:pPr marL="514338" indent="-514338">
              <a:spcBef>
                <a:spcPts val="500"/>
              </a:spcBef>
              <a:buFont typeface="+mj-lt"/>
              <a:buAutoNum type="arabicPeriod"/>
            </a:pPr>
            <a:r>
              <a:rPr lang="en-US" sz="2800" dirty="0">
                <a:solidFill>
                  <a:schemeClr val="bg1">
                    <a:lumMod val="65000"/>
                  </a:schemeClr>
                </a:solidFill>
                <a:latin typeface="+mn-lt"/>
              </a:rPr>
              <a:t>Find and use the correct minimum design standards table </a:t>
            </a:r>
          </a:p>
          <a:p>
            <a:pPr marL="514338" indent="-514338">
              <a:spcBef>
                <a:spcPts val="500"/>
              </a:spcBef>
              <a:buFont typeface="+mj-lt"/>
              <a:buAutoNum type="arabicPeriod"/>
            </a:pPr>
            <a:r>
              <a:rPr lang="en-US" sz="2800" dirty="0">
                <a:solidFill>
                  <a:schemeClr val="tx1"/>
                </a:solidFill>
                <a:latin typeface="+mn-lt"/>
              </a:rPr>
              <a:t>Be familiar with Definitions </a:t>
            </a:r>
          </a:p>
          <a:p>
            <a:pPr marL="514338" indent="-514338">
              <a:spcBef>
                <a:spcPts val="500"/>
              </a:spcBef>
              <a:buFont typeface="+mj-lt"/>
              <a:buAutoNum type="arabicPeriod"/>
            </a:pPr>
            <a:r>
              <a:rPr lang="en-US" sz="2800" dirty="0">
                <a:solidFill>
                  <a:schemeClr val="tx1"/>
                </a:solidFill>
                <a:latin typeface="+mn-lt"/>
              </a:rPr>
              <a:t>Know and Understand the Notes</a:t>
            </a:r>
          </a:p>
          <a:p>
            <a:pPr marL="514338" indent="-514338">
              <a:spcBef>
                <a:spcPts val="500"/>
              </a:spcBef>
              <a:buFont typeface="+mj-lt"/>
              <a:buAutoNum type="arabicPeriod"/>
            </a:pPr>
            <a:r>
              <a:rPr lang="en-US" sz="2800" dirty="0">
                <a:solidFill>
                  <a:schemeClr val="tx1"/>
                </a:solidFill>
                <a:latin typeface="+mn-lt"/>
              </a:rPr>
              <a:t>Understand 3R requirements </a:t>
            </a:r>
          </a:p>
          <a:p>
            <a:pPr marL="514338" indent="-514338">
              <a:spcBef>
                <a:spcPts val="500"/>
              </a:spcBef>
              <a:buFont typeface="+mj-lt"/>
              <a:buAutoNum type="arabicPeriod"/>
            </a:pPr>
            <a:r>
              <a:rPr lang="en-US" sz="2800" dirty="0">
                <a:solidFill>
                  <a:schemeClr val="bg1">
                    <a:lumMod val="65000"/>
                  </a:schemeClr>
                </a:solidFill>
                <a:latin typeface="+mn-lt"/>
              </a:rPr>
              <a:t>Know which work to apply to One- and Six-Year Plans</a:t>
            </a:r>
          </a:p>
          <a:p>
            <a:pPr marL="514338" indent="-514338">
              <a:spcBef>
                <a:spcPts val="500"/>
              </a:spcBef>
              <a:buFont typeface="+mj-lt"/>
              <a:buAutoNum type="arabicPeriod"/>
            </a:pPr>
            <a:r>
              <a:rPr lang="en-US" sz="2800" dirty="0">
                <a:solidFill>
                  <a:schemeClr val="bg1">
                    <a:lumMod val="65000"/>
                  </a:schemeClr>
                </a:solidFill>
                <a:latin typeface="+mn-lt"/>
              </a:rPr>
              <a:t>Know fundamentals of horizontal clear zone</a:t>
            </a:r>
          </a:p>
          <a:p>
            <a:pPr marL="514338" indent="-514338">
              <a:spcBef>
                <a:spcPts val="500"/>
              </a:spcBef>
              <a:buFont typeface="+mj-lt"/>
              <a:buAutoNum type="arabicPeriod"/>
            </a:pPr>
            <a:r>
              <a:rPr lang="en-US" sz="2800" dirty="0">
                <a:solidFill>
                  <a:schemeClr val="bg1">
                    <a:lumMod val="65000"/>
                  </a:schemeClr>
                </a:solidFill>
                <a:latin typeface="+mn-lt"/>
              </a:rPr>
              <a:t>Review current ADA requirements</a:t>
            </a:r>
            <a:endParaRPr sz="2800" dirty="0">
              <a:solidFill>
                <a:schemeClr val="bg1">
                  <a:lumMod val="65000"/>
                </a:schemeClr>
              </a:solidFill>
              <a:latin typeface="+mn-lt"/>
            </a:endParaRPr>
          </a:p>
        </p:txBody>
      </p:sp>
      <p:sp>
        <p:nvSpPr>
          <p:cNvPr id="7" name="TextBox 6"/>
          <p:cNvSpPr txBox="1"/>
          <p:nvPr/>
        </p:nvSpPr>
        <p:spPr>
          <a:xfrm>
            <a:off x="7849077" y="6442883"/>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3</a:t>
            </a:fld>
            <a:endParaRPr lang="en-US" dirty="0">
              <a:solidFill>
                <a:prstClr val="black"/>
              </a:solidFill>
              <a:latin typeface="Calibri"/>
            </a:endParaRPr>
          </a:p>
        </p:txBody>
      </p:sp>
      <p:pic>
        <p:nvPicPr>
          <p:cNvPr id="6" name="Picture 5" descr="1 &amp; 6 year plan logoCS1-2.emf"/>
          <p:cNvPicPr>
            <a:picLocks noChangeAspect="1"/>
          </p:cNvPicPr>
          <p:nvPr/>
        </p:nvPicPr>
        <p:blipFill>
          <a:blip r:embed="rId6" cstate="print"/>
          <a:stretch>
            <a:fillRect/>
          </a:stretch>
        </p:blipFill>
        <p:spPr>
          <a:xfrm>
            <a:off x="6696345" y="232685"/>
            <a:ext cx="2305464" cy="1226088"/>
          </a:xfrm>
          <a:prstGeom prst="rect">
            <a:avLst/>
          </a:prstGeom>
        </p:spPr>
      </p:pic>
      <p:pic>
        <p:nvPicPr>
          <p:cNvPr id="8" name="Picture 7"/>
          <p:cNvPicPr>
            <a:picLocks noChangeAspect="1"/>
          </p:cNvPicPr>
          <p:nvPr/>
        </p:nvPicPr>
        <p:blipFill>
          <a:blip r:embed="rId7"/>
          <a:stretch>
            <a:fillRect/>
          </a:stretch>
        </p:blipFill>
        <p:spPr>
          <a:xfrm>
            <a:off x="3202336" y="21542"/>
            <a:ext cx="2486707" cy="1121861"/>
          </a:xfrm>
          <a:prstGeom prst="rect">
            <a:avLst/>
          </a:prstGeom>
        </p:spPr>
      </p:pic>
      <p:sp>
        <p:nvSpPr>
          <p:cNvPr id="12" name="TextBox 11"/>
          <p:cNvSpPr txBox="1"/>
          <p:nvPr/>
        </p:nvSpPr>
        <p:spPr>
          <a:xfrm>
            <a:off x="3859591" y="604697"/>
            <a:ext cx="1172196" cy="369332"/>
          </a:xfrm>
          <a:prstGeom prst="rect">
            <a:avLst/>
          </a:prstGeom>
          <a:noFill/>
        </p:spPr>
        <p:txBody>
          <a:bodyPr wrap="square" rtlCol="0">
            <a:spAutoFit/>
          </a:bodyPr>
          <a:lstStyle/>
          <a:p>
            <a:r>
              <a:rPr lang="en-US" dirty="0">
                <a:solidFill>
                  <a:prstClr val="black"/>
                </a:solidFill>
                <a:latin typeface="Calibri"/>
              </a:rPr>
              <a:t>Structures</a:t>
            </a:r>
          </a:p>
        </p:txBody>
      </p:sp>
      <p:sp>
        <p:nvSpPr>
          <p:cNvPr id="16" name="TextBox 15"/>
          <p:cNvSpPr txBox="1"/>
          <p:nvPr/>
        </p:nvSpPr>
        <p:spPr>
          <a:xfrm>
            <a:off x="99394" y="6425976"/>
            <a:ext cx="1226127" cy="369332"/>
          </a:xfrm>
          <a:prstGeom prst="rect">
            <a:avLst/>
          </a:prstGeom>
          <a:noFill/>
        </p:spPr>
        <p:txBody>
          <a:bodyPr wrap="square" rtlCol="0">
            <a:spAutoFit/>
          </a:bodyPr>
          <a:lstStyle/>
          <a:p>
            <a:r>
              <a:rPr lang="en-US" dirty="0"/>
              <a:t>Part 2 of 2</a:t>
            </a:r>
          </a:p>
        </p:txBody>
      </p:sp>
      <p:sp>
        <p:nvSpPr>
          <p:cNvPr id="15" name="Arrow: Right 14"/>
          <p:cNvSpPr/>
          <p:nvPr/>
        </p:nvSpPr>
        <p:spPr>
          <a:xfrm rot="10800000">
            <a:off x="5350905" y="4525306"/>
            <a:ext cx="676275" cy="277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715644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4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E180D4A7-C9FB-4DFB-919C-405C955672EB}">
      <p14:showEvtLst xmlns:p14="http://schemas.microsoft.com/office/powerpoint/2010/main">
        <p14:playEvt time="4030" objId="8"/>
        <p14:stopEvt time="12023" objId="8"/>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359229"/>
            <a:ext cx="8482786" cy="2253344"/>
          </a:xfrm>
          <a:prstGeom prst="rect">
            <a:avLst/>
          </a:prstGeom>
          <a:noFill/>
        </p:spPr>
        <p:txBody>
          <a:bodyPr wrap="square" anchor="ctr"/>
          <a:lstStyle>
            <a:lvl1pPr lvl="0">
              <a:defRPr/>
            </a:lvl1pPr>
          </a:lstStyle>
          <a:p>
            <a:r>
              <a:rPr lang="en-US" sz="3600" dirty="0">
                <a:solidFill>
                  <a:schemeClr val="tx1"/>
                </a:solidFill>
              </a:rPr>
              <a:t>Example: 3R Work* on a Bridge or NBS</a:t>
            </a:r>
            <a:br>
              <a:rPr lang="en-US" sz="3600" dirty="0">
                <a:solidFill>
                  <a:schemeClr val="tx1"/>
                </a:solidFill>
              </a:rPr>
            </a:br>
            <a:r>
              <a:rPr lang="en-US" sz="3200" dirty="0">
                <a:solidFill>
                  <a:schemeClr val="tx1"/>
                </a:solidFill>
              </a:rPr>
              <a:t>Existing Sub-standard </a:t>
            </a:r>
            <a:r>
              <a:rPr lang="en-US" sz="2800" dirty="0">
                <a:solidFill>
                  <a:schemeClr val="tx1"/>
                </a:solidFill>
              </a:rPr>
              <a:t>(narrow)</a:t>
            </a:r>
            <a:r>
              <a:rPr lang="en-US" sz="2400" dirty="0">
                <a:solidFill>
                  <a:schemeClr val="tx1"/>
                </a:solidFill>
              </a:rPr>
              <a:t> </a:t>
            </a:r>
            <a:r>
              <a:rPr lang="en-US" sz="3200" dirty="0">
                <a:solidFill>
                  <a:schemeClr val="tx1"/>
                </a:solidFill>
              </a:rPr>
              <a:t>2-lane Road</a:t>
            </a:r>
            <a:endParaRPr sz="3600" dirty="0">
              <a:latin typeface="+mj-lt"/>
            </a:endParaRPr>
          </a:p>
        </p:txBody>
      </p:sp>
      <p:sp>
        <p:nvSpPr>
          <p:cNvPr id="6" name="TextBox 5"/>
          <p:cNvSpPr txBox="1"/>
          <p:nvPr/>
        </p:nvSpPr>
        <p:spPr>
          <a:xfrm>
            <a:off x="3910162" y="5410673"/>
            <a:ext cx="4397093" cy="1323439"/>
          </a:xfrm>
          <a:prstGeom prst="rect">
            <a:avLst/>
          </a:prstGeom>
          <a:noFill/>
        </p:spPr>
        <p:txBody>
          <a:bodyPr wrap="square" rtlCol="0">
            <a:spAutoFit/>
          </a:bodyPr>
          <a:lstStyle/>
          <a:p>
            <a:r>
              <a:rPr lang="en-US" sz="3200" dirty="0">
                <a:solidFill>
                  <a:prstClr val="black"/>
                </a:solidFill>
                <a:latin typeface="Calibri"/>
              </a:rPr>
              <a:t>*</a:t>
            </a:r>
            <a:r>
              <a:rPr lang="en-US" sz="2400" dirty="0">
                <a:solidFill>
                  <a:prstClr val="black"/>
                </a:solidFill>
                <a:latin typeface="Calibri"/>
              </a:rPr>
              <a:t> Such as re-decking or adding a bent or adding stiffeners, i.e. work more than maintenance</a:t>
            </a:r>
          </a:p>
        </p:txBody>
      </p:sp>
      <p:sp>
        <p:nvSpPr>
          <p:cNvPr id="4" name="TextBox 3"/>
          <p:cNvSpPr txBox="1"/>
          <p:nvPr/>
        </p:nvSpPr>
        <p:spPr>
          <a:xfrm>
            <a:off x="1123029" y="2307870"/>
            <a:ext cx="7184226" cy="1815882"/>
          </a:xfrm>
          <a:prstGeom prst="rect">
            <a:avLst/>
          </a:prstGeom>
          <a:solidFill>
            <a:srgbClr val="FFFFFF"/>
          </a:solidFill>
        </p:spPr>
        <p:txBody>
          <a:bodyPr wrap="square" rtlCol="0">
            <a:spAutoFit/>
          </a:bodyPr>
          <a:lstStyle/>
          <a:p>
            <a:r>
              <a:rPr lang="en-US" sz="2800" u="sng" dirty="0"/>
              <a:t>Example</a:t>
            </a:r>
          </a:p>
          <a:p>
            <a:r>
              <a:rPr lang="en-US" sz="2800" dirty="0"/>
              <a:t>18 ft bridge needs 3R work</a:t>
            </a:r>
          </a:p>
          <a:p>
            <a:r>
              <a:rPr lang="en-US" sz="2800" dirty="0"/>
              <a:t>3R standards require widening CBW to 22 ft</a:t>
            </a:r>
          </a:p>
          <a:p>
            <a:r>
              <a:rPr lang="en-US" sz="2800" dirty="0"/>
              <a:t>18 ft traveled way approach; 20 ft is 3R std.</a:t>
            </a:r>
          </a:p>
        </p:txBody>
      </p:sp>
      <p:sp>
        <p:nvSpPr>
          <p:cNvPr id="3" name="TextBox 2"/>
          <p:cNvSpPr txBox="1"/>
          <p:nvPr/>
        </p:nvSpPr>
        <p:spPr>
          <a:xfrm>
            <a:off x="0" y="4255700"/>
            <a:ext cx="8482786" cy="1077218"/>
          </a:xfrm>
          <a:prstGeom prst="rect">
            <a:avLst/>
          </a:prstGeom>
          <a:noFill/>
        </p:spPr>
        <p:txBody>
          <a:bodyPr wrap="square" rtlCol="0">
            <a:spAutoFit/>
          </a:bodyPr>
          <a:lstStyle/>
          <a:p>
            <a:pPr algn="ctr"/>
            <a:r>
              <a:rPr lang="en-US" sz="3200" b="1" dirty="0">
                <a:solidFill>
                  <a:srgbClr val="FF0000"/>
                </a:solidFill>
              </a:rPr>
              <a:t>Do standards require widening the approach traveled way?</a:t>
            </a:r>
            <a:r>
              <a:rPr lang="en-US" sz="3200" dirty="0">
                <a:solidFill>
                  <a:srgbClr val="FF0000"/>
                </a:solidFill>
              </a:rPr>
              <a:t>  </a:t>
            </a:r>
          </a:p>
        </p:txBody>
      </p:sp>
      <p:sp>
        <p:nvSpPr>
          <p:cNvPr id="11" name="TextBox 10"/>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Road either side of Structure </a:t>
            </a:r>
          </a:p>
        </p:txBody>
      </p:sp>
      <p:sp>
        <p:nvSpPr>
          <p:cNvPr id="12" name="TextBox 11"/>
          <p:cNvSpPr txBox="1"/>
          <p:nvPr/>
        </p:nvSpPr>
        <p:spPr>
          <a:xfrm>
            <a:off x="9335425" y="69849"/>
            <a:ext cx="777846" cy="369332"/>
          </a:xfrm>
          <a:prstGeom prst="rect">
            <a:avLst/>
          </a:prstGeom>
          <a:noFill/>
        </p:spPr>
        <p:txBody>
          <a:bodyPr wrap="square" rtlCol="0">
            <a:spAutoFit/>
          </a:bodyPr>
          <a:lstStyle/>
          <a:p>
            <a:r>
              <a:rPr lang="en-US" dirty="0"/>
              <a:t>1 of 2</a:t>
            </a:r>
          </a:p>
        </p:txBody>
      </p:sp>
      <p:sp>
        <p:nvSpPr>
          <p:cNvPr id="13" name="TextBox 12"/>
          <p:cNvSpPr txBox="1"/>
          <p:nvPr/>
        </p:nvSpPr>
        <p:spPr>
          <a:xfrm>
            <a:off x="9335425" y="326159"/>
            <a:ext cx="966627" cy="369332"/>
          </a:xfrm>
          <a:prstGeom prst="rect">
            <a:avLst/>
          </a:prstGeom>
          <a:noFill/>
        </p:spPr>
        <p:txBody>
          <a:bodyPr wrap="square" rtlCol="0">
            <a:spAutoFit/>
          </a:bodyPr>
          <a:lstStyle/>
          <a:p>
            <a:r>
              <a:rPr lang="en-US" dirty="0"/>
              <a:t>8 of 21</a:t>
            </a:r>
          </a:p>
        </p:txBody>
      </p:sp>
      <p:pic>
        <p:nvPicPr>
          <p:cNvPr id="14" name="Picture 13"/>
          <p:cNvPicPr>
            <a:picLocks noChangeAspect="1"/>
          </p:cNvPicPr>
          <p:nvPr/>
        </p:nvPicPr>
        <p:blipFill>
          <a:blip r:embed="rId3"/>
          <a:stretch>
            <a:fillRect/>
          </a:stretch>
        </p:blipFill>
        <p:spPr>
          <a:xfrm>
            <a:off x="0" y="5736139"/>
            <a:ext cx="2486707" cy="1121861"/>
          </a:xfrm>
          <a:prstGeom prst="rect">
            <a:avLst/>
          </a:prstGeom>
        </p:spPr>
      </p:pic>
      <p:sp>
        <p:nvSpPr>
          <p:cNvPr id="15" name="TextBox 14"/>
          <p:cNvSpPr txBox="1"/>
          <p:nvPr/>
        </p:nvSpPr>
        <p:spPr>
          <a:xfrm>
            <a:off x="779487"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30</a:t>
            </a:fld>
            <a:endParaRPr lang="en-US" dirty="0">
              <a:solidFill>
                <a:prstClr val="black"/>
              </a:solidFill>
              <a:latin typeface="Calibri"/>
            </a:endParaRPr>
          </a:p>
        </p:txBody>
      </p:sp>
      <p:sp>
        <p:nvSpPr>
          <p:cNvPr id="16" name="TextBox 15"/>
          <p:cNvSpPr txBox="1"/>
          <p:nvPr/>
        </p:nvSpPr>
        <p:spPr>
          <a:xfrm>
            <a:off x="628987"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8384837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2550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151517"/>
            <a:ext cx="8482785" cy="1800859"/>
          </a:xfrm>
          <a:prstGeom prst="rect">
            <a:avLst/>
          </a:prstGeom>
          <a:noFill/>
        </p:spPr>
        <p:txBody>
          <a:bodyPr wrap="square" anchor="ctr"/>
          <a:lstStyle>
            <a:lvl1pPr lvl="0">
              <a:defRPr/>
            </a:lvl1pPr>
          </a:lstStyle>
          <a:p>
            <a:r>
              <a:rPr lang="en-US" sz="3600" dirty="0">
                <a:solidFill>
                  <a:schemeClr val="tx1"/>
                </a:solidFill>
              </a:rPr>
              <a:t>Example: 3R Work* on Bridge</a:t>
            </a:r>
            <a:br>
              <a:rPr lang="en-US" sz="3600" dirty="0">
                <a:solidFill>
                  <a:schemeClr val="tx1"/>
                </a:solidFill>
              </a:rPr>
            </a:br>
            <a:r>
              <a:rPr lang="en-US" sz="3200" dirty="0">
                <a:solidFill>
                  <a:schemeClr val="tx1"/>
                </a:solidFill>
              </a:rPr>
              <a:t>Existing Narrow (sub-standard) Roadway</a:t>
            </a:r>
            <a:endParaRPr sz="3600" dirty="0">
              <a:latin typeface="+mj-lt"/>
            </a:endParaRPr>
          </a:p>
        </p:txBody>
      </p:sp>
      <p:sp>
        <p:nvSpPr>
          <p:cNvPr id="3" name="Text Placeholder 2"/>
          <p:cNvSpPr txBox="1">
            <a:spLocks noGrp="1"/>
          </p:cNvSpPr>
          <p:nvPr>
            <p:ph type="body" idx="1"/>
          </p:nvPr>
        </p:nvSpPr>
        <p:spPr>
          <a:xfrm>
            <a:off x="1332270" y="4234520"/>
            <a:ext cx="6540235" cy="1326125"/>
          </a:xfrm>
          <a:prstGeom prst="rect">
            <a:avLst/>
          </a:prstGeom>
          <a:solidFill>
            <a:srgbClr val="FFFFFF"/>
          </a:solidFill>
        </p:spPr>
        <p:txBody>
          <a:bodyPr wrap="square" anchor="t"/>
          <a:lstStyle>
            <a:lvl1pPr lvl="0">
              <a:defRPr/>
            </a:lvl1pPr>
          </a:lstStyle>
          <a:p>
            <a:r>
              <a:rPr lang="en-US" dirty="0">
                <a:solidFill>
                  <a:schemeClr val="tx1"/>
                </a:solidFill>
                <a:latin typeface="+mn-lt"/>
              </a:rPr>
              <a:t>Widen Bridge to 3R CBW or</a:t>
            </a:r>
          </a:p>
          <a:p>
            <a:r>
              <a:rPr lang="en-US" dirty="0">
                <a:solidFill>
                  <a:schemeClr val="tx1"/>
                </a:solidFill>
                <a:latin typeface="+mn-lt"/>
              </a:rPr>
              <a:t>Request a Relaxation of Standards</a:t>
            </a:r>
            <a:endParaRPr dirty="0">
              <a:solidFill>
                <a:schemeClr val="tx1"/>
              </a:solidFill>
              <a:latin typeface="+mn-lt"/>
            </a:endParaRPr>
          </a:p>
        </p:txBody>
      </p:sp>
      <p:sp>
        <p:nvSpPr>
          <p:cNvPr id="11" name="TextBox 10"/>
          <p:cNvSpPr txBox="1"/>
          <p:nvPr/>
        </p:nvSpPr>
        <p:spPr>
          <a:xfrm>
            <a:off x="1" y="1848884"/>
            <a:ext cx="8482785" cy="2177519"/>
          </a:xfrm>
          <a:prstGeom prst="rect">
            <a:avLst/>
          </a:prstGeom>
          <a:noFill/>
        </p:spPr>
        <p:txBody>
          <a:bodyPr wrap="square" rtlCol="0">
            <a:spAutoFit/>
          </a:bodyPr>
          <a:lstStyle/>
          <a:p>
            <a:pPr algn="ctr">
              <a:spcAft>
                <a:spcPts val="900"/>
              </a:spcAft>
            </a:pPr>
            <a:r>
              <a:rPr lang="en-US" sz="3200" b="1" dirty="0">
                <a:solidFill>
                  <a:srgbClr val="FF0000"/>
                </a:solidFill>
              </a:rPr>
              <a:t>Generally, NO roadway widening is required unless a cost effective analysis requires it</a:t>
            </a:r>
          </a:p>
          <a:p>
            <a:pPr algn="ctr"/>
            <a:r>
              <a:rPr lang="en-US" sz="3200" b="1" dirty="0">
                <a:solidFill>
                  <a:srgbClr val="FF0000"/>
                </a:solidFill>
              </a:rPr>
              <a:t>May </a:t>
            </a:r>
            <a:r>
              <a:rPr lang="en-US" sz="3200" b="1" dirty="0"/>
              <a:t>require a wider approach traveled way – such as approach guardrail upgrade </a:t>
            </a:r>
          </a:p>
        </p:txBody>
      </p:sp>
      <p:sp>
        <p:nvSpPr>
          <p:cNvPr id="13" name="TextBox 12"/>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Road either side of Structure </a:t>
            </a:r>
          </a:p>
        </p:txBody>
      </p:sp>
      <p:sp>
        <p:nvSpPr>
          <p:cNvPr id="9" name="TextBox 8"/>
          <p:cNvSpPr txBox="1"/>
          <p:nvPr/>
        </p:nvSpPr>
        <p:spPr>
          <a:xfrm>
            <a:off x="9229786" y="456317"/>
            <a:ext cx="777846" cy="369332"/>
          </a:xfrm>
          <a:prstGeom prst="rect">
            <a:avLst/>
          </a:prstGeom>
          <a:noFill/>
        </p:spPr>
        <p:txBody>
          <a:bodyPr wrap="square" rtlCol="0">
            <a:spAutoFit/>
          </a:bodyPr>
          <a:lstStyle/>
          <a:p>
            <a:r>
              <a:rPr lang="en-US" dirty="0"/>
              <a:t>2 of 2</a:t>
            </a:r>
          </a:p>
        </p:txBody>
      </p:sp>
      <p:sp>
        <p:nvSpPr>
          <p:cNvPr id="14" name="TextBox 13"/>
          <p:cNvSpPr txBox="1"/>
          <p:nvPr/>
        </p:nvSpPr>
        <p:spPr>
          <a:xfrm>
            <a:off x="9229786" y="24866"/>
            <a:ext cx="966627" cy="369332"/>
          </a:xfrm>
          <a:prstGeom prst="rect">
            <a:avLst/>
          </a:prstGeom>
          <a:noFill/>
        </p:spPr>
        <p:txBody>
          <a:bodyPr wrap="square" rtlCol="0">
            <a:spAutoFit/>
          </a:bodyPr>
          <a:lstStyle/>
          <a:p>
            <a:r>
              <a:rPr lang="en-US" dirty="0"/>
              <a:t>9 of 21</a:t>
            </a:r>
          </a:p>
        </p:txBody>
      </p:sp>
      <p:sp>
        <p:nvSpPr>
          <p:cNvPr id="15" name="TextBox 14"/>
          <p:cNvSpPr txBox="1"/>
          <p:nvPr/>
        </p:nvSpPr>
        <p:spPr>
          <a:xfrm>
            <a:off x="3129391" y="5432417"/>
            <a:ext cx="5353395" cy="830997"/>
          </a:xfrm>
          <a:prstGeom prst="rect">
            <a:avLst/>
          </a:prstGeom>
          <a:noFill/>
        </p:spPr>
        <p:txBody>
          <a:bodyPr wrap="square" rtlCol="0">
            <a:spAutoFit/>
          </a:bodyPr>
          <a:lstStyle/>
          <a:p>
            <a:r>
              <a:rPr lang="en-US" sz="2800" dirty="0">
                <a:solidFill>
                  <a:prstClr val="black"/>
                </a:solidFill>
                <a:latin typeface="Calibri"/>
              </a:rPr>
              <a:t>*</a:t>
            </a:r>
            <a:r>
              <a:rPr lang="en-US" sz="2000" dirty="0">
                <a:solidFill>
                  <a:prstClr val="black"/>
                </a:solidFill>
                <a:latin typeface="Calibri"/>
              </a:rPr>
              <a:t> Such as re-decking or adding a bent or adding stiffeners, i.e. work more than maintenance</a:t>
            </a:r>
          </a:p>
        </p:txBody>
      </p:sp>
      <p:sp>
        <p:nvSpPr>
          <p:cNvPr id="12" name="TextBox 11"/>
          <p:cNvSpPr txBox="1"/>
          <p:nvPr/>
        </p:nvSpPr>
        <p:spPr>
          <a:xfrm>
            <a:off x="4366172" y="6471531"/>
            <a:ext cx="4072310" cy="400110"/>
          </a:xfrm>
          <a:prstGeom prst="rect">
            <a:avLst/>
          </a:prstGeom>
          <a:noFill/>
        </p:spPr>
        <p:txBody>
          <a:bodyPr wrap="square" rtlCol="0">
            <a:spAutoFit/>
          </a:bodyPr>
          <a:lstStyle/>
          <a:p>
            <a:r>
              <a:rPr lang="en-US" sz="2000" dirty="0">
                <a:solidFill>
                  <a:prstClr val="black"/>
                </a:solidFill>
              </a:rPr>
              <a:t>428 NAC 2-001.03B, Note 6, Page 47</a:t>
            </a:r>
            <a:endParaRPr lang="en-US" sz="2000" dirty="0">
              <a:solidFill>
                <a:prstClr val="black"/>
              </a:solidFill>
              <a:latin typeface="Calibri"/>
            </a:endParaRPr>
          </a:p>
        </p:txBody>
      </p:sp>
      <p:pic>
        <p:nvPicPr>
          <p:cNvPr id="16" name="Picture 15"/>
          <p:cNvPicPr>
            <a:picLocks noChangeAspect="1"/>
          </p:cNvPicPr>
          <p:nvPr/>
        </p:nvPicPr>
        <p:blipFill>
          <a:blip r:embed="rId3"/>
          <a:stretch>
            <a:fillRect/>
          </a:stretch>
        </p:blipFill>
        <p:spPr>
          <a:xfrm>
            <a:off x="19024" y="5715288"/>
            <a:ext cx="2486707" cy="1121861"/>
          </a:xfrm>
          <a:prstGeom prst="rect">
            <a:avLst/>
          </a:prstGeom>
        </p:spPr>
      </p:pic>
      <p:sp>
        <p:nvSpPr>
          <p:cNvPr id="17" name="TextBox 16"/>
          <p:cNvSpPr txBox="1"/>
          <p:nvPr/>
        </p:nvSpPr>
        <p:spPr>
          <a:xfrm>
            <a:off x="798511" y="6319877"/>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31</a:t>
            </a:fld>
            <a:endParaRPr lang="en-US" dirty="0">
              <a:solidFill>
                <a:prstClr val="black"/>
              </a:solidFill>
              <a:latin typeface="Calibri"/>
            </a:endParaRPr>
          </a:p>
        </p:txBody>
      </p:sp>
      <p:sp>
        <p:nvSpPr>
          <p:cNvPr id="18" name="TextBox 17"/>
          <p:cNvSpPr txBox="1"/>
          <p:nvPr/>
        </p:nvSpPr>
        <p:spPr>
          <a:xfrm>
            <a:off x="648011" y="5560645"/>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141743382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4360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436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446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6</a:t>
            </a:r>
          </a:p>
        </p:txBody>
      </p:sp>
      <p:sp>
        <p:nvSpPr>
          <p:cNvPr id="2" name="Title 1"/>
          <p:cNvSpPr txBox="1">
            <a:spLocks noGrp="1"/>
          </p:cNvSpPr>
          <p:nvPr>
            <p:ph type="title"/>
          </p:nvPr>
        </p:nvSpPr>
        <p:spPr>
          <a:xfrm>
            <a:off x="833120" y="336093"/>
            <a:ext cx="7649666" cy="2063841"/>
          </a:xfrm>
          <a:prstGeom prst="rect">
            <a:avLst/>
          </a:prstGeom>
          <a:noFill/>
        </p:spPr>
        <p:txBody>
          <a:bodyPr wrap="square" anchor="ctr"/>
          <a:lstStyle>
            <a:lvl1pPr lvl="0">
              <a:defRPr/>
            </a:lvl1pPr>
          </a:lstStyle>
          <a:p>
            <a:r>
              <a:rPr lang="en-US" sz="5400" dirty="0">
                <a:latin typeface="+mj-lt"/>
              </a:rPr>
              <a:t>3R</a:t>
            </a:r>
            <a:r>
              <a:rPr lang="en-US" dirty="0">
                <a:latin typeface="+mj-lt"/>
              </a:rPr>
              <a:t> Bridge-Only Project</a:t>
            </a:r>
            <a:br>
              <a:rPr lang="en-US" dirty="0">
                <a:latin typeface="+mj-lt"/>
              </a:rPr>
            </a:br>
            <a:r>
              <a:rPr lang="en-US" dirty="0">
                <a:latin typeface="+mj-lt"/>
              </a:rPr>
              <a:t>Structural Capacity (Only) Work* </a:t>
            </a:r>
            <a:br>
              <a:rPr lang="en-US" dirty="0">
                <a:latin typeface="+mj-lt"/>
              </a:rPr>
            </a:br>
            <a:r>
              <a:rPr lang="en-US" sz="3600" dirty="0">
                <a:latin typeface="+mj-lt"/>
              </a:rPr>
              <a:t>Effect on Roadway Work Scope</a:t>
            </a:r>
            <a:endParaRPr sz="3600" dirty="0">
              <a:latin typeface="+mj-lt"/>
            </a:endParaRPr>
          </a:p>
        </p:txBody>
      </p:sp>
      <p:sp>
        <p:nvSpPr>
          <p:cNvPr id="3" name="Text Placeholder 2"/>
          <p:cNvSpPr txBox="1">
            <a:spLocks noGrp="1"/>
          </p:cNvSpPr>
          <p:nvPr>
            <p:ph type="body" idx="1"/>
          </p:nvPr>
        </p:nvSpPr>
        <p:spPr>
          <a:xfrm>
            <a:off x="1624145" y="3199414"/>
            <a:ext cx="6266758" cy="1987580"/>
          </a:xfrm>
          <a:prstGeom prst="rect">
            <a:avLst/>
          </a:prstGeom>
          <a:noFill/>
        </p:spPr>
        <p:txBody>
          <a:bodyPr wrap="square" anchor="t"/>
          <a:lstStyle>
            <a:lvl1pPr lvl="0">
              <a:defRPr/>
            </a:lvl1pPr>
          </a:lstStyle>
          <a:p>
            <a:pPr marL="57147" indent="0" algn="ctr">
              <a:buNone/>
            </a:pPr>
            <a:r>
              <a:rPr lang="en-US" sz="3600" dirty="0">
                <a:solidFill>
                  <a:schemeClr val="tx1"/>
                </a:solidFill>
                <a:latin typeface="+mn-lt"/>
              </a:rPr>
              <a:t>Does not by itself require work on approach traveled way</a:t>
            </a:r>
          </a:p>
          <a:p>
            <a:pPr lvl="1">
              <a:buFont typeface="Arial" panose="020B0604020202020204" pitchFamily="34" charset="0"/>
              <a:buChar char="•"/>
            </a:pPr>
            <a:endParaRPr lang="en-US" dirty="0">
              <a:solidFill>
                <a:schemeClr val="tx1"/>
              </a:solidFill>
              <a:latin typeface="+mn-lt"/>
            </a:endParaRPr>
          </a:p>
          <a:p>
            <a:pPr marL="914377" lvl="1" indent="-457189">
              <a:buFont typeface="Arial" panose="020B0604020202020204" pitchFamily="34" charset="0"/>
              <a:buChar char="•"/>
            </a:pPr>
            <a:endParaRPr lang="en-US" dirty="0">
              <a:solidFill>
                <a:schemeClr val="tx1"/>
              </a:solidFill>
              <a:latin typeface="+mn-lt"/>
            </a:endParaRPr>
          </a:p>
          <a:p>
            <a:pPr lvl="1"/>
            <a:endParaRPr lang="en-US" dirty="0">
              <a:solidFill>
                <a:schemeClr val="tx1"/>
              </a:solidFill>
              <a:latin typeface="+mn-lt"/>
            </a:endParaRPr>
          </a:p>
          <a:p>
            <a:endParaRPr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8" name="TextBox 7"/>
          <p:cNvSpPr txBox="1"/>
          <p:nvPr/>
        </p:nvSpPr>
        <p:spPr>
          <a:xfrm>
            <a:off x="9265318" y="151427"/>
            <a:ext cx="966627" cy="369332"/>
          </a:xfrm>
          <a:prstGeom prst="rect">
            <a:avLst/>
          </a:prstGeom>
          <a:noFill/>
        </p:spPr>
        <p:txBody>
          <a:bodyPr wrap="square" rtlCol="0">
            <a:spAutoFit/>
          </a:bodyPr>
          <a:lstStyle/>
          <a:p>
            <a:r>
              <a:rPr lang="en-US" dirty="0"/>
              <a:t>10 of 21</a:t>
            </a:r>
          </a:p>
        </p:txBody>
      </p:sp>
      <p:sp>
        <p:nvSpPr>
          <p:cNvPr id="10" name="TextBox 9"/>
          <p:cNvSpPr txBox="1"/>
          <p:nvPr/>
        </p:nvSpPr>
        <p:spPr>
          <a:xfrm>
            <a:off x="4305052" y="6318505"/>
            <a:ext cx="4072310" cy="400110"/>
          </a:xfrm>
          <a:prstGeom prst="rect">
            <a:avLst/>
          </a:prstGeom>
          <a:noFill/>
        </p:spPr>
        <p:txBody>
          <a:bodyPr wrap="square" rtlCol="0">
            <a:spAutoFit/>
          </a:bodyPr>
          <a:lstStyle/>
          <a:p>
            <a:r>
              <a:rPr lang="en-US" sz="2000" dirty="0">
                <a:solidFill>
                  <a:prstClr val="black"/>
                </a:solidFill>
              </a:rPr>
              <a:t>428 NAC 2-001.03B, Note 6, Page 47</a:t>
            </a:r>
            <a:endParaRPr lang="en-US" sz="2000" dirty="0">
              <a:solidFill>
                <a:prstClr val="black"/>
              </a:solidFill>
              <a:latin typeface="Calibri"/>
            </a:endParaRPr>
          </a:p>
        </p:txBody>
      </p:sp>
      <p:sp>
        <p:nvSpPr>
          <p:cNvPr id="11" name="TextBox 10"/>
          <p:cNvSpPr txBox="1"/>
          <p:nvPr/>
        </p:nvSpPr>
        <p:spPr>
          <a:xfrm>
            <a:off x="3129391" y="4921752"/>
            <a:ext cx="5353395" cy="830997"/>
          </a:xfrm>
          <a:prstGeom prst="rect">
            <a:avLst/>
          </a:prstGeom>
          <a:noFill/>
        </p:spPr>
        <p:txBody>
          <a:bodyPr wrap="square" rtlCol="0">
            <a:spAutoFit/>
          </a:bodyPr>
          <a:lstStyle/>
          <a:p>
            <a:r>
              <a:rPr lang="en-US" sz="2800" dirty="0">
                <a:solidFill>
                  <a:prstClr val="black"/>
                </a:solidFill>
                <a:latin typeface="Calibri"/>
              </a:rPr>
              <a:t>*</a:t>
            </a:r>
            <a:r>
              <a:rPr lang="en-US" sz="2000" dirty="0">
                <a:solidFill>
                  <a:prstClr val="black"/>
                </a:solidFill>
                <a:latin typeface="Calibri"/>
              </a:rPr>
              <a:t> Such as adding a bent or adding stiffeners, i.e. work more than maintenance.  But not widening.  </a:t>
            </a:r>
          </a:p>
        </p:txBody>
      </p:sp>
      <p:pic>
        <p:nvPicPr>
          <p:cNvPr id="13" name="Picture 12"/>
          <p:cNvPicPr>
            <a:picLocks noChangeAspect="1"/>
          </p:cNvPicPr>
          <p:nvPr/>
        </p:nvPicPr>
        <p:blipFill>
          <a:blip r:embed="rId3"/>
          <a:stretch>
            <a:fillRect/>
          </a:stretch>
        </p:blipFill>
        <p:spPr>
          <a:xfrm>
            <a:off x="859536" y="5736139"/>
            <a:ext cx="2486707" cy="1121861"/>
          </a:xfrm>
          <a:prstGeom prst="rect">
            <a:avLst/>
          </a:prstGeom>
        </p:spPr>
      </p:pic>
      <p:sp>
        <p:nvSpPr>
          <p:cNvPr id="14" name="TextBox 13"/>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32</a:t>
            </a:fld>
            <a:endParaRPr lang="en-US" dirty="0">
              <a:solidFill>
                <a:prstClr val="black"/>
              </a:solidFill>
              <a:latin typeface="Calibri"/>
            </a:endParaRPr>
          </a:p>
        </p:txBody>
      </p:sp>
      <p:sp>
        <p:nvSpPr>
          <p:cNvPr id="15" name="TextBox 14"/>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419173097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61987" y="1595437"/>
            <a:ext cx="7820025" cy="3667125"/>
          </a:xfrm>
          <a:prstGeom prst="rect">
            <a:avLst/>
          </a:prstGeom>
        </p:spPr>
      </p:pic>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20</a:t>
            </a:r>
          </a:p>
        </p:txBody>
      </p:sp>
      <p:sp>
        <p:nvSpPr>
          <p:cNvPr id="2" name="Title 1"/>
          <p:cNvSpPr txBox="1">
            <a:spLocks noGrp="1"/>
          </p:cNvSpPr>
          <p:nvPr>
            <p:ph type="title"/>
          </p:nvPr>
        </p:nvSpPr>
        <p:spPr>
          <a:xfrm>
            <a:off x="861774" y="0"/>
            <a:ext cx="7620238" cy="1595437"/>
          </a:xfrm>
          <a:prstGeom prst="rect">
            <a:avLst/>
          </a:prstGeom>
          <a:noFill/>
        </p:spPr>
        <p:txBody>
          <a:bodyPr wrap="square" anchor="ctr"/>
          <a:lstStyle>
            <a:lvl1pPr lvl="0">
              <a:defRPr/>
            </a:lvl1pPr>
          </a:lstStyle>
          <a:p>
            <a:r>
              <a:rPr lang="en-US" dirty="0">
                <a:latin typeface="+mj-lt"/>
              </a:rPr>
              <a:t>Timber Bridges In-Kind*</a:t>
            </a:r>
            <a:br>
              <a:rPr lang="en-US" dirty="0">
                <a:latin typeface="+mj-lt"/>
              </a:rPr>
            </a:br>
            <a:r>
              <a:rPr lang="en-US" b="1" dirty="0">
                <a:latin typeface="+mj-lt"/>
              </a:rPr>
              <a:t>Superstructure</a:t>
            </a:r>
            <a:r>
              <a:rPr lang="en-US" dirty="0">
                <a:latin typeface="+mj-lt"/>
              </a:rPr>
              <a:t> Replacement</a:t>
            </a:r>
            <a:endParaRPr sz="3600" dirty="0">
              <a:latin typeface="+mj-lt"/>
            </a:endParaRPr>
          </a:p>
        </p:txBody>
      </p:sp>
      <p:sp>
        <p:nvSpPr>
          <p:cNvPr id="3" name="Text Placeholder 2"/>
          <p:cNvSpPr txBox="1">
            <a:spLocks noGrp="1"/>
          </p:cNvSpPr>
          <p:nvPr>
            <p:ph type="body" idx="1"/>
          </p:nvPr>
        </p:nvSpPr>
        <p:spPr>
          <a:xfrm>
            <a:off x="1690777" y="1880561"/>
            <a:ext cx="6792008" cy="3502325"/>
          </a:xfrm>
          <a:prstGeom prst="rect">
            <a:avLst/>
          </a:prstGeom>
          <a:noFill/>
        </p:spPr>
        <p:txBody>
          <a:bodyPr wrap="square" anchor="t"/>
          <a:lstStyle>
            <a:lvl1pPr lvl="0">
              <a:defRPr/>
            </a:lvl1pPr>
          </a:lstStyle>
          <a:p>
            <a:endParaRPr lang="en-US" dirty="0">
              <a:solidFill>
                <a:schemeClr val="tx1"/>
              </a:solidFill>
              <a:latin typeface="+mn-lt"/>
            </a:endParaRPr>
          </a:p>
          <a:p>
            <a:endParaRPr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6" name="TextBox 5"/>
          <p:cNvSpPr txBox="1"/>
          <p:nvPr/>
        </p:nvSpPr>
        <p:spPr>
          <a:xfrm>
            <a:off x="661213" y="5218301"/>
            <a:ext cx="7820799" cy="584775"/>
          </a:xfrm>
          <a:prstGeom prst="rect">
            <a:avLst/>
          </a:prstGeom>
          <a:noFill/>
        </p:spPr>
        <p:txBody>
          <a:bodyPr wrap="square" rtlCol="0">
            <a:spAutoFit/>
          </a:bodyPr>
          <a:lstStyle/>
          <a:p>
            <a:pPr algn="ctr"/>
            <a:r>
              <a:rPr lang="en-US" sz="3200" dirty="0">
                <a:latin typeface="Calibri"/>
              </a:rPr>
              <a:t>Maintenance Standards</a:t>
            </a:r>
          </a:p>
        </p:txBody>
      </p:sp>
      <p:sp>
        <p:nvSpPr>
          <p:cNvPr id="8" name="TextBox 7"/>
          <p:cNvSpPr txBox="1"/>
          <p:nvPr/>
        </p:nvSpPr>
        <p:spPr>
          <a:xfrm>
            <a:off x="874220" y="4206033"/>
            <a:ext cx="3885216" cy="954107"/>
          </a:xfrm>
          <a:prstGeom prst="rect">
            <a:avLst/>
          </a:prstGeom>
          <a:noFill/>
        </p:spPr>
        <p:txBody>
          <a:bodyPr wrap="square" rtlCol="0">
            <a:spAutoFit/>
          </a:bodyPr>
          <a:lstStyle/>
          <a:p>
            <a:r>
              <a:rPr lang="en-US" sz="2800" dirty="0"/>
              <a:t>ADT &lt; 400 VPD</a:t>
            </a:r>
          </a:p>
          <a:p>
            <a:r>
              <a:rPr lang="en-US" sz="2800" dirty="0"/>
              <a:t>NF Classification: Local</a:t>
            </a:r>
          </a:p>
        </p:txBody>
      </p:sp>
      <p:sp>
        <p:nvSpPr>
          <p:cNvPr id="14" name="TextBox 13"/>
          <p:cNvSpPr txBox="1"/>
          <p:nvPr/>
        </p:nvSpPr>
        <p:spPr>
          <a:xfrm>
            <a:off x="3295060" y="1727529"/>
            <a:ext cx="3583441" cy="661720"/>
          </a:xfrm>
          <a:prstGeom prst="rect">
            <a:avLst/>
          </a:prstGeom>
          <a:solidFill>
            <a:schemeClr val="bg1"/>
          </a:solidFill>
        </p:spPr>
        <p:txBody>
          <a:bodyPr wrap="square" bIns="0" rtlCol="0">
            <a:spAutoFit/>
          </a:bodyPr>
          <a:lstStyle/>
          <a:p>
            <a:pPr algn="ctr"/>
            <a:r>
              <a:rPr lang="en-US" sz="2000" dirty="0">
                <a:solidFill>
                  <a:srgbClr val="FF0000"/>
                </a:solidFill>
              </a:rPr>
              <a:t>Same or similar materials and dimensions (length, CBW)</a:t>
            </a:r>
          </a:p>
        </p:txBody>
      </p:sp>
      <p:sp>
        <p:nvSpPr>
          <p:cNvPr id="15" name="TextBox 14"/>
          <p:cNvSpPr txBox="1"/>
          <p:nvPr/>
        </p:nvSpPr>
        <p:spPr>
          <a:xfrm>
            <a:off x="2926787" y="1712141"/>
            <a:ext cx="587162" cy="677108"/>
          </a:xfrm>
          <a:prstGeom prst="rect">
            <a:avLst/>
          </a:prstGeom>
          <a:solidFill>
            <a:schemeClr val="bg1"/>
          </a:solidFill>
        </p:spPr>
        <p:txBody>
          <a:bodyPr wrap="square" lIns="0" tIns="0" rIns="0" bIns="0" rtlCol="0">
            <a:spAutoFit/>
          </a:bodyPr>
          <a:lstStyle/>
          <a:p>
            <a:pPr algn="ctr"/>
            <a:r>
              <a:rPr lang="en-US" sz="4400" dirty="0"/>
              <a:t>*</a:t>
            </a:r>
          </a:p>
        </p:txBody>
      </p:sp>
      <p:sp>
        <p:nvSpPr>
          <p:cNvPr id="16" name="TextBox 15"/>
          <p:cNvSpPr txBox="1"/>
          <p:nvPr/>
        </p:nvSpPr>
        <p:spPr>
          <a:xfrm>
            <a:off x="4382826" y="6115735"/>
            <a:ext cx="4072310" cy="707886"/>
          </a:xfrm>
          <a:prstGeom prst="rect">
            <a:avLst/>
          </a:prstGeom>
          <a:noFill/>
        </p:spPr>
        <p:txBody>
          <a:bodyPr wrap="square" rtlCol="0">
            <a:spAutoFit/>
          </a:bodyPr>
          <a:lstStyle/>
          <a:p>
            <a:r>
              <a:rPr lang="en-US" sz="2000" dirty="0">
                <a:solidFill>
                  <a:prstClr val="black"/>
                </a:solidFill>
                <a:latin typeface="Calibri"/>
              </a:rPr>
              <a:t>428 NAC 2-001.03B, Note 20, Page 54</a:t>
            </a:r>
          </a:p>
          <a:p>
            <a:r>
              <a:rPr lang="en-US" sz="2000" dirty="0">
                <a:solidFill>
                  <a:prstClr val="black"/>
                </a:solidFill>
                <a:latin typeface="Calibri"/>
              </a:rPr>
              <a:t>Neb. Rev. Stat. 81-3421, 81-3445</a:t>
            </a:r>
          </a:p>
        </p:txBody>
      </p:sp>
      <p:sp>
        <p:nvSpPr>
          <p:cNvPr id="22" name="Arrow: Right 21"/>
          <p:cNvSpPr/>
          <p:nvPr/>
        </p:nvSpPr>
        <p:spPr>
          <a:xfrm rot="19939637">
            <a:off x="3748950" y="3279981"/>
            <a:ext cx="581025" cy="370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stretch>
            <a:fillRect/>
          </a:stretch>
        </p:blipFill>
        <p:spPr>
          <a:xfrm>
            <a:off x="859536" y="5736139"/>
            <a:ext cx="2486707" cy="1121861"/>
          </a:xfrm>
          <a:prstGeom prst="rect">
            <a:avLst/>
          </a:prstGeom>
        </p:spPr>
      </p:pic>
      <p:sp>
        <p:nvSpPr>
          <p:cNvPr id="25" name="TextBox 24"/>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33</a:t>
            </a:fld>
            <a:endParaRPr lang="en-US" dirty="0">
              <a:solidFill>
                <a:prstClr val="black"/>
              </a:solidFill>
              <a:latin typeface="Calibri"/>
            </a:endParaRPr>
          </a:p>
        </p:txBody>
      </p:sp>
      <p:sp>
        <p:nvSpPr>
          <p:cNvPr id="26" name="TextBox 25"/>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134502123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3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2400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2900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2900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21</a:t>
            </a: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6" name="Text Placeholder 2"/>
          <p:cNvSpPr txBox="1">
            <a:spLocks/>
          </p:cNvSpPr>
          <p:nvPr/>
        </p:nvSpPr>
        <p:spPr>
          <a:xfrm>
            <a:off x="3084786" y="667480"/>
            <a:ext cx="1587493" cy="500224"/>
          </a:xfrm>
          <a:prstGeom prst="rect">
            <a:avLst/>
          </a:prstGeom>
          <a:solidFill>
            <a:schemeClr val="bg1"/>
          </a:solid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0" indent="0" algn="ctr">
              <a:buNone/>
            </a:pPr>
            <a:r>
              <a:rPr lang="en-US" sz="2800" kern="0" dirty="0">
                <a:solidFill>
                  <a:srgbClr val="FF0000"/>
                </a:solidFill>
                <a:latin typeface="+mn-lt"/>
              </a:rPr>
              <a:t>structure</a:t>
            </a:r>
          </a:p>
        </p:txBody>
      </p:sp>
      <p:sp>
        <p:nvSpPr>
          <p:cNvPr id="2" name="Title 1"/>
          <p:cNvSpPr txBox="1">
            <a:spLocks noGrp="1"/>
          </p:cNvSpPr>
          <p:nvPr>
            <p:ph type="title"/>
          </p:nvPr>
        </p:nvSpPr>
        <p:spPr>
          <a:xfrm>
            <a:off x="787863" y="149299"/>
            <a:ext cx="7694924" cy="650141"/>
          </a:xfrm>
          <a:prstGeom prst="rect">
            <a:avLst/>
          </a:prstGeom>
          <a:noFill/>
        </p:spPr>
        <p:txBody>
          <a:bodyPr wrap="square" anchor="ctr"/>
          <a:lstStyle>
            <a:lvl1pPr lvl="0">
              <a:defRPr/>
            </a:lvl1pPr>
          </a:lstStyle>
          <a:p>
            <a:r>
              <a:rPr lang="en-US" sz="3200" dirty="0">
                <a:latin typeface="+mj-lt"/>
              </a:rPr>
              <a:t>Low Water Stream Crossings and Fords</a:t>
            </a:r>
            <a:endParaRPr sz="3600" dirty="0">
              <a:latin typeface="+mj-lt"/>
            </a:endParaRPr>
          </a:p>
        </p:txBody>
      </p:sp>
      <p:sp>
        <p:nvSpPr>
          <p:cNvPr id="11" name="Text Placeholder 2"/>
          <p:cNvSpPr txBox="1">
            <a:spLocks/>
          </p:cNvSpPr>
          <p:nvPr/>
        </p:nvSpPr>
        <p:spPr>
          <a:xfrm>
            <a:off x="1255315" y="4206935"/>
            <a:ext cx="7152779" cy="1338065"/>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0" indent="0">
              <a:buNone/>
            </a:pPr>
            <a:r>
              <a:rPr lang="en-US" sz="2800" kern="0" dirty="0">
                <a:solidFill>
                  <a:prstClr val="black"/>
                </a:solidFill>
                <a:latin typeface="+mn-lt"/>
              </a:rPr>
              <a:t>Low Water Stream crossings convey normal stream flow below the driving surface but are </a:t>
            </a:r>
            <a:r>
              <a:rPr lang="en-US" sz="2800" b="1" kern="0" dirty="0">
                <a:solidFill>
                  <a:prstClr val="black"/>
                </a:solidFill>
                <a:latin typeface="+mn-lt"/>
              </a:rPr>
              <a:t>normally overtopped at least once annually </a:t>
            </a:r>
            <a:endParaRPr lang="en-US" b="1" kern="0" dirty="0">
              <a:solidFill>
                <a:prstClr val="black"/>
              </a:solidFill>
              <a:latin typeface="Calibri"/>
            </a:endParaRPr>
          </a:p>
        </p:txBody>
      </p:sp>
      <p:sp>
        <p:nvSpPr>
          <p:cNvPr id="15" name="TextBox 14"/>
          <p:cNvSpPr txBox="1"/>
          <p:nvPr/>
        </p:nvSpPr>
        <p:spPr>
          <a:xfrm>
            <a:off x="3921725" y="6088378"/>
            <a:ext cx="4072310" cy="400110"/>
          </a:xfrm>
          <a:prstGeom prst="rect">
            <a:avLst/>
          </a:prstGeom>
          <a:noFill/>
        </p:spPr>
        <p:txBody>
          <a:bodyPr wrap="square" rtlCol="0">
            <a:spAutoFit/>
          </a:bodyPr>
          <a:lstStyle/>
          <a:p>
            <a:pPr algn="ctr"/>
            <a:r>
              <a:rPr lang="en-US" sz="2000" dirty="0">
                <a:solidFill>
                  <a:prstClr val="black"/>
                </a:solidFill>
                <a:latin typeface="Calibri"/>
              </a:rPr>
              <a:t>428 NAC 2-001.03A5d, Page 44</a:t>
            </a:r>
          </a:p>
        </p:txBody>
      </p:sp>
      <p:sp>
        <p:nvSpPr>
          <p:cNvPr id="19" name="Text Placeholder 2"/>
          <p:cNvSpPr txBox="1">
            <a:spLocks/>
          </p:cNvSpPr>
          <p:nvPr/>
        </p:nvSpPr>
        <p:spPr>
          <a:xfrm>
            <a:off x="6580868" y="696854"/>
            <a:ext cx="1433686" cy="500224"/>
          </a:xfrm>
          <a:prstGeom prst="rect">
            <a:avLst/>
          </a:prstGeom>
          <a:solidFill>
            <a:schemeClr val="bg1"/>
          </a:solid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0" indent="0" algn="ctr">
              <a:buNone/>
            </a:pPr>
            <a:r>
              <a:rPr lang="en-US" sz="2800" kern="0" dirty="0">
                <a:solidFill>
                  <a:srgbClr val="FF0000"/>
                </a:solidFill>
                <a:latin typeface="+mn-lt"/>
              </a:rPr>
              <a:t>natural</a:t>
            </a:r>
          </a:p>
        </p:txBody>
      </p:sp>
      <p:sp>
        <p:nvSpPr>
          <p:cNvPr id="20" name="TextBox 19"/>
          <p:cNvSpPr txBox="1"/>
          <p:nvPr/>
        </p:nvSpPr>
        <p:spPr>
          <a:xfrm>
            <a:off x="4261092" y="6420535"/>
            <a:ext cx="4072310" cy="400110"/>
          </a:xfrm>
          <a:prstGeom prst="rect">
            <a:avLst/>
          </a:prstGeom>
          <a:noFill/>
        </p:spPr>
        <p:txBody>
          <a:bodyPr wrap="square" rtlCol="0">
            <a:spAutoFit/>
          </a:bodyPr>
          <a:lstStyle/>
          <a:p>
            <a:r>
              <a:rPr lang="en-US" sz="2000" dirty="0">
                <a:solidFill>
                  <a:prstClr val="black"/>
                </a:solidFill>
                <a:latin typeface="Calibri"/>
              </a:rPr>
              <a:t>428 NAC 2-001.03B, Note 21, Page 54</a:t>
            </a:r>
          </a:p>
        </p:txBody>
      </p:sp>
      <p:pic>
        <p:nvPicPr>
          <p:cNvPr id="21" name="Picture 20"/>
          <p:cNvPicPr>
            <a:picLocks noChangeAspect="1"/>
          </p:cNvPicPr>
          <p:nvPr/>
        </p:nvPicPr>
        <p:blipFill>
          <a:blip r:embed="rId3"/>
          <a:stretch>
            <a:fillRect/>
          </a:stretch>
        </p:blipFill>
        <p:spPr>
          <a:xfrm>
            <a:off x="2966887" y="1559633"/>
            <a:ext cx="3976616" cy="2572207"/>
          </a:xfrm>
          <a:prstGeom prst="rect">
            <a:avLst/>
          </a:prstGeom>
        </p:spPr>
      </p:pic>
      <p:pic>
        <p:nvPicPr>
          <p:cNvPr id="23" name="Picture 22"/>
          <p:cNvPicPr>
            <a:picLocks noChangeAspect="1"/>
          </p:cNvPicPr>
          <p:nvPr/>
        </p:nvPicPr>
        <p:blipFill>
          <a:blip r:embed="rId4"/>
          <a:stretch>
            <a:fillRect/>
          </a:stretch>
        </p:blipFill>
        <p:spPr>
          <a:xfrm>
            <a:off x="5503791" y="1790015"/>
            <a:ext cx="2402627" cy="2128502"/>
          </a:xfrm>
          <a:prstGeom prst="rect">
            <a:avLst/>
          </a:prstGeom>
        </p:spPr>
      </p:pic>
      <p:pic>
        <p:nvPicPr>
          <p:cNvPr id="24" name="Picture 23"/>
          <p:cNvPicPr>
            <a:picLocks noChangeAspect="1"/>
          </p:cNvPicPr>
          <p:nvPr/>
        </p:nvPicPr>
        <p:blipFill>
          <a:blip r:embed="rId5"/>
          <a:stretch>
            <a:fillRect/>
          </a:stretch>
        </p:blipFill>
        <p:spPr>
          <a:xfrm>
            <a:off x="852589" y="1174947"/>
            <a:ext cx="7639379" cy="2993389"/>
          </a:xfrm>
          <a:prstGeom prst="rect">
            <a:avLst/>
          </a:prstGeom>
        </p:spPr>
      </p:pic>
      <p:pic>
        <p:nvPicPr>
          <p:cNvPr id="17" name="Picture 16"/>
          <p:cNvPicPr>
            <a:picLocks noChangeAspect="1"/>
          </p:cNvPicPr>
          <p:nvPr/>
        </p:nvPicPr>
        <p:blipFill>
          <a:blip r:embed="rId6"/>
          <a:stretch>
            <a:fillRect/>
          </a:stretch>
        </p:blipFill>
        <p:spPr>
          <a:xfrm>
            <a:off x="859536" y="5736139"/>
            <a:ext cx="2486707" cy="1121861"/>
          </a:xfrm>
          <a:prstGeom prst="rect">
            <a:avLst/>
          </a:prstGeom>
        </p:spPr>
      </p:pic>
      <p:sp>
        <p:nvSpPr>
          <p:cNvPr id="18" name="TextBox 17"/>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34</a:t>
            </a:fld>
            <a:endParaRPr lang="en-US" dirty="0">
              <a:solidFill>
                <a:prstClr val="black"/>
              </a:solidFill>
              <a:latin typeface="Calibri"/>
            </a:endParaRPr>
          </a:p>
        </p:txBody>
      </p:sp>
      <p:sp>
        <p:nvSpPr>
          <p:cNvPr id="22" name="TextBox 21"/>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95401207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1" fill="hold" grpId="0" nodeType="withEffect">
                                  <p:stCondLst>
                                    <p:cond delay="222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stCondLst>
                                    <p:cond delay="2560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1+#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21</a:t>
            </a: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2" name="Title 1"/>
          <p:cNvSpPr txBox="1">
            <a:spLocks noGrp="1"/>
          </p:cNvSpPr>
          <p:nvPr>
            <p:ph type="title"/>
          </p:nvPr>
        </p:nvSpPr>
        <p:spPr>
          <a:xfrm>
            <a:off x="787863" y="149299"/>
            <a:ext cx="7694924" cy="862344"/>
          </a:xfrm>
          <a:prstGeom prst="rect">
            <a:avLst/>
          </a:prstGeom>
          <a:noFill/>
        </p:spPr>
        <p:txBody>
          <a:bodyPr wrap="square" anchor="ctr"/>
          <a:lstStyle>
            <a:lvl1pPr lvl="0">
              <a:defRPr/>
            </a:lvl1pPr>
          </a:lstStyle>
          <a:p>
            <a:r>
              <a:rPr lang="en-US" sz="3200" dirty="0">
                <a:latin typeface="+mj-lt"/>
              </a:rPr>
              <a:t>Low Water Stream Crossings and Fords</a:t>
            </a:r>
            <a:br>
              <a:rPr lang="en-US" sz="3200" dirty="0">
                <a:latin typeface="+mj-lt"/>
              </a:rPr>
            </a:br>
            <a:r>
              <a:rPr lang="en-US" sz="3200" dirty="0">
                <a:latin typeface="+mj-lt"/>
              </a:rPr>
              <a:t>Some Considerations</a:t>
            </a:r>
            <a:endParaRPr sz="3600" dirty="0">
              <a:latin typeface="+mj-lt"/>
            </a:endParaRPr>
          </a:p>
        </p:txBody>
      </p:sp>
      <p:sp>
        <p:nvSpPr>
          <p:cNvPr id="11" name="Text Placeholder 2"/>
          <p:cNvSpPr txBox="1">
            <a:spLocks/>
          </p:cNvSpPr>
          <p:nvPr/>
        </p:nvSpPr>
        <p:spPr>
          <a:xfrm>
            <a:off x="1202378" y="975585"/>
            <a:ext cx="2909329" cy="4787476"/>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514350" indent="-514350">
              <a:buFont typeface="+mj-lt"/>
              <a:buAutoNum type="arabicPeriod"/>
            </a:pPr>
            <a:r>
              <a:rPr lang="en-US" sz="2800" kern="0" dirty="0">
                <a:solidFill>
                  <a:prstClr val="black"/>
                </a:solidFill>
                <a:latin typeface="+mn-lt"/>
              </a:rPr>
              <a:t>Ephemeral stream or low base flow</a:t>
            </a:r>
          </a:p>
          <a:p>
            <a:pPr marL="514350" indent="-514350">
              <a:buFont typeface="+mj-lt"/>
              <a:buAutoNum type="arabicPeriod"/>
            </a:pPr>
            <a:r>
              <a:rPr lang="en-US" sz="2800" kern="0" dirty="0">
                <a:solidFill>
                  <a:prstClr val="black"/>
                </a:solidFill>
                <a:latin typeface="+mn-lt"/>
              </a:rPr>
              <a:t>Low Traffic Use</a:t>
            </a:r>
          </a:p>
          <a:p>
            <a:pPr marL="514350" indent="-514350">
              <a:buFont typeface="+mj-lt"/>
              <a:buAutoNum type="arabicPeriod"/>
            </a:pPr>
            <a:r>
              <a:rPr lang="en-US" sz="2800" kern="0" dirty="0">
                <a:solidFill>
                  <a:prstClr val="black"/>
                </a:solidFill>
                <a:latin typeface="+mn-lt"/>
              </a:rPr>
              <a:t>Traffic Delays are Acceptable</a:t>
            </a:r>
          </a:p>
          <a:p>
            <a:pPr marL="514350" indent="-514350">
              <a:buFont typeface="+mj-lt"/>
              <a:buAutoNum type="arabicPeriod"/>
            </a:pPr>
            <a:r>
              <a:rPr lang="en-US" sz="2800" kern="0" dirty="0">
                <a:solidFill>
                  <a:prstClr val="black"/>
                </a:solidFill>
                <a:latin typeface="+mn-lt"/>
              </a:rPr>
              <a:t>Broad Flat Channel</a:t>
            </a:r>
          </a:p>
          <a:p>
            <a:pPr marL="514350" indent="-514350">
              <a:buFont typeface="+mj-lt"/>
              <a:buAutoNum type="arabicPeriod"/>
            </a:pPr>
            <a:r>
              <a:rPr lang="en-US" sz="2800" kern="0" dirty="0">
                <a:solidFill>
                  <a:prstClr val="black"/>
                </a:solidFill>
                <a:latin typeface="+mn-lt"/>
              </a:rPr>
              <a:t>Least Cost Alternative</a:t>
            </a:r>
            <a:endParaRPr lang="en-US" sz="2000" kern="0" dirty="0">
              <a:solidFill>
                <a:prstClr val="black"/>
              </a:solidFill>
              <a:latin typeface="+mn-lt"/>
            </a:endParaRPr>
          </a:p>
          <a:p>
            <a:pPr marL="514350" indent="-514350">
              <a:buFont typeface="+mj-lt"/>
              <a:buAutoNum type="arabicPeriod"/>
            </a:pPr>
            <a:endParaRPr lang="en-US" kern="0" dirty="0">
              <a:solidFill>
                <a:prstClr val="black"/>
              </a:solidFill>
              <a:latin typeface="Calibri"/>
            </a:endParaRPr>
          </a:p>
        </p:txBody>
      </p:sp>
      <p:sp>
        <p:nvSpPr>
          <p:cNvPr id="15" name="TextBox 14"/>
          <p:cNvSpPr txBox="1"/>
          <p:nvPr/>
        </p:nvSpPr>
        <p:spPr>
          <a:xfrm>
            <a:off x="3894641" y="5876700"/>
            <a:ext cx="4072310" cy="400110"/>
          </a:xfrm>
          <a:prstGeom prst="rect">
            <a:avLst/>
          </a:prstGeom>
          <a:noFill/>
        </p:spPr>
        <p:txBody>
          <a:bodyPr wrap="square" rtlCol="0">
            <a:spAutoFit/>
          </a:bodyPr>
          <a:lstStyle/>
          <a:p>
            <a:pPr algn="ctr"/>
            <a:r>
              <a:rPr lang="en-US" sz="2000" dirty="0">
                <a:solidFill>
                  <a:prstClr val="black"/>
                </a:solidFill>
                <a:latin typeface="Calibri"/>
              </a:rPr>
              <a:t>428 NAC 2-001.03A5d, Page 44</a:t>
            </a:r>
          </a:p>
        </p:txBody>
      </p:sp>
      <p:sp>
        <p:nvSpPr>
          <p:cNvPr id="20" name="TextBox 19"/>
          <p:cNvSpPr txBox="1"/>
          <p:nvPr/>
        </p:nvSpPr>
        <p:spPr>
          <a:xfrm>
            <a:off x="4247084" y="6161278"/>
            <a:ext cx="4072310" cy="707886"/>
          </a:xfrm>
          <a:prstGeom prst="rect">
            <a:avLst/>
          </a:prstGeom>
          <a:noFill/>
        </p:spPr>
        <p:txBody>
          <a:bodyPr wrap="square" rtlCol="0">
            <a:spAutoFit/>
          </a:bodyPr>
          <a:lstStyle/>
          <a:p>
            <a:r>
              <a:rPr lang="en-US" sz="2000" dirty="0">
                <a:solidFill>
                  <a:prstClr val="black"/>
                </a:solidFill>
                <a:latin typeface="Calibri"/>
              </a:rPr>
              <a:t>428 NAC 2-001.03B, Note 21, Page 54</a:t>
            </a:r>
          </a:p>
          <a:p>
            <a:r>
              <a:rPr lang="en-US" sz="2000" dirty="0">
                <a:solidFill>
                  <a:prstClr val="black"/>
                </a:solidFill>
                <a:latin typeface="Calibri"/>
              </a:rPr>
              <a:t>428 NAC 2-001.03O, Page 79</a:t>
            </a:r>
          </a:p>
        </p:txBody>
      </p:sp>
      <p:pic>
        <p:nvPicPr>
          <p:cNvPr id="14" name="Picture 13"/>
          <p:cNvPicPr>
            <a:picLocks noChangeAspect="1"/>
          </p:cNvPicPr>
          <p:nvPr/>
        </p:nvPicPr>
        <p:blipFill>
          <a:blip r:embed="rId3"/>
          <a:stretch>
            <a:fillRect/>
          </a:stretch>
        </p:blipFill>
        <p:spPr>
          <a:xfrm>
            <a:off x="4196984" y="1057275"/>
            <a:ext cx="4200525" cy="4743450"/>
          </a:xfrm>
          <a:prstGeom prst="rect">
            <a:avLst/>
          </a:prstGeom>
        </p:spPr>
      </p:pic>
      <p:pic>
        <p:nvPicPr>
          <p:cNvPr id="13" name="Picture 12"/>
          <p:cNvPicPr>
            <a:picLocks noChangeAspect="1"/>
          </p:cNvPicPr>
          <p:nvPr/>
        </p:nvPicPr>
        <p:blipFill>
          <a:blip r:embed="rId4"/>
          <a:stretch>
            <a:fillRect/>
          </a:stretch>
        </p:blipFill>
        <p:spPr>
          <a:xfrm>
            <a:off x="859536" y="5736139"/>
            <a:ext cx="2486707" cy="1121861"/>
          </a:xfrm>
          <a:prstGeom prst="rect">
            <a:avLst/>
          </a:prstGeom>
        </p:spPr>
      </p:pic>
      <p:sp>
        <p:nvSpPr>
          <p:cNvPr id="16" name="TextBox 15"/>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35</a:t>
            </a:fld>
            <a:endParaRPr lang="en-US" dirty="0">
              <a:solidFill>
                <a:prstClr val="black"/>
              </a:solidFill>
              <a:latin typeface="Calibri"/>
            </a:endParaRPr>
          </a:p>
        </p:txBody>
      </p:sp>
      <p:sp>
        <p:nvSpPr>
          <p:cNvPr id="17" name="TextBox 16"/>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24046590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6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21</a:t>
            </a: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2" name="Title 1"/>
          <p:cNvSpPr txBox="1">
            <a:spLocks noGrp="1"/>
          </p:cNvSpPr>
          <p:nvPr>
            <p:ph type="title"/>
          </p:nvPr>
        </p:nvSpPr>
        <p:spPr>
          <a:xfrm>
            <a:off x="1001561" y="46712"/>
            <a:ext cx="7341443" cy="854329"/>
          </a:xfrm>
          <a:prstGeom prst="rect">
            <a:avLst/>
          </a:prstGeom>
          <a:noFill/>
        </p:spPr>
        <p:txBody>
          <a:bodyPr wrap="square" anchor="ctr"/>
          <a:lstStyle>
            <a:lvl1pPr lvl="0">
              <a:defRPr/>
            </a:lvl1pPr>
          </a:lstStyle>
          <a:p>
            <a:r>
              <a:rPr lang="en-US" sz="3200" dirty="0">
                <a:latin typeface="+mj-lt"/>
              </a:rPr>
              <a:t>Low Water Stream Crossings and Fords</a:t>
            </a:r>
            <a:br>
              <a:rPr lang="en-US" sz="3200" dirty="0">
                <a:latin typeface="+mj-lt"/>
              </a:rPr>
            </a:br>
            <a:r>
              <a:rPr lang="en-US" sz="2800" dirty="0">
                <a:latin typeface="+mj-lt"/>
              </a:rPr>
              <a:t>Risks</a:t>
            </a:r>
            <a:endParaRPr sz="3600" dirty="0">
              <a:latin typeface="+mj-lt"/>
            </a:endParaRPr>
          </a:p>
        </p:txBody>
      </p:sp>
      <p:sp>
        <p:nvSpPr>
          <p:cNvPr id="15" name="TextBox 14"/>
          <p:cNvSpPr txBox="1"/>
          <p:nvPr/>
        </p:nvSpPr>
        <p:spPr>
          <a:xfrm>
            <a:off x="4261092" y="6420535"/>
            <a:ext cx="4072310" cy="400110"/>
          </a:xfrm>
          <a:prstGeom prst="rect">
            <a:avLst/>
          </a:prstGeom>
          <a:noFill/>
        </p:spPr>
        <p:txBody>
          <a:bodyPr wrap="square" rtlCol="0">
            <a:spAutoFit/>
          </a:bodyPr>
          <a:lstStyle/>
          <a:p>
            <a:r>
              <a:rPr lang="en-US" sz="2000" dirty="0">
                <a:solidFill>
                  <a:prstClr val="black"/>
                </a:solidFill>
                <a:latin typeface="Calibri"/>
              </a:rPr>
              <a:t>428 NAC 2-001.03B, Note 21, Page 54</a:t>
            </a:r>
          </a:p>
        </p:txBody>
      </p:sp>
      <p:sp>
        <p:nvSpPr>
          <p:cNvPr id="20" name="Text Placeholder 2"/>
          <p:cNvSpPr txBox="1">
            <a:spLocks/>
          </p:cNvSpPr>
          <p:nvPr/>
        </p:nvSpPr>
        <p:spPr>
          <a:xfrm>
            <a:off x="1011158" y="1299634"/>
            <a:ext cx="2543974" cy="2917648"/>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0" indent="0">
              <a:buNone/>
            </a:pPr>
            <a:r>
              <a:rPr lang="en-US" sz="2800" kern="0" dirty="0">
                <a:solidFill>
                  <a:prstClr val="black"/>
                </a:solidFill>
                <a:latin typeface="+mn-lt"/>
              </a:rPr>
              <a:t>Caution: </a:t>
            </a:r>
          </a:p>
          <a:p>
            <a:pPr marL="0" indent="0">
              <a:buNone/>
            </a:pPr>
            <a:r>
              <a:rPr lang="en-US" sz="2800" kern="0" dirty="0">
                <a:solidFill>
                  <a:prstClr val="black"/>
                </a:solidFill>
                <a:latin typeface="+mn-lt"/>
              </a:rPr>
              <a:t>These types of crossings don’t come without risk – and liability</a:t>
            </a:r>
            <a:endParaRPr lang="en-US" sz="2000" kern="0" dirty="0">
              <a:solidFill>
                <a:prstClr val="black"/>
              </a:solidFill>
              <a:latin typeface="+mn-lt"/>
            </a:endParaRPr>
          </a:p>
          <a:p>
            <a:pPr marL="514350" indent="-514350">
              <a:buFont typeface="+mj-lt"/>
              <a:buAutoNum type="arabicPeriod"/>
            </a:pPr>
            <a:endParaRPr lang="en-US" kern="0" dirty="0">
              <a:solidFill>
                <a:prstClr val="black"/>
              </a:solidFill>
              <a:latin typeface="Calibri"/>
            </a:endParaRPr>
          </a:p>
        </p:txBody>
      </p:sp>
      <p:pic>
        <p:nvPicPr>
          <p:cNvPr id="21" name="Picture 20"/>
          <p:cNvPicPr>
            <a:picLocks noChangeAspect="1"/>
          </p:cNvPicPr>
          <p:nvPr/>
        </p:nvPicPr>
        <p:blipFill>
          <a:blip r:embed="rId3"/>
          <a:stretch>
            <a:fillRect/>
          </a:stretch>
        </p:blipFill>
        <p:spPr>
          <a:xfrm>
            <a:off x="3393790" y="924895"/>
            <a:ext cx="4693888" cy="5394468"/>
          </a:xfrm>
          <a:prstGeom prst="rect">
            <a:avLst/>
          </a:prstGeom>
        </p:spPr>
      </p:pic>
      <p:pic>
        <p:nvPicPr>
          <p:cNvPr id="11" name="Picture 10"/>
          <p:cNvPicPr>
            <a:picLocks noChangeAspect="1"/>
          </p:cNvPicPr>
          <p:nvPr/>
        </p:nvPicPr>
        <p:blipFill>
          <a:blip r:embed="rId4"/>
          <a:stretch>
            <a:fillRect/>
          </a:stretch>
        </p:blipFill>
        <p:spPr>
          <a:xfrm>
            <a:off x="859536" y="5736139"/>
            <a:ext cx="2486707" cy="1121861"/>
          </a:xfrm>
          <a:prstGeom prst="rect">
            <a:avLst/>
          </a:prstGeom>
        </p:spPr>
      </p:pic>
      <p:sp>
        <p:nvSpPr>
          <p:cNvPr id="12" name="TextBox 11"/>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36</a:t>
            </a:fld>
            <a:endParaRPr lang="en-US" dirty="0">
              <a:solidFill>
                <a:prstClr val="black"/>
              </a:solidFill>
              <a:latin typeface="Calibri"/>
            </a:endParaRPr>
          </a:p>
        </p:txBody>
      </p:sp>
      <p:sp>
        <p:nvSpPr>
          <p:cNvPr id="13" name="TextBox 12"/>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940391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21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278" y="1323342"/>
            <a:ext cx="6792007" cy="5094005"/>
          </a:xfrm>
          <a:prstGeom prst="rect">
            <a:avLst/>
          </a:prstGeom>
        </p:spPr>
      </p:pic>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6" name="Text Placeholder 2"/>
          <p:cNvSpPr txBox="1">
            <a:spLocks/>
          </p:cNvSpPr>
          <p:nvPr/>
        </p:nvSpPr>
        <p:spPr>
          <a:xfrm>
            <a:off x="1276273" y="2266642"/>
            <a:ext cx="2544680" cy="500224"/>
          </a:xfrm>
          <a:prstGeom prst="rect">
            <a:avLst/>
          </a:prstGeom>
          <a:solidFill>
            <a:schemeClr val="bg1"/>
          </a:solid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r>
              <a:rPr lang="en-US" sz="2800" kern="0" dirty="0">
                <a:solidFill>
                  <a:prstClr val="black"/>
                </a:solidFill>
                <a:latin typeface="+mn-lt"/>
              </a:rPr>
              <a:t>ADT &lt; 50 VPD</a:t>
            </a:r>
          </a:p>
        </p:txBody>
      </p:sp>
      <p:sp>
        <p:nvSpPr>
          <p:cNvPr id="2" name="Title 1"/>
          <p:cNvSpPr txBox="1">
            <a:spLocks noGrp="1"/>
          </p:cNvSpPr>
          <p:nvPr>
            <p:ph type="title"/>
          </p:nvPr>
        </p:nvSpPr>
        <p:spPr>
          <a:xfrm>
            <a:off x="1001561" y="46712"/>
            <a:ext cx="7341443" cy="1300285"/>
          </a:xfrm>
          <a:prstGeom prst="rect">
            <a:avLst/>
          </a:prstGeom>
          <a:noFill/>
        </p:spPr>
        <p:txBody>
          <a:bodyPr wrap="square" anchor="ctr"/>
          <a:lstStyle>
            <a:lvl1pPr lvl="0">
              <a:defRPr/>
            </a:lvl1pPr>
          </a:lstStyle>
          <a:p>
            <a:r>
              <a:rPr lang="en-US" sz="3200" dirty="0">
                <a:latin typeface="+mj-lt"/>
              </a:rPr>
              <a:t>Low Water Stream Crossings and Fords</a:t>
            </a:r>
            <a:br>
              <a:rPr lang="en-US" sz="3200" dirty="0">
                <a:latin typeface="+mj-lt"/>
              </a:rPr>
            </a:br>
            <a:r>
              <a:rPr lang="en-US" sz="2800" dirty="0">
                <a:latin typeface="+mj-lt"/>
              </a:rPr>
              <a:t>may be built on certain County roads if </a:t>
            </a:r>
            <a:endParaRPr sz="3600" dirty="0">
              <a:latin typeface="+mj-lt"/>
            </a:endParaRPr>
          </a:p>
        </p:txBody>
      </p:sp>
      <p:sp>
        <p:nvSpPr>
          <p:cNvPr id="11" name="Text Placeholder 2"/>
          <p:cNvSpPr txBox="1">
            <a:spLocks/>
          </p:cNvSpPr>
          <p:nvPr/>
        </p:nvSpPr>
        <p:spPr>
          <a:xfrm>
            <a:off x="6173070" y="2239938"/>
            <a:ext cx="1932218" cy="526928"/>
          </a:xfrm>
          <a:prstGeom prst="rect">
            <a:avLst/>
          </a:prstGeom>
          <a:solidFill>
            <a:schemeClr val="bg1"/>
          </a:solid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r>
              <a:rPr lang="en-US" sz="2800" kern="0" dirty="0">
                <a:solidFill>
                  <a:prstClr val="black"/>
                </a:solidFill>
                <a:latin typeface="+mn-lt"/>
              </a:rPr>
              <a:t>SFC Local</a:t>
            </a:r>
            <a:endParaRPr lang="en-US" sz="2000" i="1" kern="0" dirty="0">
              <a:solidFill>
                <a:prstClr val="black"/>
              </a:solidFill>
              <a:latin typeface="+mn-lt"/>
            </a:endParaRPr>
          </a:p>
          <a:p>
            <a:endParaRPr lang="en-US" kern="0" dirty="0">
              <a:solidFill>
                <a:prstClr val="black"/>
              </a:solidFill>
              <a:latin typeface="Calibri"/>
            </a:endParaRPr>
          </a:p>
        </p:txBody>
      </p:sp>
      <p:sp>
        <p:nvSpPr>
          <p:cNvPr id="12" name="Text Placeholder 2"/>
          <p:cNvSpPr txBox="1">
            <a:spLocks/>
          </p:cNvSpPr>
          <p:nvPr/>
        </p:nvSpPr>
        <p:spPr>
          <a:xfrm>
            <a:off x="1269171" y="1314599"/>
            <a:ext cx="4152729" cy="952432"/>
          </a:xfrm>
          <a:prstGeom prst="rect">
            <a:avLst/>
          </a:prstGeom>
          <a:solidFill>
            <a:schemeClr val="bg1"/>
          </a:solid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r>
              <a:rPr lang="en-US" sz="2800" kern="0" dirty="0">
                <a:solidFill>
                  <a:prstClr val="black"/>
                </a:solidFill>
                <a:latin typeface="+mn-lt"/>
              </a:rPr>
              <a:t>Not the only access to an occupied dwelling</a:t>
            </a:r>
          </a:p>
          <a:p>
            <a:endParaRPr lang="en-US" kern="0" dirty="0">
              <a:solidFill>
                <a:prstClr val="black"/>
              </a:solidFill>
              <a:latin typeface="Calibri"/>
            </a:endParaRPr>
          </a:p>
        </p:txBody>
      </p:sp>
      <p:sp>
        <p:nvSpPr>
          <p:cNvPr id="13" name="Text Placeholder 2"/>
          <p:cNvSpPr txBox="1">
            <a:spLocks/>
          </p:cNvSpPr>
          <p:nvPr/>
        </p:nvSpPr>
        <p:spPr>
          <a:xfrm>
            <a:off x="5421901" y="1304095"/>
            <a:ext cx="3023882" cy="958133"/>
          </a:xfrm>
          <a:prstGeom prst="rect">
            <a:avLst/>
          </a:prstGeom>
          <a:solidFill>
            <a:schemeClr val="bg1"/>
          </a:solid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r>
              <a:rPr lang="en-US" sz="2800" kern="0" dirty="0">
                <a:solidFill>
                  <a:prstClr val="black"/>
                </a:solidFill>
                <a:latin typeface="+mn-lt"/>
              </a:rPr>
              <a:t>SFC Minimum Maintenance, or</a:t>
            </a:r>
            <a:endParaRPr lang="en-US" sz="2000" i="1" kern="0" dirty="0">
              <a:solidFill>
                <a:prstClr val="black"/>
              </a:solidFill>
              <a:latin typeface="+mn-lt"/>
            </a:endParaRPr>
          </a:p>
          <a:p>
            <a:endParaRPr lang="en-US" kern="0" dirty="0">
              <a:solidFill>
                <a:prstClr val="black"/>
              </a:solidFill>
              <a:latin typeface="Calibri"/>
            </a:endParaRPr>
          </a:p>
        </p:txBody>
      </p:sp>
      <p:sp>
        <p:nvSpPr>
          <p:cNvPr id="14" name="Text Placeholder 2"/>
          <p:cNvSpPr txBox="1">
            <a:spLocks/>
          </p:cNvSpPr>
          <p:nvPr/>
        </p:nvSpPr>
        <p:spPr>
          <a:xfrm>
            <a:off x="5551015" y="5074883"/>
            <a:ext cx="2819390" cy="1361711"/>
          </a:xfrm>
          <a:prstGeom prst="rect">
            <a:avLst/>
          </a:prstGeom>
          <a:solidFill>
            <a:schemeClr val="bg1"/>
          </a:solid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r>
              <a:rPr lang="en-US" sz="2800" kern="0" dirty="0">
                <a:solidFill>
                  <a:srgbClr val="FF0000"/>
                </a:solidFill>
                <a:latin typeface="+mn-lt"/>
              </a:rPr>
              <a:t>Relaxation of standards must be granted</a:t>
            </a:r>
          </a:p>
        </p:txBody>
      </p:sp>
      <p:sp>
        <p:nvSpPr>
          <p:cNvPr id="15" name="TextBox 14"/>
          <p:cNvSpPr txBox="1"/>
          <p:nvPr/>
        </p:nvSpPr>
        <p:spPr>
          <a:xfrm>
            <a:off x="4261092" y="6420535"/>
            <a:ext cx="4072310" cy="400110"/>
          </a:xfrm>
          <a:prstGeom prst="rect">
            <a:avLst/>
          </a:prstGeom>
          <a:noFill/>
        </p:spPr>
        <p:txBody>
          <a:bodyPr wrap="square" rtlCol="0">
            <a:spAutoFit/>
          </a:bodyPr>
          <a:lstStyle/>
          <a:p>
            <a:r>
              <a:rPr lang="en-US" sz="2000" dirty="0">
                <a:solidFill>
                  <a:prstClr val="black"/>
                </a:solidFill>
                <a:latin typeface="Calibri"/>
              </a:rPr>
              <a:t>428 NAC 2-001.03B, Note 21, Page 54</a:t>
            </a:r>
          </a:p>
        </p:txBody>
      </p:sp>
      <p:pic>
        <p:nvPicPr>
          <p:cNvPr id="17" name="Picture 16"/>
          <p:cNvPicPr>
            <a:picLocks noChangeAspect="1"/>
          </p:cNvPicPr>
          <p:nvPr/>
        </p:nvPicPr>
        <p:blipFill>
          <a:blip r:embed="rId4"/>
          <a:stretch>
            <a:fillRect/>
          </a:stretch>
        </p:blipFill>
        <p:spPr>
          <a:xfrm>
            <a:off x="859536" y="5736139"/>
            <a:ext cx="2486707" cy="1121861"/>
          </a:xfrm>
          <a:prstGeom prst="rect">
            <a:avLst/>
          </a:prstGeom>
        </p:spPr>
      </p:pic>
      <p:sp>
        <p:nvSpPr>
          <p:cNvPr id="18" name="TextBox 17"/>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37</a:t>
            </a:fld>
            <a:endParaRPr lang="en-US" dirty="0">
              <a:solidFill>
                <a:prstClr val="black"/>
              </a:solidFill>
              <a:latin typeface="Calibri"/>
            </a:endParaRPr>
          </a:p>
        </p:txBody>
      </p:sp>
      <p:sp>
        <p:nvSpPr>
          <p:cNvPr id="19" name="TextBox 18"/>
          <p:cNvSpPr txBox="1"/>
          <p:nvPr/>
        </p:nvSpPr>
        <p:spPr>
          <a:xfrm>
            <a:off x="1490945" y="5442963"/>
            <a:ext cx="1226127" cy="369332"/>
          </a:xfrm>
          <a:prstGeom prst="rect">
            <a:avLst/>
          </a:prstGeom>
          <a:solidFill>
            <a:schemeClr val="bg1"/>
          </a:solidFill>
        </p:spPr>
        <p:txBody>
          <a:bodyPr wrap="square" rtlCol="0">
            <a:spAutoFit/>
          </a:bodyPr>
          <a:lstStyle/>
          <a:p>
            <a:r>
              <a:rPr lang="en-US" dirty="0"/>
              <a:t>Part 2 of 2</a:t>
            </a:r>
          </a:p>
        </p:txBody>
      </p:sp>
    </p:spTree>
    <p:extLst>
      <p:ext uri="{BB962C8B-B14F-4D97-AF65-F5344CB8AC3E}">
        <p14:creationId xmlns:p14="http://schemas.microsoft.com/office/powerpoint/2010/main" val="36331150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19000"/>
                                  </p:stCondLst>
                                  <p:childTnLst>
                                    <p:set>
                                      <p:cBhvr>
                                        <p:cTn id="8" dur="1" fill="hold">
                                          <p:stCondLst>
                                            <p:cond delay="0"/>
                                          </p:stCondLst>
                                        </p:cTn>
                                        <p:tgtEl>
                                          <p:spTgt spid="13"/>
                                        </p:tgtEl>
                                        <p:attrNameLst>
                                          <p:attrName>style.visibility</p:attrName>
                                        </p:attrNameLst>
                                      </p:cBhvr>
                                      <p:to>
                                        <p:strVal val="visible"/>
                                      </p:to>
                                    </p:set>
                                  </p:childTnLst>
                                </p:cTn>
                              </p:par>
                              <p:par>
                                <p:cTn id="9" presetID="42" presetClass="entr" presetSubtype="0" fill="hold" grpId="0" nodeType="withEffect">
                                  <p:stCondLst>
                                    <p:cond delay="20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237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1" presetClass="entr" presetSubtype="0" fill="hold" grpId="0" nodeType="withEffect">
                                  <p:stCondLst>
                                    <p:cond delay="3050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1736391"/>
            <a:ext cx="8482786" cy="1927470"/>
          </a:xfrm>
          <a:prstGeom prst="rect">
            <a:avLst/>
          </a:prstGeom>
          <a:noFill/>
        </p:spPr>
        <p:txBody>
          <a:bodyPr wrap="square" anchor="ctr"/>
          <a:lstStyle>
            <a:lvl1pPr lvl="0">
              <a:defRPr/>
            </a:lvl1pPr>
          </a:lstStyle>
          <a:p>
            <a:r>
              <a:rPr lang="en-US" sz="6000" dirty="0">
                <a:latin typeface="+mj-lt"/>
              </a:rPr>
              <a:t>Wrap-up</a:t>
            </a:r>
            <a:br>
              <a:rPr lang="en-US" sz="6000" dirty="0">
                <a:latin typeface="+mj-lt"/>
              </a:rPr>
            </a:br>
            <a:r>
              <a:rPr lang="en-US" sz="6000" dirty="0">
                <a:latin typeface="+mj-lt"/>
              </a:rPr>
              <a:t>and Review</a:t>
            </a:r>
            <a:endParaRPr sz="4800" dirty="0">
              <a:latin typeface="+mj-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pic>
        <p:nvPicPr>
          <p:cNvPr id="7" name="Picture 6"/>
          <p:cNvPicPr>
            <a:picLocks noChangeAspect="1"/>
          </p:cNvPicPr>
          <p:nvPr/>
        </p:nvPicPr>
        <p:blipFill>
          <a:blip r:embed="rId3"/>
          <a:stretch>
            <a:fillRect/>
          </a:stretch>
        </p:blipFill>
        <p:spPr>
          <a:xfrm>
            <a:off x="3164586" y="4993189"/>
            <a:ext cx="2486707" cy="1121861"/>
          </a:xfrm>
          <a:prstGeom prst="rect">
            <a:avLst/>
          </a:prstGeom>
        </p:spPr>
      </p:pic>
      <p:sp>
        <p:nvSpPr>
          <p:cNvPr id="8" name="TextBox 7"/>
          <p:cNvSpPr txBox="1"/>
          <p:nvPr/>
        </p:nvSpPr>
        <p:spPr>
          <a:xfrm>
            <a:off x="3944073" y="559777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38</a:t>
            </a:fld>
            <a:endParaRPr lang="en-US" dirty="0">
              <a:solidFill>
                <a:prstClr val="black"/>
              </a:solidFill>
              <a:latin typeface="Calibri"/>
            </a:endParaRPr>
          </a:p>
        </p:txBody>
      </p:sp>
      <p:sp>
        <p:nvSpPr>
          <p:cNvPr id="10" name="TextBox 9"/>
          <p:cNvSpPr txBox="1"/>
          <p:nvPr/>
        </p:nvSpPr>
        <p:spPr>
          <a:xfrm>
            <a:off x="3793573" y="483854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2970260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 about technologies and projects that can work">
            <a:hlinkClick r:id="rId4" action="ppaction://hlinksldjump" tooltip="Learning Objectives"/>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3"/>
            <a:ext cx="1709527" cy="1709527"/>
          </a:xfrm>
          <a:prstGeom prst="rect">
            <a:avLst/>
          </a:prstGeom>
        </p:spPr>
      </p:pic>
      <p:sp>
        <p:nvSpPr>
          <p:cNvPr id="2" name="Title 1"/>
          <p:cNvSpPr txBox="1">
            <a:spLocks noGrp="1"/>
          </p:cNvSpPr>
          <p:nvPr>
            <p:ph type="title" idx="4294967295"/>
          </p:nvPr>
        </p:nvSpPr>
        <p:spPr>
          <a:xfrm>
            <a:off x="1709530" y="887273"/>
            <a:ext cx="5129006" cy="1143000"/>
          </a:xfrm>
          <a:prstGeom prst="rect">
            <a:avLst/>
          </a:prstGeom>
          <a:noFill/>
        </p:spPr>
        <p:txBody>
          <a:bodyPr wrap="square" anchor="ctr"/>
          <a:lstStyle>
            <a:lvl1pPr lvl="0">
              <a:defRPr/>
            </a:lvl1pPr>
          </a:lstStyle>
          <a:p>
            <a:pPr lvl="0"/>
            <a:r>
              <a:rPr lang="en-US" dirty="0">
                <a:latin typeface="+mj-lt"/>
              </a:rPr>
              <a:t>Learning Objectives</a:t>
            </a:r>
            <a:endParaRPr dirty="0">
              <a:latin typeface="+mj-lt"/>
            </a:endParaRPr>
          </a:p>
        </p:txBody>
      </p:sp>
      <p:sp>
        <p:nvSpPr>
          <p:cNvPr id="3" name="Text Placeholder 2"/>
          <p:cNvSpPr txBox="1">
            <a:spLocks noGrp="1"/>
          </p:cNvSpPr>
          <p:nvPr>
            <p:ph type="body" idx="4294967295"/>
          </p:nvPr>
        </p:nvSpPr>
        <p:spPr>
          <a:xfrm>
            <a:off x="349173" y="2007704"/>
            <a:ext cx="8647044" cy="4435179"/>
          </a:xfrm>
          <a:prstGeom prst="rect">
            <a:avLst/>
          </a:prstGeom>
          <a:noFill/>
        </p:spPr>
        <p:txBody>
          <a:bodyPr wrap="square" anchor="t"/>
          <a:lstStyle>
            <a:lvl1pPr lvl="0">
              <a:defRPr/>
            </a:lvl1pPr>
          </a:lstStyle>
          <a:p>
            <a:pPr marL="514338" indent="-514338">
              <a:spcBef>
                <a:spcPts val="500"/>
              </a:spcBef>
              <a:buFont typeface="+mj-lt"/>
              <a:buAutoNum type="arabicPeriod"/>
            </a:pPr>
            <a:r>
              <a:rPr lang="en-US" sz="2800" dirty="0">
                <a:solidFill>
                  <a:schemeClr val="tx1"/>
                </a:solidFill>
                <a:latin typeface="+mn-lt"/>
              </a:rPr>
              <a:t>Know Functional Classification </a:t>
            </a:r>
          </a:p>
          <a:p>
            <a:pPr marL="514338" indent="-514338">
              <a:spcBef>
                <a:spcPts val="500"/>
              </a:spcBef>
              <a:buFont typeface="+mj-lt"/>
              <a:buAutoNum type="arabicPeriod"/>
            </a:pPr>
            <a:r>
              <a:rPr lang="en-US" sz="2800" dirty="0">
                <a:solidFill>
                  <a:schemeClr val="tx1"/>
                </a:solidFill>
                <a:latin typeface="+mn-lt"/>
              </a:rPr>
              <a:t>Find and use the correct minimum design standards table </a:t>
            </a:r>
          </a:p>
          <a:p>
            <a:pPr marL="514338" indent="-514338">
              <a:spcBef>
                <a:spcPts val="500"/>
              </a:spcBef>
              <a:buFont typeface="+mj-lt"/>
              <a:buAutoNum type="arabicPeriod"/>
            </a:pPr>
            <a:r>
              <a:rPr lang="en-US" sz="2800" dirty="0">
                <a:solidFill>
                  <a:schemeClr val="tx1"/>
                </a:solidFill>
                <a:latin typeface="+mn-lt"/>
              </a:rPr>
              <a:t>Be familiar with Definitions </a:t>
            </a:r>
          </a:p>
          <a:p>
            <a:pPr marL="514338" indent="-514338">
              <a:spcBef>
                <a:spcPts val="500"/>
              </a:spcBef>
              <a:buFont typeface="+mj-lt"/>
              <a:buAutoNum type="arabicPeriod"/>
            </a:pPr>
            <a:r>
              <a:rPr lang="en-US" sz="2800" dirty="0">
                <a:solidFill>
                  <a:schemeClr val="tx1"/>
                </a:solidFill>
                <a:latin typeface="+mn-lt"/>
              </a:rPr>
              <a:t>Know and Understand the N</a:t>
            </a:r>
            <a:r>
              <a:rPr sz="2800" dirty="0">
                <a:solidFill>
                  <a:schemeClr val="tx1"/>
                </a:solidFill>
                <a:latin typeface="+mn-lt"/>
              </a:rPr>
              <a:t>ote</a:t>
            </a:r>
            <a:r>
              <a:rPr lang="en-US" sz="2800" dirty="0">
                <a:solidFill>
                  <a:schemeClr val="tx1"/>
                </a:solidFill>
                <a:latin typeface="+mn-lt"/>
              </a:rPr>
              <a:t>s</a:t>
            </a:r>
          </a:p>
          <a:p>
            <a:pPr marL="514338" indent="-514338">
              <a:spcBef>
                <a:spcPts val="500"/>
              </a:spcBef>
              <a:buFont typeface="+mj-lt"/>
              <a:buAutoNum type="arabicPeriod"/>
            </a:pPr>
            <a:r>
              <a:rPr lang="en-US" sz="2800" dirty="0">
                <a:solidFill>
                  <a:schemeClr val="tx1"/>
                </a:solidFill>
                <a:latin typeface="+mn-lt"/>
              </a:rPr>
              <a:t>Understand 3R requirements </a:t>
            </a:r>
          </a:p>
          <a:p>
            <a:pPr marL="514338" indent="-514338">
              <a:spcBef>
                <a:spcPts val="500"/>
              </a:spcBef>
              <a:buFont typeface="+mj-lt"/>
              <a:buAutoNum type="arabicPeriod"/>
            </a:pPr>
            <a:r>
              <a:rPr lang="en-US" sz="2800" dirty="0">
                <a:solidFill>
                  <a:schemeClr val="tx1"/>
                </a:solidFill>
                <a:latin typeface="+mn-lt"/>
              </a:rPr>
              <a:t>Know which work to apply to One- and Six-Year Plans</a:t>
            </a:r>
          </a:p>
          <a:p>
            <a:pPr marL="514338" indent="-514338">
              <a:spcBef>
                <a:spcPts val="500"/>
              </a:spcBef>
              <a:buFont typeface="+mj-lt"/>
              <a:buAutoNum type="arabicPeriod"/>
            </a:pPr>
            <a:r>
              <a:rPr lang="en-US" sz="2800" dirty="0">
                <a:solidFill>
                  <a:schemeClr val="tx1"/>
                </a:solidFill>
                <a:latin typeface="+mn-lt"/>
              </a:rPr>
              <a:t>Know fundamentals of horizontal clear zone</a:t>
            </a:r>
          </a:p>
          <a:p>
            <a:pPr marL="514338" indent="-514338">
              <a:spcBef>
                <a:spcPts val="500"/>
              </a:spcBef>
              <a:buFont typeface="+mj-lt"/>
              <a:buAutoNum type="arabicPeriod"/>
            </a:pPr>
            <a:r>
              <a:rPr lang="en-US" sz="2800" dirty="0">
                <a:solidFill>
                  <a:schemeClr val="tx1"/>
                </a:solidFill>
                <a:latin typeface="+mn-lt"/>
              </a:rPr>
              <a:t>Review current ADA requirements</a:t>
            </a:r>
            <a:endParaRPr sz="2800" dirty="0">
              <a:solidFill>
                <a:schemeClr val="tx1"/>
              </a:solidFill>
              <a:latin typeface="+mn-lt"/>
            </a:endParaRPr>
          </a:p>
        </p:txBody>
      </p:sp>
      <p:sp>
        <p:nvSpPr>
          <p:cNvPr id="7" name="TextBox 6"/>
          <p:cNvSpPr txBox="1"/>
          <p:nvPr/>
        </p:nvSpPr>
        <p:spPr>
          <a:xfrm>
            <a:off x="7849077" y="6442883"/>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39</a:t>
            </a:fld>
            <a:endParaRPr lang="en-US" dirty="0">
              <a:solidFill>
                <a:prstClr val="black"/>
              </a:solidFill>
              <a:latin typeface="Calibri"/>
            </a:endParaRPr>
          </a:p>
        </p:txBody>
      </p:sp>
      <p:pic>
        <p:nvPicPr>
          <p:cNvPr id="6" name="Picture 5" descr="1 &amp; 6 year plan logoCS1-2.emf"/>
          <p:cNvPicPr>
            <a:picLocks noChangeAspect="1"/>
          </p:cNvPicPr>
          <p:nvPr/>
        </p:nvPicPr>
        <p:blipFill>
          <a:blip r:embed="rId6" cstate="print"/>
          <a:stretch>
            <a:fillRect/>
          </a:stretch>
        </p:blipFill>
        <p:spPr>
          <a:xfrm>
            <a:off x="6838536" y="300201"/>
            <a:ext cx="2305464" cy="1226088"/>
          </a:xfrm>
          <a:prstGeom prst="rect">
            <a:avLst/>
          </a:prstGeom>
        </p:spPr>
      </p:pic>
      <p:sp>
        <p:nvSpPr>
          <p:cNvPr id="8" name="Title 1"/>
          <p:cNvSpPr txBox="1">
            <a:spLocks/>
          </p:cNvSpPr>
          <p:nvPr/>
        </p:nvSpPr>
        <p:spPr>
          <a:xfrm>
            <a:off x="1709530" y="10973"/>
            <a:ext cx="5129006" cy="1143000"/>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kern="0" dirty="0">
                <a:latin typeface="+mj-lt"/>
              </a:rPr>
              <a:t>Video Series - Overall</a:t>
            </a:r>
          </a:p>
        </p:txBody>
      </p:sp>
      <p:sp>
        <p:nvSpPr>
          <p:cNvPr id="9" name="TextBox 8"/>
          <p:cNvSpPr txBox="1"/>
          <p:nvPr/>
        </p:nvSpPr>
        <p:spPr>
          <a:xfrm>
            <a:off x="241702" y="6488668"/>
            <a:ext cx="1226127" cy="369332"/>
          </a:xfrm>
          <a:prstGeom prst="rect">
            <a:avLst/>
          </a:prstGeom>
          <a:noFill/>
        </p:spPr>
        <p:txBody>
          <a:bodyPr wrap="square" rtlCol="0">
            <a:spAutoFit/>
          </a:bodyPr>
          <a:lstStyle/>
          <a:p>
            <a:r>
              <a:rPr lang="en-US" dirty="0"/>
              <a:t>Part 2 of 2</a:t>
            </a:r>
          </a:p>
        </p:txBody>
      </p:sp>
    </p:spTree>
    <p:custDataLst>
      <p:tags r:id="rId1"/>
    </p:custDataLst>
    <p:extLst>
      <p:ext uri="{BB962C8B-B14F-4D97-AF65-F5344CB8AC3E}">
        <p14:creationId xmlns:p14="http://schemas.microsoft.com/office/powerpoint/2010/main" val="32414641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extLst>
    <p:ext uri="{E180D4A7-C9FB-4DFB-919C-405C955672EB}">
      <p14:showEvtLst xmlns:p14="http://schemas.microsoft.com/office/powerpoint/2010/main">
        <p14:playEvt time="4030" objId="8"/>
        <p14:stopEvt time="12023" objId="8"/>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 about technologies and projects that can work">
            <a:hlinkClick r:id="rId4" action="ppaction://hlinksldjump" tooltip="Learning Objectives"/>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3"/>
            <a:ext cx="1709527" cy="1709527"/>
          </a:xfrm>
          <a:prstGeom prst="rect">
            <a:avLst/>
          </a:prstGeom>
        </p:spPr>
      </p:pic>
      <p:sp>
        <p:nvSpPr>
          <p:cNvPr id="2" name="Title 1"/>
          <p:cNvSpPr txBox="1">
            <a:spLocks noGrp="1"/>
          </p:cNvSpPr>
          <p:nvPr>
            <p:ph type="title" idx="4294967295"/>
          </p:nvPr>
        </p:nvSpPr>
        <p:spPr>
          <a:xfrm>
            <a:off x="1709530" y="887273"/>
            <a:ext cx="5472320" cy="1143000"/>
          </a:xfrm>
          <a:prstGeom prst="rect">
            <a:avLst/>
          </a:prstGeom>
          <a:noFill/>
        </p:spPr>
        <p:txBody>
          <a:bodyPr wrap="square" anchor="ctr"/>
          <a:lstStyle>
            <a:lvl1pPr lvl="0">
              <a:defRPr/>
            </a:lvl1pPr>
          </a:lstStyle>
          <a:p>
            <a:pPr lvl="0"/>
            <a:r>
              <a:rPr lang="en-US" dirty="0">
                <a:latin typeface="+mj-lt"/>
              </a:rPr>
              <a:t>Learning Objectives</a:t>
            </a:r>
            <a:endParaRPr dirty="0">
              <a:latin typeface="+mj-lt"/>
            </a:endParaRPr>
          </a:p>
        </p:txBody>
      </p:sp>
      <p:sp>
        <p:nvSpPr>
          <p:cNvPr id="3" name="Text Placeholder 2"/>
          <p:cNvSpPr txBox="1">
            <a:spLocks noGrp="1"/>
          </p:cNvSpPr>
          <p:nvPr>
            <p:ph type="body" idx="4294967295"/>
          </p:nvPr>
        </p:nvSpPr>
        <p:spPr>
          <a:xfrm>
            <a:off x="318052" y="2009134"/>
            <a:ext cx="8647044" cy="4684506"/>
          </a:xfrm>
          <a:prstGeom prst="rect">
            <a:avLst/>
          </a:prstGeom>
          <a:noFill/>
        </p:spPr>
        <p:txBody>
          <a:bodyPr wrap="square" anchor="t"/>
          <a:lstStyle>
            <a:lvl1pPr lvl="0">
              <a:defRPr/>
            </a:lvl1pPr>
          </a:lstStyle>
          <a:p>
            <a:pPr marL="514350" indent="-514350">
              <a:spcBef>
                <a:spcPts val="500"/>
              </a:spcBef>
              <a:buFont typeface="+mj-lt"/>
              <a:buAutoNum type="alphaUcPeriod"/>
            </a:pPr>
            <a:r>
              <a:rPr lang="en-US" sz="2800" dirty="0">
                <a:solidFill>
                  <a:schemeClr val="tx1"/>
                </a:solidFill>
                <a:latin typeface="+mn-lt"/>
              </a:rPr>
              <a:t>Tables – the part for Structures and how it works – in the Minimum Design Standards</a:t>
            </a:r>
          </a:p>
          <a:p>
            <a:pPr marL="514350" lvl="0" indent="-514350">
              <a:spcBef>
                <a:spcPts val="500"/>
              </a:spcBef>
              <a:buFont typeface="+mj-lt"/>
              <a:buAutoNum type="alphaUcPeriod"/>
            </a:pPr>
            <a:r>
              <a:rPr lang="en-US" sz="2800" dirty="0">
                <a:solidFill>
                  <a:schemeClr val="tx1"/>
                </a:solidFill>
                <a:latin typeface="Calibri"/>
              </a:rPr>
              <a:t>The Two Design Criteria for Structures</a:t>
            </a:r>
          </a:p>
          <a:p>
            <a:pPr marL="514350" indent="-514350">
              <a:spcBef>
                <a:spcPts val="500"/>
              </a:spcBef>
              <a:buFont typeface="+mj-lt"/>
              <a:buAutoNum type="alphaUcPeriod"/>
            </a:pPr>
            <a:r>
              <a:rPr lang="en-US" sz="2800" dirty="0">
                <a:solidFill>
                  <a:schemeClr val="tx1"/>
                </a:solidFill>
                <a:latin typeface="+mn-lt"/>
              </a:rPr>
              <a:t>Basis of Values for Design Criteria</a:t>
            </a:r>
          </a:p>
          <a:p>
            <a:pPr marL="514350" indent="-514350">
              <a:spcBef>
                <a:spcPts val="500"/>
              </a:spcBef>
              <a:buFont typeface="+mj-lt"/>
              <a:buAutoNum type="alphaUcPeriod"/>
            </a:pPr>
            <a:r>
              <a:rPr lang="en-US" sz="2800" dirty="0">
                <a:solidFill>
                  <a:schemeClr val="tx1"/>
                </a:solidFill>
                <a:latin typeface="+mn-lt"/>
              </a:rPr>
              <a:t>Design Structural </a:t>
            </a:r>
            <a:r>
              <a:rPr lang="en-US" sz="2800" dirty="0">
                <a:solidFill>
                  <a:prstClr val="black"/>
                </a:solidFill>
                <a:latin typeface="Calibri"/>
              </a:rPr>
              <a:t>Loading </a:t>
            </a:r>
            <a:r>
              <a:rPr lang="en-US" sz="2800" dirty="0">
                <a:solidFill>
                  <a:schemeClr val="tx1"/>
                </a:solidFill>
                <a:latin typeface="+mn-lt"/>
              </a:rPr>
              <a:t>Capacity – HL93, HS15</a:t>
            </a:r>
          </a:p>
          <a:p>
            <a:pPr marL="514350" indent="-514350">
              <a:spcBef>
                <a:spcPts val="500"/>
              </a:spcBef>
              <a:buFont typeface="+mj-lt"/>
              <a:buAutoNum type="alphaUcPeriod"/>
            </a:pPr>
            <a:r>
              <a:rPr lang="en-US" sz="2800" dirty="0">
                <a:solidFill>
                  <a:schemeClr val="tx1"/>
                </a:solidFill>
                <a:latin typeface="+mn-lt"/>
              </a:rPr>
              <a:t>Clear Bridge Width – simple formulas</a:t>
            </a:r>
          </a:p>
          <a:p>
            <a:pPr marL="514350" indent="-514350">
              <a:spcBef>
                <a:spcPts val="500"/>
              </a:spcBef>
              <a:buFont typeface="+mj-lt"/>
              <a:buAutoNum type="alphaUcPeriod"/>
            </a:pPr>
            <a:r>
              <a:rPr lang="en-US" sz="2800" dirty="0">
                <a:solidFill>
                  <a:schemeClr val="tx1"/>
                </a:solidFill>
                <a:latin typeface="+mn-lt"/>
              </a:rPr>
              <a:t>Scope of Work – how work on the roadway and the structure can affect one another </a:t>
            </a:r>
          </a:p>
          <a:p>
            <a:pPr marL="514350" indent="-514350">
              <a:spcBef>
                <a:spcPts val="500"/>
              </a:spcBef>
              <a:buFont typeface="+mj-lt"/>
              <a:buAutoNum type="alphaUcPeriod"/>
            </a:pPr>
            <a:r>
              <a:rPr lang="en-US" sz="2800" dirty="0">
                <a:solidFill>
                  <a:schemeClr val="tx1"/>
                </a:solidFill>
                <a:latin typeface="+mn-lt"/>
              </a:rPr>
              <a:t>Low Water Stream Crossings and Stream Fords</a:t>
            </a:r>
            <a:endParaRPr sz="2800" dirty="0">
              <a:solidFill>
                <a:schemeClr val="tx1"/>
              </a:solidFill>
              <a:latin typeface="+mn-lt"/>
            </a:endParaRPr>
          </a:p>
        </p:txBody>
      </p:sp>
      <p:sp>
        <p:nvSpPr>
          <p:cNvPr id="7" name="TextBox 6"/>
          <p:cNvSpPr txBox="1"/>
          <p:nvPr/>
        </p:nvSpPr>
        <p:spPr>
          <a:xfrm>
            <a:off x="7849077" y="6442883"/>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4</a:t>
            </a:fld>
            <a:endParaRPr lang="en-US" dirty="0">
              <a:solidFill>
                <a:prstClr val="black"/>
              </a:solidFill>
              <a:latin typeface="Calibri"/>
            </a:endParaRPr>
          </a:p>
        </p:txBody>
      </p:sp>
      <p:pic>
        <p:nvPicPr>
          <p:cNvPr id="6" name="Picture 5" descr="1 &amp; 6 year plan logoCS1-2.emf"/>
          <p:cNvPicPr>
            <a:picLocks noChangeAspect="1"/>
          </p:cNvPicPr>
          <p:nvPr/>
        </p:nvPicPr>
        <p:blipFill>
          <a:blip r:embed="rId6" cstate="print"/>
          <a:stretch>
            <a:fillRect/>
          </a:stretch>
        </p:blipFill>
        <p:spPr>
          <a:xfrm>
            <a:off x="6696345" y="232685"/>
            <a:ext cx="2305464" cy="1226088"/>
          </a:xfrm>
          <a:prstGeom prst="rect">
            <a:avLst/>
          </a:prstGeom>
        </p:spPr>
      </p:pic>
      <p:pic>
        <p:nvPicPr>
          <p:cNvPr id="8" name="Picture 7"/>
          <p:cNvPicPr>
            <a:picLocks noChangeAspect="1"/>
          </p:cNvPicPr>
          <p:nvPr/>
        </p:nvPicPr>
        <p:blipFill>
          <a:blip r:embed="rId7"/>
          <a:stretch>
            <a:fillRect/>
          </a:stretch>
        </p:blipFill>
        <p:spPr>
          <a:xfrm>
            <a:off x="3202336" y="21542"/>
            <a:ext cx="2486707" cy="1121861"/>
          </a:xfrm>
          <a:prstGeom prst="rect">
            <a:avLst/>
          </a:prstGeom>
        </p:spPr>
      </p:pic>
      <p:sp>
        <p:nvSpPr>
          <p:cNvPr id="9" name="TextBox 8"/>
          <p:cNvSpPr txBox="1"/>
          <p:nvPr/>
        </p:nvSpPr>
        <p:spPr>
          <a:xfrm>
            <a:off x="3859591" y="604697"/>
            <a:ext cx="1172196" cy="369332"/>
          </a:xfrm>
          <a:prstGeom prst="rect">
            <a:avLst/>
          </a:prstGeom>
          <a:noFill/>
        </p:spPr>
        <p:txBody>
          <a:bodyPr wrap="square" rtlCol="0">
            <a:spAutoFit/>
          </a:bodyPr>
          <a:lstStyle/>
          <a:p>
            <a:r>
              <a:rPr lang="en-US" dirty="0">
                <a:solidFill>
                  <a:prstClr val="black"/>
                </a:solidFill>
                <a:latin typeface="Calibri"/>
              </a:rPr>
              <a:t>Structures</a:t>
            </a:r>
          </a:p>
        </p:txBody>
      </p:sp>
      <p:sp>
        <p:nvSpPr>
          <p:cNvPr id="24" name="TextBox 23"/>
          <p:cNvSpPr txBox="1"/>
          <p:nvPr/>
        </p:nvSpPr>
        <p:spPr>
          <a:xfrm>
            <a:off x="99394" y="6425976"/>
            <a:ext cx="1226127" cy="369332"/>
          </a:xfrm>
          <a:prstGeom prst="rect">
            <a:avLst/>
          </a:prstGeom>
          <a:noFill/>
        </p:spPr>
        <p:txBody>
          <a:bodyPr wrap="square" rtlCol="0">
            <a:spAutoFit/>
          </a:bodyPr>
          <a:lstStyle/>
          <a:p>
            <a:r>
              <a:rPr lang="en-US" dirty="0"/>
              <a:t>Part 2 of 2</a:t>
            </a:r>
          </a:p>
        </p:txBody>
      </p:sp>
    </p:spTree>
    <p:custDataLst>
      <p:tags r:id="rId1"/>
    </p:custDataLst>
    <p:extLst>
      <p:ext uri="{BB962C8B-B14F-4D97-AF65-F5344CB8AC3E}">
        <p14:creationId xmlns:p14="http://schemas.microsoft.com/office/powerpoint/2010/main" val="11729522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extLst>
    <p:ext uri="{E180D4A7-C9FB-4DFB-919C-405C955672EB}">
      <p14:showEvtLst xmlns:p14="http://schemas.microsoft.com/office/powerpoint/2010/main">
        <p14:playEvt time="4030" objId="8"/>
        <p14:stopEvt time="12023" objId="8"/>
      </p14:showEvt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 about technologies and projects that can work">
            <a:hlinkClick r:id="rId4" action="ppaction://hlinksldjump" tooltip="Learning Objectives"/>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3"/>
            <a:ext cx="1709527" cy="1709527"/>
          </a:xfrm>
          <a:prstGeom prst="rect">
            <a:avLst/>
          </a:prstGeom>
        </p:spPr>
      </p:pic>
      <p:sp>
        <p:nvSpPr>
          <p:cNvPr id="2" name="Title 1"/>
          <p:cNvSpPr txBox="1">
            <a:spLocks noGrp="1"/>
          </p:cNvSpPr>
          <p:nvPr>
            <p:ph type="title" idx="4294967295"/>
          </p:nvPr>
        </p:nvSpPr>
        <p:spPr>
          <a:xfrm>
            <a:off x="1709530" y="887273"/>
            <a:ext cx="5472320" cy="1143000"/>
          </a:xfrm>
          <a:prstGeom prst="rect">
            <a:avLst/>
          </a:prstGeom>
          <a:noFill/>
        </p:spPr>
        <p:txBody>
          <a:bodyPr wrap="square" anchor="ctr"/>
          <a:lstStyle>
            <a:lvl1pPr lvl="0">
              <a:defRPr/>
            </a:lvl1pPr>
          </a:lstStyle>
          <a:p>
            <a:pPr lvl="0"/>
            <a:r>
              <a:rPr lang="en-US" dirty="0">
                <a:latin typeface="+mj-lt"/>
              </a:rPr>
              <a:t>Learning Objectives</a:t>
            </a:r>
            <a:endParaRPr dirty="0">
              <a:latin typeface="+mj-lt"/>
            </a:endParaRPr>
          </a:p>
        </p:txBody>
      </p:sp>
      <p:sp>
        <p:nvSpPr>
          <p:cNvPr id="3" name="Text Placeholder 2"/>
          <p:cNvSpPr txBox="1">
            <a:spLocks noGrp="1"/>
          </p:cNvSpPr>
          <p:nvPr>
            <p:ph type="body" idx="4294967295"/>
          </p:nvPr>
        </p:nvSpPr>
        <p:spPr>
          <a:xfrm>
            <a:off x="349173" y="2007704"/>
            <a:ext cx="8647044" cy="4435179"/>
          </a:xfrm>
          <a:prstGeom prst="rect">
            <a:avLst/>
          </a:prstGeom>
          <a:noFill/>
        </p:spPr>
        <p:txBody>
          <a:bodyPr wrap="square" anchor="t"/>
          <a:lstStyle>
            <a:lvl1pPr lvl="0">
              <a:defRPr/>
            </a:lvl1pPr>
          </a:lstStyle>
          <a:p>
            <a:pPr marL="514338" indent="-514338">
              <a:spcBef>
                <a:spcPts val="500"/>
              </a:spcBef>
              <a:buFont typeface="+mj-lt"/>
              <a:buAutoNum type="arabicPeriod"/>
            </a:pPr>
            <a:r>
              <a:rPr lang="en-US" sz="2800" dirty="0">
                <a:solidFill>
                  <a:schemeClr val="bg1">
                    <a:lumMod val="65000"/>
                  </a:schemeClr>
                </a:solidFill>
                <a:latin typeface="+mn-lt"/>
              </a:rPr>
              <a:t>Know Functional Classification </a:t>
            </a:r>
          </a:p>
          <a:p>
            <a:pPr marL="514338" indent="-514338">
              <a:spcBef>
                <a:spcPts val="500"/>
              </a:spcBef>
              <a:buFont typeface="+mj-lt"/>
              <a:buAutoNum type="arabicPeriod"/>
            </a:pPr>
            <a:r>
              <a:rPr lang="en-US" sz="2800" dirty="0">
                <a:solidFill>
                  <a:schemeClr val="bg1">
                    <a:lumMod val="65000"/>
                  </a:schemeClr>
                </a:solidFill>
                <a:latin typeface="+mn-lt"/>
              </a:rPr>
              <a:t>Find and use the correct minimum design standards table </a:t>
            </a:r>
          </a:p>
          <a:p>
            <a:pPr marL="514338" indent="-514338">
              <a:spcBef>
                <a:spcPts val="500"/>
              </a:spcBef>
              <a:buFont typeface="+mj-lt"/>
              <a:buAutoNum type="arabicPeriod"/>
            </a:pPr>
            <a:r>
              <a:rPr lang="en-US" sz="2800" dirty="0">
                <a:solidFill>
                  <a:schemeClr val="tx1"/>
                </a:solidFill>
                <a:latin typeface="+mn-lt"/>
              </a:rPr>
              <a:t>Be familiar with Definitions </a:t>
            </a:r>
          </a:p>
          <a:p>
            <a:pPr marL="514338" indent="-514338">
              <a:spcBef>
                <a:spcPts val="500"/>
              </a:spcBef>
              <a:buFont typeface="+mj-lt"/>
              <a:buAutoNum type="arabicPeriod"/>
            </a:pPr>
            <a:r>
              <a:rPr lang="en-US" sz="2800" dirty="0">
                <a:solidFill>
                  <a:schemeClr val="tx1"/>
                </a:solidFill>
                <a:latin typeface="+mn-lt"/>
              </a:rPr>
              <a:t>Know and Understand the Notes</a:t>
            </a:r>
          </a:p>
          <a:p>
            <a:pPr marL="514338" indent="-514338">
              <a:spcBef>
                <a:spcPts val="500"/>
              </a:spcBef>
              <a:buFont typeface="+mj-lt"/>
              <a:buAutoNum type="arabicPeriod"/>
            </a:pPr>
            <a:r>
              <a:rPr lang="en-US" sz="2800" dirty="0">
                <a:solidFill>
                  <a:schemeClr val="tx1"/>
                </a:solidFill>
                <a:latin typeface="+mn-lt"/>
              </a:rPr>
              <a:t>Understand 3R requirements </a:t>
            </a:r>
          </a:p>
          <a:p>
            <a:pPr marL="514338" indent="-514338">
              <a:spcBef>
                <a:spcPts val="500"/>
              </a:spcBef>
              <a:buFont typeface="+mj-lt"/>
              <a:buAutoNum type="arabicPeriod"/>
            </a:pPr>
            <a:r>
              <a:rPr lang="en-US" sz="2800" dirty="0">
                <a:solidFill>
                  <a:schemeClr val="bg1">
                    <a:lumMod val="65000"/>
                  </a:schemeClr>
                </a:solidFill>
                <a:latin typeface="+mn-lt"/>
              </a:rPr>
              <a:t>Know which work to apply to One- and Six-Year Plans</a:t>
            </a:r>
          </a:p>
          <a:p>
            <a:pPr marL="514338" indent="-514338">
              <a:spcBef>
                <a:spcPts val="500"/>
              </a:spcBef>
              <a:buFont typeface="+mj-lt"/>
              <a:buAutoNum type="arabicPeriod"/>
            </a:pPr>
            <a:r>
              <a:rPr lang="en-US" sz="2800" dirty="0">
                <a:solidFill>
                  <a:schemeClr val="bg1">
                    <a:lumMod val="65000"/>
                  </a:schemeClr>
                </a:solidFill>
                <a:latin typeface="+mn-lt"/>
              </a:rPr>
              <a:t>Know fundamentals of horizontal clear zone</a:t>
            </a:r>
          </a:p>
          <a:p>
            <a:pPr marL="514338" indent="-514338">
              <a:spcBef>
                <a:spcPts val="500"/>
              </a:spcBef>
              <a:buFont typeface="+mj-lt"/>
              <a:buAutoNum type="arabicPeriod"/>
            </a:pPr>
            <a:r>
              <a:rPr lang="en-US" sz="2800" dirty="0">
                <a:solidFill>
                  <a:schemeClr val="bg1">
                    <a:lumMod val="65000"/>
                  </a:schemeClr>
                </a:solidFill>
                <a:latin typeface="+mn-lt"/>
              </a:rPr>
              <a:t>Review current ADA requirements</a:t>
            </a:r>
            <a:endParaRPr sz="2800" dirty="0">
              <a:solidFill>
                <a:schemeClr val="bg1">
                  <a:lumMod val="65000"/>
                </a:schemeClr>
              </a:solidFill>
              <a:latin typeface="+mn-lt"/>
            </a:endParaRPr>
          </a:p>
        </p:txBody>
      </p:sp>
      <p:sp>
        <p:nvSpPr>
          <p:cNvPr id="7" name="TextBox 6"/>
          <p:cNvSpPr txBox="1"/>
          <p:nvPr/>
        </p:nvSpPr>
        <p:spPr>
          <a:xfrm>
            <a:off x="7849077" y="6442883"/>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40</a:t>
            </a:fld>
            <a:endParaRPr lang="en-US" dirty="0">
              <a:solidFill>
                <a:prstClr val="black"/>
              </a:solidFill>
              <a:latin typeface="Calibri"/>
            </a:endParaRPr>
          </a:p>
        </p:txBody>
      </p:sp>
      <p:pic>
        <p:nvPicPr>
          <p:cNvPr id="6" name="Picture 5" descr="1 &amp; 6 year plan logoCS1-2.emf"/>
          <p:cNvPicPr>
            <a:picLocks noChangeAspect="1"/>
          </p:cNvPicPr>
          <p:nvPr/>
        </p:nvPicPr>
        <p:blipFill>
          <a:blip r:embed="rId6" cstate="print"/>
          <a:stretch>
            <a:fillRect/>
          </a:stretch>
        </p:blipFill>
        <p:spPr>
          <a:xfrm>
            <a:off x="6696345" y="232685"/>
            <a:ext cx="2305464" cy="1226088"/>
          </a:xfrm>
          <a:prstGeom prst="rect">
            <a:avLst/>
          </a:prstGeom>
        </p:spPr>
      </p:pic>
      <p:pic>
        <p:nvPicPr>
          <p:cNvPr id="8" name="Picture 7"/>
          <p:cNvPicPr>
            <a:picLocks noChangeAspect="1"/>
          </p:cNvPicPr>
          <p:nvPr/>
        </p:nvPicPr>
        <p:blipFill>
          <a:blip r:embed="rId7"/>
          <a:stretch>
            <a:fillRect/>
          </a:stretch>
        </p:blipFill>
        <p:spPr>
          <a:xfrm>
            <a:off x="3202336" y="21542"/>
            <a:ext cx="2486707" cy="1121861"/>
          </a:xfrm>
          <a:prstGeom prst="rect">
            <a:avLst/>
          </a:prstGeom>
        </p:spPr>
      </p:pic>
      <p:sp>
        <p:nvSpPr>
          <p:cNvPr id="9" name="TextBox 8"/>
          <p:cNvSpPr txBox="1"/>
          <p:nvPr/>
        </p:nvSpPr>
        <p:spPr>
          <a:xfrm>
            <a:off x="5328011" y="4415145"/>
            <a:ext cx="3535734" cy="523220"/>
          </a:xfrm>
          <a:prstGeom prst="rect">
            <a:avLst/>
          </a:prstGeom>
          <a:noFill/>
        </p:spPr>
        <p:txBody>
          <a:bodyPr wrap="square" rtlCol="0">
            <a:spAutoFit/>
          </a:bodyPr>
          <a:lstStyle/>
          <a:p>
            <a:r>
              <a:rPr lang="en-US" sz="2800" dirty="0">
                <a:solidFill>
                  <a:srgbClr val="0070C0"/>
                </a:solidFill>
              </a:rPr>
              <a:t>vs. N&amp;R and Maint.</a:t>
            </a:r>
          </a:p>
        </p:txBody>
      </p:sp>
      <p:sp>
        <p:nvSpPr>
          <p:cNvPr id="10" name="TextBox 9"/>
          <p:cNvSpPr txBox="1"/>
          <p:nvPr/>
        </p:nvSpPr>
        <p:spPr>
          <a:xfrm>
            <a:off x="5180248" y="3401276"/>
            <a:ext cx="3535734" cy="523220"/>
          </a:xfrm>
          <a:prstGeom prst="rect">
            <a:avLst/>
          </a:prstGeom>
          <a:noFill/>
        </p:spPr>
        <p:txBody>
          <a:bodyPr wrap="square" rtlCol="0">
            <a:spAutoFit/>
          </a:bodyPr>
          <a:lstStyle/>
          <a:p>
            <a:r>
              <a:rPr lang="en-US" sz="2800" dirty="0">
                <a:solidFill>
                  <a:srgbClr val="0070C0"/>
                </a:solidFill>
              </a:rPr>
              <a:t>Length, Bridge, NBS</a:t>
            </a:r>
          </a:p>
        </p:txBody>
      </p:sp>
      <p:sp>
        <p:nvSpPr>
          <p:cNvPr id="11" name="TextBox 10"/>
          <p:cNvSpPr txBox="1"/>
          <p:nvPr/>
        </p:nvSpPr>
        <p:spPr>
          <a:xfrm>
            <a:off x="5987915" y="3908211"/>
            <a:ext cx="2387870" cy="523220"/>
          </a:xfrm>
          <a:prstGeom prst="rect">
            <a:avLst/>
          </a:prstGeom>
          <a:noFill/>
        </p:spPr>
        <p:txBody>
          <a:bodyPr wrap="square" rtlCol="0">
            <a:spAutoFit/>
          </a:bodyPr>
          <a:lstStyle/>
          <a:p>
            <a:r>
              <a:rPr lang="en-US" sz="2800" dirty="0">
                <a:solidFill>
                  <a:srgbClr val="0070C0"/>
                </a:solidFill>
              </a:rPr>
              <a:t>6, and 18-22</a:t>
            </a:r>
          </a:p>
        </p:txBody>
      </p:sp>
      <p:sp>
        <p:nvSpPr>
          <p:cNvPr id="12" name="TextBox 11"/>
          <p:cNvSpPr txBox="1"/>
          <p:nvPr/>
        </p:nvSpPr>
        <p:spPr>
          <a:xfrm>
            <a:off x="3859591" y="604697"/>
            <a:ext cx="1172196" cy="369332"/>
          </a:xfrm>
          <a:prstGeom prst="rect">
            <a:avLst/>
          </a:prstGeom>
          <a:noFill/>
        </p:spPr>
        <p:txBody>
          <a:bodyPr wrap="square" rtlCol="0">
            <a:spAutoFit/>
          </a:bodyPr>
          <a:lstStyle/>
          <a:p>
            <a:r>
              <a:rPr lang="en-US" dirty="0">
                <a:solidFill>
                  <a:prstClr val="black"/>
                </a:solidFill>
                <a:latin typeface="Calibri"/>
              </a:rPr>
              <a:t>Structures</a:t>
            </a:r>
          </a:p>
        </p:txBody>
      </p:sp>
      <p:sp>
        <p:nvSpPr>
          <p:cNvPr id="15" name="TextBox 14"/>
          <p:cNvSpPr txBox="1"/>
          <p:nvPr/>
        </p:nvSpPr>
        <p:spPr>
          <a:xfrm>
            <a:off x="241702" y="6488668"/>
            <a:ext cx="1226127" cy="369332"/>
          </a:xfrm>
          <a:prstGeom prst="rect">
            <a:avLst/>
          </a:prstGeom>
          <a:noFill/>
        </p:spPr>
        <p:txBody>
          <a:bodyPr wrap="square" rtlCol="0">
            <a:spAutoFit/>
          </a:bodyPr>
          <a:lstStyle/>
          <a:p>
            <a:r>
              <a:rPr lang="en-US" dirty="0"/>
              <a:t>Part 2 of 2</a:t>
            </a:r>
          </a:p>
        </p:txBody>
      </p:sp>
    </p:spTree>
    <p:custDataLst>
      <p:tags r:id="rId1"/>
    </p:custDataLst>
    <p:extLst>
      <p:ext uri="{BB962C8B-B14F-4D97-AF65-F5344CB8AC3E}">
        <p14:creationId xmlns:p14="http://schemas.microsoft.com/office/powerpoint/2010/main" val="99399605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60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85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1250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extLst>
    <p:ext uri="{E180D4A7-C9FB-4DFB-919C-405C955672EB}">
      <p14:showEvtLst xmlns:p14="http://schemas.microsoft.com/office/powerpoint/2010/main">
        <p14:playEvt time="4030" objId="8"/>
        <p14:stopEvt time="12023" objId="8"/>
      </p14:showEvtLst>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698" y="60904"/>
            <a:ext cx="7621088" cy="1268498"/>
          </a:xfrm>
          <a:prstGeom prst="rect">
            <a:avLst/>
          </a:prstGeom>
          <a:noFill/>
        </p:spPr>
        <p:txBody>
          <a:bodyPr wrap="square" anchor="ctr"/>
          <a:lstStyle>
            <a:lvl1pPr lvl="0">
              <a:defRPr/>
            </a:lvl1pPr>
          </a:lstStyle>
          <a:p>
            <a:r>
              <a:rPr lang="en-US" dirty="0">
                <a:latin typeface="+mj-lt"/>
              </a:rPr>
              <a:t>Type of Work </a:t>
            </a:r>
            <a:endParaRPr sz="3600" u="sng" dirty="0">
              <a:latin typeface="+mj-lt"/>
            </a:endParaRPr>
          </a:p>
        </p:txBody>
      </p:sp>
      <p:sp>
        <p:nvSpPr>
          <p:cNvPr id="3" name="Text Placeholder 2"/>
          <p:cNvSpPr txBox="1">
            <a:spLocks noGrp="1"/>
          </p:cNvSpPr>
          <p:nvPr>
            <p:ph type="body" idx="1"/>
          </p:nvPr>
        </p:nvSpPr>
        <p:spPr>
          <a:xfrm>
            <a:off x="943647" y="2230340"/>
            <a:ext cx="7537711" cy="480298"/>
          </a:xfrm>
          <a:prstGeom prst="rect">
            <a:avLst/>
          </a:prstGeom>
          <a:noFill/>
        </p:spPr>
        <p:txBody>
          <a:bodyPr wrap="square" anchor="t"/>
          <a:lstStyle>
            <a:lvl1pPr lvl="0">
              <a:defRPr/>
            </a:lvl1pPr>
          </a:lstStyle>
          <a:p>
            <a:pPr marL="0" indent="0" algn="ctr">
              <a:buNone/>
            </a:pPr>
            <a:r>
              <a:rPr lang="en-US" b="1" i="1" dirty="0">
                <a:solidFill>
                  <a:srgbClr val="0070C0"/>
                </a:solidFill>
                <a:latin typeface="+mn-lt"/>
                <a:ea typeface="+mn-ea"/>
                <a:cs typeface="+mn-cs"/>
              </a:rPr>
              <a:t>New &amp; Reconstructed </a:t>
            </a:r>
            <a:r>
              <a:rPr lang="en-US" dirty="0">
                <a:solidFill>
                  <a:schemeClr val="tx1"/>
                </a:solidFill>
                <a:latin typeface="+mn-lt"/>
              </a:rPr>
              <a:t>and </a:t>
            </a:r>
            <a:r>
              <a:rPr lang="en-US" b="1" i="1" dirty="0">
                <a:solidFill>
                  <a:srgbClr val="C00000"/>
                </a:solidFill>
                <a:latin typeface="+mn-lt"/>
                <a:ea typeface="+mn-ea"/>
                <a:cs typeface="+mn-cs"/>
              </a:rPr>
              <a:t>3R</a:t>
            </a:r>
            <a:r>
              <a:rPr lang="en-US" dirty="0">
                <a:solidFill>
                  <a:schemeClr val="tx1"/>
                </a:solidFill>
                <a:latin typeface="+mn-lt"/>
              </a:rPr>
              <a:t>?  </a:t>
            </a: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9" name="TextBox 8"/>
          <p:cNvSpPr txBox="1"/>
          <p:nvPr/>
        </p:nvSpPr>
        <p:spPr>
          <a:xfrm>
            <a:off x="4110850" y="6033708"/>
            <a:ext cx="4369080" cy="707886"/>
          </a:xfrm>
          <a:prstGeom prst="rect">
            <a:avLst/>
          </a:prstGeom>
          <a:noFill/>
        </p:spPr>
        <p:txBody>
          <a:bodyPr wrap="square" rtlCol="0">
            <a:spAutoFit/>
          </a:bodyPr>
          <a:lstStyle/>
          <a:p>
            <a:r>
              <a:rPr lang="en-US" sz="2000" dirty="0">
                <a:solidFill>
                  <a:prstClr val="black"/>
                </a:solidFill>
                <a:latin typeface="Calibri"/>
              </a:rPr>
              <a:t>428 NAC 2-001.03A1, Pages 37-40</a:t>
            </a:r>
          </a:p>
          <a:p>
            <a:r>
              <a:rPr lang="en-US" sz="2000" dirty="0">
                <a:solidFill>
                  <a:prstClr val="black"/>
                </a:solidFill>
                <a:latin typeface="Calibri"/>
              </a:rPr>
              <a:t>428 NAC 2-001.03A1b, A1c and A1d3 </a:t>
            </a:r>
          </a:p>
        </p:txBody>
      </p:sp>
      <p:sp>
        <p:nvSpPr>
          <p:cNvPr id="4" name="TextBox 3"/>
          <p:cNvSpPr txBox="1"/>
          <p:nvPr/>
        </p:nvSpPr>
        <p:spPr>
          <a:xfrm>
            <a:off x="858842" y="1201991"/>
            <a:ext cx="7621088" cy="1077218"/>
          </a:xfrm>
          <a:prstGeom prst="rect">
            <a:avLst/>
          </a:prstGeom>
          <a:noFill/>
        </p:spPr>
        <p:txBody>
          <a:bodyPr wrap="square" rtlCol="0">
            <a:spAutoFit/>
          </a:bodyPr>
          <a:lstStyle/>
          <a:p>
            <a:pPr algn="ctr"/>
            <a:r>
              <a:rPr lang="en-US" sz="3200" dirty="0"/>
              <a:t>With respect to bridges and structures, how would you distinguish type of work between</a:t>
            </a:r>
          </a:p>
        </p:txBody>
      </p:sp>
      <p:sp>
        <p:nvSpPr>
          <p:cNvPr id="11" name="TextBox 10"/>
          <p:cNvSpPr txBox="1"/>
          <p:nvPr/>
        </p:nvSpPr>
        <p:spPr>
          <a:xfrm>
            <a:off x="-694"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sp>
        <p:nvSpPr>
          <p:cNvPr id="12" name="Text Placeholder 2"/>
          <p:cNvSpPr txBox="1">
            <a:spLocks/>
          </p:cNvSpPr>
          <p:nvPr/>
        </p:nvSpPr>
        <p:spPr>
          <a:xfrm>
            <a:off x="855986" y="2959987"/>
            <a:ext cx="7623943" cy="1614442"/>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indent="0" algn="ctr">
              <a:buFontTx/>
              <a:buNone/>
            </a:pPr>
            <a:r>
              <a:rPr lang="en-US" i="1" kern="0" dirty="0">
                <a:solidFill>
                  <a:srgbClr val="0070C0"/>
                </a:solidFill>
                <a:latin typeface="+mn-lt"/>
              </a:rPr>
              <a:t>A </a:t>
            </a:r>
            <a:r>
              <a:rPr lang="en-US" b="1" i="1" kern="0" dirty="0">
                <a:solidFill>
                  <a:srgbClr val="0070C0"/>
                </a:solidFill>
                <a:latin typeface="+mn-lt"/>
              </a:rPr>
              <a:t>New &amp; Reconstructed </a:t>
            </a:r>
            <a:r>
              <a:rPr lang="en-US" i="1" kern="0" dirty="0">
                <a:solidFill>
                  <a:srgbClr val="0070C0"/>
                </a:solidFill>
                <a:latin typeface="+mn-lt"/>
              </a:rPr>
              <a:t>structure is (a) new (a) replacement, or (c) lengthened along the center of the road (e.g. jump span)</a:t>
            </a:r>
          </a:p>
        </p:txBody>
      </p:sp>
      <p:sp>
        <p:nvSpPr>
          <p:cNvPr id="13" name="Text Placeholder 2"/>
          <p:cNvSpPr txBox="1">
            <a:spLocks/>
          </p:cNvSpPr>
          <p:nvPr/>
        </p:nvSpPr>
        <p:spPr>
          <a:xfrm>
            <a:off x="858842" y="4540786"/>
            <a:ext cx="7621088" cy="1015641"/>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indent="0" algn="ctr">
              <a:buFontTx/>
              <a:buNone/>
            </a:pPr>
            <a:r>
              <a:rPr lang="en-US" b="1" i="1" kern="0" dirty="0">
                <a:solidFill>
                  <a:srgbClr val="C00000"/>
                </a:solidFill>
                <a:latin typeface="+mn-lt"/>
              </a:rPr>
              <a:t>3R </a:t>
            </a:r>
            <a:r>
              <a:rPr lang="en-US" i="1" kern="0" dirty="0">
                <a:solidFill>
                  <a:srgbClr val="C00000"/>
                </a:solidFill>
                <a:latin typeface="+mn-lt"/>
              </a:rPr>
              <a:t>involves a scope of work less than described above</a:t>
            </a:r>
          </a:p>
        </p:txBody>
      </p:sp>
      <p:pic>
        <p:nvPicPr>
          <p:cNvPr id="20" name="Picture 19"/>
          <p:cNvPicPr>
            <a:picLocks noChangeAspect="1"/>
          </p:cNvPicPr>
          <p:nvPr/>
        </p:nvPicPr>
        <p:blipFill>
          <a:blip r:embed="rId3"/>
          <a:stretch>
            <a:fillRect/>
          </a:stretch>
        </p:blipFill>
        <p:spPr>
          <a:xfrm>
            <a:off x="859536" y="5736139"/>
            <a:ext cx="2486707" cy="1121861"/>
          </a:xfrm>
          <a:prstGeom prst="rect">
            <a:avLst/>
          </a:prstGeom>
        </p:spPr>
      </p:pic>
      <p:sp>
        <p:nvSpPr>
          <p:cNvPr id="24" name="TextBox 23"/>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41</a:t>
            </a:fld>
            <a:endParaRPr lang="en-US" dirty="0">
              <a:solidFill>
                <a:prstClr val="black"/>
              </a:solidFill>
              <a:latin typeface="Calibri"/>
            </a:endParaRPr>
          </a:p>
        </p:txBody>
      </p:sp>
      <p:sp>
        <p:nvSpPr>
          <p:cNvPr id="25" name="TextBox 24"/>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24917176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9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2200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5880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2" grpId="0" uiExpand="1" build="p"/>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8842" y="29275"/>
            <a:ext cx="7621088" cy="1024119"/>
          </a:xfrm>
          <a:prstGeom prst="rect">
            <a:avLst/>
          </a:prstGeom>
          <a:noFill/>
        </p:spPr>
        <p:txBody>
          <a:bodyPr wrap="square" anchor="ctr"/>
          <a:lstStyle>
            <a:lvl1pPr lvl="0">
              <a:defRPr/>
            </a:lvl1pPr>
          </a:lstStyle>
          <a:p>
            <a:r>
              <a:rPr lang="en-US" dirty="0">
                <a:latin typeface="+mj-lt"/>
              </a:rPr>
              <a:t>Type of Work </a:t>
            </a:r>
            <a:endParaRPr sz="3600" u="sng" dirty="0">
              <a:latin typeface="+mj-lt"/>
            </a:endParaRPr>
          </a:p>
        </p:txBody>
      </p:sp>
      <p:sp>
        <p:nvSpPr>
          <p:cNvPr id="3" name="Text Placeholder 2"/>
          <p:cNvSpPr txBox="1">
            <a:spLocks noGrp="1"/>
          </p:cNvSpPr>
          <p:nvPr>
            <p:ph type="body" idx="1"/>
          </p:nvPr>
        </p:nvSpPr>
        <p:spPr>
          <a:xfrm>
            <a:off x="943647" y="1927687"/>
            <a:ext cx="7537711" cy="480298"/>
          </a:xfrm>
          <a:prstGeom prst="rect">
            <a:avLst/>
          </a:prstGeom>
          <a:noFill/>
        </p:spPr>
        <p:txBody>
          <a:bodyPr wrap="square" anchor="t"/>
          <a:lstStyle>
            <a:lvl1pPr lvl="0">
              <a:defRPr/>
            </a:lvl1pPr>
          </a:lstStyle>
          <a:p>
            <a:pPr marL="0" indent="0" algn="ctr">
              <a:buNone/>
            </a:pPr>
            <a:r>
              <a:rPr lang="en-US" b="1" i="1" dirty="0">
                <a:solidFill>
                  <a:srgbClr val="FFC000"/>
                </a:solidFill>
                <a:latin typeface="+mn-lt"/>
                <a:ea typeface="+mn-ea"/>
                <a:cs typeface="+mn-cs"/>
              </a:rPr>
              <a:t>Maintenance</a:t>
            </a:r>
            <a:r>
              <a:rPr lang="en-US" dirty="0">
                <a:solidFill>
                  <a:schemeClr val="tx1"/>
                </a:solidFill>
                <a:latin typeface="+mn-lt"/>
              </a:rPr>
              <a:t> work and </a:t>
            </a:r>
            <a:r>
              <a:rPr lang="en-US" b="1" i="1" dirty="0">
                <a:solidFill>
                  <a:srgbClr val="C00000"/>
                </a:solidFill>
                <a:latin typeface="+mn-lt"/>
                <a:ea typeface="+mn-ea"/>
                <a:cs typeface="+mn-cs"/>
              </a:rPr>
              <a:t>3R</a:t>
            </a:r>
            <a:r>
              <a:rPr lang="en-US" dirty="0">
                <a:solidFill>
                  <a:schemeClr val="tx1"/>
                </a:solidFill>
                <a:latin typeface="+mn-lt"/>
              </a:rPr>
              <a:t> work?  </a:t>
            </a: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9" name="TextBox 8"/>
          <p:cNvSpPr txBox="1"/>
          <p:nvPr/>
        </p:nvSpPr>
        <p:spPr>
          <a:xfrm>
            <a:off x="4528457" y="5801285"/>
            <a:ext cx="3951473" cy="1015663"/>
          </a:xfrm>
          <a:prstGeom prst="rect">
            <a:avLst/>
          </a:prstGeom>
          <a:noFill/>
        </p:spPr>
        <p:txBody>
          <a:bodyPr wrap="square" rtlCol="0">
            <a:spAutoFit/>
          </a:bodyPr>
          <a:lstStyle/>
          <a:p>
            <a:r>
              <a:rPr lang="en-US" sz="2000" dirty="0">
                <a:solidFill>
                  <a:prstClr val="black"/>
                </a:solidFill>
                <a:latin typeface="Calibri"/>
              </a:rPr>
              <a:t>428 NAC 2-003.01C4, Page 89</a:t>
            </a:r>
          </a:p>
          <a:p>
            <a:r>
              <a:rPr lang="en-US" sz="2000" dirty="0">
                <a:solidFill>
                  <a:prstClr val="black"/>
                </a:solidFill>
                <a:latin typeface="Calibri"/>
              </a:rPr>
              <a:t>428 NAC 2-001.03A1c and A1d3                 		Pages 38 and 40</a:t>
            </a:r>
          </a:p>
        </p:txBody>
      </p:sp>
      <p:sp>
        <p:nvSpPr>
          <p:cNvPr id="4" name="TextBox 3"/>
          <p:cNvSpPr txBox="1"/>
          <p:nvPr/>
        </p:nvSpPr>
        <p:spPr>
          <a:xfrm>
            <a:off x="858842" y="917599"/>
            <a:ext cx="7621088" cy="1077218"/>
          </a:xfrm>
          <a:prstGeom prst="rect">
            <a:avLst/>
          </a:prstGeom>
          <a:noFill/>
        </p:spPr>
        <p:txBody>
          <a:bodyPr wrap="square" rtlCol="0">
            <a:spAutoFit/>
          </a:bodyPr>
          <a:lstStyle/>
          <a:p>
            <a:pPr algn="ctr"/>
            <a:r>
              <a:rPr lang="en-US" sz="3200" dirty="0"/>
              <a:t>With respect to bridges and structures, how would you distinguish between</a:t>
            </a:r>
          </a:p>
        </p:txBody>
      </p:sp>
      <p:sp>
        <p:nvSpPr>
          <p:cNvPr id="11" name="TextBox 10"/>
          <p:cNvSpPr txBox="1"/>
          <p:nvPr/>
        </p:nvSpPr>
        <p:spPr>
          <a:xfrm>
            <a:off x="-694"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sp>
        <p:nvSpPr>
          <p:cNvPr id="12" name="Text Placeholder 2"/>
          <p:cNvSpPr txBox="1">
            <a:spLocks/>
          </p:cNvSpPr>
          <p:nvPr/>
        </p:nvSpPr>
        <p:spPr>
          <a:xfrm>
            <a:off x="858842" y="2503966"/>
            <a:ext cx="7621088" cy="2593393"/>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indent="0" algn="ctr">
              <a:buFontTx/>
              <a:buNone/>
            </a:pPr>
            <a:r>
              <a:rPr lang="en-US" b="1" i="1" kern="0" dirty="0">
                <a:solidFill>
                  <a:srgbClr val="FFC000"/>
                </a:solidFill>
                <a:latin typeface="+mn-lt"/>
              </a:rPr>
              <a:t>Maintenance</a:t>
            </a:r>
            <a:r>
              <a:rPr lang="en-US" i="1" kern="0" dirty="0">
                <a:solidFill>
                  <a:srgbClr val="FFC000"/>
                </a:solidFill>
                <a:latin typeface="+mn-lt"/>
              </a:rPr>
              <a:t> is cleaning, painting, repairing, </a:t>
            </a:r>
            <a:r>
              <a:rPr lang="en-US" i="1" u="sng" kern="0" dirty="0">
                <a:solidFill>
                  <a:srgbClr val="FFC000"/>
                </a:solidFill>
                <a:latin typeface="+mn-lt"/>
              </a:rPr>
              <a:t>in-kind</a:t>
            </a:r>
            <a:r>
              <a:rPr lang="en-US" i="1" kern="0" dirty="0">
                <a:solidFill>
                  <a:srgbClr val="FFC000"/>
                </a:solidFill>
                <a:latin typeface="+mn-lt"/>
              </a:rPr>
              <a:t> replacement of rails, floors, stringers, piling and beams, but </a:t>
            </a:r>
            <a:r>
              <a:rPr lang="en-US" i="1" u="sng" kern="0" dirty="0">
                <a:solidFill>
                  <a:srgbClr val="FFC000"/>
                </a:solidFill>
                <a:latin typeface="+mn-lt"/>
              </a:rPr>
              <a:t>nothing extensive or costly</a:t>
            </a:r>
            <a:r>
              <a:rPr lang="en-US" i="1" kern="0" dirty="0">
                <a:solidFill>
                  <a:srgbClr val="FFC000"/>
                </a:solidFill>
                <a:latin typeface="+mn-lt"/>
              </a:rPr>
              <a:t>.  Rotted timber piling can be replaced with steel piling. (Page 89)    </a:t>
            </a:r>
          </a:p>
        </p:txBody>
      </p:sp>
      <p:sp>
        <p:nvSpPr>
          <p:cNvPr id="13" name="Text Placeholder 2"/>
          <p:cNvSpPr txBox="1">
            <a:spLocks/>
          </p:cNvSpPr>
          <p:nvPr/>
        </p:nvSpPr>
        <p:spPr>
          <a:xfrm>
            <a:off x="858842" y="5111498"/>
            <a:ext cx="7621088" cy="561335"/>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indent="0" algn="ctr">
              <a:buFontTx/>
              <a:buNone/>
            </a:pPr>
            <a:r>
              <a:rPr lang="en-US" b="1" i="1" kern="0" dirty="0">
                <a:solidFill>
                  <a:srgbClr val="C00000"/>
                </a:solidFill>
                <a:latin typeface="+mn-lt"/>
              </a:rPr>
              <a:t>3R </a:t>
            </a:r>
            <a:r>
              <a:rPr lang="en-US" i="1" kern="0" dirty="0">
                <a:solidFill>
                  <a:srgbClr val="C00000"/>
                </a:solidFill>
                <a:latin typeface="+mn-lt"/>
              </a:rPr>
              <a:t>is a scope of work beyond Maintenance</a:t>
            </a:r>
          </a:p>
        </p:txBody>
      </p:sp>
      <p:pic>
        <p:nvPicPr>
          <p:cNvPr id="19" name="Picture 18"/>
          <p:cNvPicPr>
            <a:picLocks noChangeAspect="1"/>
          </p:cNvPicPr>
          <p:nvPr/>
        </p:nvPicPr>
        <p:blipFill>
          <a:blip r:embed="rId3"/>
          <a:stretch>
            <a:fillRect/>
          </a:stretch>
        </p:blipFill>
        <p:spPr>
          <a:xfrm>
            <a:off x="859536" y="5736139"/>
            <a:ext cx="2486707" cy="1121861"/>
          </a:xfrm>
          <a:prstGeom prst="rect">
            <a:avLst/>
          </a:prstGeom>
        </p:spPr>
      </p:pic>
      <p:sp>
        <p:nvSpPr>
          <p:cNvPr id="21" name="TextBox 20"/>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42</a:t>
            </a:fld>
            <a:endParaRPr lang="en-US" dirty="0">
              <a:solidFill>
                <a:prstClr val="black"/>
              </a:solidFill>
              <a:latin typeface="Calibri"/>
            </a:endParaRPr>
          </a:p>
        </p:txBody>
      </p:sp>
      <p:sp>
        <p:nvSpPr>
          <p:cNvPr id="22" name="TextBox 21"/>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264003258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2200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4250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2" grpId="0" uiExpand="1" build="p"/>
      <p:bldP spid="1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698" y="18706"/>
            <a:ext cx="7621088" cy="1268498"/>
          </a:xfrm>
          <a:prstGeom prst="rect">
            <a:avLst/>
          </a:prstGeom>
          <a:noFill/>
        </p:spPr>
        <p:txBody>
          <a:bodyPr wrap="square" anchor="ctr"/>
          <a:lstStyle>
            <a:lvl1pPr lvl="0">
              <a:defRPr/>
            </a:lvl1pPr>
          </a:lstStyle>
          <a:p>
            <a:r>
              <a:rPr lang="en-US" dirty="0">
                <a:latin typeface="+mj-lt"/>
              </a:rPr>
              <a:t>Structures – Type of Work</a:t>
            </a:r>
            <a:br>
              <a:rPr lang="en-US" dirty="0">
                <a:latin typeface="+mj-lt"/>
              </a:rPr>
            </a:br>
            <a:r>
              <a:rPr lang="en-US" dirty="0">
                <a:latin typeface="+mj-lt"/>
              </a:rPr>
              <a:t>Quiz Questions</a:t>
            </a:r>
            <a:endParaRPr sz="3600" u="sng" dirty="0">
              <a:latin typeface="+mj-lt"/>
            </a:endParaRPr>
          </a:p>
        </p:txBody>
      </p:sp>
      <p:sp>
        <p:nvSpPr>
          <p:cNvPr id="3" name="Text Placeholder 2"/>
          <p:cNvSpPr txBox="1">
            <a:spLocks noGrp="1"/>
          </p:cNvSpPr>
          <p:nvPr>
            <p:ph type="body" idx="1"/>
          </p:nvPr>
        </p:nvSpPr>
        <p:spPr>
          <a:xfrm>
            <a:off x="867811" y="1247005"/>
            <a:ext cx="7621167" cy="4522718"/>
          </a:xfrm>
          <a:prstGeom prst="rect">
            <a:avLst/>
          </a:prstGeom>
          <a:noFill/>
        </p:spPr>
        <p:txBody>
          <a:bodyPr wrap="square" anchor="t"/>
          <a:lstStyle>
            <a:lvl1pPr lvl="0">
              <a:defRPr/>
            </a:lvl1pPr>
          </a:lstStyle>
          <a:p>
            <a:pPr marL="742950" indent="-742950">
              <a:buFont typeface="+mj-lt"/>
              <a:buAutoNum type="romanUcPeriod"/>
            </a:pPr>
            <a:r>
              <a:rPr lang="en-US" dirty="0">
                <a:solidFill>
                  <a:schemeClr val="tx1"/>
                </a:solidFill>
                <a:latin typeface="+mn-lt"/>
              </a:rPr>
              <a:t>When upgrading the approach guardrail to an existing bridge, the lane and shoulder widths of the approach roadway must meet minimum New &amp; Reconstructed standards.  T or F</a:t>
            </a:r>
          </a:p>
          <a:p>
            <a:pPr marL="742950" indent="-742950">
              <a:buFont typeface="+mj-lt"/>
              <a:buAutoNum type="romanUcPeriod"/>
            </a:pPr>
            <a:r>
              <a:rPr lang="en-US" dirty="0">
                <a:solidFill>
                  <a:schemeClr val="tx1"/>
                </a:solidFill>
                <a:latin typeface="+mn-lt"/>
              </a:rPr>
              <a:t>A culvert under a road is replaced, and therefore the approach roadway must meet minimum New &amp; Reconstructed standards.  T or F</a:t>
            </a:r>
          </a:p>
          <a:p>
            <a:pPr marL="0" indent="0">
              <a:buNone/>
            </a:pPr>
            <a:endParaRPr lang="en-US" sz="36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9" name="TextBox 8"/>
          <p:cNvSpPr txBox="1"/>
          <p:nvPr/>
        </p:nvSpPr>
        <p:spPr>
          <a:xfrm>
            <a:off x="4565144" y="5999916"/>
            <a:ext cx="3908673" cy="707886"/>
          </a:xfrm>
          <a:prstGeom prst="rect">
            <a:avLst/>
          </a:prstGeom>
          <a:noFill/>
        </p:spPr>
        <p:txBody>
          <a:bodyPr wrap="square" rtlCol="0">
            <a:spAutoFit/>
          </a:bodyPr>
          <a:lstStyle/>
          <a:p>
            <a:r>
              <a:rPr lang="en-US" sz="2000" dirty="0">
                <a:solidFill>
                  <a:prstClr val="black"/>
                </a:solidFill>
                <a:latin typeface="Calibri"/>
              </a:rPr>
              <a:t>428 NAC 2-001.03A1b and .03A1c </a:t>
            </a:r>
          </a:p>
          <a:p>
            <a:r>
              <a:rPr lang="en-US" sz="2000" dirty="0">
                <a:solidFill>
                  <a:prstClr val="black"/>
                </a:solidFill>
                <a:latin typeface="Calibri"/>
              </a:rPr>
              <a:t>Pages 37-38</a:t>
            </a:r>
          </a:p>
        </p:txBody>
      </p:sp>
      <p:sp>
        <p:nvSpPr>
          <p:cNvPr id="11" name="TextBox 10"/>
          <p:cNvSpPr txBox="1"/>
          <p:nvPr/>
        </p:nvSpPr>
        <p:spPr>
          <a:xfrm>
            <a:off x="-694"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sp>
        <p:nvSpPr>
          <p:cNvPr id="15" name="Oval 14"/>
          <p:cNvSpPr/>
          <p:nvPr/>
        </p:nvSpPr>
        <p:spPr>
          <a:xfrm>
            <a:off x="6753302" y="3260293"/>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03334" y="5292961"/>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859536" y="5736139"/>
            <a:ext cx="2486707" cy="1121861"/>
          </a:xfrm>
          <a:prstGeom prst="rect">
            <a:avLst/>
          </a:prstGeom>
        </p:spPr>
      </p:pic>
      <p:sp>
        <p:nvSpPr>
          <p:cNvPr id="18" name="TextBox 17"/>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43</a:t>
            </a:fld>
            <a:endParaRPr lang="en-US" dirty="0">
              <a:solidFill>
                <a:prstClr val="black"/>
              </a:solidFill>
              <a:latin typeface="Calibri"/>
            </a:endParaRPr>
          </a:p>
        </p:txBody>
      </p:sp>
      <p:sp>
        <p:nvSpPr>
          <p:cNvPr id="20" name="TextBox 19"/>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19196138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07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503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6540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698" y="60904"/>
            <a:ext cx="7621088" cy="1268498"/>
          </a:xfrm>
          <a:prstGeom prst="rect">
            <a:avLst/>
          </a:prstGeom>
          <a:noFill/>
        </p:spPr>
        <p:txBody>
          <a:bodyPr wrap="square" anchor="ctr"/>
          <a:lstStyle>
            <a:lvl1pPr lvl="0">
              <a:defRPr/>
            </a:lvl1pPr>
          </a:lstStyle>
          <a:p>
            <a:r>
              <a:rPr lang="en-US" dirty="0">
                <a:latin typeface="+mj-lt"/>
              </a:rPr>
              <a:t>Structures – Type of Work</a:t>
            </a:r>
            <a:br>
              <a:rPr lang="en-US" dirty="0">
                <a:latin typeface="+mj-lt"/>
              </a:rPr>
            </a:br>
            <a:r>
              <a:rPr lang="en-US" dirty="0">
                <a:latin typeface="+mj-lt"/>
              </a:rPr>
              <a:t>Quiz Questions (continued)</a:t>
            </a:r>
            <a:endParaRPr sz="3600" u="sng" dirty="0">
              <a:latin typeface="+mj-lt"/>
            </a:endParaRPr>
          </a:p>
        </p:txBody>
      </p:sp>
      <p:sp>
        <p:nvSpPr>
          <p:cNvPr id="3" name="Text Placeholder 2"/>
          <p:cNvSpPr txBox="1">
            <a:spLocks noGrp="1"/>
          </p:cNvSpPr>
          <p:nvPr>
            <p:ph type="body" idx="1"/>
          </p:nvPr>
        </p:nvSpPr>
        <p:spPr>
          <a:xfrm>
            <a:off x="861698" y="2057400"/>
            <a:ext cx="7240312" cy="2743200"/>
          </a:xfrm>
          <a:prstGeom prst="rect">
            <a:avLst/>
          </a:prstGeom>
          <a:noFill/>
        </p:spPr>
        <p:txBody>
          <a:bodyPr wrap="square" anchor="t"/>
          <a:lstStyle>
            <a:lvl1pPr lvl="0">
              <a:defRPr/>
            </a:lvl1pPr>
          </a:lstStyle>
          <a:p>
            <a:pPr marL="742950" indent="-742950">
              <a:buFont typeface="+mj-lt"/>
              <a:buAutoNum type="romanUcPeriod" startAt="3"/>
            </a:pPr>
            <a:r>
              <a:rPr lang="en-US" dirty="0">
                <a:solidFill>
                  <a:prstClr val="black"/>
                </a:solidFill>
                <a:latin typeface="Calibri"/>
              </a:rPr>
              <a:t>When adding a jump span, what standards apply?</a:t>
            </a:r>
            <a:r>
              <a:rPr lang="en-US" sz="3600" dirty="0">
                <a:solidFill>
                  <a:schemeClr val="tx1"/>
                </a:solidFill>
                <a:latin typeface="+mn-lt"/>
              </a:rPr>
              <a:t>  </a:t>
            </a:r>
          </a:p>
          <a:p>
            <a:pPr marL="742950" indent="-742950">
              <a:buFont typeface="+mj-lt"/>
              <a:buAutoNum type="romanUcPeriod" startAt="3"/>
            </a:pPr>
            <a:r>
              <a:rPr lang="en-US" dirty="0">
                <a:solidFill>
                  <a:schemeClr val="tx1"/>
                </a:solidFill>
                <a:latin typeface="+mn-lt"/>
              </a:rPr>
              <a:t>When replacing the superstructure of a steel girder bridge, what standards apply?  </a:t>
            </a:r>
            <a:endParaRPr lang="en-US" sz="36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9" name="TextBox 8"/>
          <p:cNvSpPr txBox="1"/>
          <p:nvPr/>
        </p:nvSpPr>
        <p:spPr>
          <a:xfrm>
            <a:off x="4217409" y="5758511"/>
            <a:ext cx="4265378" cy="1015663"/>
          </a:xfrm>
          <a:prstGeom prst="rect">
            <a:avLst/>
          </a:prstGeom>
          <a:noFill/>
        </p:spPr>
        <p:txBody>
          <a:bodyPr wrap="square" rtlCol="0">
            <a:spAutoFit/>
          </a:bodyPr>
          <a:lstStyle/>
          <a:p>
            <a:r>
              <a:rPr lang="en-US" sz="2000" dirty="0">
                <a:solidFill>
                  <a:prstClr val="black"/>
                </a:solidFill>
                <a:latin typeface="Calibri"/>
              </a:rPr>
              <a:t>428 NAC 2-001.03A1b and .03A1c </a:t>
            </a:r>
          </a:p>
          <a:p>
            <a:r>
              <a:rPr lang="en-US" sz="2000" dirty="0">
                <a:solidFill>
                  <a:prstClr val="black"/>
                </a:solidFill>
                <a:latin typeface="Calibri"/>
              </a:rPr>
              <a:t>Pages 37-38</a:t>
            </a:r>
          </a:p>
          <a:p>
            <a:r>
              <a:rPr lang="en-US" sz="2000" dirty="0">
                <a:solidFill>
                  <a:prstClr val="black"/>
                </a:solidFill>
                <a:latin typeface="Calibri"/>
              </a:rPr>
              <a:t>428 NAC 2-001.03B, Note 18, Page 53</a:t>
            </a:r>
          </a:p>
        </p:txBody>
      </p:sp>
      <p:sp>
        <p:nvSpPr>
          <p:cNvPr id="11" name="TextBox 10"/>
          <p:cNvSpPr txBox="1"/>
          <p:nvPr/>
        </p:nvSpPr>
        <p:spPr>
          <a:xfrm>
            <a:off x="-694"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sp>
        <p:nvSpPr>
          <p:cNvPr id="14" name="TextBox 13"/>
          <p:cNvSpPr txBox="1"/>
          <p:nvPr/>
        </p:nvSpPr>
        <p:spPr>
          <a:xfrm>
            <a:off x="4548140" y="2622186"/>
            <a:ext cx="4611754" cy="523220"/>
          </a:xfrm>
          <a:prstGeom prst="rect">
            <a:avLst/>
          </a:prstGeom>
          <a:noFill/>
        </p:spPr>
        <p:txBody>
          <a:bodyPr wrap="square" rtlCol="0">
            <a:spAutoFit/>
          </a:bodyPr>
          <a:lstStyle/>
          <a:p>
            <a:r>
              <a:rPr lang="en-US" sz="2800" b="1" dirty="0">
                <a:solidFill>
                  <a:srgbClr val="FF0000"/>
                </a:solidFill>
              </a:rPr>
              <a:t>New &amp; Reconstructed</a:t>
            </a:r>
          </a:p>
        </p:txBody>
      </p:sp>
      <p:sp>
        <p:nvSpPr>
          <p:cNvPr id="15" name="TextBox 14"/>
          <p:cNvSpPr txBox="1"/>
          <p:nvPr/>
        </p:nvSpPr>
        <p:spPr>
          <a:xfrm>
            <a:off x="3428926" y="4216873"/>
            <a:ext cx="1149015" cy="523220"/>
          </a:xfrm>
          <a:prstGeom prst="rect">
            <a:avLst/>
          </a:prstGeom>
          <a:noFill/>
        </p:spPr>
        <p:txBody>
          <a:bodyPr wrap="square" rtlCol="0">
            <a:spAutoFit/>
          </a:bodyPr>
          <a:lstStyle/>
          <a:p>
            <a:r>
              <a:rPr lang="en-US" sz="2800" b="1" dirty="0">
                <a:solidFill>
                  <a:srgbClr val="FF0000"/>
                </a:solidFill>
              </a:rPr>
              <a:t>3R</a:t>
            </a:r>
          </a:p>
        </p:txBody>
      </p:sp>
      <p:pic>
        <p:nvPicPr>
          <p:cNvPr id="18" name="Picture 17"/>
          <p:cNvPicPr>
            <a:picLocks noChangeAspect="1"/>
          </p:cNvPicPr>
          <p:nvPr/>
        </p:nvPicPr>
        <p:blipFill>
          <a:blip r:embed="rId3"/>
          <a:stretch>
            <a:fillRect/>
          </a:stretch>
        </p:blipFill>
        <p:spPr>
          <a:xfrm>
            <a:off x="859536" y="5736139"/>
            <a:ext cx="2486707" cy="1121861"/>
          </a:xfrm>
          <a:prstGeom prst="rect">
            <a:avLst/>
          </a:prstGeom>
        </p:spPr>
      </p:pic>
      <p:sp>
        <p:nvSpPr>
          <p:cNvPr id="19" name="TextBox 18"/>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44</a:t>
            </a:fld>
            <a:endParaRPr lang="en-US" dirty="0">
              <a:solidFill>
                <a:prstClr val="black"/>
              </a:solidFill>
              <a:latin typeface="Calibri"/>
            </a:endParaRPr>
          </a:p>
        </p:txBody>
      </p:sp>
      <p:sp>
        <p:nvSpPr>
          <p:cNvPr id="20" name="TextBox 19"/>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24428429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960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237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3300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Notes</a:t>
            </a:r>
          </a:p>
        </p:txBody>
      </p:sp>
      <p:sp>
        <p:nvSpPr>
          <p:cNvPr id="2" name="Title 1"/>
          <p:cNvSpPr txBox="1">
            <a:spLocks noGrp="1"/>
          </p:cNvSpPr>
          <p:nvPr>
            <p:ph type="title"/>
          </p:nvPr>
        </p:nvSpPr>
        <p:spPr>
          <a:xfrm>
            <a:off x="1001558" y="208610"/>
            <a:ext cx="7341443" cy="588560"/>
          </a:xfrm>
          <a:prstGeom prst="rect">
            <a:avLst/>
          </a:prstGeom>
          <a:noFill/>
        </p:spPr>
        <p:txBody>
          <a:bodyPr wrap="square" anchor="ctr"/>
          <a:lstStyle>
            <a:lvl1pPr lvl="0">
              <a:defRPr/>
            </a:lvl1pPr>
          </a:lstStyle>
          <a:p>
            <a:r>
              <a:rPr lang="en-US" dirty="0">
                <a:latin typeface="+mj-lt"/>
              </a:rPr>
              <a:t>Structures – Notes summary</a:t>
            </a:r>
            <a:endParaRPr sz="3600" u="sng" dirty="0">
              <a:latin typeface="+mj-lt"/>
            </a:endParaRPr>
          </a:p>
        </p:txBody>
      </p:sp>
      <p:sp>
        <p:nvSpPr>
          <p:cNvPr id="3" name="Text Placeholder 2"/>
          <p:cNvSpPr txBox="1">
            <a:spLocks noGrp="1"/>
          </p:cNvSpPr>
          <p:nvPr>
            <p:ph type="body" idx="1"/>
          </p:nvPr>
        </p:nvSpPr>
        <p:spPr>
          <a:xfrm>
            <a:off x="1001403" y="967333"/>
            <a:ext cx="7481383" cy="5378309"/>
          </a:xfrm>
          <a:prstGeom prst="rect">
            <a:avLst/>
          </a:prstGeom>
          <a:noFill/>
        </p:spPr>
        <p:txBody>
          <a:bodyPr wrap="square" anchor="t"/>
          <a:lstStyle>
            <a:lvl1pPr lvl="0">
              <a:defRPr/>
            </a:lvl1pPr>
          </a:lstStyle>
          <a:p>
            <a:pPr marL="0" indent="0">
              <a:buNone/>
            </a:pPr>
            <a:r>
              <a:rPr lang="en-US" sz="3600" dirty="0">
                <a:solidFill>
                  <a:schemeClr val="tx1"/>
                </a:solidFill>
                <a:latin typeface="+mn-lt"/>
              </a:rPr>
              <a:t>6 – for 3R work, check crash history</a:t>
            </a:r>
            <a:endParaRPr lang="en-US" sz="3200" dirty="0">
              <a:solidFill>
                <a:schemeClr val="tx1"/>
              </a:solidFill>
              <a:latin typeface="+mn-lt"/>
            </a:endParaRPr>
          </a:p>
          <a:p>
            <a:pPr marL="0" indent="0">
              <a:buNone/>
            </a:pPr>
            <a:endParaRPr lang="en-US" sz="1800" b="1" dirty="0">
              <a:solidFill>
                <a:schemeClr val="tx1"/>
              </a:solidFill>
              <a:latin typeface="+mn-lt"/>
            </a:endParaRPr>
          </a:p>
          <a:p>
            <a:pPr marL="0" indent="0">
              <a:buNone/>
            </a:pPr>
            <a:r>
              <a:rPr lang="en-US" sz="3600" b="1" dirty="0">
                <a:solidFill>
                  <a:schemeClr val="tx1"/>
                </a:solidFill>
                <a:latin typeface="+mn-lt"/>
              </a:rPr>
              <a:t>18 – clear bridge width</a:t>
            </a:r>
          </a:p>
          <a:p>
            <a:pPr marL="0" indent="0">
              <a:buNone/>
            </a:pPr>
            <a:endParaRPr lang="en-US" sz="1800" b="1" dirty="0">
              <a:solidFill>
                <a:schemeClr val="tx1"/>
              </a:solidFill>
              <a:latin typeface="+mn-lt"/>
            </a:endParaRPr>
          </a:p>
          <a:p>
            <a:pPr marL="0" indent="0">
              <a:buNone/>
            </a:pPr>
            <a:r>
              <a:rPr lang="en-US" sz="3600" b="1" dirty="0">
                <a:solidFill>
                  <a:schemeClr val="tx1"/>
                </a:solidFill>
                <a:latin typeface="+mn-lt"/>
              </a:rPr>
              <a:t>19 – design structural loading capacity</a:t>
            </a:r>
          </a:p>
          <a:p>
            <a:pPr marL="0" indent="0">
              <a:buNone/>
            </a:pPr>
            <a:r>
              <a:rPr lang="en-US" sz="3600" dirty="0">
                <a:solidFill>
                  <a:schemeClr val="tx1"/>
                </a:solidFill>
                <a:latin typeface="+mn-lt"/>
              </a:rPr>
              <a:t>20 – timber bridges</a:t>
            </a:r>
          </a:p>
          <a:p>
            <a:pPr marL="0" indent="0">
              <a:buNone/>
            </a:pPr>
            <a:r>
              <a:rPr lang="en-US" sz="3600" dirty="0">
                <a:solidFill>
                  <a:schemeClr val="tx1"/>
                </a:solidFill>
                <a:latin typeface="+mn-lt"/>
              </a:rPr>
              <a:t>21 – low-water stream crossings/fords</a:t>
            </a:r>
          </a:p>
          <a:p>
            <a:pPr marL="0" indent="0">
              <a:buNone/>
            </a:pPr>
            <a:r>
              <a:rPr lang="en-US" sz="3600" dirty="0">
                <a:solidFill>
                  <a:schemeClr val="tx1"/>
                </a:solidFill>
                <a:latin typeface="+mn-lt"/>
              </a:rPr>
              <a:t>22 – structure replacement – approach roadway requirements</a:t>
            </a: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9" name="TextBox 8"/>
          <p:cNvSpPr txBox="1"/>
          <p:nvPr/>
        </p:nvSpPr>
        <p:spPr>
          <a:xfrm>
            <a:off x="956955" y="6412288"/>
            <a:ext cx="3821800" cy="400110"/>
          </a:xfrm>
          <a:prstGeom prst="rect">
            <a:avLst/>
          </a:prstGeom>
          <a:noFill/>
        </p:spPr>
        <p:txBody>
          <a:bodyPr wrap="square" rtlCol="0">
            <a:spAutoFit/>
          </a:bodyPr>
          <a:lstStyle/>
          <a:p>
            <a:r>
              <a:rPr lang="en-US" sz="2000" dirty="0">
                <a:solidFill>
                  <a:prstClr val="black"/>
                </a:solidFill>
                <a:latin typeface="Calibri"/>
              </a:rPr>
              <a:t>428 NAC 2-001.03B, Pages 47-54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353" y="1691135"/>
            <a:ext cx="2712264" cy="1231656"/>
          </a:xfrm>
          <a:prstGeom prst="rect">
            <a:avLst/>
          </a:prstGeom>
        </p:spPr>
      </p:pic>
      <p:pic>
        <p:nvPicPr>
          <p:cNvPr id="19" name="Picture 18"/>
          <p:cNvPicPr>
            <a:picLocks noChangeAspect="1"/>
          </p:cNvPicPr>
          <p:nvPr/>
        </p:nvPicPr>
        <p:blipFill>
          <a:blip r:embed="rId4"/>
          <a:stretch>
            <a:fillRect/>
          </a:stretch>
        </p:blipFill>
        <p:spPr>
          <a:xfrm>
            <a:off x="5996079" y="5736043"/>
            <a:ext cx="2486707" cy="1121861"/>
          </a:xfrm>
          <a:prstGeom prst="rect">
            <a:avLst/>
          </a:prstGeom>
        </p:spPr>
      </p:pic>
      <p:sp>
        <p:nvSpPr>
          <p:cNvPr id="22" name="TextBox 21"/>
          <p:cNvSpPr txBox="1"/>
          <p:nvPr/>
        </p:nvSpPr>
        <p:spPr>
          <a:xfrm>
            <a:off x="6775566" y="6340632"/>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45</a:t>
            </a:fld>
            <a:endParaRPr lang="en-US" dirty="0">
              <a:solidFill>
                <a:prstClr val="black"/>
              </a:solidFill>
              <a:latin typeface="Calibri"/>
            </a:endParaRPr>
          </a:p>
        </p:txBody>
      </p:sp>
      <p:sp>
        <p:nvSpPr>
          <p:cNvPr id="23" name="TextBox 22"/>
          <p:cNvSpPr txBox="1"/>
          <p:nvPr/>
        </p:nvSpPr>
        <p:spPr>
          <a:xfrm>
            <a:off x="6625066" y="5581400"/>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005591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9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67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277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68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7740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8400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Notes</a:t>
            </a:r>
          </a:p>
        </p:txBody>
      </p:sp>
      <p:sp>
        <p:nvSpPr>
          <p:cNvPr id="2" name="Title 1"/>
          <p:cNvSpPr txBox="1">
            <a:spLocks noGrp="1"/>
          </p:cNvSpPr>
          <p:nvPr>
            <p:ph type="title"/>
          </p:nvPr>
        </p:nvSpPr>
        <p:spPr>
          <a:xfrm>
            <a:off x="1001558" y="67829"/>
            <a:ext cx="7341443" cy="588560"/>
          </a:xfrm>
          <a:prstGeom prst="rect">
            <a:avLst/>
          </a:prstGeom>
          <a:noFill/>
        </p:spPr>
        <p:txBody>
          <a:bodyPr wrap="square" anchor="ctr"/>
          <a:lstStyle>
            <a:lvl1pPr lvl="0">
              <a:defRPr/>
            </a:lvl1pPr>
          </a:lstStyle>
          <a:p>
            <a:r>
              <a:rPr lang="en-US" dirty="0">
                <a:latin typeface="+mj-lt"/>
              </a:rPr>
              <a:t>Structures – Notes - Quiz</a:t>
            </a:r>
            <a:endParaRPr sz="3600" u="sng" dirty="0">
              <a:latin typeface="+mj-lt"/>
            </a:endParaRPr>
          </a:p>
        </p:txBody>
      </p:sp>
      <p:sp>
        <p:nvSpPr>
          <p:cNvPr id="3" name="Text Placeholder 2"/>
          <p:cNvSpPr txBox="1">
            <a:spLocks noGrp="1"/>
          </p:cNvSpPr>
          <p:nvPr>
            <p:ph type="body" idx="1"/>
          </p:nvPr>
        </p:nvSpPr>
        <p:spPr>
          <a:xfrm>
            <a:off x="912783" y="946943"/>
            <a:ext cx="7621011" cy="4779378"/>
          </a:xfrm>
          <a:prstGeom prst="rect">
            <a:avLst/>
          </a:prstGeom>
          <a:noFill/>
        </p:spPr>
        <p:txBody>
          <a:bodyPr wrap="square" anchor="t"/>
          <a:lstStyle>
            <a:lvl1pPr lvl="0">
              <a:defRPr/>
            </a:lvl1pPr>
          </a:lstStyle>
          <a:p>
            <a:pPr marL="742950" indent="-742950">
              <a:buFont typeface="+mj-lt"/>
              <a:buAutoNum type="alphaLcParenR"/>
            </a:pPr>
            <a:r>
              <a:rPr lang="en-US" dirty="0">
                <a:solidFill>
                  <a:schemeClr val="tx1"/>
                </a:solidFill>
                <a:latin typeface="+mn-lt"/>
              </a:rPr>
              <a:t>Note 18 applies only to bridge-size structures (NBIS bridge length over 20 ft).  T or F</a:t>
            </a:r>
          </a:p>
          <a:p>
            <a:pPr marL="742950" indent="-742950">
              <a:buFont typeface="+mj-lt"/>
              <a:buAutoNum type="alphaLcParenR"/>
            </a:pPr>
            <a:r>
              <a:rPr lang="en-US" dirty="0">
                <a:solidFill>
                  <a:schemeClr val="tx1"/>
                </a:solidFill>
                <a:latin typeface="+mn-lt"/>
              </a:rPr>
              <a:t>The width of paved shoulders cannot affect the minimum clear bridge width of an adjacent structure.  T or F</a:t>
            </a:r>
          </a:p>
          <a:p>
            <a:pPr marL="742950" indent="-742950">
              <a:buFont typeface="+mj-lt"/>
              <a:buAutoNum type="alphaLcParenR"/>
            </a:pPr>
            <a:r>
              <a:rPr lang="en-US" dirty="0">
                <a:solidFill>
                  <a:schemeClr val="tx1"/>
                </a:solidFill>
                <a:latin typeface="+mn-lt"/>
              </a:rPr>
              <a:t>An existing structure must meet minimum New &amp; Reconstructed clear bridge width if the roadway is reconstructed.  T or F</a:t>
            </a:r>
          </a:p>
          <a:p>
            <a:pPr marL="0" indent="0">
              <a:buNone/>
            </a:pPr>
            <a:endParaRPr lang="en-US" sz="36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9" name="TextBox 8"/>
          <p:cNvSpPr txBox="1"/>
          <p:nvPr/>
        </p:nvSpPr>
        <p:spPr>
          <a:xfrm>
            <a:off x="1204538" y="6357250"/>
            <a:ext cx="4072310" cy="400110"/>
          </a:xfrm>
          <a:prstGeom prst="rect">
            <a:avLst/>
          </a:prstGeom>
          <a:noFill/>
        </p:spPr>
        <p:txBody>
          <a:bodyPr wrap="square" rtlCol="0">
            <a:spAutoFit/>
          </a:bodyPr>
          <a:lstStyle/>
          <a:p>
            <a:r>
              <a:rPr lang="en-US" sz="2000" dirty="0">
                <a:solidFill>
                  <a:prstClr val="black"/>
                </a:solidFill>
                <a:latin typeface="Calibri"/>
              </a:rPr>
              <a:t>428 NAC 2-001.03B, Note 18, Page 53</a:t>
            </a:r>
          </a:p>
        </p:txBody>
      </p:sp>
      <p:sp>
        <p:nvSpPr>
          <p:cNvPr id="21" name="Oval 20"/>
          <p:cNvSpPr/>
          <p:nvPr/>
        </p:nvSpPr>
        <p:spPr>
          <a:xfrm>
            <a:off x="3028662" y="1983730"/>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612634" y="3538642"/>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77597" y="5602335"/>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6014665" y="5736139"/>
            <a:ext cx="2486707" cy="1121861"/>
          </a:xfrm>
          <a:prstGeom prst="rect">
            <a:avLst/>
          </a:prstGeom>
        </p:spPr>
      </p:pic>
      <p:sp>
        <p:nvSpPr>
          <p:cNvPr id="24" name="TextBox 23"/>
          <p:cNvSpPr txBox="1"/>
          <p:nvPr/>
        </p:nvSpPr>
        <p:spPr>
          <a:xfrm>
            <a:off x="6794152"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46</a:t>
            </a:fld>
            <a:endParaRPr lang="en-US" dirty="0">
              <a:solidFill>
                <a:prstClr val="black"/>
              </a:solidFill>
              <a:latin typeface="Calibri"/>
            </a:endParaRPr>
          </a:p>
        </p:txBody>
      </p:sp>
      <p:sp>
        <p:nvSpPr>
          <p:cNvPr id="25" name="TextBox 24"/>
          <p:cNvSpPr txBox="1"/>
          <p:nvPr/>
        </p:nvSpPr>
        <p:spPr>
          <a:xfrm>
            <a:off x="6643652"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7825283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3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590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25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3640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520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6390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1" grpId="0" animBg="1"/>
      <p:bldP spid="22" grpId="0" animBg="1"/>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Notes</a:t>
            </a:r>
          </a:p>
        </p:txBody>
      </p:sp>
      <p:sp>
        <p:nvSpPr>
          <p:cNvPr id="2" name="Title 1"/>
          <p:cNvSpPr txBox="1">
            <a:spLocks noGrp="1"/>
          </p:cNvSpPr>
          <p:nvPr>
            <p:ph type="title"/>
          </p:nvPr>
        </p:nvSpPr>
        <p:spPr>
          <a:xfrm>
            <a:off x="1001403" y="36623"/>
            <a:ext cx="7341443" cy="1268498"/>
          </a:xfrm>
          <a:prstGeom prst="rect">
            <a:avLst/>
          </a:prstGeom>
          <a:noFill/>
        </p:spPr>
        <p:txBody>
          <a:bodyPr wrap="square" anchor="ctr"/>
          <a:lstStyle>
            <a:lvl1pPr lvl="0">
              <a:defRPr/>
            </a:lvl1pPr>
          </a:lstStyle>
          <a:p>
            <a:r>
              <a:rPr lang="en-US" dirty="0">
                <a:latin typeface="+mj-lt"/>
              </a:rPr>
              <a:t>Structures – Notes – Quiz</a:t>
            </a:r>
            <a:br>
              <a:rPr lang="en-US" dirty="0">
                <a:latin typeface="+mj-lt"/>
              </a:rPr>
            </a:br>
            <a:r>
              <a:rPr lang="en-US" sz="3600" dirty="0">
                <a:latin typeface="+mj-lt"/>
              </a:rPr>
              <a:t>(continued) </a:t>
            </a:r>
            <a:endParaRPr sz="3600" u="sng" dirty="0">
              <a:latin typeface="+mj-lt"/>
            </a:endParaRPr>
          </a:p>
        </p:txBody>
      </p:sp>
      <p:sp>
        <p:nvSpPr>
          <p:cNvPr id="3" name="Text Placeholder 2"/>
          <p:cNvSpPr txBox="1">
            <a:spLocks noGrp="1"/>
          </p:cNvSpPr>
          <p:nvPr>
            <p:ph type="body" idx="1"/>
          </p:nvPr>
        </p:nvSpPr>
        <p:spPr>
          <a:xfrm>
            <a:off x="861774" y="2266950"/>
            <a:ext cx="7481383" cy="2711450"/>
          </a:xfrm>
          <a:prstGeom prst="rect">
            <a:avLst/>
          </a:prstGeom>
          <a:noFill/>
        </p:spPr>
        <p:txBody>
          <a:bodyPr wrap="square" anchor="t"/>
          <a:lstStyle>
            <a:lvl1pPr lvl="0">
              <a:defRPr/>
            </a:lvl1pPr>
          </a:lstStyle>
          <a:p>
            <a:pPr marL="742950" indent="-742950">
              <a:buFont typeface="+mj-lt"/>
              <a:buAutoNum type="alphaLcParenR" startAt="4"/>
            </a:pPr>
            <a:r>
              <a:rPr lang="en-US" dirty="0">
                <a:solidFill>
                  <a:schemeClr val="tx1"/>
                </a:solidFill>
                <a:latin typeface="+mn-lt"/>
              </a:rPr>
              <a:t>Note 20 allows any timber superstructure to be replaced with any type of superstructure as a maintenance activity.                               T or F</a:t>
            </a:r>
          </a:p>
          <a:p>
            <a:pPr marL="0" indent="0">
              <a:buNone/>
            </a:pPr>
            <a:endParaRPr lang="en-US" sz="36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9" name="TextBox 8"/>
          <p:cNvSpPr txBox="1"/>
          <p:nvPr/>
        </p:nvSpPr>
        <p:spPr>
          <a:xfrm>
            <a:off x="861774" y="6497982"/>
            <a:ext cx="5064412" cy="400110"/>
          </a:xfrm>
          <a:prstGeom prst="rect">
            <a:avLst/>
          </a:prstGeom>
          <a:noFill/>
        </p:spPr>
        <p:txBody>
          <a:bodyPr wrap="square" rtlCol="0">
            <a:spAutoFit/>
          </a:bodyPr>
          <a:lstStyle/>
          <a:p>
            <a:r>
              <a:rPr lang="en-US" sz="2000" dirty="0">
                <a:solidFill>
                  <a:prstClr val="black"/>
                </a:solidFill>
                <a:latin typeface="Calibri"/>
              </a:rPr>
              <a:t>428 NAC 2-001.03B, Notes 19 and 20, Page 54</a:t>
            </a:r>
          </a:p>
        </p:txBody>
      </p:sp>
      <p:sp>
        <p:nvSpPr>
          <p:cNvPr id="19" name="Oval 18"/>
          <p:cNvSpPr/>
          <p:nvPr/>
        </p:nvSpPr>
        <p:spPr>
          <a:xfrm>
            <a:off x="2328227" y="4294475"/>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stretch>
            <a:fillRect/>
          </a:stretch>
        </p:blipFill>
        <p:spPr>
          <a:xfrm>
            <a:off x="5996079" y="5736139"/>
            <a:ext cx="2486707" cy="1121861"/>
          </a:xfrm>
          <a:prstGeom prst="rect">
            <a:avLst/>
          </a:prstGeom>
        </p:spPr>
      </p:pic>
      <p:sp>
        <p:nvSpPr>
          <p:cNvPr id="22" name="TextBox 21"/>
          <p:cNvSpPr txBox="1"/>
          <p:nvPr/>
        </p:nvSpPr>
        <p:spPr>
          <a:xfrm>
            <a:off x="6775566"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47</a:t>
            </a:fld>
            <a:endParaRPr lang="en-US" dirty="0">
              <a:solidFill>
                <a:prstClr val="black"/>
              </a:solidFill>
              <a:latin typeface="Calibri"/>
            </a:endParaRPr>
          </a:p>
        </p:txBody>
      </p:sp>
      <p:sp>
        <p:nvSpPr>
          <p:cNvPr id="23" name="TextBox 22"/>
          <p:cNvSpPr txBox="1"/>
          <p:nvPr/>
        </p:nvSpPr>
        <p:spPr>
          <a:xfrm>
            <a:off x="6625066"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5759612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4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600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Notes</a:t>
            </a:r>
          </a:p>
        </p:txBody>
      </p:sp>
      <p:sp>
        <p:nvSpPr>
          <p:cNvPr id="2" name="Title 1"/>
          <p:cNvSpPr txBox="1">
            <a:spLocks noGrp="1"/>
          </p:cNvSpPr>
          <p:nvPr>
            <p:ph type="title"/>
          </p:nvPr>
        </p:nvSpPr>
        <p:spPr>
          <a:xfrm>
            <a:off x="861698" y="0"/>
            <a:ext cx="7621088" cy="1268498"/>
          </a:xfrm>
          <a:prstGeom prst="rect">
            <a:avLst/>
          </a:prstGeom>
          <a:noFill/>
        </p:spPr>
        <p:txBody>
          <a:bodyPr wrap="square" anchor="ctr"/>
          <a:lstStyle>
            <a:lvl1pPr lvl="0">
              <a:defRPr/>
            </a:lvl1pPr>
          </a:lstStyle>
          <a:p>
            <a:r>
              <a:rPr lang="en-US" dirty="0">
                <a:latin typeface="+mj-lt"/>
              </a:rPr>
              <a:t>Structures – Notes – Quiz</a:t>
            </a:r>
            <a:br>
              <a:rPr lang="en-US" dirty="0">
                <a:latin typeface="+mj-lt"/>
              </a:rPr>
            </a:br>
            <a:r>
              <a:rPr lang="en-US" sz="3600" dirty="0">
                <a:latin typeface="+mj-lt"/>
              </a:rPr>
              <a:t>(continued) </a:t>
            </a:r>
            <a:endParaRPr sz="3600" u="sng" dirty="0">
              <a:latin typeface="+mj-lt"/>
            </a:endParaRPr>
          </a:p>
        </p:txBody>
      </p:sp>
      <p:sp>
        <p:nvSpPr>
          <p:cNvPr id="3" name="Text Placeholder 2"/>
          <p:cNvSpPr txBox="1">
            <a:spLocks noGrp="1"/>
          </p:cNvSpPr>
          <p:nvPr>
            <p:ph type="body" idx="1"/>
          </p:nvPr>
        </p:nvSpPr>
        <p:spPr>
          <a:xfrm>
            <a:off x="942142" y="1136318"/>
            <a:ext cx="7621167" cy="4672682"/>
          </a:xfrm>
          <a:prstGeom prst="rect">
            <a:avLst/>
          </a:prstGeom>
          <a:noFill/>
        </p:spPr>
        <p:txBody>
          <a:bodyPr wrap="square" anchor="t"/>
          <a:lstStyle>
            <a:lvl1pPr lvl="0">
              <a:defRPr/>
            </a:lvl1pPr>
          </a:lstStyle>
          <a:p>
            <a:pPr marL="742950" indent="-742950">
              <a:buFont typeface="+mj-lt"/>
              <a:buAutoNum type="alphaLcParenR" startAt="5"/>
            </a:pPr>
            <a:r>
              <a:rPr lang="en-US" dirty="0">
                <a:solidFill>
                  <a:schemeClr val="tx1"/>
                </a:solidFill>
                <a:latin typeface="+mn-lt"/>
              </a:rPr>
              <a:t>As long as a low-water stream crossing project is on the One- and Six-Year Plan, the county can go ahead and build it.     T or F</a:t>
            </a:r>
          </a:p>
          <a:p>
            <a:pPr marL="742950" indent="-742950">
              <a:buFont typeface="+mj-lt"/>
              <a:buAutoNum type="alphaLcParenR" startAt="5"/>
            </a:pPr>
            <a:r>
              <a:rPr lang="en-US" dirty="0">
                <a:solidFill>
                  <a:schemeClr val="tx1"/>
                </a:solidFill>
                <a:latin typeface="+mn-lt"/>
              </a:rPr>
              <a:t>When replacing a structure on a very low-volume road (&lt; 400 VPD) where rural standards apply, a sub-standard horizontal curve must be corrected.                                         T or F or it depends</a:t>
            </a:r>
          </a:p>
          <a:p>
            <a:pPr marL="0" indent="0">
              <a:buNone/>
            </a:pPr>
            <a:endParaRPr lang="en-US" sz="36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9" name="TextBox 8"/>
          <p:cNvSpPr txBox="1"/>
          <p:nvPr/>
        </p:nvSpPr>
        <p:spPr>
          <a:xfrm>
            <a:off x="4376813" y="5842337"/>
            <a:ext cx="4186496" cy="1015663"/>
          </a:xfrm>
          <a:prstGeom prst="rect">
            <a:avLst/>
          </a:prstGeom>
          <a:noFill/>
        </p:spPr>
        <p:txBody>
          <a:bodyPr wrap="square" rtlCol="0">
            <a:spAutoFit/>
          </a:bodyPr>
          <a:lstStyle/>
          <a:p>
            <a:r>
              <a:rPr lang="en-US" sz="2000" dirty="0">
                <a:solidFill>
                  <a:prstClr val="black"/>
                </a:solidFill>
                <a:latin typeface="Calibri"/>
              </a:rPr>
              <a:t>428 NAC 2-001.03B, Note 21, Page 54</a:t>
            </a:r>
          </a:p>
          <a:p>
            <a:r>
              <a:rPr lang="en-US" sz="2000" dirty="0">
                <a:solidFill>
                  <a:prstClr val="black"/>
                </a:solidFill>
                <a:latin typeface="Calibri"/>
              </a:rPr>
              <a:t>428 NAC 2-001.03O, Page 79</a:t>
            </a:r>
          </a:p>
          <a:p>
            <a:r>
              <a:rPr lang="en-US" sz="2000" dirty="0">
                <a:solidFill>
                  <a:prstClr val="black"/>
                </a:solidFill>
              </a:rPr>
              <a:t>428 NAC 2-001.03B, Note 22, Page 54</a:t>
            </a:r>
          </a:p>
        </p:txBody>
      </p:sp>
      <p:sp>
        <p:nvSpPr>
          <p:cNvPr id="14" name="Oval 13"/>
          <p:cNvSpPr/>
          <p:nvPr/>
        </p:nvSpPr>
        <p:spPr>
          <a:xfrm>
            <a:off x="2400861" y="2667336"/>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72668" y="5180097"/>
            <a:ext cx="1852863" cy="5227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859536" y="5736139"/>
            <a:ext cx="2486707" cy="1121861"/>
          </a:xfrm>
          <a:prstGeom prst="rect">
            <a:avLst/>
          </a:prstGeom>
        </p:spPr>
      </p:pic>
      <p:sp>
        <p:nvSpPr>
          <p:cNvPr id="16" name="TextBox 15"/>
          <p:cNvSpPr txBox="1"/>
          <p:nvPr/>
        </p:nvSpPr>
        <p:spPr>
          <a:xfrm>
            <a:off x="1639023"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48</a:t>
            </a:fld>
            <a:endParaRPr lang="en-US" dirty="0">
              <a:solidFill>
                <a:prstClr val="black"/>
              </a:solidFill>
              <a:latin typeface="Calibri"/>
            </a:endParaRPr>
          </a:p>
        </p:txBody>
      </p:sp>
      <p:sp>
        <p:nvSpPr>
          <p:cNvPr id="17" name="TextBox 16"/>
          <p:cNvSpPr txBox="1"/>
          <p:nvPr/>
        </p:nvSpPr>
        <p:spPr>
          <a:xfrm>
            <a:off x="1488523"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223591882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480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266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425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 about technologies and projects that can work">
            <a:hlinkClick r:id="rId4" action="ppaction://hlinksldjump" tooltip="Learning Objectives"/>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3"/>
            <a:ext cx="1709527" cy="1709527"/>
          </a:xfrm>
          <a:prstGeom prst="rect">
            <a:avLst/>
          </a:prstGeom>
        </p:spPr>
      </p:pic>
      <p:sp>
        <p:nvSpPr>
          <p:cNvPr id="2" name="Title 1"/>
          <p:cNvSpPr txBox="1">
            <a:spLocks noGrp="1"/>
          </p:cNvSpPr>
          <p:nvPr>
            <p:ph type="title" idx="4294967295"/>
          </p:nvPr>
        </p:nvSpPr>
        <p:spPr>
          <a:xfrm>
            <a:off x="1709530" y="887273"/>
            <a:ext cx="5472320" cy="1143000"/>
          </a:xfrm>
          <a:prstGeom prst="rect">
            <a:avLst/>
          </a:prstGeom>
          <a:noFill/>
        </p:spPr>
        <p:txBody>
          <a:bodyPr wrap="square" anchor="ctr"/>
          <a:lstStyle>
            <a:lvl1pPr lvl="0">
              <a:defRPr/>
            </a:lvl1pPr>
          </a:lstStyle>
          <a:p>
            <a:pPr lvl="0"/>
            <a:r>
              <a:rPr lang="en-US" dirty="0">
                <a:latin typeface="+mj-lt"/>
              </a:rPr>
              <a:t>Learning Objectives</a:t>
            </a:r>
            <a:endParaRPr dirty="0">
              <a:latin typeface="+mj-lt"/>
            </a:endParaRPr>
          </a:p>
        </p:txBody>
      </p:sp>
      <p:sp>
        <p:nvSpPr>
          <p:cNvPr id="3" name="Text Placeholder 2"/>
          <p:cNvSpPr txBox="1">
            <a:spLocks noGrp="1"/>
          </p:cNvSpPr>
          <p:nvPr>
            <p:ph type="body" idx="4294967295"/>
          </p:nvPr>
        </p:nvSpPr>
        <p:spPr>
          <a:xfrm>
            <a:off x="318052" y="2009134"/>
            <a:ext cx="8647044" cy="4433749"/>
          </a:xfrm>
          <a:prstGeom prst="rect">
            <a:avLst/>
          </a:prstGeom>
          <a:noFill/>
        </p:spPr>
        <p:txBody>
          <a:bodyPr wrap="square" anchor="t"/>
          <a:lstStyle>
            <a:lvl1pPr lvl="0">
              <a:defRPr/>
            </a:lvl1pPr>
          </a:lstStyle>
          <a:p>
            <a:pPr marL="514350" indent="-514350">
              <a:spcBef>
                <a:spcPts val="500"/>
              </a:spcBef>
              <a:buFont typeface="+mj-lt"/>
              <a:buAutoNum type="alphaUcPeriod"/>
            </a:pPr>
            <a:r>
              <a:rPr lang="en-US" sz="2800" dirty="0">
                <a:solidFill>
                  <a:schemeClr val="tx1"/>
                </a:solidFill>
                <a:latin typeface="+mn-lt"/>
              </a:rPr>
              <a:t>Tables – the part for Structures and how it works – in the Minimum Design Standards</a:t>
            </a:r>
          </a:p>
          <a:p>
            <a:pPr marL="514350" lvl="0" indent="-514350">
              <a:spcBef>
                <a:spcPts val="500"/>
              </a:spcBef>
              <a:buFont typeface="+mj-lt"/>
              <a:buAutoNum type="alphaUcPeriod"/>
            </a:pPr>
            <a:r>
              <a:rPr lang="en-US" sz="2800" dirty="0">
                <a:solidFill>
                  <a:schemeClr val="tx1"/>
                </a:solidFill>
                <a:latin typeface="Calibri"/>
              </a:rPr>
              <a:t>The Two Design Criteria for Structures</a:t>
            </a:r>
          </a:p>
          <a:p>
            <a:pPr marL="514350" indent="-514350">
              <a:spcBef>
                <a:spcPts val="500"/>
              </a:spcBef>
              <a:buFont typeface="+mj-lt"/>
              <a:buAutoNum type="alphaUcPeriod"/>
            </a:pPr>
            <a:r>
              <a:rPr lang="en-US" sz="2800" dirty="0">
                <a:solidFill>
                  <a:schemeClr val="tx1"/>
                </a:solidFill>
                <a:latin typeface="+mn-lt"/>
              </a:rPr>
              <a:t>Basis of Values for Design Criteria</a:t>
            </a:r>
          </a:p>
          <a:p>
            <a:pPr marL="514350" indent="-514350">
              <a:spcBef>
                <a:spcPts val="500"/>
              </a:spcBef>
              <a:buFont typeface="+mj-lt"/>
              <a:buAutoNum type="alphaUcPeriod"/>
            </a:pPr>
            <a:r>
              <a:rPr lang="en-US" sz="2800" dirty="0">
                <a:solidFill>
                  <a:schemeClr val="tx1"/>
                </a:solidFill>
                <a:latin typeface="+mn-lt"/>
              </a:rPr>
              <a:t>Design Structural Loading</a:t>
            </a:r>
            <a:r>
              <a:rPr lang="en-US" sz="2800" dirty="0">
                <a:solidFill>
                  <a:schemeClr val="tx1"/>
                </a:solidFill>
              </a:rPr>
              <a:t> </a:t>
            </a:r>
            <a:r>
              <a:rPr lang="en-US" sz="2800" dirty="0">
                <a:solidFill>
                  <a:schemeClr val="tx1"/>
                </a:solidFill>
                <a:latin typeface="+mn-lt"/>
              </a:rPr>
              <a:t>Capacity</a:t>
            </a:r>
          </a:p>
          <a:p>
            <a:pPr marL="514350" indent="-514350">
              <a:spcBef>
                <a:spcPts val="500"/>
              </a:spcBef>
              <a:buFont typeface="+mj-lt"/>
              <a:buAutoNum type="alphaUcPeriod"/>
            </a:pPr>
            <a:r>
              <a:rPr lang="en-US" sz="2800" dirty="0">
                <a:solidFill>
                  <a:schemeClr val="tx1"/>
                </a:solidFill>
                <a:latin typeface="+mn-lt"/>
              </a:rPr>
              <a:t>Minimum Clear Bridge Width</a:t>
            </a:r>
          </a:p>
          <a:p>
            <a:pPr marL="514350" indent="-514350">
              <a:spcBef>
                <a:spcPts val="500"/>
              </a:spcBef>
              <a:buFont typeface="+mj-lt"/>
              <a:buAutoNum type="alphaUcPeriod"/>
            </a:pPr>
            <a:r>
              <a:rPr lang="en-US" sz="2800" dirty="0">
                <a:solidFill>
                  <a:schemeClr val="tx1"/>
                </a:solidFill>
                <a:latin typeface="+mn-lt"/>
              </a:rPr>
              <a:t>Scope of Work – how work on the roadway and the structure can affect one another </a:t>
            </a:r>
          </a:p>
          <a:p>
            <a:pPr marL="514350" indent="-514350">
              <a:spcBef>
                <a:spcPts val="500"/>
              </a:spcBef>
              <a:buFont typeface="+mj-lt"/>
              <a:buAutoNum type="alphaUcPeriod"/>
            </a:pPr>
            <a:r>
              <a:rPr lang="en-US" sz="2800" dirty="0">
                <a:solidFill>
                  <a:schemeClr val="tx1"/>
                </a:solidFill>
                <a:latin typeface="+mn-lt"/>
              </a:rPr>
              <a:t>Low Water Stream Crossings and Stream Fords</a:t>
            </a:r>
            <a:endParaRPr sz="2800" dirty="0">
              <a:solidFill>
                <a:schemeClr val="tx1"/>
              </a:solidFill>
              <a:latin typeface="+mn-lt"/>
            </a:endParaRPr>
          </a:p>
        </p:txBody>
      </p:sp>
      <p:sp>
        <p:nvSpPr>
          <p:cNvPr id="7" name="TextBox 6"/>
          <p:cNvSpPr txBox="1"/>
          <p:nvPr/>
        </p:nvSpPr>
        <p:spPr>
          <a:xfrm>
            <a:off x="7849077" y="6442883"/>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49</a:t>
            </a:fld>
            <a:endParaRPr lang="en-US" dirty="0">
              <a:solidFill>
                <a:prstClr val="black"/>
              </a:solidFill>
              <a:latin typeface="Calibri"/>
            </a:endParaRPr>
          </a:p>
        </p:txBody>
      </p:sp>
      <p:pic>
        <p:nvPicPr>
          <p:cNvPr id="6" name="Picture 5" descr="1 &amp; 6 year plan logoCS1-2.emf"/>
          <p:cNvPicPr>
            <a:picLocks noChangeAspect="1"/>
          </p:cNvPicPr>
          <p:nvPr/>
        </p:nvPicPr>
        <p:blipFill>
          <a:blip r:embed="rId6" cstate="print"/>
          <a:stretch>
            <a:fillRect/>
          </a:stretch>
        </p:blipFill>
        <p:spPr>
          <a:xfrm>
            <a:off x="6696345" y="232685"/>
            <a:ext cx="2305464" cy="1226088"/>
          </a:xfrm>
          <a:prstGeom prst="rect">
            <a:avLst/>
          </a:prstGeom>
        </p:spPr>
      </p:pic>
      <p:pic>
        <p:nvPicPr>
          <p:cNvPr id="8" name="Picture 7"/>
          <p:cNvPicPr>
            <a:picLocks noChangeAspect="1"/>
          </p:cNvPicPr>
          <p:nvPr/>
        </p:nvPicPr>
        <p:blipFill>
          <a:blip r:embed="rId7"/>
          <a:stretch>
            <a:fillRect/>
          </a:stretch>
        </p:blipFill>
        <p:spPr>
          <a:xfrm>
            <a:off x="3202336" y="21542"/>
            <a:ext cx="2486707" cy="1121861"/>
          </a:xfrm>
          <a:prstGeom prst="rect">
            <a:avLst/>
          </a:prstGeom>
        </p:spPr>
      </p:pic>
      <p:sp>
        <p:nvSpPr>
          <p:cNvPr id="9" name="TextBox 8"/>
          <p:cNvSpPr txBox="1"/>
          <p:nvPr/>
        </p:nvSpPr>
        <p:spPr>
          <a:xfrm>
            <a:off x="3859591" y="604697"/>
            <a:ext cx="1172196" cy="369332"/>
          </a:xfrm>
          <a:prstGeom prst="rect">
            <a:avLst/>
          </a:prstGeom>
          <a:noFill/>
        </p:spPr>
        <p:txBody>
          <a:bodyPr wrap="square" rtlCol="0">
            <a:spAutoFit/>
          </a:bodyPr>
          <a:lstStyle/>
          <a:p>
            <a:r>
              <a:rPr lang="en-US" dirty="0">
                <a:solidFill>
                  <a:prstClr val="black"/>
                </a:solidFill>
                <a:latin typeface="Calibri"/>
              </a:rPr>
              <a:t>Structures</a:t>
            </a:r>
          </a:p>
        </p:txBody>
      </p:sp>
      <p:cxnSp>
        <p:nvCxnSpPr>
          <p:cNvPr id="12" name="Straight Arrow Connector 11"/>
          <p:cNvCxnSpPr>
            <a:endCxn id="10" idx="1"/>
          </p:cNvCxnSpPr>
          <p:nvPr/>
        </p:nvCxnSpPr>
        <p:spPr>
          <a:xfrm flipH="1">
            <a:off x="6362700" y="3198944"/>
            <a:ext cx="412014" cy="119433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17538" y="3215729"/>
            <a:ext cx="25717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a:off x="5962650" y="3985950"/>
            <a:ext cx="400050" cy="81465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957228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180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120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122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p:ext uri="{E180D4A7-C9FB-4DFB-919C-405C955672EB}">
      <p14:showEvtLst xmlns:p14="http://schemas.microsoft.com/office/powerpoint/2010/main">
        <p14:playEvt time="4030" objId="8"/>
        <p14:stopEvt time="12023" objId="8"/>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 about technologies and projects that can work">
            <a:hlinkClick r:id="rId4" action="ppaction://hlinksldjump" tooltip="Learning Objectives"/>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3"/>
            <a:ext cx="1709527" cy="1709527"/>
          </a:xfrm>
          <a:prstGeom prst="rect">
            <a:avLst/>
          </a:prstGeom>
        </p:spPr>
      </p:pic>
      <p:sp>
        <p:nvSpPr>
          <p:cNvPr id="2" name="Title 1"/>
          <p:cNvSpPr txBox="1">
            <a:spLocks noGrp="1"/>
          </p:cNvSpPr>
          <p:nvPr>
            <p:ph type="title" idx="4294967295"/>
          </p:nvPr>
        </p:nvSpPr>
        <p:spPr>
          <a:xfrm>
            <a:off x="1709530" y="887273"/>
            <a:ext cx="5472320" cy="1143000"/>
          </a:xfrm>
          <a:prstGeom prst="rect">
            <a:avLst/>
          </a:prstGeom>
          <a:noFill/>
        </p:spPr>
        <p:txBody>
          <a:bodyPr wrap="square" anchor="ctr"/>
          <a:lstStyle>
            <a:lvl1pPr lvl="0">
              <a:defRPr/>
            </a:lvl1pPr>
          </a:lstStyle>
          <a:p>
            <a:pPr lvl="0"/>
            <a:r>
              <a:rPr lang="en-US" dirty="0">
                <a:latin typeface="+mj-lt"/>
              </a:rPr>
              <a:t>Learning Objectives</a:t>
            </a:r>
            <a:endParaRPr dirty="0">
              <a:latin typeface="+mj-lt"/>
            </a:endParaRPr>
          </a:p>
        </p:txBody>
      </p:sp>
      <p:sp>
        <p:nvSpPr>
          <p:cNvPr id="3" name="Text Placeholder 2"/>
          <p:cNvSpPr txBox="1">
            <a:spLocks noGrp="1"/>
          </p:cNvSpPr>
          <p:nvPr>
            <p:ph type="body" idx="4294967295"/>
          </p:nvPr>
        </p:nvSpPr>
        <p:spPr>
          <a:xfrm>
            <a:off x="349173" y="2007704"/>
            <a:ext cx="8647044" cy="4435179"/>
          </a:xfrm>
          <a:prstGeom prst="rect">
            <a:avLst/>
          </a:prstGeom>
          <a:noFill/>
        </p:spPr>
        <p:txBody>
          <a:bodyPr wrap="square" anchor="t"/>
          <a:lstStyle>
            <a:lvl1pPr lvl="0">
              <a:defRPr/>
            </a:lvl1pPr>
          </a:lstStyle>
          <a:p>
            <a:pPr marL="514338" indent="-514338">
              <a:spcBef>
                <a:spcPts val="500"/>
              </a:spcBef>
              <a:buFont typeface="+mj-lt"/>
              <a:buAutoNum type="arabicPeriod"/>
            </a:pPr>
            <a:r>
              <a:rPr lang="en-US" sz="2800" dirty="0">
                <a:solidFill>
                  <a:schemeClr val="bg1">
                    <a:lumMod val="65000"/>
                  </a:schemeClr>
                </a:solidFill>
                <a:latin typeface="+mn-lt"/>
              </a:rPr>
              <a:t>Know Functional Classification </a:t>
            </a:r>
          </a:p>
          <a:p>
            <a:pPr marL="514338" indent="-514338">
              <a:spcBef>
                <a:spcPts val="500"/>
              </a:spcBef>
              <a:buFont typeface="+mj-lt"/>
              <a:buAutoNum type="arabicPeriod"/>
            </a:pPr>
            <a:r>
              <a:rPr lang="en-US" sz="2800" dirty="0">
                <a:solidFill>
                  <a:schemeClr val="bg1">
                    <a:lumMod val="65000"/>
                  </a:schemeClr>
                </a:solidFill>
                <a:latin typeface="+mn-lt"/>
              </a:rPr>
              <a:t>Find and use the correct minimum design standards table </a:t>
            </a:r>
          </a:p>
          <a:p>
            <a:pPr marL="514338" indent="-514338">
              <a:spcBef>
                <a:spcPts val="500"/>
              </a:spcBef>
              <a:buFont typeface="+mj-lt"/>
              <a:buAutoNum type="arabicPeriod"/>
            </a:pPr>
            <a:r>
              <a:rPr lang="en-US" sz="2800" dirty="0">
                <a:solidFill>
                  <a:schemeClr val="bg1">
                    <a:lumMod val="65000"/>
                  </a:schemeClr>
                </a:solidFill>
                <a:latin typeface="+mn-lt"/>
              </a:rPr>
              <a:t>Be familiar with Definitions </a:t>
            </a:r>
          </a:p>
          <a:p>
            <a:pPr marL="514338" indent="-514338">
              <a:spcBef>
                <a:spcPts val="500"/>
              </a:spcBef>
              <a:buFont typeface="+mj-lt"/>
              <a:buAutoNum type="arabicPeriod"/>
            </a:pPr>
            <a:r>
              <a:rPr lang="en-US" sz="2800" dirty="0">
                <a:solidFill>
                  <a:schemeClr val="bg1">
                    <a:lumMod val="65000"/>
                  </a:schemeClr>
                </a:solidFill>
                <a:latin typeface="+mn-lt"/>
              </a:rPr>
              <a:t>Know and Understand the Notes</a:t>
            </a:r>
          </a:p>
          <a:p>
            <a:pPr marL="514338" indent="-514338">
              <a:spcBef>
                <a:spcPts val="500"/>
              </a:spcBef>
              <a:buFont typeface="+mj-lt"/>
              <a:buAutoNum type="arabicPeriod"/>
            </a:pPr>
            <a:r>
              <a:rPr lang="en-US" sz="2800" dirty="0">
                <a:solidFill>
                  <a:schemeClr val="tx1"/>
                </a:solidFill>
                <a:latin typeface="+mn-lt"/>
              </a:rPr>
              <a:t>Understand 3R requirements </a:t>
            </a:r>
          </a:p>
          <a:p>
            <a:pPr marL="514338" indent="-514338">
              <a:spcBef>
                <a:spcPts val="500"/>
              </a:spcBef>
              <a:buFont typeface="+mj-lt"/>
              <a:buAutoNum type="arabicPeriod"/>
            </a:pPr>
            <a:r>
              <a:rPr lang="en-US" sz="2800" dirty="0">
                <a:solidFill>
                  <a:schemeClr val="bg1">
                    <a:lumMod val="65000"/>
                  </a:schemeClr>
                </a:solidFill>
                <a:latin typeface="+mn-lt"/>
              </a:rPr>
              <a:t>Know which work to apply to One- and Six-Year Plans</a:t>
            </a:r>
          </a:p>
          <a:p>
            <a:pPr marL="514338" indent="-514338">
              <a:spcBef>
                <a:spcPts val="500"/>
              </a:spcBef>
              <a:buFont typeface="+mj-lt"/>
              <a:buAutoNum type="arabicPeriod"/>
            </a:pPr>
            <a:r>
              <a:rPr lang="en-US" sz="2800" dirty="0">
                <a:solidFill>
                  <a:schemeClr val="bg1">
                    <a:lumMod val="65000"/>
                  </a:schemeClr>
                </a:solidFill>
                <a:latin typeface="+mn-lt"/>
              </a:rPr>
              <a:t>Know fundamentals of horizontal clear zone</a:t>
            </a:r>
          </a:p>
          <a:p>
            <a:pPr marL="514338" indent="-514338">
              <a:spcBef>
                <a:spcPts val="500"/>
              </a:spcBef>
              <a:buFont typeface="+mj-lt"/>
              <a:buAutoNum type="arabicPeriod"/>
            </a:pPr>
            <a:r>
              <a:rPr lang="en-US" sz="2800" dirty="0">
                <a:solidFill>
                  <a:schemeClr val="bg1">
                    <a:lumMod val="65000"/>
                  </a:schemeClr>
                </a:solidFill>
                <a:latin typeface="+mn-lt"/>
              </a:rPr>
              <a:t>Review current ADA requirements</a:t>
            </a:r>
            <a:endParaRPr sz="2800" dirty="0">
              <a:solidFill>
                <a:schemeClr val="bg1">
                  <a:lumMod val="65000"/>
                </a:schemeClr>
              </a:solidFill>
              <a:latin typeface="+mn-lt"/>
            </a:endParaRPr>
          </a:p>
        </p:txBody>
      </p:sp>
      <p:sp>
        <p:nvSpPr>
          <p:cNvPr id="7" name="TextBox 6"/>
          <p:cNvSpPr txBox="1"/>
          <p:nvPr/>
        </p:nvSpPr>
        <p:spPr>
          <a:xfrm>
            <a:off x="7849077" y="6442883"/>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5</a:t>
            </a:fld>
            <a:endParaRPr lang="en-US" dirty="0">
              <a:solidFill>
                <a:prstClr val="black"/>
              </a:solidFill>
              <a:latin typeface="Calibri"/>
            </a:endParaRPr>
          </a:p>
        </p:txBody>
      </p:sp>
      <p:pic>
        <p:nvPicPr>
          <p:cNvPr id="6" name="Picture 5" descr="1 &amp; 6 year plan logoCS1-2.emf"/>
          <p:cNvPicPr>
            <a:picLocks noChangeAspect="1"/>
          </p:cNvPicPr>
          <p:nvPr/>
        </p:nvPicPr>
        <p:blipFill>
          <a:blip r:embed="rId6" cstate="print"/>
          <a:stretch>
            <a:fillRect/>
          </a:stretch>
        </p:blipFill>
        <p:spPr>
          <a:xfrm>
            <a:off x="6696345" y="232685"/>
            <a:ext cx="2305464" cy="1226088"/>
          </a:xfrm>
          <a:prstGeom prst="rect">
            <a:avLst/>
          </a:prstGeom>
        </p:spPr>
      </p:pic>
      <p:pic>
        <p:nvPicPr>
          <p:cNvPr id="8" name="Picture 7"/>
          <p:cNvPicPr>
            <a:picLocks noChangeAspect="1"/>
          </p:cNvPicPr>
          <p:nvPr/>
        </p:nvPicPr>
        <p:blipFill>
          <a:blip r:embed="rId7"/>
          <a:stretch>
            <a:fillRect/>
          </a:stretch>
        </p:blipFill>
        <p:spPr>
          <a:xfrm>
            <a:off x="3202336" y="21542"/>
            <a:ext cx="2486707" cy="1121861"/>
          </a:xfrm>
          <a:prstGeom prst="rect">
            <a:avLst/>
          </a:prstGeom>
        </p:spPr>
      </p:pic>
      <p:sp>
        <p:nvSpPr>
          <p:cNvPr id="9" name="TextBox 8"/>
          <p:cNvSpPr txBox="1"/>
          <p:nvPr/>
        </p:nvSpPr>
        <p:spPr>
          <a:xfrm>
            <a:off x="5328011" y="4415145"/>
            <a:ext cx="3535734" cy="523220"/>
          </a:xfrm>
          <a:prstGeom prst="rect">
            <a:avLst/>
          </a:prstGeom>
          <a:noFill/>
        </p:spPr>
        <p:txBody>
          <a:bodyPr wrap="square" rtlCol="0">
            <a:spAutoFit/>
          </a:bodyPr>
          <a:lstStyle/>
          <a:p>
            <a:r>
              <a:rPr lang="en-US" sz="2800" dirty="0">
                <a:solidFill>
                  <a:srgbClr val="0070C0"/>
                </a:solidFill>
              </a:rPr>
              <a:t>vs. N&amp;R and Maint.</a:t>
            </a:r>
          </a:p>
        </p:txBody>
      </p:sp>
      <p:sp>
        <p:nvSpPr>
          <p:cNvPr id="10" name="TextBox 9"/>
          <p:cNvSpPr txBox="1"/>
          <p:nvPr/>
        </p:nvSpPr>
        <p:spPr>
          <a:xfrm>
            <a:off x="99394" y="6425976"/>
            <a:ext cx="1226127" cy="369332"/>
          </a:xfrm>
          <a:prstGeom prst="rect">
            <a:avLst/>
          </a:prstGeom>
          <a:noFill/>
        </p:spPr>
        <p:txBody>
          <a:bodyPr wrap="square" rtlCol="0">
            <a:spAutoFit/>
          </a:bodyPr>
          <a:lstStyle/>
          <a:p>
            <a:r>
              <a:rPr lang="en-US" dirty="0"/>
              <a:t>Part 2 of 2</a:t>
            </a:r>
          </a:p>
        </p:txBody>
      </p:sp>
    </p:spTree>
    <p:custDataLst>
      <p:tags r:id="rId1"/>
    </p:custDataLst>
    <p:extLst>
      <p:ext uri="{BB962C8B-B14F-4D97-AF65-F5344CB8AC3E}">
        <p14:creationId xmlns:p14="http://schemas.microsoft.com/office/powerpoint/2010/main" val="3533829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5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E180D4A7-C9FB-4DFB-919C-405C955672EB}">
      <p14:showEvtLst xmlns:p14="http://schemas.microsoft.com/office/powerpoint/2010/main">
        <p14:playEvt time="4030" objId="8"/>
        <p14:stopEvt time="12023" objId="8"/>
      </p14:showEvtLst>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121222"/>
            <a:ext cx="8482786" cy="1300285"/>
          </a:xfrm>
          <a:prstGeom prst="rect">
            <a:avLst/>
          </a:prstGeom>
          <a:noFill/>
        </p:spPr>
        <p:txBody>
          <a:bodyPr wrap="square" anchor="ctr"/>
          <a:lstStyle>
            <a:lvl1pPr lvl="0">
              <a:defRPr/>
            </a:lvl1pPr>
          </a:lstStyle>
          <a:p>
            <a:r>
              <a:rPr lang="en-US" dirty="0">
                <a:latin typeface="+mj-lt"/>
              </a:rPr>
              <a:t>Structures-Specific Learning Objectives - Review</a:t>
            </a:r>
            <a:endParaRPr sz="3600" dirty="0">
              <a:latin typeface="+mj-lt"/>
            </a:endParaRPr>
          </a:p>
        </p:txBody>
      </p:sp>
      <p:sp>
        <p:nvSpPr>
          <p:cNvPr id="3" name="Text Placeholder 2"/>
          <p:cNvSpPr txBox="1">
            <a:spLocks noGrp="1"/>
          </p:cNvSpPr>
          <p:nvPr>
            <p:ph type="body" idx="1"/>
          </p:nvPr>
        </p:nvSpPr>
        <p:spPr>
          <a:xfrm>
            <a:off x="295106" y="1406972"/>
            <a:ext cx="8187680" cy="4007007"/>
          </a:xfrm>
          <a:prstGeom prst="rect">
            <a:avLst/>
          </a:prstGeom>
          <a:noFill/>
        </p:spPr>
        <p:txBody>
          <a:bodyPr wrap="square" anchor="t"/>
          <a:lstStyle>
            <a:lvl1pPr lvl="0">
              <a:defRPr/>
            </a:lvl1pPr>
          </a:lstStyle>
          <a:p>
            <a:pPr marL="571500" indent="-571500">
              <a:buFont typeface="+mj-lt"/>
              <a:buAutoNum type="romanLcPeriod"/>
            </a:pPr>
            <a:endParaRPr lang="en-US" sz="1000" dirty="0">
              <a:solidFill>
                <a:schemeClr val="tx1"/>
              </a:solidFill>
              <a:latin typeface="+mn-lt"/>
            </a:endParaRPr>
          </a:p>
          <a:p>
            <a:pPr marL="571500" indent="-571500">
              <a:buFont typeface="+mj-lt"/>
              <a:buAutoNum type="romanLcPeriod"/>
            </a:pPr>
            <a:r>
              <a:rPr lang="en-US" sz="2800" dirty="0">
                <a:solidFill>
                  <a:schemeClr val="tx1"/>
                </a:solidFill>
                <a:latin typeface="+mn-lt"/>
              </a:rPr>
              <a:t>When could work on a roadway cause work on a structure? </a:t>
            </a:r>
          </a:p>
          <a:p>
            <a:pPr marL="571500" indent="-571500">
              <a:buFont typeface="+mj-lt"/>
              <a:buAutoNum type="romanLcPeriod"/>
            </a:pPr>
            <a:r>
              <a:rPr lang="en-US" sz="2800" dirty="0">
                <a:solidFill>
                  <a:schemeClr val="tx1"/>
                </a:solidFill>
                <a:latin typeface="+mn-lt"/>
              </a:rPr>
              <a:t>The minimum structural capacity of all New &amp; Reconstructed bridges, non-buried structures and culverts  is HL93.   T or F</a:t>
            </a:r>
          </a:p>
          <a:p>
            <a:pPr marL="571500" indent="-571500">
              <a:buFont typeface="+mj-lt"/>
              <a:buAutoNum type="romanLcPeriod"/>
            </a:pPr>
            <a:r>
              <a:rPr lang="en-US" sz="2800" dirty="0">
                <a:solidFill>
                  <a:schemeClr val="tx1"/>
                </a:solidFill>
                <a:latin typeface="+mn-lt"/>
              </a:rPr>
              <a:t>Widening a bridge is a 3R activity.  T or F</a:t>
            </a:r>
          </a:p>
          <a:p>
            <a:pPr marL="571500" indent="-571500">
              <a:buFont typeface="+mj-lt"/>
              <a:buAutoNum type="romanLcPeriod"/>
            </a:pPr>
            <a:r>
              <a:rPr lang="en-US" sz="2800" dirty="0">
                <a:solidFill>
                  <a:schemeClr val="tx1"/>
                </a:solidFill>
                <a:latin typeface="+mn-lt"/>
              </a:rPr>
              <a:t>Resurfacing the deck of a structure is a New &amp; Reconstructed activity.  T or F</a:t>
            </a:r>
          </a:p>
          <a:p>
            <a:pPr marL="571500" indent="-571500">
              <a:buFont typeface="+mj-lt"/>
              <a:buAutoNum type="romanLcPeriod"/>
            </a:pPr>
            <a:endParaRPr lang="en-US" sz="2800" dirty="0">
              <a:solidFill>
                <a:schemeClr val="tx1"/>
              </a:solidFill>
              <a:latin typeface="+mn-lt"/>
            </a:endParaRPr>
          </a:p>
          <a:p>
            <a:pPr marL="514350" indent="-514350">
              <a:buFont typeface="+mj-lt"/>
              <a:buAutoNum type="romanLcPeriod"/>
            </a:pPr>
            <a:endParaRPr lang="en-US" sz="2800" dirty="0">
              <a:solidFill>
                <a:schemeClr val="tx1"/>
              </a:solidFill>
              <a:latin typeface="+mn-lt"/>
            </a:endParaRPr>
          </a:p>
          <a:p>
            <a:pPr marL="0" indent="0">
              <a:buNone/>
            </a:pPr>
            <a:endParaRPr lang="en-US" sz="28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10" name="TextBox 9"/>
          <p:cNvSpPr txBox="1"/>
          <p:nvPr/>
        </p:nvSpPr>
        <p:spPr>
          <a:xfrm>
            <a:off x="4037818" y="5659187"/>
            <a:ext cx="4444968" cy="1015663"/>
          </a:xfrm>
          <a:prstGeom prst="rect">
            <a:avLst/>
          </a:prstGeom>
          <a:noFill/>
        </p:spPr>
        <p:txBody>
          <a:bodyPr wrap="square" rtlCol="0">
            <a:spAutoFit/>
          </a:bodyPr>
          <a:lstStyle/>
          <a:p>
            <a:r>
              <a:rPr lang="en-US" sz="2000" dirty="0">
                <a:solidFill>
                  <a:prstClr val="black"/>
                </a:solidFill>
              </a:rPr>
              <a:t>428 NAC 2-001.03 Tables Pages 55-78</a:t>
            </a:r>
          </a:p>
          <a:p>
            <a:r>
              <a:rPr lang="en-US" sz="2000" dirty="0">
                <a:solidFill>
                  <a:prstClr val="black"/>
                </a:solidFill>
                <a:latin typeface="Calibri"/>
              </a:rPr>
              <a:t>428 NAC 2-001, Pages 2 and 3</a:t>
            </a:r>
          </a:p>
          <a:p>
            <a:r>
              <a:rPr lang="en-US" sz="2000" dirty="0">
                <a:solidFill>
                  <a:prstClr val="black"/>
                </a:solidFill>
                <a:latin typeface="Calibri"/>
              </a:rPr>
              <a:t>428 NAC 2-001.03B, Note 18, Page 53</a:t>
            </a:r>
          </a:p>
        </p:txBody>
      </p:sp>
      <p:sp>
        <p:nvSpPr>
          <p:cNvPr id="22" name="TextBox 21"/>
          <p:cNvSpPr txBox="1"/>
          <p:nvPr/>
        </p:nvSpPr>
        <p:spPr>
          <a:xfrm>
            <a:off x="3093145" y="2051595"/>
            <a:ext cx="4611754" cy="523220"/>
          </a:xfrm>
          <a:prstGeom prst="rect">
            <a:avLst/>
          </a:prstGeom>
          <a:noFill/>
        </p:spPr>
        <p:txBody>
          <a:bodyPr wrap="square" rtlCol="0">
            <a:spAutoFit/>
          </a:bodyPr>
          <a:lstStyle/>
          <a:p>
            <a:r>
              <a:rPr lang="en-US" sz="2800" b="1" dirty="0">
                <a:solidFill>
                  <a:srgbClr val="FF0000"/>
                </a:solidFill>
              </a:rPr>
              <a:t>Reconstruction, or widening.</a:t>
            </a:r>
          </a:p>
        </p:txBody>
      </p:sp>
      <p:pic>
        <p:nvPicPr>
          <p:cNvPr id="19" name="Picture 18"/>
          <p:cNvPicPr>
            <a:picLocks noChangeAspect="1"/>
          </p:cNvPicPr>
          <p:nvPr/>
        </p:nvPicPr>
        <p:blipFill>
          <a:blip r:embed="rId3"/>
          <a:stretch>
            <a:fillRect/>
          </a:stretch>
        </p:blipFill>
        <p:spPr>
          <a:xfrm>
            <a:off x="0" y="5751772"/>
            <a:ext cx="2486707" cy="1121861"/>
          </a:xfrm>
          <a:prstGeom prst="rect">
            <a:avLst/>
          </a:prstGeom>
        </p:spPr>
      </p:pic>
      <p:sp>
        <p:nvSpPr>
          <p:cNvPr id="20" name="TextBox 19"/>
          <p:cNvSpPr txBox="1"/>
          <p:nvPr/>
        </p:nvSpPr>
        <p:spPr>
          <a:xfrm>
            <a:off x="779487" y="6356361"/>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50</a:t>
            </a:fld>
            <a:endParaRPr lang="en-US" dirty="0">
              <a:solidFill>
                <a:prstClr val="black"/>
              </a:solidFill>
              <a:latin typeface="Calibri"/>
            </a:endParaRPr>
          </a:p>
        </p:txBody>
      </p:sp>
      <p:sp>
        <p:nvSpPr>
          <p:cNvPr id="21" name="TextBox 20"/>
          <p:cNvSpPr txBox="1"/>
          <p:nvPr/>
        </p:nvSpPr>
        <p:spPr>
          <a:xfrm>
            <a:off x="624899" y="5567106"/>
            <a:ext cx="1226127" cy="369332"/>
          </a:xfrm>
          <a:prstGeom prst="rect">
            <a:avLst/>
          </a:prstGeom>
          <a:noFill/>
        </p:spPr>
        <p:txBody>
          <a:bodyPr wrap="square" rtlCol="0">
            <a:spAutoFit/>
          </a:bodyPr>
          <a:lstStyle/>
          <a:p>
            <a:r>
              <a:rPr lang="en-US" dirty="0"/>
              <a:t>Part 2 of 2</a:t>
            </a:r>
          </a:p>
        </p:txBody>
      </p:sp>
      <p:sp>
        <p:nvSpPr>
          <p:cNvPr id="13" name="Oval 12"/>
          <p:cNvSpPr/>
          <p:nvPr/>
        </p:nvSpPr>
        <p:spPr>
          <a:xfrm>
            <a:off x="3491115" y="3477925"/>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36241" y="3991446"/>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74961" y="4923701"/>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1893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1000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26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3950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49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577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669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7540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p:bldP spid="13" grpId="0" animBg="1"/>
      <p:bldP spid="18" grpId="0" animBg="1"/>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121222"/>
            <a:ext cx="8482786" cy="1300285"/>
          </a:xfrm>
          <a:prstGeom prst="rect">
            <a:avLst/>
          </a:prstGeom>
          <a:noFill/>
        </p:spPr>
        <p:txBody>
          <a:bodyPr wrap="square" anchor="ctr"/>
          <a:lstStyle>
            <a:lvl1pPr lvl="0">
              <a:defRPr/>
            </a:lvl1pPr>
          </a:lstStyle>
          <a:p>
            <a:r>
              <a:rPr lang="en-US" dirty="0">
                <a:latin typeface="+mj-lt"/>
              </a:rPr>
              <a:t>Structures-Specific Learning Objectives – Review (continued)</a:t>
            </a:r>
            <a:endParaRPr sz="3600" dirty="0">
              <a:latin typeface="+mj-lt"/>
            </a:endParaRPr>
          </a:p>
        </p:txBody>
      </p:sp>
      <p:sp>
        <p:nvSpPr>
          <p:cNvPr id="3" name="Text Placeholder 2"/>
          <p:cNvSpPr txBox="1">
            <a:spLocks noGrp="1"/>
          </p:cNvSpPr>
          <p:nvPr>
            <p:ph type="body" idx="1"/>
          </p:nvPr>
        </p:nvSpPr>
        <p:spPr>
          <a:xfrm>
            <a:off x="184031" y="1542729"/>
            <a:ext cx="8187680" cy="3849682"/>
          </a:xfrm>
          <a:prstGeom prst="rect">
            <a:avLst/>
          </a:prstGeom>
          <a:noFill/>
        </p:spPr>
        <p:txBody>
          <a:bodyPr wrap="square" anchor="t"/>
          <a:lstStyle>
            <a:lvl1pPr lvl="0">
              <a:defRPr/>
            </a:lvl1pPr>
          </a:lstStyle>
          <a:p>
            <a:pPr marL="571500" lvl="0" indent="-571500">
              <a:buFont typeface="+mj-lt"/>
              <a:buAutoNum type="romanLcPeriod" startAt="5"/>
            </a:pPr>
            <a:r>
              <a:rPr lang="en-US" sz="2800" dirty="0">
                <a:solidFill>
                  <a:prstClr val="black"/>
                </a:solidFill>
                <a:latin typeface="Calibri"/>
              </a:rPr>
              <a:t>Clear Bridge Width values depend on traffic volume.  T or F</a:t>
            </a:r>
            <a:endParaRPr lang="en-US" sz="2000" i="1" dirty="0">
              <a:solidFill>
                <a:prstClr val="black"/>
              </a:solidFill>
              <a:latin typeface="Calibri"/>
            </a:endParaRPr>
          </a:p>
          <a:p>
            <a:pPr marL="571500" indent="-571500">
              <a:buFont typeface="+mj-lt"/>
              <a:buAutoNum type="romanLcPeriod" startAt="5"/>
            </a:pPr>
            <a:r>
              <a:rPr lang="en-US" sz="2800" dirty="0">
                <a:solidFill>
                  <a:schemeClr val="tx1"/>
                </a:solidFill>
                <a:latin typeface="+mn-lt"/>
              </a:rPr>
              <a:t>If a road or street is widened over the top of a buried 48-inch culvert, the road or street width must meet or exceed 3R standards.  T or F</a:t>
            </a:r>
            <a:endParaRPr lang="en-US" sz="2000" i="1" dirty="0">
              <a:solidFill>
                <a:schemeClr val="tx1"/>
              </a:solidFill>
              <a:latin typeface="+mn-lt"/>
            </a:endParaRPr>
          </a:p>
          <a:p>
            <a:pPr marL="514350" indent="-514350">
              <a:buFont typeface="+mj-lt"/>
              <a:buAutoNum type="romanLcPeriod" startAt="5"/>
            </a:pPr>
            <a:endParaRPr lang="en-US" sz="1000" i="1" dirty="0">
              <a:solidFill>
                <a:schemeClr val="tx1"/>
              </a:solidFill>
              <a:latin typeface="+mn-lt"/>
            </a:endParaRPr>
          </a:p>
          <a:p>
            <a:pPr marL="571500" indent="-571500">
              <a:buFont typeface="+mj-lt"/>
              <a:buAutoNum type="romanLcPeriod" startAt="5"/>
            </a:pPr>
            <a:r>
              <a:rPr lang="en-US" sz="2800" dirty="0">
                <a:solidFill>
                  <a:schemeClr val="tx1"/>
                </a:solidFill>
                <a:latin typeface="+mn-lt"/>
              </a:rPr>
              <a:t>A low-water stream crossing or ford can be constructed on a very, very low-volume road if it is the only access to an occupied dwelling.  T or F     </a:t>
            </a:r>
          </a:p>
          <a:p>
            <a:pPr marL="514350" indent="-514350">
              <a:buFont typeface="+mj-lt"/>
              <a:buAutoNum type="romanLcPeriod" startAt="5"/>
            </a:pPr>
            <a:endParaRPr lang="en-US" sz="2800" dirty="0">
              <a:solidFill>
                <a:schemeClr val="tx1"/>
              </a:solidFill>
              <a:latin typeface="+mn-lt"/>
            </a:endParaRPr>
          </a:p>
          <a:p>
            <a:pPr marL="0" indent="0">
              <a:buNone/>
            </a:pPr>
            <a:endParaRPr lang="en-US" sz="28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10" name="TextBox 9"/>
          <p:cNvSpPr txBox="1"/>
          <p:nvPr/>
        </p:nvSpPr>
        <p:spPr>
          <a:xfrm>
            <a:off x="4110852" y="5513633"/>
            <a:ext cx="4444968" cy="1323439"/>
          </a:xfrm>
          <a:prstGeom prst="rect">
            <a:avLst/>
          </a:prstGeom>
          <a:noFill/>
        </p:spPr>
        <p:txBody>
          <a:bodyPr wrap="square" rtlCol="0">
            <a:spAutoFit/>
          </a:bodyPr>
          <a:lstStyle/>
          <a:p>
            <a:r>
              <a:rPr lang="en-US" sz="2000" dirty="0">
                <a:solidFill>
                  <a:prstClr val="black"/>
                </a:solidFill>
                <a:latin typeface="Calibri"/>
              </a:rPr>
              <a:t>428 NAC 2-001.03 Tables Pages 55-78</a:t>
            </a:r>
          </a:p>
          <a:p>
            <a:r>
              <a:rPr lang="en-US" sz="2000" dirty="0">
                <a:solidFill>
                  <a:prstClr val="black"/>
                </a:solidFill>
                <a:latin typeface="Calibri"/>
              </a:rPr>
              <a:t>428 NAC 2-001.03B, Note18, Page 53</a:t>
            </a:r>
          </a:p>
          <a:p>
            <a:r>
              <a:rPr lang="en-US" sz="2000" dirty="0">
                <a:solidFill>
                  <a:prstClr val="black"/>
                </a:solidFill>
                <a:latin typeface="Calibri"/>
              </a:rPr>
              <a:t>428 NAC 2-001.03B, Note 21, Page 54</a:t>
            </a:r>
          </a:p>
          <a:p>
            <a:r>
              <a:rPr lang="en-US" sz="2000" dirty="0">
                <a:solidFill>
                  <a:prstClr val="black"/>
                </a:solidFill>
                <a:latin typeface="Calibri"/>
              </a:rPr>
              <a:t>428 NAC 2-001.03O, Page 79</a:t>
            </a:r>
          </a:p>
        </p:txBody>
      </p:sp>
      <p:sp>
        <p:nvSpPr>
          <p:cNvPr id="15" name="Oval 14"/>
          <p:cNvSpPr/>
          <p:nvPr/>
        </p:nvSpPr>
        <p:spPr>
          <a:xfrm>
            <a:off x="2051552" y="2003873"/>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85729" y="3360420"/>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316330" y="4906824"/>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stretch>
            <a:fillRect/>
          </a:stretch>
        </p:blipFill>
        <p:spPr>
          <a:xfrm>
            <a:off x="0" y="5736139"/>
            <a:ext cx="2486707" cy="1121861"/>
          </a:xfrm>
          <a:prstGeom prst="rect">
            <a:avLst/>
          </a:prstGeom>
        </p:spPr>
      </p:pic>
      <p:sp>
        <p:nvSpPr>
          <p:cNvPr id="19" name="TextBox 18"/>
          <p:cNvSpPr txBox="1"/>
          <p:nvPr/>
        </p:nvSpPr>
        <p:spPr>
          <a:xfrm>
            <a:off x="779487"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51</a:t>
            </a:fld>
            <a:endParaRPr lang="en-US" dirty="0">
              <a:solidFill>
                <a:prstClr val="black"/>
              </a:solidFill>
              <a:latin typeface="Calibri"/>
            </a:endParaRPr>
          </a:p>
        </p:txBody>
      </p:sp>
      <p:sp>
        <p:nvSpPr>
          <p:cNvPr id="20" name="TextBox 19"/>
          <p:cNvSpPr txBox="1"/>
          <p:nvPr/>
        </p:nvSpPr>
        <p:spPr>
          <a:xfrm>
            <a:off x="628987"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176176863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11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17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3210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396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5520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animBg="1"/>
      <p:bldP spid="16" grpId="0" animBg="1"/>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121222"/>
            <a:ext cx="8482786" cy="1300285"/>
          </a:xfrm>
          <a:prstGeom prst="rect">
            <a:avLst/>
          </a:prstGeom>
          <a:noFill/>
        </p:spPr>
        <p:txBody>
          <a:bodyPr wrap="square" anchor="ctr"/>
          <a:lstStyle>
            <a:lvl1pPr lvl="0">
              <a:defRPr/>
            </a:lvl1pPr>
          </a:lstStyle>
          <a:p>
            <a:r>
              <a:rPr lang="en-US" dirty="0">
                <a:latin typeface="+mj-lt"/>
              </a:rPr>
              <a:t>Structures-Specific Learning Objectives – Review (continued)</a:t>
            </a:r>
            <a:endParaRPr sz="3600" dirty="0">
              <a:latin typeface="+mj-lt"/>
            </a:endParaRPr>
          </a:p>
        </p:txBody>
      </p:sp>
      <p:sp>
        <p:nvSpPr>
          <p:cNvPr id="3" name="Text Placeholder 2"/>
          <p:cNvSpPr txBox="1">
            <a:spLocks noGrp="1"/>
          </p:cNvSpPr>
          <p:nvPr>
            <p:ph type="body" idx="1"/>
          </p:nvPr>
        </p:nvSpPr>
        <p:spPr>
          <a:xfrm>
            <a:off x="295106" y="1772159"/>
            <a:ext cx="8187680" cy="3849682"/>
          </a:xfrm>
          <a:prstGeom prst="rect">
            <a:avLst/>
          </a:prstGeom>
          <a:noFill/>
        </p:spPr>
        <p:txBody>
          <a:bodyPr wrap="square" anchor="t"/>
          <a:lstStyle>
            <a:lvl1pPr lvl="0">
              <a:defRPr/>
            </a:lvl1pPr>
          </a:lstStyle>
          <a:p>
            <a:pPr marL="571500" indent="-571500">
              <a:buFont typeface="+mj-lt"/>
              <a:buAutoNum type="romanLcPeriod" startAt="8"/>
            </a:pPr>
            <a:r>
              <a:rPr lang="en-US" sz="2800" dirty="0">
                <a:solidFill>
                  <a:schemeClr val="tx1"/>
                </a:solidFill>
                <a:latin typeface="+mn-lt"/>
              </a:rPr>
              <a:t>For low-water stream crossings and fords, what is the one required piece of information, in addition to the other usual information, to be included in the relaxation of standards submittal to the NBCS?</a:t>
            </a:r>
            <a:endParaRPr lang="en-US" sz="2000" i="1" dirty="0">
              <a:solidFill>
                <a:schemeClr val="tx1"/>
              </a:solidFill>
              <a:latin typeface="+mn-lt"/>
            </a:endParaRPr>
          </a:p>
          <a:p>
            <a:pPr marL="514350" indent="-514350">
              <a:buFont typeface="+mj-lt"/>
              <a:buAutoNum type="romanLcPeriod" startAt="8"/>
            </a:pPr>
            <a:endParaRPr lang="en-US" sz="1000" i="1" dirty="0">
              <a:solidFill>
                <a:schemeClr val="tx1"/>
              </a:solidFill>
              <a:latin typeface="+mn-lt"/>
            </a:endParaRPr>
          </a:p>
          <a:p>
            <a:pPr marL="571500" lvl="0" indent="-571500">
              <a:buFont typeface="+mj-lt"/>
              <a:buAutoNum type="romanLcPeriod" startAt="8"/>
            </a:pPr>
            <a:r>
              <a:rPr lang="en-US" sz="2800" dirty="0">
                <a:solidFill>
                  <a:prstClr val="black"/>
                </a:solidFill>
                <a:latin typeface="Calibri"/>
              </a:rPr>
              <a:t>If work more than maintenance is done to strengthen a bridge, the bridge must be widened if its clear bridge width does not meet the 3R standard.    T or F</a:t>
            </a:r>
            <a:endParaRPr lang="en-US" sz="2000" i="1" dirty="0">
              <a:solidFill>
                <a:prstClr val="black"/>
              </a:solidFill>
              <a:latin typeface="Calibri"/>
            </a:endParaRPr>
          </a:p>
          <a:p>
            <a:pPr marL="514350" indent="-514350">
              <a:buFont typeface="+mj-lt"/>
              <a:buAutoNum type="romanLcPeriod" startAt="8"/>
            </a:pPr>
            <a:endParaRPr lang="en-US" sz="2800" dirty="0">
              <a:solidFill>
                <a:schemeClr val="tx1"/>
              </a:solidFill>
              <a:latin typeface="+mn-lt"/>
            </a:endParaRPr>
          </a:p>
          <a:p>
            <a:pPr marL="0" indent="0">
              <a:buNone/>
            </a:pPr>
            <a:endParaRPr lang="en-US" sz="28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10" name="TextBox 9"/>
          <p:cNvSpPr txBox="1"/>
          <p:nvPr/>
        </p:nvSpPr>
        <p:spPr>
          <a:xfrm>
            <a:off x="4241393" y="6068970"/>
            <a:ext cx="4258140" cy="707886"/>
          </a:xfrm>
          <a:prstGeom prst="rect">
            <a:avLst/>
          </a:prstGeom>
          <a:noFill/>
        </p:spPr>
        <p:txBody>
          <a:bodyPr wrap="square" rtlCol="0">
            <a:spAutoFit/>
          </a:bodyPr>
          <a:lstStyle/>
          <a:p>
            <a:r>
              <a:rPr lang="en-US" sz="2000" dirty="0">
                <a:solidFill>
                  <a:prstClr val="black"/>
                </a:solidFill>
              </a:rPr>
              <a:t>428 NAC 2-004.01c, Page 94</a:t>
            </a:r>
          </a:p>
          <a:p>
            <a:r>
              <a:rPr lang="en-US" sz="2000" dirty="0">
                <a:solidFill>
                  <a:prstClr val="black"/>
                </a:solidFill>
              </a:rPr>
              <a:t>428 NAC 2-001.03B, Note 1, Page 47</a:t>
            </a:r>
          </a:p>
        </p:txBody>
      </p:sp>
      <p:sp>
        <p:nvSpPr>
          <p:cNvPr id="17" name="Oval 16"/>
          <p:cNvSpPr/>
          <p:nvPr/>
        </p:nvSpPr>
        <p:spPr>
          <a:xfrm>
            <a:off x="2515730" y="5051464"/>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640892" y="3406383"/>
            <a:ext cx="6858641" cy="523220"/>
          </a:xfrm>
          <a:prstGeom prst="rect">
            <a:avLst/>
          </a:prstGeom>
          <a:noFill/>
        </p:spPr>
        <p:txBody>
          <a:bodyPr wrap="square" rtlCol="0">
            <a:spAutoFit/>
          </a:bodyPr>
          <a:lstStyle/>
          <a:p>
            <a:r>
              <a:rPr lang="en-US" sz="2800" b="1" dirty="0">
                <a:solidFill>
                  <a:srgbClr val="FF0000"/>
                </a:solidFill>
              </a:rPr>
              <a:t>Not the only access to an occupied dwelling</a:t>
            </a:r>
          </a:p>
        </p:txBody>
      </p:sp>
      <p:pic>
        <p:nvPicPr>
          <p:cNvPr id="14" name="Picture 13"/>
          <p:cNvPicPr>
            <a:picLocks noChangeAspect="1"/>
          </p:cNvPicPr>
          <p:nvPr/>
        </p:nvPicPr>
        <p:blipFill>
          <a:blip r:embed="rId3"/>
          <a:stretch>
            <a:fillRect/>
          </a:stretch>
        </p:blipFill>
        <p:spPr>
          <a:xfrm>
            <a:off x="29023" y="5736139"/>
            <a:ext cx="2486707" cy="1121861"/>
          </a:xfrm>
          <a:prstGeom prst="rect">
            <a:avLst/>
          </a:prstGeom>
        </p:spPr>
      </p:pic>
      <p:sp>
        <p:nvSpPr>
          <p:cNvPr id="19" name="TextBox 18"/>
          <p:cNvSpPr txBox="1"/>
          <p:nvPr/>
        </p:nvSpPr>
        <p:spPr>
          <a:xfrm>
            <a:off x="808510"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52</a:t>
            </a:fld>
            <a:endParaRPr lang="en-US" dirty="0">
              <a:solidFill>
                <a:prstClr val="black"/>
              </a:solidFill>
              <a:latin typeface="Calibri"/>
            </a:endParaRPr>
          </a:p>
        </p:txBody>
      </p:sp>
      <p:sp>
        <p:nvSpPr>
          <p:cNvPr id="20" name="TextBox 19"/>
          <p:cNvSpPr txBox="1"/>
          <p:nvPr/>
        </p:nvSpPr>
        <p:spPr>
          <a:xfrm>
            <a:off x="658010"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17724184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090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246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3970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animBg="1"/>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121222"/>
            <a:ext cx="8482786" cy="1300285"/>
          </a:xfrm>
          <a:prstGeom prst="rect">
            <a:avLst/>
          </a:prstGeom>
          <a:noFill/>
        </p:spPr>
        <p:txBody>
          <a:bodyPr wrap="square" anchor="ctr"/>
          <a:lstStyle>
            <a:lvl1pPr lvl="0">
              <a:defRPr/>
            </a:lvl1pPr>
          </a:lstStyle>
          <a:p>
            <a:r>
              <a:rPr lang="en-US" dirty="0">
                <a:latin typeface="+mj-lt"/>
              </a:rPr>
              <a:t>Structures-Specific Learning Objectives – Review (continued)</a:t>
            </a:r>
            <a:endParaRPr sz="3600" dirty="0">
              <a:latin typeface="+mj-lt"/>
            </a:endParaRPr>
          </a:p>
        </p:txBody>
      </p:sp>
      <p:sp>
        <p:nvSpPr>
          <p:cNvPr id="3" name="Text Placeholder 2"/>
          <p:cNvSpPr txBox="1">
            <a:spLocks noGrp="1"/>
          </p:cNvSpPr>
          <p:nvPr>
            <p:ph type="body" idx="1"/>
          </p:nvPr>
        </p:nvSpPr>
        <p:spPr>
          <a:xfrm>
            <a:off x="295106" y="1772159"/>
            <a:ext cx="8187680" cy="3849682"/>
          </a:xfrm>
          <a:prstGeom prst="rect">
            <a:avLst/>
          </a:prstGeom>
          <a:noFill/>
        </p:spPr>
        <p:txBody>
          <a:bodyPr wrap="square" anchor="t"/>
          <a:lstStyle>
            <a:lvl1pPr lvl="0">
              <a:defRPr/>
            </a:lvl1pPr>
          </a:lstStyle>
          <a:p>
            <a:pPr marL="514350" indent="-514350">
              <a:buFont typeface="+mj-lt"/>
              <a:buAutoNum type="romanLcPeriod" startAt="10"/>
            </a:pPr>
            <a:endParaRPr lang="en-US" sz="1000" i="1" dirty="0">
              <a:solidFill>
                <a:schemeClr val="tx1"/>
              </a:solidFill>
              <a:latin typeface="+mn-lt"/>
            </a:endParaRPr>
          </a:p>
          <a:p>
            <a:pPr marL="571500" lvl="0" indent="-571500">
              <a:buFont typeface="+mj-lt"/>
              <a:buAutoNum type="romanLcPeriod" startAt="10"/>
            </a:pPr>
            <a:r>
              <a:rPr lang="en-US" sz="2800" dirty="0">
                <a:solidFill>
                  <a:prstClr val="black"/>
                </a:solidFill>
                <a:latin typeface="Calibri"/>
              </a:rPr>
              <a:t>A new or replacement 36-inch corrugated metal pipe culvert under a road or street must meet the minimum design standard for structural capacity, HL93.        T or F</a:t>
            </a:r>
            <a:endParaRPr lang="en-US" sz="2000" i="1" dirty="0">
              <a:solidFill>
                <a:prstClr val="black"/>
              </a:solidFill>
              <a:latin typeface="Calibri"/>
            </a:endParaRPr>
          </a:p>
          <a:p>
            <a:pPr marL="514350" indent="-514350">
              <a:buFont typeface="+mj-lt"/>
              <a:buAutoNum type="romanLcPeriod" startAt="10"/>
            </a:pPr>
            <a:endParaRPr lang="en-US" sz="2800" dirty="0">
              <a:solidFill>
                <a:schemeClr val="tx1"/>
              </a:solidFill>
              <a:latin typeface="+mn-lt"/>
            </a:endParaRPr>
          </a:p>
          <a:p>
            <a:pPr marL="0" indent="0">
              <a:buNone/>
            </a:pPr>
            <a:endParaRPr lang="en-US" sz="28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13" name="Oval 12"/>
          <p:cNvSpPr/>
          <p:nvPr/>
        </p:nvSpPr>
        <p:spPr>
          <a:xfrm>
            <a:off x="2296771" y="3329487"/>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0" y="5736139"/>
            <a:ext cx="2486707" cy="1121861"/>
          </a:xfrm>
          <a:prstGeom prst="rect">
            <a:avLst/>
          </a:prstGeom>
        </p:spPr>
      </p:pic>
      <p:sp>
        <p:nvSpPr>
          <p:cNvPr id="14" name="TextBox 13"/>
          <p:cNvSpPr txBox="1"/>
          <p:nvPr/>
        </p:nvSpPr>
        <p:spPr>
          <a:xfrm>
            <a:off x="779487"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53</a:t>
            </a:fld>
            <a:endParaRPr lang="en-US" dirty="0">
              <a:solidFill>
                <a:prstClr val="black"/>
              </a:solidFill>
              <a:latin typeface="Calibri"/>
            </a:endParaRPr>
          </a:p>
        </p:txBody>
      </p:sp>
      <p:sp>
        <p:nvSpPr>
          <p:cNvPr id="16" name="TextBox 15"/>
          <p:cNvSpPr txBox="1"/>
          <p:nvPr/>
        </p:nvSpPr>
        <p:spPr>
          <a:xfrm>
            <a:off x="628987" y="5581496"/>
            <a:ext cx="1226127" cy="369332"/>
          </a:xfrm>
          <a:prstGeom prst="rect">
            <a:avLst/>
          </a:prstGeom>
          <a:noFill/>
        </p:spPr>
        <p:txBody>
          <a:bodyPr wrap="square" rtlCol="0">
            <a:spAutoFit/>
          </a:bodyPr>
          <a:lstStyle/>
          <a:p>
            <a:r>
              <a:rPr lang="en-US" dirty="0"/>
              <a:t>Part 2 of 2</a:t>
            </a:r>
          </a:p>
        </p:txBody>
      </p:sp>
      <p:sp>
        <p:nvSpPr>
          <p:cNvPr id="19" name="TextBox 18"/>
          <p:cNvSpPr txBox="1"/>
          <p:nvPr/>
        </p:nvSpPr>
        <p:spPr>
          <a:xfrm>
            <a:off x="4313582" y="6340728"/>
            <a:ext cx="4169203" cy="400110"/>
          </a:xfrm>
          <a:prstGeom prst="rect">
            <a:avLst/>
          </a:prstGeom>
          <a:noFill/>
        </p:spPr>
        <p:txBody>
          <a:bodyPr wrap="square" rtlCol="0">
            <a:spAutoFit/>
          </a:bodyPr>
          <a:lstStyle/>
          <a:p>
            <a:r>
              <a:rPr lang="en-US" sz="2000" dirty="0">
                <a:solidFill>
                  <a:prstClr val="black"/>
                </a:solidFill>
                <a:latin typeface="Calibri"/>
              </a:rPr>
              <a:t>428 NAC 2-001.03B, Note 19, Page 54</a:t>
            </a:r>
          </a:p>
        </p:txBody>
      </p:sp>
    </p:spTree>
    <p:extLst>
      <p:ext uri="{BB962C8B-B14F-4D97-AF65-F5344CB8AC3E}">
        <p14:creationId xmlns:p14="http://schemas.microsoft.com/office/powerpoint/2010/main" val="56018765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1710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121222"/>
            <a:ext cx="8482786" cy="1300285"/>
          </a:xfrm>
          <a:prstGeom prst="rect">
            <a:avLst/>
          </a:prstGeom>
          <a:noFill/>
        </p:spPr>
        <p:txBody>
          <a:bodyPr wrap="square" anchor="ctr"/>
          <a:lstStyle>
            <a:lvl1pPr lvl="0">
              <a:defRPr/>
            </a:lvl1pPr>
          </a:lstStyle>
          <a:p>
            <a:r>
              <a:rPr lang="en-US" dirty="0">
                <a:latin typeface="+mj-lt"/>
              </a:rPr>
              <a:t>Structures-Specific Learning Objectives – Review (continued)</a:t>
            </a:r>
            <a:endParaRPr sz="3600" dirty="0">
              <a:latin typeface="+mj-lt"/>
            </a:endParaRPr>
          </a:p>
        </p:txBody>
      </p:sp>
      <p:sp>
        <p:nvSpPr>
          <p:cNvPr id="3" name="Text Placeholder 2"/>
          <p:cNvSpPr txBox="1">
            <a:spLocks noGrp="1"/>
          </p:cNvSpPr>
          <p:nvPr>
            <p:ph type="body" idx="1"/>
          </p:nvPr>
        </p:nvSpPr>
        <p:spPr>
          <a:xfrm>
            <a:off x="88900" y="1421507"/>
            <a:ext cx="8304986" cy="3849682"/>
          </a:xfrm>
          <a:prstGeom prst="rect">
            <a:avLst/>
          </a:prstGeom>
          <a:noFill/>
        </p:spPr>
        <p:txBody>
          <a:bodyPr wrap="square" anchor="t"/>
          <a:lstStyle>
            <a:lvl1pPr lvl="0">
              <a:defRPr/>
            </a:lvl1pPr>
          </a:lstStyle>
          <a:p>
            <a:pPr marL="571500" indent="-571500">
              <a:buFont typeface="+mj-lt"/>
              <a:buAutoNum type="romanLcPeriod" startAt="11"/>
            </a:pPr>
            <a:r>
              <a:rPr lang="en-US" sz="2800" dirty="0">
                <a:solidFill>
                  <a:schemeClr val="tx1"/>
                </a:solidFill>
                <a:latin typeface="+mn-lt"/>
              </a:rPr>
              <a:t>What is the minimum clear bridge width for a replacement bridge on a rural two-lane county road with earth shoulders, classified as Minor Collector, with 12 ft lane widths and an ADT of 550 VPD?</a:t>
            </a:r>
            <a:endParaRPr lang="en-US" sz="2000" i="1" dirty="0">
              <a:solidFill>
                <a:schemeClr val="tx1"/>
              </a:solidFill>
              <a:latin typeface="+mn-lt"/>
            </a:endParaRPr>
          </a:p>
          <a:p>
            <a:pPr marL="514350" indent="-514350">
              <a:buFont typeface="+mj-lt"/>
              <a:buAutoNum type="romanLcPeriod" startAt="11"/>
            </a:pPr>
            <a:endParaRPr lang="en-US" sz="1000" i="1" dirty="0">
              <a:solidFill>
                <a:schemeClr val="tx1"/>
              </a:solidFill>
              <a:latin typeface="+mn-lt"/>
            </a:endParaRPr>
          </a:p>
          <a:p>
            <a:pPr marL="571500" lvl="0" indent="-571500">
              <a:buFont typeface="+mj-lt"/>
              <a:buAutoNum type="romanLcPeriod" startAt="11"/>
            </a:pPr>
            <a:r>
              <a:rPr lang="en-US" sz="2800" dirty="0">
                <a:solidFill>
                  <a:prstClr val="black"/>
                </a:solidFill>
                <a:latin typeface="Calibri"/>
              </a:rPr>
              <a:t>What is the minimum design structural loading capacity for a bridge on a street in North Platte with a National Functional Classification of Minor Arterial if the scope of work is a deck overlay?  </a:t>
            </a:r>
            <a:endParaRPr lang="en-US" sz="2000" i="1" dirty="0">
              <a:solidFill>
                <a:prstClr val="black"/>
              </a:solidFill>
              <a:latin typeface="Calibri"/>
            </a:endParaRPr>
          </a:p>
          <a:p>
            <a:pPr marL="514350" indent="-514350">
              <a:buFont typeface="+mj-lt"/>
              <a:buAutoNum type="romanLcPeriod" startAt="11"/>
            </a:pPr>
            <a:endParaRPr lang="en-US" sz="2800" dirty="0">
              <a:solidFill>
                <a:schemeClr val="tx1"/>
              </a:solidFill>
              <a:latin typeface="+mn-lt"/>
            </a:endParaRPr>
          </a:p>
          <a:p>
            <a:pPr marL="0" indent="0">
              <a:buNone/>
            </a:pPr>
            <a:endParaRPr lang="en-US" sz="2800" dirty="0">
              <a:solidFill>
                <a:schemeClr val="tx1"/>
              </a:solidFill>
              <a:latin typeface="+mn-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10" name="TextBox 9"/>
          <p:cNvSpPr txBox="1"/>
          <p:nvPr/>
        </p:nvSpPr>
        <p:spPr>
          <a:xfrm>
            <a:off x="4110852" y="5567600"/>
            <a:ext cx="4444968" cy="1323439"/>
          </a:xfrm>
          <a:prstGeom prst="rect">
            <a:avLst/>
          </a:prstGeom>
          <a:noFill/>
        </p:spPr>
        <p:txBody>
          <a:bodyPr wrap="square" rtlCol="0">
            <a:spAutoFit/>
          </a:bodyPr>
          <a:lstStyle/>
          <a:p>
            <a:r>
              <a:rPr lang="en-US" sz="2000" dirty="0">
                <a:solidFill>
                  <a:prstClr val="black"/>
                </a:solidFill>
                <a:latin typeface="Calibri"/>
              </a:rPr>
              <a:t>428 NAC 2-001.03I, Pages 67- 68</a:t>
            </a:r>
          </a:p>
          <a:p>
            <a:r>
              <a:rPr lang="en-US" sz="2000" dirty="0">
                <a:solidFill>
                  <a:prstClr val="black"/>
                </a:solidFill>
                <a:latin typeface="Calibri"/>
              </a:rPr>
              <a:t>428 NAC 2-001.03A2a, Page 42</a:t>
            </a:r>
          </a:p>
          <a:p>
            <a:r>
              <a:rPr lang="en-US" sz="2000" dirty="0">
                <a:solidFill>
                  <a:prstClr val="black"/>
                </a:solidFill>
                <a:latin typeface="Calibri"/>
              </a:rPr>
              <a:t>428 NAC 2-001.03C, Pages 55- 56</a:t>
            </a:r>
          </a:p>
          <a:p>
            <a:r>
              <a:rPr lang="en-US" sz="2000" dirty="0">
                <a:solidFill>
                  <a:prstClr val="black"/>
                </a:solidFill>
                <a:latin typeface="Calibri"/>
              </a:rPr>
              <a:t>428 NAC 2-001.03B, Note 19, Page 54</a:t>
            </a:r>
          </a:p>
        </p:txBody>
      </p:sp>
      <p:sp>
        <p:nvSpPr>
          <p:cNvPr id="19" name="TextBox 18"/>
          <p:cNvSpPr txBox="1"/>
          <p:nvPr/>
        </p:nvSpPr>
        <p:spPr>
          <a:xfrm>
            <a:off x="7545714" y="2709724"/>
            <a:ext cx="1010106" cy="523220"/>
          </a:xfrm>
          <a:prstGeom prst="rect">
            <a:avLst/>
          </a:prstGeom>
          <a:noFill/>
        </p:spPr>
        <p:txBody>
          <a:bodyPr wrap="square" rtlCol="0">
            <a:spAutoFit/>
          </a:bodyPr>
          <a:lstStyle/>
          <a:p>
            <a:r>
              <a:rPr lang="en-US" sz="2800" b="1" dirty="0">
                <a:solidFill>
                  <a:srgbClr val="FF0000"/>
                </a:solidFill>
              </a:rPr>
              <a:t>30 ft.</a:t>
            </a:r>
          </a:p>
        </p:txBody>
      </p:sp>
      <p:sp>
        <p:nvSpPr>
          <p:cNvPr id="20" name="TextBox 19"/>
          <p:cNvSpPr txBox="1"/>
          <p:nvPr/>
        </p:nvSpPr>
        <p:spPr>
          <a:xfrm>
            <a:off x="1624145" y="5026099"/>
            <a:ext cx="6858641" cy="523220"/>
          </a:xfrm>
          <a:prstGeom prst="rect">
            <a:avLst/>
          </a:prstGeom>
          <a:noFill/>
        </p:spPr>
        <p:txBody>
          <a:bodyPr wrap="square" rtlCol="0">
            <a:spAutoFit/>
          </a:bodyPr>
          <a:lstStyle/>
          <a:p>
            <a:r>
              <a:rPr lang="en-US" sz="2800" b="1" dirty="0">
                <a:solidFill>
                  <a:srgbClr val="FF0000"/>
                </a:solidFill>
              </a:rPr>
              <a:t>Original Design Loading or, if unknown, HS15</a:t>
            </a:r>
          </a:p>
        </p:txBody>
      </p:sp>
      <p:pic>
        <p:nvPicPr>
          <p:cNvPr id="16" name="Picture 15"/>
          <p:cNvPicPr>
            <a:picLocks noChangeAspect="1"/>
          </p:cNvPicPr>
          <p:nvPr/>
        </p:nvPicPr>
        <p:blipFill>
          <a:blip r:embed="rId3"/>
          <a:stretch>
            <a:fillRect/>
          </a:stretch>
        </p:blipFill>
        <p:spPr>
          <a:xfrm>
            <a:off x="0" y="5736139"/>
            <a:ext cx="2486707" cy="1121861"/>
          </a:xfrm>
          <a:prstGeom prst="rect">
            <a:avLst/>
          </a:prstGeom>
        </p:spPr>
      </p:pic>
      <p:sp>
        <p:nvSpPr>
          <p:cNvPr id="21" name="TextBox 20"/>
          <p:cNvSpPr txBox="1"/>
          <p:nvPr/>
        </p:nvSpPr>
        <p:spPr>
          <a:xfrm>
            <a:off x="779487" y="6340728"/>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54</a:t>
            </a:fld>
            <a:endParaRPr lang="en-US" dirty="0">
              <a:solidFill>
                <a:prstClr val="black"/>
              </a:solidFill>
              <a:latin typeface="Calibri"/>
            </a:endParaRPr>
          </a:p>
        </p:txBody>
      </p:sp>
      <p:sp>
        <p:nvSpPr>
          <p:cNvPr id="22" name="TextBox 21"/>
          <p:cNvSpPr txBox="1"/>
          <p:nvPr/>
        </p:nvSpPr>
        <p:spPr>
          <a:xfrm>
            <a:off x="628987"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6113718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120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894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0500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9"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descr="Paper, Documents, Pages, Design, Text Boxes, Template">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604" y="6195884"/>
            <a:ext cx="485074" cy="484316"/>
          </a:xfrm>
          <a:prstGeom prst="rect">
            <a:avLst/>
          </a:prstGeom>
        </p:spPr>
      </p:pic>
      <p:sp>
        <p:nvSpPr>
          <p:cNvPr id="8" name="TextBox 7"/>
          <p:cNvSpPr txBox="1"/>
          <p:nvPr/>
        </p:nvSpPr>
        <p:spPr>
          <a:xfrm>
            <a:off x="189733" y="1332732"/>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9" name="Picture 8" descr="1 &amp; 6 year plan logoCS1-2.emf"/>
          <p:cNvPicPr>
            <a:picLocks noChangeAspect="1"/>
          </p:cNvPicPr>
          <p:nvPr/>
        </p:nvPicPr>
        <p:blipFill>
          <a:blip r:embed="rId5" cstate="print"/>
          <a:stretch>
            <a:fillRect/>
          </a:stretch>
        </p:blipFill>
        <p:spPr>
          <a:xfrm>
            <a:off x="6553200" y="306240"/>
            <a:ext cx="2305464" cy="1226088"/>
          </a:xfrm>
          <a:prstGeom prst="rect">
            <a:avLst/>
          </a:prstGeom>
        </p:spPr>
      </p:pic>
      <p:pic>
        <p:nvPicPr>
          <p:cNvPr id="11" name="Picture 10"/>
          <p:cNvPicPr>
            <a:picLocks noChangeAspect="1"/>
          </p:cNvPicPr>
          <p:nvPr/>
        </p:nvPicPr>
        <p:blipFill>
          <a:blip r:embed="rId6"/>
          <a:stretch>
            <a:fillRect/>
          </a:stretch>
        </p:blipFill>
        <p:spPr>
          <a:xfrm>
            <a:off x="1539068" y="2996198"/>
            <a:ext cx="6161474" cy="2779707"/>
          </a:xfrm>
          <a:prstGeom prst="rect">
            <a:avLst/>
          </a:prstGeom>
        </p:spPr>
      </p:pic>
      <p:sp>
        <p:nvSpPr>
          <p:cNvPr id="12" name="Title 1"/>
          <p:cNvSpPr txBox="1">
            <a:spLocks noGrp="1"/>
          </p:cNvSpPr>
          <p:nvPr>
            <p:ph type="ctrTitle"/>
          </p:nvPr>
        </p:nvSpPr>
        <p:spPr>
          <a:xfrm>
            <a:off x="856867" y="1463821"/>
            <a:ext cx="7772400" cy="968812"/>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a:t>
            </a:r>
            <a:r>
              <a:rPr lang="en-US" dirty="0">
                <a:latin typeface="+mj-lt"/>
              </a:rPr>
              <a:t>Minimum Design </a:t>
            </a:r>
            <a:r>
              <a:rPr dirty="0">
                <a:latin typeface="+mj-lt"/>
              </a:rPr>
              <a:t>Standards</a:t>
            </a:r>
          </a:p>
        </p:txBody>
      </p:sp>
      <p:sp>
        <p:nvSpPr>
          <p:cNvPr id="13" name="Subtitle 2"/>
          <p:cNvSpPr txBox="1">
            <a:spLocks noGrp="1"/>
          </p:cNvSpPr>
          <p:nvPr>
            <p:ph type="subTitle" idx="1"/>
          </p:nvPr>
        </p:nvSpPr>
        <p:spPr>
          <a:xfrm>
            <a:off x="1184392" y="5775905"/>
            <a:ext cx="6870827" cy="595595"/>
          </a:xfrm>
          <a:prstGeom prst="rect">
            <a:avLst/>
          </a:prstGeom>
          <a:noFill/>
        </p:spPr>
        <p:txBody>
          <a:bodyPr wrap="square" anchor="t"/>
          <a:lstStyle>
            <a:lvl1pPr lvl="0">
              <a:defRPr/>
            </a:lvl1pPr>
          </a:lstStyle>
          <a:p>
            <a:pPr lvl="0" algn="ctr">
              <a:buNone/>
            </a:pPr>
            <a:r>
              <a:rPr dirty="0">
                <a:latin typeface="+mj-lt"/>
              </a:rPr>
              <a:t>County Roads and Municipal Streets</a:t>
            </a:r>
          </a:p>
        </p:txBody>
      </p:sp>
      <p:sp>
        <p:nvSpPr>
          <p:cNvPr id="15" name="Subtitle 2"/>
          <p:cNvSpPr txBox="1">
            <a:spLocks/>
          </p:cNvSpPr>
          <p:nvPr/>
        </p:nvSpPr>
        <p:spPr>
          <a:xfrm>
            <a:off x="47805" y="2214997"/>
            <a:ext cx="9143999" cy="1115853"/>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marR="0" lvl="0" indent="-342891"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a:ln>
                  <a:noFill/>
                </a:ln>
                <a:solidFill>
                  <a:srgbClr val="0070C0"/>
                </a:solidFill>
                <a:effectLst/>
                <a:uLnTx/>
                <a:uFillTx/>
                <a:latin typeface="Calibri"/>
                <a:ea typeface="+mn-ea"/>
                <a:cs typeface="+mn-cs"/>
              </a:rPr>
              <a:t>Structures- Bridges, Non-Buried Structures, Culverts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0070C0"/>
                </a:solidFill>
                <a:effectLst/>
                <a:uLnTx/>
                <a:uFillTx/>
                <a:latin typeface="Calibri"/>
                <a:ea typeface="+mn-ea"/>
                <a:cs typeface="+mn-cs"/>
              </a:rPr>
              <a:t>Part 2 of 2</a:t>
            </a:r>
          </a:p>
        </p:txBody>
      </p:sp>
      <p:pic>
        <p:nvPicPr>
          <p:cNvPr id="4" name="Picture 3">
            <a:extLst>
              <a:ext uri="{FF2B5EF4-FFF2-40B4-BE49-F238E27FC236}">
                <a16:creationId xmlns:a16="http://schemas.microsoft.com/office/drawing/2014/main" id="{E05D1F0F-8BA2-4614-839C-EE04C4690D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37" y="188590"/>
            <a:ext cx="2800226" cy="1115853"/>
          </a:xfrm>
          <a:prstGeom prst="rect">
            <a:avLst/>
          </a:prstGeom>
        </p:spPr>
      </p:pic>
      <p:sp>
        <p:nvSpPr>
          <p:cNvPr id="16" name="TextBox 15">
            <a:extLst>
              <a:ext uri="{FF2B5EF4-FFF2-40B4-BE49-F238E27FC236}">
                <a16:creationId xmlns:a16="http://schemas.microsoft.com/office/drawing/2014/main" id="{EAC8AF4E-37BB-4A26-877A-24BB803FD7DD}"/>
              </a:ext>
            </a:extLst>
          </p:cNvPr>
          <p:cNvSpPr txBox="1"/>
          <p:nvPr/>
        </p:nvSpPr>
        <p:spPr>
          <a:xfrm>
            <a:off x="4278503" y="6310868"/>
            <a:ext cx="13035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8/8/2019</a:t>
            </a:r>
          </a:p>
        </p:txBody>
      </p:sp>
    </p:spTree>
    <p:extLst>
      <p:ext uri="{BB962C8B-B14F-4D97-AF65-F5344CB8AC3E}">
        <p14:creationId xmlns:p14="http://schemas.microsoft.com/office/powerpoint/2010/main" val="26734129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0"/>
            <a:ext cx="861774" cy="6858000"/>
          </a:xfrm>
          <a:prstGeom prst="rect">
            <a:avLst/>
          </a:prstGeom>
          <a:solidFill>
            <a:srgbClr val="FFC000"/>
          </a:solidFill>
        </p:spPr>
        <p:txBody>
          <a:bodyPr vert="vert270" wrap="square" rtlCol="0">
            <a:spAutoFit/>
          </a:bodyPr>
          <a:lstStyle/>
          <a:p>
            <a:pPr algn="ctr"/>
            <a:r>
              <a:rPr lang="en-US" sz="4400" dirty="0">
                <a:solidFill>
                  <a:prstClr val="black"/>
                </a:solidFill>
                <a:latin typeface="Calibri"/>
              </a:rPr>
              <a:t>3R Boundaries - Bridges</a:t>
            </a:r>
          </a:p>
        </p:txBody>
      </p:sp>
      <p:sp>
        <p:nvSpPr>
          <p:cNvPr id="3" name="Text Placeholder 2"/>
          <p:cNvSpPr txBox="1">
            <a:spLocks noGrp="1"/>
          </p:cNvSpPr>
          <p:nvPr>
            <p:ph type="body" idx="1"/>
          </p:nvPr>
        </p:nvSpPr>
        <p:spPr>
          <a:xfrm>
            <a:off x="845583" y="350369"/>
            <a:ext cx="3077180" cy="4864131"/>
          </a:xfrm>
          <a:prstGeom prst="rect">
            <a:avLst/>
          </a:prstGeom>
          <a:noFill/>
        </p:spPr>
        <p:txBody>
          <a:bodyPr wrap="square" anchor="t"/>
          <a:lstStyle>
            <a:lvl1pPr lvl="0">
              <a:defRPr/>
            </a:lvl1pPr>
          </a:lstStyle>
          <a:p>
            <a:pPr marL="0" algn="ctr">
              <a:buNone/>
            </a:pPr>
            <a:r>
              <a:rPr sz="2400" u="sng" dirty="0">
                <a:latin typeface="Calibri" panose="020F0502020204030204" pitchFamily="34" charset="0"/>
              </a:rPr>
              <a:t>Maintenance</a:t>
            </a:r>
            <a:r>
              <a:rPr sz="2400" dirty="0">
                <a:latin typeface="Calibri" panose="020F0502020204030204" pitchFamily="34" charset="0"/>
              </a:rPr>
              <a:t> </a:t>
            </a:r>
          </a:p>
          <a:p>
            <a:pPr lvl="0" algn="l">
              <a:buChar char="•"/>
            </a:pPr>
            <a:r>
              <a:rPr sz="2400" dirty="0">
                <a:latin typeface="Calibri" panose="020F0502020204030204" pitchFamily="34" charset="0"/>
              </a:rPr>
              <a:t>Clean, replace, repairing</a:t>
            </a:r>
          </a:p>
          <a:p>
            <a:pPr lvl="0" algn="l">
              <a:buChar char="•"/>
            </a:pPr>
            <a:r>
              <a:rPr sz="2400" dirty="0">
                <a:latin typeface="Calibri" panose="020F0502020204030204" pitchFamily="34" charset="0"/>
              </a:rPr>
              <a:t>Replac</a:t>
            </a:r>
            <a:r>
              <a:rPr lang="en-US" sz="2400" dirty="0">
                <a:latin typeface="Calibri" panose="020F0502020204030204" pitchFamily="34" charset="0"/>
              </a:rPr>
              <a:t>ing parts</a:t>
            </a:r>
            <a:r>
              <a:rPr sz="2400" dirty="0">
                <a:latin typeface="Calibri" panose="020F0502020204030204" pitchFamily="34" charset="0"/>
              </a:rPr>
              <a:t> (</a:t>
            </a:r>
            <a:r>
              <a:rPr sz="2400" b="1" dirty="0">
                <a:latin typeface="Calibri" panose="020F0502020204030204" pitchFamily="34" charset="0"/>
              </a:rPr>
              <a:t>essentially same design</a:t>
            </a:r>
            <a:r>
              <a:rPr sz="2400" dirty="0">
                <a:latin typeface="Calibri" panose="020F0502020204030204" pitchFamily="34" charset="0"/>
              </a:rPr>
              <a:t>) rails, floors, stringers, piling and beams </a:t>
            </a:r>
          </a:p>
          <a:p>
            <a:pPr lvl="0" algn="l">
              <a:buChar char="•"/>
            </a:pPr>
            <a:r>
              <a:rPr sz="2400" dirty="0">
                <a:latin typeface="Calibri" panose="020F0502020204030204" pitchFamily="34" charset="0"/>
              </a:rPr>
              <a:t>In</a:t>
            </a:r>
            <a:r>
              <a:rPr lang="en-US" sz="2400" dirty="0">
                <a:latin typeface="Calibri" panose="020F0502020204030204" pitchFamily="34" charset="0"/>
              </a:rPr>
              <a:t>-</a:t>
            </a:r>
            <a:r>
              <a:rPr sz="2400" dirty="0">
                <a:latin typeface="Calibri" panose="020F0502020204030204" pitchFamily="34" charset="0"/>
              </a:rPr>
              <a:t>kind replacement of walls</a:t>
            </a:r>
          </a:p>
          <a:p>
            <a:pPr lvl="0" algn="l">
              <a:buChar char="•"/>
            </a:pPr>
            <a:r>
              <a:rPr sz="2400" dirty="0">
                <a:latin typeface="Calibri" panose="020F0502020204030204" pitchFamily="34" charset="0"/>
              </a:rPr>
              <a:t>Nothing extensive or costly  </a:t>
            </a:r>
          </a:p>
        </p:txBody>
      </p:sp>
      <p:sp>
        <p:nvSpPr>
          <p:cNvPr id="4" name="Text Placeholder 3"/>
          <p:cNvSpPr txBox="1">
            <a:spLocks noGrp="1"/>
          </p:cNvSpPr>
          <p:nvPr>
            <p:ph type="body" idx="2"/>
          </p:nvPr>
        </p:nvSpPr>
        <p:spPr>
          <a:xfrm>
            <a:off x="3922763" y="307234"/>
            <a:ext cx="2915999" cy="5372099"/>
          </a:xfrm>
          <a:prstGeom prst="rect">
            <a:avLst/>
          </a:prstGeom>
          <a:noFill/>
        </p:spPr>
        <p:txBody>
          <a:bodyPr wrap="square" anchor="t"/>
          <a:lstStyle>
            <a:lvl1pPr lvl="0">
              <a:defRPr/>
            </a:lvl1pPr>
          </a:lstStyle>
          <a:p>
            <a:pPr marL="0" algn="ctr">
              <a:buNone/>
            </a:pPr>
            <a:r>
              <a:rPr sz="2800" b="1" u="sng" dirty="0">
                <a:solidFill>
                  <a:srgbClr val="FF0000"/>
                </a:solidFill>
                <a:latin typeface="Calibri" panose="020F0502020204030204" pitchFamily="34" charset="0"/>
              </a:rPr>
              <a:t>3R</a:t>
            </a:r>
          </a:p>
          <a:p>
            <a:pPr lvl="0" algn="l">
              <a:buChar char="•"/>
            </a:pPr>
            <a:r>
              <a:rPr sz="2400" b="1" dirty="0">
                <a:solidFill>
                  <a:srgbClr val="FF0000"/>
                </a:solidFill>
                <a:latin typeface="Calibri" panose="020F0502020204030204" pitchFamily="34" charset="0"/>
              </a:rPr>
              <a:t>More than Maintenance, up to</a:t>
            </a:r>
            <a:r>
              <a:rPr lang="en-US" sz="2400" b="1" dirty="0">
                <a:solidFill>
                  <a:srgbClr val="FF0000"/>
                </a:solidFill>
                <a:latin typeface="Calibri" panose="020F0502020204030204" pitchFamily="34" charset="0"/>
              </a:rPr>
              <a:t> and including Rehabilitation (</a:t>
            </a:r>
            <a:r>
              <a:rPr sz="2400" b="1" dirty="0">
                <a:solidFill>
                  <a:srgbClr val="FF0000"/>
                </a:solidFill>
                <a:latin typeface="Calibri" panose="020F0502020204030204" pitchFamily="34" charset="0"/>
              </a:rPr>
              <a:t>Replace entire superstructure</a:t>
            </a:r>
            <a:r>
              <a:rPr lang="en-US" sz="2400" b="1" dirty="0">
                <a:solidFill>
                  <a:srgbClr val="FF0000"/>
                </a:solidFill>
                <a:latin typeface="Calibri" panose="020F0502020204030204" pitchFamily="34" charset="0"/>
              </a:rPr>
              <a:t>)</a:t>
            </a:r>
            <a:endParaRPr sz="2400" b="1" dirty="0">
              <a:solidFill>
                <a:srgbClr val="FF0000"/>
              </a:solidFill>
              <a:latin typeface="Calibri" panose="020F0502020204030204" pitchFamily="34" charset="0"/>
            </a:endParaRPr>
          </a:p>
          <a:p>
            <a:r>
              <a:rPr sz="2400" b="1" dirty="0">
                <a:solidFill>
                  <a:srgbClr val="FF0000"/>
                </a:solidFill>
                <a:latin typeface="Calibri" panose="020F0502020204030204" pitchFamily="34" charset="0"/>
              </a:rPr>
              <a:t>Widen </a:t>
            </a:r>
          </a:p>
          <a:p>
            <a:r>
              <a:rPr sz="2400" b="1" dirty="0">
                <a:solidFill>
                  <a:srgbClr val="FF0000"/>
                </a:solidFill>
                <a:latin typeface="Calibri" panose="020F0502020204030204" pitchFamily="34" charset="0"/>
              </a:rPr>
              <a:t>Redeck </a:t>
            </a:r>
          </a:p>
          <a:p>
            <a:r>
              <a:rPr sz="2400" b="1" dirty="0">
                <a:solidFill>
                  <a:srgbClr val="FF0000"/>
                </a:solidFill>
                <a:latin typeface="Calibri" panose="020F0502020204030204" pitchFamily="34" charset="0"/>
              </a:rPr>
              <a:t>Bridge rail (updated design)  </a:t>
            </a:r>
            <a:endParaRPr lang="en-US" sz="2400" b="1" dirty="0">
              <a:solidFill>
                <a:srgbClr val="FF0000"/>
              </a:solidFill>
              <a:latin typeface="Calibri" panose="020F0502020204030204" pitchFamily="34" charset="0"/>
            </a:endParaRPr>
          </a:p>
          <a:p>
            <a:r>
              <a:rPr lang="en-US" sz="2400" b="1" dirty="0">
                <a:solidFill>
                  <a:srgbClr val="FF0000"/>
                </a:solidFill>
                <a:latin typeface="Calibri" panose="020F0502020204030204" pitchFamily="34" charset="0"/>
              </a:rPr>
              <a:t>Culvert Extensions</a:t>
            </a:r>
            <a:r>
              <a:rPr sz="2400" b="1" dirty="0">
                <a:solidFill>
                  <a:srgbClr val="FF0000"/>
                </a:solidFill>
                <a:latin typeface="Calibri" panose="020F0502020204030204" pitchFamily="34" charset="0"/>
              </a:rPr>
              <a:t>   </a:t>
            </a:r>
          </a:p>
        </p:txBody>
      </p:sp>
      <p:sp>
        <p:nvSpPr>
          <p:cNvPr id="6" name="Text Placeholder 2"/>
          <p:cNvSpPr txBox="1">
            <a:spLocks/>
          </p:cNvSpPr>
          <p:nvPr/>
        </p:nvSpPr>
        <p:spPr>
          <a:xfrm>
            <a:off x="6907579" y="350369"/>
            <a:ext cx="2236421" cy="3836367"/>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0" algn="ctr">
              <a:buNone/>
            </a:pPr>
            <a:r>
              <a:rPr lang="en-US" sz="2400" u="sng" kern="0" dirty="0">
                <a:latin typeface="Calibri" panose="020F0502020204030204" pitchFamily="34" charset="0"/>
              </a:rPr>
              <a:t>Reconstructed</a:t>
            </a:r>
            <a:r>
              <a:rPr lang="en-US" sz="2400" kern="0" dirty="0">
                <a:latin typeface="Calibri" panose="020F0502020204030204" pitchFamily="34" charset="0"/>
              </a:rPr>
              <a:t> </a:t>
            </a:r>
          </a:p>
          <a:p>
            <a:r>
              <a:rPr lang="en-US" sz="2400" kern="0" dirty="0">
                <a:latin typeface="Calibri" panose="020F0502020204030204" pitchFamily="34" charset="0"/>
              </a:rPr>
              <a:t>Bridge lengthened (jump span)</a:t>
            </a:r>
          </a:p>
          <a:p>
            <a:r>
              <a:rPr lang="en-US" sz="2400" b="1" kern="0" dirty="0">
                <a:latin typeface="Calibri" panose="020F0502020204030204" pitchFamily="34" charset="0"/>
              </a:rPr>
              <a:t>Replacement</a:t>
            </a:r>
            <a:r>
              <a:rPr lang="en-US" sz="2400" kern="0" dirty="0">
                <a:latin typeface="Calibri" panose="020F0502020204030204" pitchFamily="34" charset="0"/>
              </a:rPr>
              <a:t> of entire bridge, non-buried structure, or culvert  </a:t>
            </a:r>
          </a:p>
        </p:txBody>
      </p:sp>
      <p:sp>
        <p:nvSpPr>
          <p:cNvPr id="7" name="TextBox 6"/>
          <p:cNvSpPr txBox="1"/>
          <p:nvPr/>
        </p:nvSpPr>
        <p:spPr>
          <a:xfrm>
            <a:off x="4686300" y="5558336"/>
            <a:ext cx="4407989" cy="1323439"/>
          </a:xfrm>
          <a:prstGeom prst="rect">
            <a:avLst/>
          </a:prstGeom>
          <a:noFill/>
        </p:spPr>
        <p:txBody>
          <a:bodyPr wrap="square" rtlCol="0">
            <a:spAutoFit/>
          </a:bodyPr>
          <a:lstStyle/>
          <a:p>
            <a:r>
              <a:rPr lang="en-US" sz="2000" dirty="0">
                <a:solidFill>
                  <a:prstClr val="black"/>
                </a:solidFill>
                <a:latin typeface="Calibri"/>
              </a:rPr>
              <a:t>428 NAC 2-001.03A1d3, Page 40</a:t>
            </a:r>
          </a:p>
          <a:p>
            <a:r>
              <a:rPr lang="en-US" sz="2000" dirty="0">
                <a:solidFill>
                  <a:prstClr val="black"/>
                </a:solidFill>
                <a:latin typeface="Calibri"/>
              </a:rPr>
              <a:t>428 NAC 2-003, Pages 88-91</a:t>
            </a:r>
          </a:p>
          <a:p>
            <a:r>
              <a:rPr lang="en-US" sz="2000" dirty="0">
                <a:solidFill>
                  <a:prstClr val="black"/>
                </a:solidFill>
                <a:latin typeface="Calibri"/>
              </a:rPr>
              <a:t>428 NAC 2-003.01C4 and .01C5, Page 89</a:t>
            </a:r>
          </a:p>
          <a:p>
            <a:r>
              <a:rPr lang="en-US" sz="2000" dirty="0">
                <a:solidFill>
                  <a:prstClr val="black"/>
                </a:solidFill>
                <a:latin typeface="Calibri"/>
              </a:rPr>
              <a:t>Neb. Rev. Stat. §39-2101</a:t>
            </a:r>
          </a:p>
        </p:txBody>
      </p:sp>
      <p:pic>
        <p:nvPicPr>
          <p:cNvPr id="10" name="Picture 9"/>
          <p:cNvPicPr>
            <a:picLocks noChangeAspect="1"/>
          </p:cNvPicPr>
          <p:nvPr/>
        </p:nvPicPr>
        <p:blipFill>
          <a:blip r:embed="rId3"/>
          <a:stretch>
            <a:fillRect/>
          </a:stretch>
        </p:blipFill>
        <p:spPr>
          <a:xfrm>
            <a:off x="861775" y="5759914"/>
            <a:ext cx="2486707" cy="1121861"/>
          </a:xfrm>
          <a:prstGeom prst="rect">
            <a:avLst/>
          </a:prstGeom>
        </p:spPr>
      </p:pic>
      <p:sp>
        <p:nvSpPr>
          <p:cNvPr id="8" name="TextBox 7"/>
          <p:cNvSpPr txBox="1"/>
          <p:nvPr/>
        </p:nvSpPr>
        <p:spPr>
          <a:xfrm>
            <a:off x="1669736" y="6354401"/>
            <a:ext cx="868181"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6</a:t>
            </a:fld>
            <a:endParaRPr lang="en-US" dirty="0">
              <a:solidFill>
                <a:prstClr val="black"/>
              </a:solidFill>
              <a:latin typeface="Calibri"/>
            </a:endParaRPr>
          </a:p>
        </p:txBody>
      </p:sp>
      <p:sp>
        <p:nvSpPr>
          <p:cNvPr id="11" name="Oval 10"/>
          <p:cNvSpPr/>
          <p:nvPr/>
        </p:nvSpPr>
        <p:spPr>
          <a:xfrm>
            <a:off x="749153" y="4242950"/>
            <a:ext cx="3302028" cy="9525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72570" y="73731"/>
            <a:ext cx="3329225" cy="400110"/>
          </a:xfrm>
          <a:prstGeom prst="rect">
            <a:avLst/>
          </a:prstGeom>
          <a:noFill/>
        </p:spPr>
        <p:txBody>
          <a:bodyPr wrap="square" rtlCol="0">
            <a:spAutoFit/>
          </a:bodyPr>
          <a:lstStyle/>
          <a:p>
            <a:r>
              <a:rPr lang="en-US" sz="2000" b="1" dirty="0">
                <a:solidFill>
                  <a:srgbClr val="002060"/>
                </a:solidFill>
              </a:rPr>
              <a:t>Quick, Short-term, low cost</a:t>
            </a:r>
          </a:p>
        </p:txBody>
      </p:sp>
      <p:cxnSp>
        <p:nvCxnSpPr>
          <p:cNvPr id="12" name="Straight Arrow Connector 11"/>
          <p:cNvCxnSpPr/>
          <p:nvPr/>
        </p:nvCxnSpPr>
        <p:spPr>
          <a:xfrm>
            <a:off x="4083269" y="267497"/>
            <a:ext cx="2167070" cy="0"/>
          </a:xfrm>
          <a:prstGeom prst="straightConnector1">
            <a:avLst/>
          </a:prstGeom>
          <a:ln w="508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50339" y="73731"/>
            <a:ext cx="3004456" cy="400110"/>
          </a:xfrm>
          <a:prstGeom prst="rect">
            <a:avLst/>
          </a:prstGeom>
          <a:noFill/>
        </p:spPr>
        <p:txBody>
          <a:bodyPr wrap="square" rtlCol="0">
            <a:spAutoFit/>
          </a:bodyPr>
          <a:lstStyle/>
          <a:p>
            <a:r>
              <a:rPr lang="en-US" sz="2000" b="1" dirty="0">
                <a:solidFill>
                  <a:srgbClr val="002060"/>
                </a:solidFill>
              </a:rPr>
              <a:t>Longer lasting, higher cost  </a:t>
            </a:r>
          </a:p>
        </p:txBody>
      </p:sp>
      <p:sp>
        <p:nvSpPr>
          <p:cNvPr id="9" name="TextBox 8"/>
          <p:cNvSpPr txBox="1"/>
          <p:nvPr/>
        </p:nvSpPr>
        <p:spPr>
          <a:xfrm>
            <a:off x="7151532" y="4309846"/>
            <a:ext cx="1992468" cy="1200329"/>
          </a:xfrm>
          <a:prstGeom prst="rect">
            <a:avLst/>
          </a:prstGeom>
          <a:noFill/>
        </p:spPr>
        <p:txBody>
          <a:bodyPr wrap="square" rtlCol="0">
            <a:spAutoFit/>
          </a:bodyPr>
          <a:lstStyle/>
          <a:p>
            <a:r>
              <a:rPr lang="en-US" sz="2400" dirty="0">
                <a:solidFill>
                  <a:srgbClr val="FF0000"/>
                </a:solidFill>
              </a:rPr>
              <a:t>Including in-kind Culvert Replacements</a:t>
            </a:r>
          </a:p>
        </p:txBody>
      </p:sp>
      <p:cxnSp>
        <p:nvCxnSpPr>
          <p:cNvPr id="15" name="Straight Arrow Connector 14"/>
          <p:cNvCxnSpPr/>
          <p:nvPr/>
        </p:nvCxnSpPr>
        <p:spPr>
          <a:xfrm flipH="1">
            <a:off x="7884754" y="4186736"/>
            <a:ext cx="4327" cy="2417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10463" y="307234"/>
            <a:ext cx="8083826" cy="523220"/>
          </a:xfrm>
          <a:prstGeom prst="rect">
            <a:avLst/>
          </a:prstGeom>
          <a:noFill/>
        </p:spPr>
        <p:txBody>
          <a:bodyPr wrap="square" rtlCol="0">
            <a:spAutoFit/>
          </a:bodyPr>
          <a:lstStyle/>
          <a:p>
            <a:r>
              <a:rPr lang="en-US" dirty="0"/>
              <a:t>         </a:t>
            </a:r>
            <a:r>
              <a:rPr lang="en-US" sz="2400" u="sng" dirty="0">
                <a:latin typeface="+mj-lt"/>
              </a:rPr>
              <a:t>Maintenance                             </a:t>
            </a:r>
            <a:r>
              <a:rPr lang="en-US" sz="2800" b="1" u="sng" dirty="0">
                <a:solidFill>
                  <a:srgbClr val="FF0000"/>
                </a:solidFill>
                <a:latin typeface="+mj-lt"/>
              </a:rPr>
              <a:t>3R </a:t>
            </a:r>
            <a:r>
              <a:rPr lang="en-US" sz="2400" u="sng" dirty="0">
                <a:latin typeface="+mj-lt"/>
              </a:rPr>
              <a:t>                      Reconstructed</a:t>
            </a:r>
            <a:endParaRPr lang="en-US" u="sng" dirty="0">
              <a:latin typeface="+mj-lt"/>
            </a:endParaRPr>
          </a:p>
        </p:txBody>
      </p:sp>
      <p:sp>
        <p:nvSpPr>
          <p:cNvPr id="21" name="TextBox 20"/>
          <p:cNvSpPr txBox="1"/>
          <p:nvPr/>
        </p:nvSpPr>
        <p:spPr>
          <a:xfrm>
            <a:off x="1174545" y="5160176"/>
            <a:ext cx="2435448" cy="461665"/>
          </a:xfrm>
          <a:prstGeom prst="rect">
            <a:avLst/>
          </a:prstGeom>
          <a:noFill/>
        </p:spPr>
        <p:txBody>
          <a:bodyPr wrap="square" rtlCol="0">
            <a:spAutoFit/>
          </a:bodyPr>
          <a:lstStyle/>
          <a:p>
            <a:r>
              <a:rPr lang="en-US" sz="2400" dirty="0">
                <a:solidFill>
                  <a:srgbClr val="FF0000"/>
                </a:solidFill>
              </a:rPr>
              <a:t>Note 20 (Page 54)</a:t>
            </a:r>
          </a:p>
        </p:txBody>
      </p:sp>
      <p:sp>
        <p:nvSpPr>
          <p:cNvPr id="22" name="TextBox 21"/>
          <p:cNvSpPr txBox="1"/>
          <p:nvPr/>
        </p:nvSpPr>
        <p:spPr>
          <a:xfrm>
            <a:off x="808781" y="4782339"/>
            <a:ext cx="448933" cy="1200329"/>
          </a:xfrm>
          <a:prstGeom prst="rect">
            <a:avLst/>
          </a:prstGeom>
          <a:noFill/>
        </p:spPr>
        <p:txBody>
          <a:bodyPr wrap="square" rtlCol="0">
            <a:spAutoFit/>
          </a:bodyPr>
          <a:lstStyle/>
          <a:p>
            <a:r>
              <a:rPr lang="en-US" sz="7200" dirty="0">
                <a:solidFill>
                  <a:srgbClr val="FF0000"/>
                </a:solidFill>
              </a:rPr>
              <a:t>·</a:t>
            </a:r>
          </a:p>
        </p:txBody>
      </p:sp>
      <p:sp>
        <p:nvSpPr>
          <p:cNvPr id="23" name="TextBox 22"/>
          <p:cNvSpPr txBox="1"/>
          <p:nvPr/>
        </p:nvSpPr>
        <p:spPr>
          <a:xfrm>
            <a:off x="1490762" y="5605271"/>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401113139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7" presetID="1" presetClass="entr" presetSubtype="0" fill="hold" grpId="0" nodeType="withEffect">
                                  <p:stCondLst>
                                    <p:cond delay="500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60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700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1600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1700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1800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1900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320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3250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5100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5650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5750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6470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grpId="0" nodeType="withEffect">
                                  <p:stCondLst>
                                    <p:cond delay="6600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grpId="0" nodeType="withEffect">
                                  <p:stCondLst>
                                    <p:cond delay="6700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grpId="0" nodeType="withEffect">
                                  <p:stCondLst>
                                    <p:cond delay="6800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grpId="0" nodeType="withEffect">
                                  <p:stCondLst>
                                    <p:cond delay="6900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grpId="0" nodeType="withEffect">
                                  <p:stCondLst>
                                    <p:cond delay="7000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grpId="0" nodeType="withEffect">
                                  <p:stCondLst>
                                    <p:cond delay="10700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10750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p:bldP spid="11" grpId="0" animBg="1"/>
      <p:bldP spid="2" grpId="0"/>
      <p:bldP spid="13" grpId="0"/>
      <p:bldP spid="9" grpId="0"/>
      <p:bldP spid="14"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18</a:t>
            </a:r>
          </a:p>
        </p:txBody>
      </p:sp>
      <p:sp>
        <p:nvSpPr>
          <p:cNvPr id="2" name="Title 1"/>
          <p:cNvSpPr txBox="1">
            <a:spLocks noGrp="1"/>
          </p:cNvSpPr>
          <p:nvPr>
            <p:ph type="title"/>
          </p:nvPr>
        </p:nvSpPr>
        <p:spPr>
          <a:xfrm>
            <a:off x="1001558" y="208609"/>
            <a:ext cx="7341443" cy="2477441"/>
          </a:xfrm>
          <a:prstGeom prst="rect">
            <a:avLst/>
          </a:prstGeom>
          <a:noFill/>
        </p:spPr>
        <p:txBody>
          <a:bodyPr wrap="square" anchor="ctr"/>
          <a:lstStyle>
            <a:lvl1pPr lvl="0">
              <a:defRPr/>
            </a:lvl1pPr>
          </a:lstStyle>
          <a:p>
            <a:r>
              <a:rPr lang="en-US" dirty="0">
                <a:latin typeface="+mj-lt"/>
              </a:rPr>
              <a:t>Clear Bridge Width (CBW)</a:t>
            </a:r>
            <a:br>
              <a:rPr lang="en-US" dirty="0">
                <a:latin typeface="+mj-lt"/>
              </a:rPr>
            </a:br>
            <a:r>
              <a:rPr lang="en-US" sz="3600" dirty="0">
                <a:solidFill>
                  <a:schemeClr val="tx1"/>
                </a:solidFill>
              </a:rPr>
              <a:t>Formulas, Minimums</a:t>
            </a:r>
            <a:br>
              <a:rPr lang="en-US" sz="3600" dirty="0">
                <a:solidFill>
                  <a:schemeClr val="tx1"/>
                </a:solidFill>
              </a:rPr>
            </a:br>
            <a:br>
              <a:rPr lang="en-US" sz="1800" dirty="0">
                <a:solidFill>
                  <a:schemeClr val="tx1"/>
                </a:solidFill>
              </a:rPr>
            </a:br>
            <a:r>
              <a:rPr lang="en-US" sz="3600" u="sng" dirty="0">
                <a:solidFill>
                  <a:schemeClr val="tx1"/>
                </a:solidFill>
              </a:rPr>
              <a:t>Basis of Values in Tables</a:t>
            </a:r>
            <a:endParaRPr sz="3600" u="sng" dirty="0">
              <a:latin typeface="+mj-lt"/>
            </a:endParaRPr>
          </a:p>
        </p:txBody>
      </p:sp>
      <p:sp>
        <p:nvSpPr>
          <p:cNvPr id="3" name="Text Placeholder 2"/>
          <p:cNvSpPr txBox="1">
            <a:spLocks noGrp="1"/>
          </p:cNvSpPr>
          <p:nvPr>
            <p:ph type="body" idx="1"/>
          </p:nvPr>
        </p:nvSpPr>
        <p:spPr>
          <a:xfrm>
            <a:off x="1207972" y="2640052"/>
            <a:ext cx="7274813" cy="2850065"/>
          </a:xfrm>
          <a:prstGeom prst="rect">
            <a:avLst/>
          </a:prstGeom>
          <a:noFill/>
        </p:spPr>
        <p:txBody>
          <a:bodyPr wrap="square" anchor="t"/>
          <a:lstStyle>
            <a:lvl1pPr lvl="0">
              <a:defRPr/>
            </a:lvl1pPr>
          </a:lstStyle>
          <a:p>
            <a:r>
              <a:rPr lang="en-US" sz="3600" dirty="0">
                <a:solidFill>
                  <a:schemeClr val="tx1"/>
                </a:solidFill>
                <a:latin typeface="+mn-lt"/>
              </a:rPr>
              <a:t>Minimum Lane Width (from Tables)</a:t>
            </a:r>
          </a:p>
          <a:p>
            <a:pPr lvl="1">
              <a:buFont typeface="Wingdings" panose="05000000000000000000" pitchFamily="2" charset="2"/>
              <a:buChar char="Ø"/>
            </a:pPr>
            <a:r>
              <a:rPr lang="en-US" sz="3200" dirty="0">
                <a:solidFill>
                  <a:schemeClr val="tx1"/>
                </a:solidFill>
                <a:latin typeface="+mn-lt"/>
              </a:rPr>
              <a:t>N&amp;R lane width for replacements</a:t>
            </a:r>
          </a:p>
          <a:p>
            <a:pPr lvl="1">
              <a:buFont typeface="Wingdings" panose="05000000000000000000" pitchFamily="2" charset="2"/>
              <a:buChar char="Ø"/>
            </a:pPr>
            <a:r>
              <a:rPr lang="en-US" sz="3200" dirty="0">
                <a:solidFill>
                  <a:schemeClr val="tx1"/>
                </a:solidFill>
                <a:latin typeface="+mn-lt"/>
              </a:rPr>
              <a:t>3R lane width for 3R work</a:t>
            </a:r>
          </a:p>
          <a:p>
            <a:r>
              <a:rPr lang="en-US" sz="3600" dirty="0">
                <a:solidFill>
                  <a:schemeClr val="tx1"/>
                </a:solidFill>
                <a:latin typeface="+mn-lt"/>
              </a:rPr>
              <a:t>Two-lane road or street</a:t>
            </a:r>
          </a:p>
          <a:p>
            <a:r>
              <a:rPr lang="en-US" sz="3600" b="1" dirty="0">
                <a:solidFill>
                  <a:schemeClr val="tx1"/>
                </a:solidFill>
                <a:latin typeface="+mn-lt"/>
              </a:rPr>
              <a:t>Calculated by Formula</a:t>
            </a: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9" name="TextBox 8"/>
          <p:cNvSpPr txBox="1"/>
          <p:nvPr/>
        </p:nvSpPr>
        <p:spPr>
          <a:xfrm>
            <a:off x="4483510" y="6133662"/>
            <a:ext cx="4072310" cy="705118"/>
          </a:xfrm>
          <a:prstGeom prst="rect">
            <a:avLst/>
          </a:prstGeom>
          <a:noFill/>
        </p:spPr>
        <p:txBody>
          <a:bodyPr wrap="square" rtlCol="0">
            <a:spAutoFit/>
          </a:bodyPr>
          <a:lstStyle/>
          <a:p>
            <a:r>
              <a:rPr lang="en-US" sz="2000" dirty="0">
                <a:solidFill>
                  <a:prstClr val="black"/>
                </a:solidFill>
                <a:latin typeface="Calibri"/>
              </a:rPr>
              <a:t>428 NAC 2-001.03A6i, Page 46</a:t>
            </a:r>
          </a:p>
          <a:p>
            <a:r>
              <a:rPr lang="en-US" sz="2000" dirty="0">
                <a:solidFill>
                  <a:prstClr val="black"/>
                </a:solidFill>
                <a:latin typeface="Calibri"/>
              </a:rPr>
              <a:t>428 NAC 2-001.03B, Note 18, Page 53</a:t>
            </a:r>
          </a:p>
        </p:txBody>
      </p:sp>
      <p:pic>
        <p:nvPicPr>
          <p:cNvPr id="12" name="Picture 11"/>
          <p:cNvPicPr>
            <a:picLocks noChangeAspect="1"/>
          </p:cNvPicPr>
          <p:nvPr/>
        </p:nvPicPr>
        <p:blipFill>
          <a:blip r:embed="rId3"/>
          <a:stretch>
            <a:fillRect/>
          </a:stretch>
        </p:blipFill>
        <p:spPr>
          <a:xfrm>
            <a:off x="861775" y="5759914"/>
            <a:ext cx="2486707" cy="1121861"/>
          </a:xfrm>
          <a:prstGeom prst="rect">
            <a:avLst/>
          </a:prstGeom>
        </p:spPr>
      </p:pic>
      <p:sp>
        <p:nvSpPr>
          <p:cNvPr id="13" name="TextBox 12"/>
          <p:cNvSpPr txBox="1"/>
          <p:nvPr/>
        </p:nvSpPr>
        <p:spPr>
          <a:xfrm>
            <a:off x="1669736" y="6354401"/>
            <a:ext cx="868181"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7</a:t>
            </a:fld>
            <a:endParaRPr lang="en-US" dirty="0">
              <a:solidFill>
                <a:prstClr val="black"/>
              </a:solidFill>
              <a:latin typeface="Calibri"/>
            </a:endParaRPr>
          </a:p>
        </p:txBody>
      </p:sp>
      <p:sp>
        <p:nvSpPr>
          <p:cNvPr id="14" name="TextBox 13"/>
          <p:cNvSpPr txBox="1"/>
          <p:nvPr/>
        </p:nvSpPr>
        <p:spPr>
          <a:xfrm>
            <a:off x="1490762" y="5605271"/>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5453642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2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14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18</a:t>
            </a:r>
          </a:p>
        </p:txBody>
      </p:sp>
      <p:sp>
        <p:nvSpPr>
          <p:cNvPr id="2" name="Title 1"/>
          <p:cNvSpPr txBox="1">
            <a:spLocks noGrp="1"/>
          </p:cNvSpPr>
          <p:nvPr>
            <p:ph type="title"/>
          </p:nvPr>
        </p:nvSpPr>
        <p:spPr>
          <a:xfrm>
            <a:off x="914402" y="124072"/>
            <a:ext cx="7341443" cy="1300285"/>
          </a:xfrm>
          <a:prstGeom prst="rect">
            <a:avLst/>
          </a:prstGeom>
          <a:noFill/>
        </p:spPr>
        <p:txBody>
          <a:bodyPr wrap="square" anchor="ctr"/>
          <a:lstStyle>
            <a:lvl1pPr lvl="0">
              <a:defRPr/>
            </a:lvl1pPr>
          </a:lstStyle>
          <a:p>
            <a:r>
              <a:rPr lang="en-US" dirty="0">
                <a:latin typeface="+mj-lt"/>
              </a:rPr>
              <a:t>Clear Bridge Width (CBW)</a:t>
            </a:r>
            <a:br>
              <a:rPr lang="en-US" dirty="0">
                <a:latin typeface="+mj-lt"/>
              </a:rPr>
            </a:br>
            <a:r>
              <a:rPr lang="en-US" sz="3600" dirty="0">
                <a:solidFill>
                  <a:schemeClr val="tx1"/>
                </a:solidFill>
              </a:rPr>
              <a:t>Formulas, Minimums</a:t>
            </a:r>
            <a:endParaRPr sz="3600" dirty="0">
              <a:latin typeface="+mj-lt"/>
            </a:endParaRPr>
          </a:p>
        </p:txBody>
      </p:sp>
      <p:sp>
        <p:nvSpPr>
          <p:cNvPr id="3" name="Text Placeholder 2"/>
          <p:cNvSpPr txBox="1">
            <a:spLocks noGrp="1"/>
          </p:cNvSpPr>
          <p:nvPr>
            <p:ph type="body" idx="1"/>
          </p:nvPr>
        </p:nvSpPr>
        <p:spPr>
          <a:xfrm>
            <a:off x="942221" y="1469871"/>
            <a:ext cx="7540565" cy="3603169"/>
          </a:xfrm>
          <a:prstGeom prst="rect">
            <a:avLst/>
          </a:prstGeom>
          <a:noFill/>
        </p:spPr>
        <p:txBody>
          <a:bodyPr wrap="square" anchor="t"/>
          <a:lstStyle>
            <a:lvl1pPr lvl="0">
              <a:defRPr/>
            </a:lvl1pPr>
          </a:lstStyle>
          <a:p>
            <a:pPr lvl="0">
              <a:buFont typeface="+mj-lt"/>
              <a:buAutoNum type="alphaUcPeriod"/>
            </a:pPr>
            <a:r>
              <a:rPr lang="en-US" sz="2400" dirty="0"/>
              <a:t>Approach traveled way width plus shoulder widths</a:t>
            </a:r>
          </a:p>
          <a:p>
            <a:pPr lvl="0">
              <a:buFont typeface="+mj-lt"/>
              <a:buAutoNum type="alphaUcPeriod"/>
            </a:pPr>
            <a:r>
              <a:rPr lang="en-US" sz="2400" dirty="0"/>
              <a:t>Approach traveled way width plus 4 ft. (each side)</a:t>
            </a:r>
          </a:p>
          <a:p>
            <a:pPr lvl="0">
              <a:buFont typeface="+mj-lt"/>
              <a:buAutoNum type="alphaUcPeriod"/>
            </a:pPr>
            <a:r>
              <a:rPr lang="en-US" sz="2400" dirty="0"/>
              <a:t>Approach traveled way width plus 3 ft. (each side)</a:t>
            </a:r>
          </a:p>
          <a:p>
            <a:pPr lvl="0">
              <a:buFont typeface="+mj-lt"/>
              <a:buAutoNum type="alphaUcPeriod"/>
            </a:pPr>
            <a:r>
              <a:rPr lang="en-US" sz="2400" dirty="0"/>
              <a:t>Approach traveled way width plus 2 ft. (each side)</a:t>
            </a:r>
          </a:p>
          <a:p>
            <a:pPr lvl="0">
              <a:buFont typeface="+mj-lt"/>
              <a:buAutoNum type="alphaUcPeriod"/>
            </a:pPr>
            <a:r>
              <a:rPr lang="en-US" sz="2400" dirty="0"/>
              <a:t>Approach traveled way width plus 1.5 ft. (each side)</a:t>
            </a:r>
          </a:p>
          <a:p>
            <a:pPr lvl="0">
              <a:buFont typeface="+mj-lt"/>
              <a:buAutoNum type="alphaUcPeriod"/>
            </a:pPr>
            <a:r>
              <a:rPr lang="en-US" sz="2400" dirty="0"/>
              <a:t>Approach traveled way width plus 1 ft. (each side)</a:t>
            </a:r>
          </a:p>
          <a:p>
            <a:pPr lvl="0">
              <a:buFont typeface="+mj-lt"/>
              <a:buAutoNum type="alphaUcPeriod"/>
            </a:pPr>
            <a:r>
              <a:rPr lang="en-US" sz="2400" dirty="0"/>
              <a:t>Approach traveled way width plus 0.5 ft. (each side)</a:t>
            </a:r>
          </a:p>
          <a:p>
            <a:pPr lvl="0">
              <a:buFont typeface="+mj-lt"/>
              <a:buAutoNum type="alphaUcPeriod"/>
            </a:pPr>
            <a:r>
              <a:rPr lang="en-US" sz="2400" dirty="0"/>
              <a:t>Approach traveled way width</a:t>
            </a: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10" name="TextBox 9"/>
          <p:cNvSpPr txBox="1"/>
          <p:nvPr/>
        </p:nvSpPr>
        <p:spPr>
          <a:xfrm>
            <a:off x="4483510" y="6133662"/>
            <a:ext cx="4072310" cy="705118"/>
          </a:xfrm>
          <a:prstGeom prst="rect">
            <a:avLst/>
          </a:prstGeom>
          <a:noFill/>
        </p:spPr>
        <p:txBody>
          <a:bodyPr wrap="square" rtlCol="0">
            <a:spAutoFit/>
          </a:bodyPr>
          <a:lstStyle/>
          <a:p>
            <a:r>
              <a:rPr lang="en-US" sz="2000" dirty="0">
                <a:solidFill>
                  <a:prstClr val="black"/>
                </a:solidFill>
                <a:latin typeface="Calibri"/>
              </a:rPr>
              <a:t>428 NAC 2-001.03A6i, Page 46</a:t>
            </a:r>
          </a:p>
          <a:p>
            <a:r>
              <a:rPr lang="en-US" sz="2000" dirty="0">
                <a:solidFill>
                  <a:prstClr val="black"/>
                </a:solidFill>
                <a:latin typeface="Calibri"/>
              </a:rPr>
              <a:t>428 NAC 2-001.03B, Note 18, Page 53</a:t>
            </a:r>
          </a:p>
        </p:txBody>
      </p:sp>
      <p:sp>
        <p:nvSpPr>
          <p:cNvPr id="4" name="Rectangle 3">
            <a:hlinkClick r:id="" action="ppaction://noaction"/>
          </p:cNvPr>
          <p:cNvSpPr/>
          <p:nvPr/>
        </p:nvSpPr>
        <p:spPr>
          <a:xfrm>
            <a:off x="2734056" y="1520825"/>
            <a:ext cx="2580894" cy="34461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4483510" y="5270856"/>
            <a:ext cx="3918830" cy="654858"/>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indent="0">
              <a:buFontTx/>
              <a:buNone/>
            </a:pPr>
            <a:r>
              <a:rPr lang="en-US" sz="2100" kern="0" dirty="0">
                <a:solidFill>
                  <a:srgbClr val="FF0000"/>
                </a:solidFill>
                <a:latin typeface="+mn-lt"/>
              </a:rPr>
              <a:t>Use the </a:t>
            </a:r>
            <a:r>
              <a:rPr lang="en-US" sz="2100" b="1" kern="0" dirty="0">
                <a:solidFill>
                  <a:srgbClr val="FF0000"/>
                </a:solidFill>
                <a:latin typeface="+mn-lt"/>
              </a:rPr>
              <a:t>planned </a:t>
            </a:r>
            <a:r>
              <a:rPr lang="en-US" sz="2100" kern="0" dirty="0">
                <a:solidFill>
                  <a:srgbClr val="FF0000"/>
                </a:solidFill>
                <a:latin typeface="+mn-lt"/>
              </a:rPr>
              <a:t>traveled way width and planned shoulder width</a:t>
            </a:r>
          </a:p>
        </p:txBody>
      </p:sp>
      <p:sp>
        <p:nvSpPr>
          <p:cNvPr id="13" name="Arrow: Right 12"/>
          <p:cNvSpPr/>
          <p:nvPr/>
        </p:nvSpPr>
        <p:spPr>
          <a:xfrm>
            <a:off x="746264" y="3372842"/>
            <a:ext cx="231020" cy="19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p:cNvSpPr/>
          <p:nvPr/>
        </p:nvSpPr>
        <p:spPr>
          <a:xfrm>
            <a:off x="743294" y="4222941"/>
            <a:ext cx="231020" cy="19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861775" y="5759914"/>
            <a:ext cx="2486707" cy="1121861"/>
          </a:xfrm>
          <a:prstGeom prst="rect">
            <a:avLst/>
          </a:prstGeom>
        </p:spPr>
      </p:pic>
      <p:sp>
        <p:nvSpPr>
          <p:cNvPr id="17" name="TextBox 16"/>
          <p:cNvSpPr txBox="1"/>
          <p:nvPr/>
        </p:nvSpPr>
        <p:spPr>
          <a:xfrm>
            <a:off x="1669736" y="6354401"/>
            <a:ext cx="868181"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8</a:t>
            </a:fld>
            <a:endParaRPr lang="en-US" dirty="0">
              <a:solidFill>
                <a:prstClr val="black"/>
              </a:solidFill>
              <a:latin typeface="Calibri"/>
            </a:endParaRPr>
          </a:p>
        </p:txBody>
      </p:sp>
      <p:sp>
        <p:nvSpPr>
          <p:cNvPr id="18" name="TextBox 17"/>
          <p:cNvSpPr txBox="1"/>
          <p:nvPr/>
        </p:nvSpPr>
        <p:spPr>
          <a:xfrm>
            <a:off x="1490762" y="5605271"/>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282097826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264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399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4080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21"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2" name="Title 1"/>
          <p:cNvSpPr txBox="1">
            <a:spLocks noGrp="1"/>
          </p:cNvSpPr>
          <p:nvPr>
            <p:ph type="title"/>
          </p:nvPr>
        </p:nvSpPr>
        <p:spPr>
          <a:xfrm>
            <a:off x="691028" y="63576"/>
            <a:ext cx="7960271" cy="1300285"/>
          </a:xfrm>
          <a:prstGeom prst="rect">
            <a:avLst/>
          </a:prstGeom>
          <a:noFill/>
        </p:spPr>
        <p:txBody>
          <a:bodyPr wrap="square" anchor="ctr"/>
          <a:lstStyle>
            <a:lvl1pPr lvl="0">
              <a:defRPr/>
            </a:lvl1pPr>
          </a:lstStyle>
          <a:p>
            <a:r>
              <a:rPr lang="en-US" dirty="0">
                <a:latin typeface="+mj-lt"/>
              </a:rPr>
              <a:t>Clear Bridge Width (CBW)</a:t>
            </a:r>
            <a:br>
              <a:rPr lang="en-US" dirty="0">
                <a:latin typeface="+mj-lt"/>
              </a:rPr>
            </a:br>
            <a:r>
              <a:rPr lang="en-US" sz="3600" dirty="0">
                <a:solidFill>
                  <a:schemeClr val="tx1"/>
                </a:solidFill>
              </a:rPr>
              <a:t>Formulas – Basis – </a:t>
            </a:r>
            <a:r>
              <a:rPr lang="en-US" sz="3600" b="1" dirty="0">
                <a:solidFill>
                  <a:schemeClr val="tx1"/>
                </a:solidFill>
              </a:rPr>
              <a:t>Rural</a:t>
            </a:r>
            <a:r>
              <a:rPr lang="en-US" sz="3600" dirty="0">
                <a:solidFill>
                  <a:schemeClr val="tx1"/>
                </a:solidFill>
              </a:rPr>
              <a:t> </a:t>
            </a:r>
            <a:r>
              <a:rPr lang="en-US" sz="3600" b="1" dirty="0">
                <a:solidFill>
                  <a:schemeClr val="tx1"/>
                </a:solidFill>
              </a:rPr>
              <a:t>N&amp;R Work</a:t>
            </a:r>
            <a:endParaRPr sz="3600" b="1" dirty="0">
              <a:latin typeface="+mj-lt"/>
            </a:endParaRPr>
          </a:p>
        </p:txBody>
      </p:sp>
      <p:sp>
        <p:nvSpPr>
          <p:cNvPr id="5" name="TextBox 4"/>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Structures</a:t>
            </a:r>
          </a:p>
        </p:txBody>
      </p:sp>
      <p:sp>
        <p:nvSpPr>
          <p:cNvPr id="4" name="Text Placeholder 3"/>
          <p:cNvSpPr>
            <a:spLocks noGrp="1"/>
          </p:cNvSpPr>
          <p:nvPr>
            <p:ph type="body" idx="1"/>
          </p:nvPr>
        </p:nvSpPr>
        <p:spPr>
          <a:xfrm>
            <a:off x="3888627" y="5897974"/>
            <a:ext cx="4478661" cy="827315"/>
          </a:xfrm>
        </p:spPr>
        <p:txBody>
          <a:bodyPr/>
          <a:lstStyle/>
          <a:p>
            <a:pPr marL="0" indent="0">
              <a:buNone/>
            </a:pPr>
            <a:r>
              <a:rPr lang="en-US" sz="2400" i="1" dirty="0"/>
              <a:t>AASHTO Green Book, 11</a:t>
            </a:r>
            <a:r>
              <a:rPr lang="en-US" sz="2400" i="1" baseline="30000" dirty="0"/>
              <a:t>th</a:t>
            </a:r>
            <a:r>
              <a:rPr lang="en-US" sz="2400" i="1" dirty="0"/>
              <a:t> Edition, </a:t>
            </a:r>
            <a:r>
              <a:rPr lang="en-US" sz="2400" dirty="0"/>
              <a:t>Table 5-6, Rural Local</a:t>
            </a:r>
          </a:p>
        </p:txBody>
      </p:sp>
      <p:pic>
        <p:nvPicPr>
          <p:cNvPr id="8" name="Picture 7"/>
          <p:cNvPicPr>
            <a:picLocks noChangeAspect="1"/>
          </p:cNvPicPr>
          <p:nvPr/>
        </p:nvPicPr>
        <p:blipFill>
          <a:blip r:embed="rId3"/>
          <a:stretch>
            <a:fillRect/>
          </a:stretch>
        </p:blipFill>
        <p:spPr>
          <a:xfrm>
            <a:off x="1577527" y="1222907"/>
            <a:ext cx="5812972" cy="4475767"/>
          </a:xfrm>
          <a:prstGeom prst="rect">
            <a:avLst/>
          </a:prstGeom>
        </p:spPr>
      </p:pic>
      <p:sp>
        <p:nvSpPr>
          <p:cNvPr id="10" name="TextBox 9"/>
          <p:cNvSpPr txBox="1"/>
          <p:nvPr/>
        </p:nvSpPr>
        <p:spPr>
          <a:xfrm>
            <a:off x="7590178" y="3269761"/>
            <a:ext cx="661614" cy="2215991"/>
          </a:xfrm>
          <a:prstGeom prst="rect">
            <a:avLst/>
          </a:prstGeom>
          <a:noFill/>
        </p:spPr>
        <p:txBody>
          <a:bodyPr wrap="square" rtlCol="0">
            <a:spAutoFit/>
          </a:bodyPr>
          <a:lstStyle/>
          <a:p>
            <a:r>
              <a:rPr lang="en-US" sz="2200" dirty="0">
                <a:solidFill>
                  <a:srgbClr val="FF0000"/>
                </a:solidFill>
              </a:rPr>
              <a:t>(D)</a:t>
            </a:r>
          </a:p>
          <a:p>
            <a:endParaRPr lang="en-US" sz="3600" dirty="0">
              <a:solidFill>
                <a:srgbClr val="FF0000"/>
              </a:solidFill>
            </a:endParaRPr>
          </a:p>
          <a:p>
            <a:r>
              <a:rPr lang="en-US" sz="2200" dirty="0">
                <a:solidFill>
                  <a:srgbClr val="FF0000"/>
                </a:solidFill>
              </a:rPr>
              <a:t>(C)</a:t>
            </a:r>
          </a:p>
          <a:p>
            <a:endParaRPr lang="en-US" sz="3600" dirty="0">
              <a:solidFill>
                <a:srgbClr val="FF0000"/>
              </a:solidFill>
            </a:endParaRPr>
          </a:p>
          <a:p>
            <a:r>
              <a:rPr lang="en-US" sz="2200" dirty="0">
                <a:solidFill>
                  <a:srgbClr val="FF0000"/>
                </a:solidFill>
              </a:rPr>
              <a:t>(A)</a:t>
            </a:r>
          </a:p>
        </p:txBody>
      </p:sp>
      <p:sp>
        <p:nvSpPr>
          <p:cNvPr id="11" name="TextBox 10"/>
          <p:cNvSpPr txBox="1"/>
          <p:nvPr/>
        </p:nvSpPr>
        <p:spPr>
          <a:xfrm>
            <a:off x="7228483" y="1799917"/>
            <a:ext cx="1357904" cy="1446550"/>
          </a:xfrm>
          <a:prstGeom prst="rect">
            <a:avLst/>
          </a:prstGeom>
          <a:noFill/>
        </p:spPr>
        <p:txBody>
          <a:bodyPr wrap="square" rtlCol="0">
            <a:spAutoFit/>
          </a:bodyPr>
          <a:lstStyle/>
          <a:p>
            <a:pPr algn="ctr"/>
            <a:r>
              <a:rPr lang="en-US" sz="2200" dirty="0">
                <a:solidFill>
                  <a:srgbClr val="FF0000"/>
                </a:solidFill>
              </a:rPr>
              <a:t>MDS</a:t>
            </a:r>
          </a:p>
          <a:p>
            <a:pPr algn="ctr"/>
            <a:r>
              <a:rPr lang="en-US" sz="2200" dirty="0">
                <a:solidFill>
                  <a:srgbClr val="FF0000"/>
                </a:solidFill>
              </a:rPr>
              <a:t>Note 18</a:t>
            </a:r>
          </a:p>
          <a:p>
            <a:pPr algn="ctr"/>
            <a:r>
              <a:rPr lang="en-US" sz="2200" dirty="0">
                <a:solidFill>
                  <a:srgbClr val="FF0000"/>
                </a:solidFill>
              </a:rPr>
              <a:t>Formulas </a:t>
            </a:r>
            <a:r>
              <a:rPr lang="en-US" sz="2200" u="sng" dirty="0">
                <a:solidFill>
                  <a:srgbClr val="FF0000"/>
                </a:solidFill>
              </a:rPr>
              <a:t>(page 53)</a:t>
            </a:r>
            <a:r>
              <a:rPr lang="en-US" sz="2200" dirty="0">
                <a:solidFill>
                  <a:srgbClr val="FF0000"/>
                </a:solidFill>
              </a:rPr>
              <a:t> </a:t>
            </a:r>
          </a:p>
        </p:txBody>
      </p:sp>
      <p:sp>
        <p:nvSpPr>
          <p:cNvPr id="12" name="TextBox 11"/>
          <p:cNvSpPr txBox="1"/>
          <p:nvPr/>
        </p:nvSpPr>
        <p:spPr>
          <a:xfrm>
            <a:off x="9474335" y="224252"/>
            <a:ext cx="777846" cy="369332"/>
          </a:xfrm>
          <a:prstGeom prst="rect">
            <a:avLst/>
          </a:prstGeom>
          <a:noFill/>
        </p:spPr>
        <p:txBody>
          <a:bodyPr wrap="square" rtlCol="0">
            <a:spAutoFit/>
          </a:bodyPr>
          <a:lstStyle/>
          <a:p>
            <a:r>
              <a:rPr lang="en-US" dirty="0"/>
              <a:t>1 of 2</a:t>
            </a:r>
          </a:p>
        </p:txBody>
      </p:sp>
      <p:sp>
        <p:nvSpPr>
          <p:cNvPr id="13" name="Left Arrow 12"/>
          <p:cNvSpPr/>
          <p:nvPr/>
        </p:nvSpPr>
        <p:spPr>
          <a:xfrm rot="16200000">
            <a:off x="4661891" y="2955672"/>
            <a:ext cx="346105" cy="32755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853415" y="5736139"/>
            <a:ext cx="2486707" cy="1121861"/>
          </a:xfrm>
          <a:prstGeom prst="rect">
            <a:avLst/>
          </a:prstGeom>
        </p:spPr>
      </p:pic>
      <p:sp>
        <p:nvSpPr>
          <p:cNvPr id="16" name="TextBox 15"/>
          <p:cNvSpPr txBox="1"/>
          <p:nvPr/>
        </p:nvSpPr>
        <p:spPr>
          <a:xfrm>
            <a:off x="1661376" y="6330626"/>
            <a:ext cx="868181"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9</a:t>
            </a:fld>
            <a:endParaRPr lang="en-US" dirty="0">
              <a:solidFill>
                <a:prstClr val="black"/>
              </a:solidFill>
              <a:latin typeface="Calibri"/>
            </a:endParaRPr>
          </a:p>
        </p:txBody>
      </p:sp>
      <p:sp>
        <p:nvSpPr>
          <p:cNvPr id="17" name="TextBox 16"/>
          <p:cNvSpPr txBox="1"/>
          <p:nvPr/>
        </p:nvSpPr>
        <p:spPr>
          <a:xfrm>
            <a:off x="1482402" y="5581496"/>
            <a:ext cx="1226127" cy="369332"/>
          </a:xfrm>
          <a:prstGeom prst="rect">
            <a:avLst/>
          </a:prstGeom>
          <a:noFill/>
        </p:spPr>
        <p:txBody>
          <a:bodyPr wrap="square" rtlCol="0">
            <a:spAutoFit/>
          </a:bodyPr>
          <a:lstStyle/>
          <a:p>
            <a:r>
              <a:rPr lang="en-US" dirty="0"/>
              <a:t>Part 2 of 2</a:t>
            </a:r>
          </a:p>
        </p:txBody>
      </p:sp>
    </p:spTree>
    <p:extLst>
      <p:ext uri="{BB962C8B-B14F-4D97-AF65-F5344CB8AC3E}">
        <p14:creationId xmlns:p14="http://schemas.microsoft.com/office/powerpoint/2010/main" val="302074629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8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680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1500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1700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2490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P spid="11" grpId="0"/>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9"/>
</p:tagLst>
</file>

<file path=ppt/tags/tag2.xml><?xml version="1.0" encoding="utf-8"?>
<p:tagLst xmlns:a="http://schemas.openxmlformats.org/drawingml/2006/main" xmlns:r="http://schemas.openxmlformats.org/officeDocument/2006/relationships" xmlns:p="http://schemas.openxmlformats.org/presentationml/2006/main">
  <p:tag name="TIMING" val="|3.9"/>
</p:tagLst>
</file>

<file path=ppt/tags/tag3.xml><?xml version="1.0" encoding="utf-8"?>
<p:tagLst xmlns:a="http://schemas.openxmlformats.org/drawingml/2006/main" xmlns:r="http://schemas.openxmlformats.org/officeDocument/2006/relationships" xmlns:p="http://schemas.openxmlformats.org/presentationml/2006/main">
  <p:tag name="TIMING" val="|3.9"/>
</p:tagLst>
</file>

<file path=ppt/tags/tag4.xml><?xml version="1.0" encoding="utf-8"?>
<p:tagLst xmlns:a="http://schemas.openxmlformats.org/drawingml/2006/main" xmlns:r="http://schemas.openxmlformats.org/officeDocument/2006/relationships" xmlns:p="http://schemas.openxmlformats.org/presentationml/2006/main">
  <p:tag name="TIMING" val="|3.9"/>
</p:tagLst>
</file>

<file path=ppt/tags/tag5.xml><?xml version="1.0" encoding="utf-8"?>
<p:tagLst xmlns:a="http://schemas.openxmlformats.org/drawingml/2006/main" xmlns:r="http://schemas.openxmlformats.org/officeDocument/2006/relationships" xmlns:p="http://schemas.openxmlformats.org/presentationml/2006/main">
  <p:tag name="TIMING" val="|3.9"/>
</p:tagLst>
</file>

<file path=ppt/tags/tag6.xml><?xml version="1.0" encoding="utf-8"?>
<p:tagLst xmlns:a="http://schemas.openxmlformats.org/drawingml/2006/main" xmlns:r="http://schemas.openxmlformats.org/officeDocument/2006/relationships" xmlns:p="http://schemas.openxmlformats.org/presentationml/2006/main">
  <p:tag name="TIMING" val="|3.9"/>
</p:tagLst>
</file>

<file path=ppt/tags/tag7.xml><?xml version="1.0" encoding="utf-8"?>
<p:tagLst xmlns:a="http://schemas.openxmlformats.org/drawingml/2006/main" xmlns:r="http://schemas.openxmlformats.org/officeDocument/2006/relationships" xmlns:p="http://schemas.openxmlformats.org/presentationml/2006/main">
  <p:tag name="TIMING" val="|3.9"/>
</p:tagLst>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9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0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0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04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0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0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0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0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10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1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1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1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9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9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4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9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9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63690</TotalTime>
  <Words>14570</Words>
  <Application>Microsoft Office PowerPoint</Application>
  <PresentationFormat>On-screen Show (4:3)</PresentationFormat>
  <Paragraphs>1275</Paragraphs>
  <Slides>55</Slides>
  <Notes>55</Notes>
  <HiddenSlides>0</HiddenSlides>
  <MMClips>0</MMClips>
  <ScaleCrop>false</ScaleCrop>
  <HeadingPairs>
    <vt:vector size="6" baseType="variant">
      <vt:variant>
        <vt:lpstr>Fonts Used</vt:lpstr>
      </vt:variant>
      <vt:variant>
        <vt:i4>3</vt:i4>
      </vt:variant>
      <vt:variant>
        <vt:lpstr>Theme</vt:lpstr>
      </vt:variant>
      <vt:variant>
        <vt:i4>22</vt:i4>
      </vt:variant>
      <vt:variant>
        <vt:lpstr>Slide Titles</vt:lpstr>
      </vt:variant>
      <vt:variant>
        <vt:i4>55</vt:i4>
      </vt:variant>
    </vt:vector>
  </HeadingPairs>
  <TitlesOfParts>
    <vt:vector size="80" baseType="lpstr">
      <vt:lpstr>Arial</vt:lpstr>
      <vt:lpstr>Calibri</vt:lpstr>
      <vt:lpstr>Wingdings</vt:lpstr>
      <vt:lpstr>Default Design</vt:lpstr>
      <vt:lpstr>1_Default Design</vt:lpstr>
      <vt:lpstr>141_Default Design</vt:lpstr>
      <vt:lpstr>161_Default Design</vt:lpstr>
      <vt:lpstr>191_Default Design</vt:lpstr>
      <vt:lpstr>192_Default Design</vt:lpstr>
      <vt:lpstr>194_Default Design</vt:lpstr>
      <vt:lpstr>195_Default Design</vt:lpstr>
      <vt:lpstr>196_Default Design</vt:lpstr>
      <vt:lpstr>197_Default Design</vt:lpstr>
      <vt:lpstr>202_Default Design</vt:lpstr>
      <vt:lpstr>203_Default Design</vt:lpstr>
      <vt:lpstr>204_Default Design</vt:lpstr>
      <vt:lpstr>205_Default Design</vt:lpstr>
      <vt:lpstr>206_Default Design</vt:lpstr>
      <vt:lpstr>207_Default Design</vt:lpstr>
      <vt:lpstr>208_Default Design</vt:lpstr>
      <vt:lpstr>210_Default Design</vt:lpstr>
      <vt:lpstr>212_Default Design</vt:lpstr>
      <vt:lpstr>217_Default Design</vt:lpstr>
      <vt:lpstr>218_Default Design</vt:lpstr>
      <vt:lpstr>219_Default Design</vt:lpstr>
      <vt:lpstr>2016 Minimum Design Standards</vt:lpstr>
      <vt:lpstr>Overall Learning Objectives</vt:lpstr>
      <vt:lpstr>Learning Objectives</vt:lpstr>
      <vt:lpstr>Learning Objectives</vt:lpstr>
      <vt:lpstr>Learning Objectives</vt:lpstr>
      <vt:lpstr>PowerPoint Presentation</vt:lpstr>
      <vt:lpstr>Clear Bridge Width (CBW) Formulas, Minimums  Basis of Values in Tables</vt:lpstr>
      <vt:lpstr>Clear Bridge Width (CBW) Formulas, Minimums</vt:lpstr>
      <vt:lpstr>Clear Bridge Width (CBW) Formulas – Basis – Rural N&amp;R Work</vt:lpstr>
      <vt:lpstr>Clear Bridge Width (CBW) Formulas – Basis Rural 3R Work</vt:lpstr>
      <vt:lpstr>Clear Bridge Width (CBW) Formulas – Basis  Urban N&amp;R Work (Replacement) (Approach) Curbed Section</vt:lpstr>
      <vt:lpstr>Clear Bridge Width (CBW) Formulas – Basis  Urban 3R Work (Approach) Curbed Section</vt:lpstr>
      <vt:lpstr>Clear Bridge Width (CBW)</vt:lpstr>
      <vt:lpstr>Clear Bridge Width (CBW) Formulas, Minimums</vt:lpstr>
      <vt:lpstr>Clear Bridge Width (CBW) Formulas, Minimums</vt:lpstr>
      <vt:lpstr>PowerPoint Presentation</vt:lpstr>
      <vt:lpstr>PowerPoint Presentation</vt:lpstr>
      <vt:lpstr>Clear Bridge Width (CBW) Formulas, Minimums</vt:lpstr>
      <vt:lpstr>Clear Bridge Width (CBW)</vt:lpstr>
      <vt:lpstr>Clear Bridge Width (CBW) Other Requirements</vt:lpstr>
      <vt:lpstr>When does work* only on an existing approach roadway require work on a structure? </vt:lpstr>
      <vt:lpstr>An Issue: Improper Segmentation</vt:lpstr>
      <vt:lpstr>Roadways and Bridges  Work Together</vt:lpstr>
      <vt:lpstr>    Avoid having a structure being a constriction  </vt:lpstr>
      <vt:lpstr>When does work* on an existing approach roadway require work on a structure? </vt:lpstr>
      <vt:lpstr>PowerPoint Presentation</vt:lpstr>
      <vt:lpstr>Structure Replacement</vt:lpstr>
      <vt:lpstr>Structure Replacement ADT &lt; 400 VPD (Very Low-Volume) Where Rural Area Standards Apply</vt:lpstr>
      <vt:lpstr>PowerPoint Presentation</vt:lpstr>
      <vt:lpstr>Example: 3R Work* on a Bridge or NBS Existing Sub-standard (narrow) 2-lane Road</vt:lpstr>
      <vt:lpstr>Example: 3R Work* on Bridge Existing Narrow (sub-standard) Roadway</vt:lpstr>
      <vt:lpstr>3R Bridge-Only Project Structural Capacity (Only) Work*  Effect on Roadway Work Scope</vt:lpstr>
      <vt:lpstr>Timber Bridges In-Kind* Superstructure Replacement</vt:lpstr>
      <vt:lpstr>Low Water Stream Crossings and Fords</vt:lpstr>
      <vt:lpstr>Low Water Stream Crossings and Fords Some Considerations</vt:lpstr>
      <vt:lpstr>Low Water Stream Crossings and Fords Risks</vt:lpstr>
      <vt:lpstr>Low Water Stream Crossings and Fords may be built on certain County roads if </vt:lpstr>
      <vt:lpstr>Wrap-up and Review</vt:lpstr>
      <vt:lpstr>Learning Objectives</vt:lpstr>
      <vt:lpstr>Learning Objectives</vt:lpstr>
      <vt:lpstr>Type of Work </vt:lpstr>
      <vt:lpstr>Type of Work </vt:lpstr>
      <vt:lpstr>Structures – Type of Work Quiz Questions</vt:lpstr>
      <vt:lpstr>Structures – Type of Work Quiz Questions (continued)</vt:lpstr>
      <vt:lpstr>Structures – Notes summary</vt:lpstr>
      <vt:lpstr>Structures – Notes - Quiz</vt:lpstr>
      <vt:lpstr>Structures – Notes – Quiz (continued) </vt:lpstr>
      <vt:lpstr>Structures – Notes – Quiz (continued) </vt:lpstr>
      <vt:lpstr>Learning Objectives</vt:lpstr>
      <vt:lpstr>Structures-Specific Learning Objectives - Review</vt:lpstr>
      <vt:lpstr>Structures-Specific Learning Objectives – Review (continued)</vt:lpstr>
      <vt:lpstr>Structures-Specific Learning Objectives – Review (continued)</vt:lpstr>
      <vt:lpstr>Structures-Specific Learning Objectives – Review (continued)</vt:lpstr>
      <vt:lpstr>Structures-Specific Learning Objectives – Review (continued)</vt:lpstr>
      <vt:lpstr>2016 Minimum Design Standards</vt:lpstr>
    </vt:vector>
  </TitlesOfParts>
  <Company>Yankee Hill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MDS - Structures</dc:title>
  <dc:subject>NBCS Standards</dc:subject>
  <dc:creator>jwilk8284</dc:creator>
  <cp:keywords>Standards Training, BEX Workshop, Structures, Bridges, Culverts, Non-Buried Structures</cp:keywords>
  <dc:description>2016 Standards approval imminent, eliminating comparisons to 2010 standards.</dc:description>
  <cp:lastModifiedBy>James Wilkinson</cp:lastModifiedBy>
  <cp:revision>2452</cp:revision>
  <dcterms:created xsi:type="dcterms:W3CDTF">2015-12-13T17:10:08Z</dcterms:created>
  <dcterms:modified xsi:type="dcterms:W3CDTF">2019-08-08T17:30:21Z</dcterms:modified>
  <cp:category>Workshop</cp:category>
</cp:coreProperties>
</file>