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764" r:id="rId3"/>
    <p:sldMasterId id="2147483768" r:id="rId4"/>
    <p:sldMasterId id="2147483778" r:id="rId5"/>
    <p:sldMasterId id="2147483780" r:id="rId6"/>
    <p:sldMasterId id="2147484294" r:id="rId7"/>
  </p:sldMasterIdLst>
  <p:notesMasterIdLst>
    <p:notesMasterId r:id="rId59"/>
  </p:notesMasterIdLst>
  <p:handoutMasterIdLst>
    <p:handoutMasterId r:id="rId60"/>
  </p:handoutMasterIdLst>
  <p:sldIdLst>
    <p:sldId id="949" r:id="rId8"/>
    <p:sldId id="874" r:id="rId9"/>
    <p:sldId id="943" r:id="rId10"/>
    <p:sldId id="897" r:id="rId11"/>
    <p:sldId id="898" r:id="rId12"/>
    <p:sldId id="266" r:id="rId13"/>
    <p:sldId id="901" r:id="rId14"/>
    <p:sldId id="900" r:id="rId15"/>
    <p:sldId id="904" r:id="rId16"/>
    <p:sldId id="905" r:id="rId17"/>
    <p:sldId id="888" r:id="rId18"/>
    <p:sldId id="889" r:id="rId19"/>
    <p:sldId id="890" r:id="rId20"/>
    <p:sldId id="891" r:id="rId21"/>
    <p:sldId id="316" r:id="rId22"/>
    <p:sldId id="909" r:id="rId23"/>
    <p:sldId id="918" r:id="rId24"/>
    <p:sldId id="944" r:id="rId25"/>
    <p:sldId id="919" r:id="rId26"/>
    <p:sldId id="911" r:id="rId27"/>
    <p:sldId id="912" r:id="rId28"/>
    <p:sldId id="910" r:id="rId29"/>
    <p:sldId id="317" r:id="rId30"/>
    <p:sldId id="947" r:id="rId31"/>
    <p:sldId id="945" r:id="rId32"/>
    <p:sldId id="948" r:id="rId33"/>
    <p:sldId id="913" r:id="rId34"/>
    <p:sldId id="920" r:id="rId35"/>
    <p:sldId id="914" r:id="rId36"/>
    <p:sldId id="899" r:id="rId37"/>
    <p:sldId id="915" r:id="rId38"/>
    <p:sldId id="925" r:id="rId39"/>
    <p:sldId id="921" r:id="rId40"/>
    <p:sldId id="922" r:id="rId41"/>
    <p:sldId id="923" r:id="rId42"/>
    <p:sldId id="924" r:id="rId43"/>
    <p:sldId id="930" r:id="rId44"/>
    <p:sldId id="929" r:id="rId45"/>
    <p:sldId id="928" r:id="rId46"/>
    <p:sldId id="927" r:id="rId47"/>
    <p:sldId id="932" r:id="rId48"/>
    <p:sldId id="934" r:id="rId49"/>
    <p:sldId id="931" r:id="rId50"/>
    <p:sldId id="933" r:id="rId51"/>
    <p:sldId id="935" r:id="rId52"/>
    <p:sldId id="926" r:id="rId53"/>
    <p:sldId id="937" r:id="rId54"/>
    <p:sldId id="936" r:id="rId55"/>
    <p:sldId id="784" r:id="rId56"/>
    <p:sldId id="938" r:id="rId57"/>
    <p:sldId id="950"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5DC"/>
    <a:srgbClr val="2B0B7B"/>
    <a:srgbClr val="0C37AF"/>
    <a:srgbClr val="0F46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53" autoAdjust="0"/>
    <p:restoredTop sz="62546" autoAdjust="0"/>
  </p:normalViewPr>
  <p:slideViewPr>
    <p:cSldViewPr snapToGrid="0">
      <p:cViewPr varScale="1">
        <p:scale>
          <a:sx n="64" d="100"/>
          <a:sy n="64" d="100"/>
        </p:scale>
        <p:origin x="912" y="72"/>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56E01A-7917-4913-A3FA-7F5C9C0B2DAC}" type="datetimeFigureOut">
              <a:rPr lang="en-US" smtClean="0"/>
              <a:t>8/8/2019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87ED48-94AC-4645-A800-F3B627A73518}" type="slidenum">
              <a:rPr lang="en-US" smtClean="0"/>
              <a:t>‹#›</a:t>
            </a:fld>
            <a:endParaRPr lang="en-US"/>
          </a:p>
        </p:txBody>
      </p:sp>
    </p:spTree>
    <p:extLst>
      <p:ext uri="{BB962C8B-B14F-4D97-AF65-F5344CB8AC3E}">
        <p14:creationId xmlns:p14="http://schemas.microsoft.com/office/powerpoint/2010/main" val="647606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98A1E-7906-406E-8666-1C898D42CA80}" type="datetimeFigureOut">
              <a:rPr lang="en-US" smtClean="0"/>
              <a:t>8/8/2019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D4794-76E5-4795-95DA-389BBC47F755}" type="slidenum">
              <a:rPr lang="en-US" smtClean="0"/>
              <a:t>‹#›</a:t>
            </a:fld>
            <a:endParaRPr lang="en-US"/>
          </a:p>
        </p:txBody>
      </p:sp>
    </p:spTree>
    <p:extLst>
      <p:ext uri="{BB962C8B-B14F-4D97-AF65-F5344CB8AC3E}">
        <p14:creationId xmlns:p14="http://schemas.microsoft.com/office/powerpoint/2010/main" val="18971569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r>
              <a:rPr lang="en-US" i="1" dirty="0"/>
              <a:t>8/8/2019 Updated first and last slides – Administrative Host: Nebraska Department of Transportation, not Nebraska Department of Roads.  </a:t>
            </a:r>
          </a:p>
          <a:p>
            <a:r>
              <a:rPr lang="en-US" i="1" dirty="0"/>
              <a:t>8/6/2019 Updated to reflect changes per LB82 (2019).  Previous version dated 12/19/2016.  Five slides deleted and 22 slides revised.  Slides 3 thru 8 deleted of the 12/19/2016 version deleted.  Slide 2 updated NDOR to NDOT.  Slides 11 thru 14, 16, 18, 20 thru 22, 27, and 34 (17 thru 20, 22, 24, 26 thru 28, 33, and 40 in 12/19/2016 version) updated web links and change NDOR to NDOT.  Slide 11 has an audio media change (NDOR to NDOT).  Slide 14 had to change out the NFC map and adjust audio media because of map changes made by NDOT.  Slides 17 and 19 (23 and 25 in 12/19/2019 version) had to update the Functional Classification of the example segment since NDOT updated their Scottsbluff City map showing the new Federal </a:t>
            </a:r>
            <a:r>
              <a:rPr lang="en-US" i="1" dirty="0" err="1"/>
              <a:t>Fct</a:t>
            </a:r>
            <a:r>
              <a:rPr lang="en-US" i="1" dirty="0"/>
              <a:t>. Class. System change from Minor Arterial to Major Collector.  Slides 34 and 35 (40 and 41 in the 12/29/2016 version) updated web link to https://   changed out the Legend and map because NDOT updated the legend, and both have an audio media change (NDOR to NDOT).  Slides 41, 44 and 47 (slides 47, 50 and 53 in the 12/19/2019 version) updated </a:t>
            </a:r>
            <a:r>
              <a:rPr lang="en-US" i="1" baseline="0" dirty="0"/>
              <a:t>map and legend, and web link, and one audio media each.  Slides 30, 32 and 50 (slides 36, 38 and 56 in the 12/19/2019 version) changed NDOR to NDOT in audio media.  </a:t>
            </a:r>
            <a:endParaRPr lang="en-US" baseline="0" dirty="0"/>
          </a:p>
          <a:p>
            <a:endParaRPr lang="en-US" baseline="0" dirty="0"/>
          </a:p>
          <a:p>
            <a:r>
              <a:rPr lang="en-US" baseline="0" dirty="0"/>
              <a:t>This is one of a series of videos on Nebraska’s system of </a:t>
            </a:r>
          </a:p>
          <a:p>
            <a:r>
              <a:rPr lang="en-US" baseline="0" dirty="0"/>
              <a:t>Classifying and applying standards to its highways, roads and streets.</a:t>
            </a:r>
          </a:p>
          <a:p>
            <a:endParaRPr lang="en-US" dirty="0"/>
          </a:p>
          <a:p>
            <a:pPr marL="0" indent="0">
              <a:buNone/>
            </a:pPr>
            <a:r>
              <a:rPr lang="en-US" baseline="0" dirty="0"/>
              <a:t>This video provides general instructions for finding the Minimum Design </a:t>
            </a:r>
            <a:r>
              <a:rPr lang="en-US" b="1" baseline="0" dirty="0"/>
              <a:t>Standards table </a:t>
            </a:r>
            <a:r>
              <a:rPr lang="en-US" baseline="0" dirty="0"/>
              <a:t>that applies to a particular county road or city street work or project.   </a:t>
            </a:r>
          </a:p>
          <a:p>
            <a:pPr marL="0" indent="0">
              <a:buNone/>
            </a:pPr>
            <a:endParaRPr lang="en-US" baseline="0" dirty="0"/>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168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Let’s walk through an example to demonstrate how to find the table that applies</a:t>
            </a:r>
          </a:p>
          <a:p>
            <a:endParaRPr lang="en-US" baseline="0" dirty="0"/>
          </a:p>
          <a:p>
            <a:r>
              <a:rPr lang="en-US" baseline="0" dirty="0"/>
              <a:t>To a project in Scotts Bluff, on County Road 23 which becomes 21</a:t>
            </a:r>
            <a:r>
              <a:rPr lang="en-US" baseline="30000" dirty="0"/>
              <a:t>st</a:t>
            </a:r>
            <a:r>
              <a:rPr lang="en-US" baseline="0" dirty="0"/>
              <a:t> Ave in the city.  </a:t>
            </a:r>
          </a:p>
          <a:p>
            <a:endParaRPr lang="en-US" baseline="0" dirty="0"/>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8887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r>
              <a:rPr lang="en-US" i="1" dirty="0"/>
              <a:t>8/5/2019 Updated web link to https://  and changed NDOR to NDOT in the slide header.  One audio media change (NDOR to NDOT)</a:t>
            </a:r>
          </a:p>
          <a:p>
            <a:endParaRPr lang="en-US" dirty="0"/>
          </a:p>
          <a:p>
            <a:r>
              <a:rPr lang="en-US" dirty="0"/>
              <a:t>In order to find the </a:t>
            </a:r>
            <a:r>
              <a:rPr lang="en-US" b="1" dirty="0"/>
              <a:t>National</a:t>
            </a:r>
            <a:r>
              <a:rPr lang="en-US" dirty="0"/>
              <a:t> Functional Classification map for your highway, road or street of interest, </a:t>
            </a:r>
          </a:p>
          <a:p>
            <a:endParaRPr lang="en-US" dirty="0"/>
          </a:p>
          <a:p>
            <a:r>
              <a:rPr lang="en-US" dirty="0"/>
              <a:t>On </a:t>
            </a:r>
            <a:r>
              <a:rPr lang="en-US" strike="sngStrike" dirty="0"/>
              <a:t>NDOR’s</a:t>
            </a:r>
            <a:r>
              <a:rPr lang="en-US" dirty="0"/>
              <a:t> </a:t>
            </a:r>
            <a:r>
              <a:rPr lang="en-US" i="1" dirty="0" err="1"/>
              <a:t>Nebr</a:t>
            </a:r>
            <a:r>
              <a:rPr lang="en-US" i="1" dirty="0"/>
              <a:t> DOT’s </a:t>
            </a:r>
            <a:r>
              <a:rPr lang="en-US" dirty="0"/>
              <a:t>main web page, on the Travel tab, selec</a:t>
            </a:r>
            <a:r>
              <a:rPr lang="en-US" baseline="0" dirty="0"/>
              <a:t>t the Map Library. </a:t>
            </a:r>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11</a:t>
            </a:fld>
            <a:endParaRPr lang="en-US"/>
          </a:p>
        </p:txBody>
      </p:sp>
    </p:spTree>
    <p:extLst>
      <p:ext uri="{BB962C8B-B14F-4D97-AF65-F5344CB8AC3E}">
        <p14:creationId xmlns:p14="http://schemas.microsoft.com/office/powerpoint/2010/main" val="136334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web link to https://  changed NDOR to NDOT in the slide header and made changes to audio media</a:t>
            </a:r>
          </a:p>
          <a:p>
            <a:endParaRPr lang="en-US" baseline="0" dirty="0"/>
          </a:p>
          <a:p>
            <a:r>
              <a:rPr lang="en-US" baseline="0" dirty="0"/>
              <a:t>In the Map Library, select the </a:t>
            </a:r>
          </a:p>
          <a:p>
            <a:endParaRPr lang="en-US" baseline="0" dirty="0"/>
          </a:p>
          <a:p>
            <a:r>
              <a:rPr lang="en-US" baseline="0" dirty="0"/>
              <a:t>State &amp; National Functional Classification Maps </a:t>
            </a:r>
            <a:r>
              <a:rPr lang="en-US" strike="sngStrike" baseline="0" dirty="0"/>
              <a:t>– Cities Within Counties – </a:t>
            </a:r>
            <a:r>
              <a:rPr lang="en-US" i="1" baseline="0" dirty="0"/>
              <a:t>by City </a:t>
            </a:r>
            <a:r>
              <a:rPr lang="en-US" baseline="0" dirty="0"/>
              <a:t>if the highway or street of interest is in Urban Area.  Remember, Urban Areas in Nebraska are located at Cities of the First Class, and Lincoln and Omaha.  </a:t>
            </a:r>
          </a:p>
          <a:p>
            <a:endParaRPr lang="en-US" baseline="0" dirty="0"/>
          </a:p>
          <a:p>
            <a:r>
              <a:rPr lang="en-US" baseline="0" dirty="0"/>
              <a:t>Scotts Bluff is a City of the First Class</a:t>
            </a:r>
          </a:p>
          <a:p>
            <a:endParaRPr lang="en-US" baseline="0" dirty="0"/>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12</a:t>
            </a:fld>
            <a:endParaRPr lang="en-US"/>
          </a:p>
        </p:txBody>
      </p:sp>
    </p:spTree>
    <p:extLst>
      <p:ext uri="{BB962C8B-B14F-4D97-AF65-F5344CB8AC3E}">
        <p14:creationId xmlns:p14="http://schemas.microsoft.com/office/powerpoint/2010/main" val="2190495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web link to https://   changed NDOR to NDOT in the slide header, changed the screen images because of NDOT updated their website, and changed out three audio media because of those NDOT website changes.  </a:t>
            </a:r>
          </a:p>
          <a:p>
            <a:endParaRPr lang="en-US" baseline="0" dirty="0"/>
          </a:p>
          <a:p>
            <a:endParaRPr lang="en-US" baseline="0" dirty="0"/>
          </a:p>
          <a:p>
            <a:r>
              <a:rPr lang="en-US" baseline="0" dirty="0"/>
              <a:t>That will bring up the </a:t>
            </a:r>
            <a:r>
              <a:rPr lang="en-US" strike="sngStrike" baseline="0" dirty="0"/>
              <a:t>County</a:t>
            </a:r>
            <a:r>
              <a:rPr lang="en-US" baseline="0" dirty="0"/>
              <a:t> </a:t>
            </a:r>
            <a:r>
              <a:rPr lang="en-US" i="1" baseline="0" dirty="0"/>
              <a:t>City</a:t>
            </a:r>
            <a:r>
              <a:rPr lang="en-US" baseline="0" dirty="0"/>
              <a:t> map index.    </a:t>
            </a:r>
          </a:p>
          <a:p>
            <a:endParaRPr lang="en-US" baseline="0" dirty="0"/>
          </a:p>
          <a:p>
            <a:r>
              <a:rPr lang="en-US" baseline="0" dirty="0"/>
              <a:t>Click on the </a:t>
            </a:r>
            <a:r>
              <a:rPr lang="en-US" b="1" baseline="0" dirty="0"/>
              <a:t>“National” link </a:t>
            </a:r>
            <a:r>
              <a:rPr lang="en-US" baseline="0" dirty="0"/>
              <a:t>to get to the National Functional Classification map for the </a:t>
            </a:r>
            <a:r>
              <a:rPr lang="en-US" strike="sngStrike" baseline="0" dirty="0"/>
              <a:t>County</a:t>
            </a:r>
            <a:r>
              <a:rPr lang="en-US" baseline="0" dirty="0"/>
              <a:t> </a:t>
            </a:r>
            <a:r>
              <a:rPr lang="en-US" i="1" baseline="0" dirty="0"/>
              <a:t>City</a:t>
            </a:r>
            <a:r>
              <a:rPr lang="en-US" baseline="0" dirty="0"/>
              <a:t> of interest.</a:t>
            </a:r>
          </a:p>
          <a:p>
            <a:endParaRPr lang="en-US" baseline="0" dirty="0"/>
          </a:p>
          <a:p>
            <a:r>
              <a:rPr lang="en-US" baseline="0" dirty="0"/>
              <a:t>In this case, </a:t>
            </a:r>
            <a:r>
              <a:rPr lang="en-US" i="1" baseline="0" dirty="0"/>
              <a:t>the City of </a:t>
            </a:r>
            <a:r>
              <a:rPr lang="en-US" baseline="0" dirty="0"/>
              <a:t>Scotts Bluff </a:t>
            </a:r>
            <a:r>
              <a:rPr lang="en-US" strike="sngStrike" baseline="0" dirty="0"/>
              <a:t>County</a:t>
            </a:r>
            <a:r>
              <a:rPr lang="en-US" baseline="0" dirty="0"/>
              <a:t>.    </a:t>
            </a:r>
          </a:p>
          <a:p>
            <a:endParaRPr lang="en-US" baseline="0" dirty="0"/>
          </a:p>
          <a:p>
            <a:endParaRPr lang="en-US" baseline="0" dirty="0"/>
          </a:p>
          <a:p>
            <a:endParaRPr lang="en-US" baseline="0" dirty="0"/>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13</a:t>
            </a:fld>
            <a:endParaRPr lang="en-US"/>
          </a:p>
        </p:txBody>
      </p:sp>
    </p:spTree>
    <p:extLst>
      <p:ext uri="{BB962C8B-B14F-4D97-AF65-F5344CB8AC3E}">
        <p14:creationId xmlns:p14="http://schemas.microsoft.com/office/powerpoint/2010/main" val="4229778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web link to https:// for the actual Scottsbluff County map  and changed NDOR to NDOT in the slide header.  Had to change out the map and legend since those have changed since the Dec 2016 version of this video.  The urban boundary shifted just east of the 21</a:t>
            </a:r>
            <a:r>
              <a:rPr lang="en-US" i="1" baseline="30000" dirty="0"/>
              <a:t>st</a:t>
            </a:r>
            <a:r>
              <a:rPr lang="en-US" i="1" dirty="0"/>
              <a:t> Ave and is no longer coincident with the corporate limits on the ½ mile stretch between E 27</a:t>
            </a:r>
            <a:r>
              <a:rPr lang="en-US" i="1" baseline="30000" dirty="0"/>
              <a:t>th</a:t>
            </a:r>
            <a:r>
              <a:rPr lang="en-US" i="1" dirty="0"/>
              <a:t> St and E 35</a:t>
            </a:r>
            <a:r>
              <a:rPr lang="en-US" i="1" baseline="30000" dirty="0"/>
              <a:t>th</a:t>
            </a:r>
            <a:r>
              <a:rPr lang="en-US" i="1" dirty="0"/>
              <a:t> St.  </a:t>
            </a:r>
          </a:p>
          <a:p>
            <a:endParaRPr lang="en-US" baseline="0" dirty="0"/>
          </a:p>
          <a:p>
            <a:endParaRPr lang="en-US" baseline="0" dirty="0"/>
          </a:p>
          <a:p>
            <a:r>
              <a:rPr lang="en-US" baseline="0" dirty="0"/>
              <a:t>That gets you to </a:t>
            </a:r>
            <a:r>
              <a:rPr lang="en-US" strike="sngStrike" baseline="0" dirty="0"/>
              <a:t>Scottsbluff county’s </a:t>
            </a:r>
            <a:r>
              <a:rPr lang="en-US" strike="noStrike" baseline="0" dirty="0"/>
              <a:t> the City of Scottsbluff’s </a:t>
            </a:r>
            <a:r>
              <a:rPr lang="en-US" baseline="0" dirty="0"/>
              <a:t>National Functional Classification map.  </a:t>
            </a:r>
          </a:p>
          <a:p>
            <a:endParaRPr lang="en-US" baseline="0" dirty="0"/>
          </a:p>
          <a:p>
            <a:r>
              <a:rPr lang="en-US" strike="sngStrike" baseline="0" dirty="0"/>
              <a:t> </a:t>
            </a:r>
            <a:r>
              <a:rPr lang="en-US" b="1" strike="sngStrike" baseline="0" dirty="0"/>
              <a:t>Scotts Bluff County</a:t>
            </a:r>
            <a:r>
              <a:rPr lang="en-US" b="0" strike="sngStrike" baseline="0" dirty="0"/>
              <a:t>, in this example</a:t>
            </a:r>
            <a:r>
              <a:rPr lang="en-US" strike="sngStrike" baseline="0" dirty="0"/>
              <a:t>. </a:t>
            </a:r>
          </a:p>
          <a:p>
            <a:endParaRPr lang="en-US" baseline="0" dirty="0"/>
          </a:p>
          <a:p>
            <a:r>
              <a:rPr lang="en-US" baseline="0" dirty="0"/>
              <a:t>The legend identifies the map as an NFC map.  </a:t>
            </a:r>
          </a:p>
          <a:p>
            <a:endParaRPr lang="en-US" baseline="0" dirty="0"/>
          </a:p>
          <a:p>
            <a:r>
              <a:rPr lang="en-US" baseline="0" dirty="0"/>
              <a:t>21</a:t>
            </a:r>
            <a:r>
              <a:rPr lang="en-US" baseline="30000" dirty="0"/>
              <a:t>st</a:t>
            </a:r>
            <a:r>
              <a:rPr lang="en-US" baseline="0" dirty="0"/>
              <a:t> Ave is on the east edge of the City of Scottsbluff, a City of the First Class.</a:t>
            </a:r>
          </a:p>
          <a:p>
            <a:endParaRPr lang="en-US" baseline="0" dirty="0"/>
          </a:p>
          <a:p>
            <a:r>
              <a:rPr lang="en-US" baseline="0" dirty="0"/>
              <a:t>County Road 23 is the name of that same road extended beyond corporate limits.  </a:t>
            </a:r>
          </a:p>
          <a:p>
            <a:endParaRPr lang="en-US" baseline="0" dirty="0"/>
          </a:p>
          <a:p>
            <a:r>
              <a:rPr lang="en-US" baseline="0" dirty="0"/>
              <a:t>A common name for this is Sugar Factory Road.    </a:t>
            </a:r>
          </a:p>
          <a:p>
            <a:endParaRPr lang="en-US" baseline="0" dirty="0"/>
          </a:p>
          <a:p>
            <a:r>
              <a:rPr lang="en-US" baseline="0" dirty="0"/>
              <a:t>As you can see on the screen, it is labeled Federal-aid Route #5719 up to County Road J. </a:t>
            </a:r>
          </a:p>
          <a:p>
            <a:endParaRPr lang="en-US" baseline="0" dirty="0"/>
          </a:p>
          <a:p>
            <a:r>
              <a:rPr lang="en-US" baseline="0" dirty="0"/>
              <a:t>Notice the Urban Area boundary is the same as Corporate Limits in some places, </a:t>
            </a:r>
          </a:p>
          <a:p>
            <a:r>
              <a:rPr lang="en-US" i="1" baseline="0" dirty="0"/>
              <a:t>such as the lower right part of the map shown, and the short segment of 42</a:t>
            </a:r>
            <a:r>
              <a:rPr lang="en-US" i="1" baseline="30000" dirty="0"/>
              <a:t>nd</a:t>
            </a:r>
            <a:r>
              <a:rPr lang="en-US" i="1" baseline="0" dirty="0"/>
              <a:t> St/Co Rd J in the upper left, </a:t>
            </a:r>
          </a:p>
          <a:p>
            <a:endParaRPr lang="en-US" baseline="0" dirty="0"/>
          </a:p>
          <a:p>
            <a:r>
              <a:rPr lang="en-US" baseline="0" dirty="0"/>
              <a:t>And outside of Corporate Limits </a:t>
            </a:r>
            <a:r>
              <a:rPr lang="en-US" strike="sngStrike" baseline="0" dirty="0"/>
              <a:t>in other places</a:t>
            </a:r>
            <a:r>
              <a:rPr lang="en-US" baseline="0" dirty="0"/>
              <a:t>. </a:t>
            </a:r>
            <a:r>
              <a:rPr lang="en-US" i="1" baseline="0" dirty="0"/>
              <a:t>everywhere else in the part of the map shown on this screen</a:t>
            </a:r>
            <a:r>
              <a:rPr lang="en-US" baseline="0" dirty="0"/>
              <a:t>  </a:t>
            </a:r>
            <a:r>
              <a:rPr lang="en-US" strike="sngStrike" baseline="0" dirty="0"/>
              <a:t>For this example, two segments: </a:t>
            </a:r>
          </a:p>
          <a:p>
            <a:r>
              <a:rPr lang="en-US" strike="sngStrike" baseline="0" dirty="0"/>
              <a:t>the northernmost ½ mile (E 35</a:t>
            </a:r>
            <a:r>
              <a:rPr lang="en-US" strike="sngStrike" baseline="30000" dirty="0"/>
              <a:t>th</a:t>
            </a:r>
            <a:r>
              <a:rPr lang="en-US" strike="sngStrike" baseline="0" dirty="0"/>
              <a:t> St up to Co Rd J) </a:t>
            </a:r>
          </a:p>
          <a:p>
            <a:r>
              <a:rPr lang="en-US" strike="sngStrike" baseline="0" dirty="0"/>
              <a:t>and the segment, not quite ½ mile long, just south of E 27</a:t>
            </a:r>
            <a:r>
              <a:rPr lang="en-US" strike="sngStrike" baseline="30000" dirty="0"/>
              <a:t>th</a:t>
            </a:r>
            <a:r>
              <a:rPr lang="en-US" strike="sngStrike" baseline="0" dirty="0"/>
              <a:t> St.</a:t>
            </a:r>
            <a:r>
              <a:rPr lang="en-US" baseline="0" dirty="0"/>
              <a:t>   </a:t>
            </a:r>
          </a:p>
          <a:p>
            <a:endParaRPr lang="en-US" baseline="0" dirty="0"/>
          </a:p>
          <a:p>
            <a:r>
              <a:rPr lang="en-US" baseline="0" dirty="0"/>
              <a:t>Road 23, owned by the County, is therefore within the </a:t>
            </a:r>
            <a:r>
              <a:rPr lang="en-US" b="1" baseline="0" dirty="0"/>
              <a:t>Urban Area </a:t>
            </a:r>
            <a:r>
              <a:rPr lang="en-US" baseline="0" dirty="0"/>
              <a:t>boundary</a:t>
            </a:r>
          </a:p>
          <a:p>
            <a:endParaRPr lang="en-US" baseline="0" dirty="0"/>
          </a:p>
          <a:p>
            <a:r>
              <a:rPr lang="en-US" baseline="0" dirty="0"/>
              <a:t>And has a National Functional Classification of </a:t>
            </a:r>
            <a:r>
              <a:rPr lang="en-US" b="0" strike="sngStrike" baseline="0" dirty="0"/>
              <a:t>Minor Arterial </a:t>
            </a:r>
            <a:r>
              <a:rPr lang="en-US" b="1" i="1" baseline="0" dirty="0"/>
              <a:t>Major Collector</a:t>
            </a:r>
            <a:r>
              <a:rPr lang="en-US" baseline="0" dirty="0"/>
              <a:t>.  </a:t>
            </a:r>
          </a:p>
          <a:p>
            <a:endParaRPr lang="en-US" baseline="0" dirty="0"/>
          </a:p>
          <a:p>
            <a:r>
              <a:rPr lang="en-US" baseline="0" dirty="0"/>
              <a:t>There is one more item to check before determining if Urban Area standards will be applied.  </a:t>
            </a:r>
          </a:p>
          <a:p>
            <a:endParaRPr lang="en-US" baseline="0" dirty="0"/>
          </a:p>
          <a:p>
            <a:endParaRPr lang="en-US" baseline="0" dirty="0"/>
          </a:p>
          <a:p>
            <a:endParaRPr lang="en-US" baseline="0" dirty="0"/>
          </a:p>
          <a:p>
            <a:r>
              <a:rPr lang="en-US" baseline="0" dirty="0"/>
              <a:t> </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14</a:t>
            </a:fld>
            <a:endParaRPr lang="en-US"/>
          </a:p>
        </p:txBody>
      </p:sp>
    </p:spTree>
    <p:extLst>
      <p:ext uri="{BB962C8B-B14F-4D97-AF65-F5344CB8AC3E}">
        <p14:creationId xmlns:p14="http://schemas.microsoft.com/office/powerpoint/2010/main" val="4256849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582948" y="4905555"/>
            <a:ext cx="3661913" cy="1012166"/>
          </a:xfrm>
          <a:prstGeom prst="rect">
            <a:avLst/>
          </a:prstGeom>
          <a:noFill/>
        </p:spPr>
        <p:txBody>
          <a:bodyPr wrap="square" anchor="t"/>
          <a:lstStyle>
            <a:lvl1pPr lvl="0">
              <a:defRPr/>
            </a:lvl1pPr>
          </a:lstStyle>
          <a:p>
            <a:pPr lvl="0"/>
            <a:r>
              <a:rPr lang="en-US" dirty="0"/>
              <a:t>Notes</a:t>
            </a:r>
            <a:r>
              <a:rPr lang="en-US" baseline="0" dirty="0"/>
              <a:t> are covered in more detail in another video, however, it is necessary to introduce Note 2 on Page 47 at this time.  </a:t>
            </a:r>
            <a:endParaRPr lang="en-US" dirty="0"/>
          </a:p>
          <a:p>
            <a:pPr lvl="0"/>
            <a:endParaRPr lang="en-US" dirty="0"/>
          </a:p>
          <a:p>
            <a:pPr lvl="0"/>
            <a:r>
              <a:rPr lang="en-US" dirty="0"/>
              <a:t>Note</a:t>
            </a:r>
            <a:r>
              <a:rPr lang="en-US" baseline="0" dirty="0"/>
              <a:t> 2 </a:t>
            </a:r>
            <a:r>
              <a:rPr lang="en-US" dirty="0"/>
              <a:t>requires</a:t>
            </a:r>
            <a:r>
              <a:rPr lang="en-US" baseline="0" dirty="0"/>
              <a:t> Rural Area standards to be used when the posted speed limit is, or is anticipated to be, 50 MPH or more.  </a:t>
            </a:r>
          </a:p>
          <a:p>
            <a:pPr lvl="0"/>
            <a:endParaRPr lang="en-US" baseline="0" dirty="0"/>
          </a:p>
          <a:p>
            <a:pPr lvl="0"/>
            <a:r>
              <a:rPr lang="en-US" baseline="0" dirty="0"/>
              <a:t>Let’s check the road in the example.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15</a:t>
            </a:fld>
            <a:endParaRPr lang="en-US"/>
          </a:p>
        </p:txBody>
      </p:sp>
    </p:spTree>
    <p:extLst>
      <p:ext uri="{BB962C8B-B14F-4D97-AF65-F5344CB8AC3E}">
        <p14:creationId xmlns:p14="http://schemas.microsoft.com/office/powerpoint/2010/main" val="2478986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web link to https://  and changed NDOR to NDOT in the slide header and change out the base NFC map</a:t>
            </a:r>
          </a:p>
          <a:p>
            <a:endParaRPr lang="en-US" baseline="0" dirty="0"/>
          </a:p>
          <a:p>
            <a:endParaRPr lang="en-US" baseline="0" dirty="0"/>
          </a:p>
          <a:p>
            <a:r>
              <a:rPr lang="en-US" baseline="0" dirty="0"/>
              <a:t>First, check the short segment south of E 27</a:t>
            </a:r>
            <a:r>
              <a:rPr lang="en-US" baseline="30000" dirty="0"/>
              <a:t>th</a:t>
            </a:r>
            <a:r>
              <a:rPr lang="en-US" baseline="0" dirty="0"/>
              <a:t> St.  </a:t>
            </a:r>
          </a:p>
          <a:p>
            <a:endParaRPr lang="en-US" baseline="0" dirty="0"/>
          </a:p>
          <a:p>
            <a:r>
              <a:rPr lang="en-US" baseline="0" dirty="0"/>
              <a:t>It is posted 45 MPH.  </a:t>
            </a:r>
          </a:p>
          <a:p>
            <a:endParaRPr lang="en-US" baseline="0" dirty="0"/>
          </a:p>
          <a:p>
            <a:r>
              <a:rPr lang="en-US" baseline="0" dirty="0"/>
              <a:t>As long as the anticipated speed limit is less than 50 MPH, </a:t>
            </a:r>
          </a:p>
          <a:p>
            <a:endParaRPr lang="en-US" baseline="0" dirty="0"/>
          </a:p>
          <a:p>
            <a:r>
              <a:rPr lang="en-US" b="1" baseline="0" dirty="0"/>
              <a:t>Urban Area </a:t>
            </a:r>
            <a:r>
              <a:rPr lang="en-US" baseline="0" dirty="0"/>
              <a:t>standards are required for this segment</a:t>
            </a:r>
          </a:p>
          <a:p>
            <a:endParaRPr lang="en-US" baseline="0" dirty="0"/>
          </a:p>
          <a:p>
            <a:r>
              <a:rPr lang="en-US" baseline="0" dirty="0"/>
              <a:t>because the road is in an Urban Area. </a:t>
            </a:r>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16</a:t>
            </a:fld>
            <a:endParaRPr lang="en-US"/>
          </a:p>
        </p:txBody>
      </p:sp>
    </p:spTree>
    <p:extLst>
      <p:ext uri="{BB962C8B-B14F-4D97-AF65-F5344CB8AC3E}">
        <p14:creationId xmlns:p14="http://schemas.microsoft.com/office/powerpoint/2010/main" val="3897297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8/5/2019 Updated change to Major Collector</a:t>
            </a:r>
          </a:p>
          <a:p>
            <a:endParaRPr lang="en-US" dirty="0"/>
          </a:p>
          <a:p>
            <a:r>
              <a:rPr lang="en-US" dirty="0"/>
              <a:t>For this segment,</a:t>
            </a:r>
            <a:r>
              <a:rPr lang="en-US" baseline="0" dirty="0"/>
              <a:t> k</a:t>
            </a:r>
            <a:r>
              <a:rPr lang="en-US" dirty="0"/>
              <a:t>nowing that Urban Area standards apply, and the National Functional Classification is </a:t>
            </a:r>
            <a:r>
              <a:rPr lang="en-US" strike="sngStrike" dirty="0"/>
              <a:t>Minor Arterial </a:t>
            </a:r>
            <a:r>
              <a:rPr lang="en-US" i="1" dirty="0"/>
              <a:t>Major Collector</a:t>
            </a:r>
            <a:r>
              <a:rPr lang="en-US" dirty="0"/>
              <a:t>, you</a:t>
            </a:r>
            <a:r>
              <a:rPr lang="en-US" baseline="0" dirty="0"/>
              <a:t> can find the table that would apply to a work or project on pages </a:t>
            </a:r>
            <a:r>
              <a:rPr lang="en-US" strike="sngStrike" baseline="0" dirty="0"/>
              <a:t>55</a:t>
            </a:r>
            <a:r>
              <a:rPr lang="en-US" baseline="0" dirty="0"/>
              <a:t> 57 and </a:t>
            </a:r>
            <a:r>
              <a:rPr lang="en-US" strike="sngStrike" baseline="0" dirty="0"/>
              <a:t>56 </a:t>
            </a:r>
            <a:r>
              <a:rPr lang="en-US" baseline="0" dirty="0"/>
              <a:t>58 of the MDS.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17</a:t>
            </a:fld>
            <a:endParaRPr lang="en-US"/>
          </a:p>
        </p:txBody>
      </p:sp>
    </p:spTree>
    <p:extLst>
      <p:ext uri="{BB962C8B-B14F-4D97-AF65-F5344CB8AC3E}">
        <p14:creationId xmlns:p14="http://schemas.microsoft.com/office/powerpoint/2010/main" val="3313361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web link to https://  and changed NDOR to NDOT in the slide header</a:t>
            </a:r>
          </a:p>
          <a:p>
            <a:endParaRPr lang="en-US" baseline="0" dirty="0"/>
          </a:p>
          <a:p>
            <a:endParaRPr lang="en-US" baseline="0" dirty="0"/>
          </a:p>
          <a:p>
            <a:r>
              <a:rPr lang="en-US" baseline="0" dirty="0"/>
              <a:t>Now, Check the ½ mile segment south of County Road J.  </a:t>
            </a:r>
          </a:p>
          <a:p>
            <a:endParaRPr lang="en-US" baseline="0" dirty="0"/>
          </a:p>
          <a:p>
            <a:r>
              <a:rPr lang="en-US" baseline="0" dirty="0"/>
              <a:t>As you can see in the </a:t>
            </a:r>
            <a:r>
              <a:rPr lang="en-US" b="1" baseline="0" dirty="0"/>
              <a:t>aerial</a:t>
            </a:r>
            <a:r>
              <a:rPr lang="en-US" baseline="0" dirty="0"/>
              <a:t> view, courtesy of Google Earth, the area on both sides of the road appears to be rural in character. </a:t>
            </a:r>
          </a:p>
          <a:p>
            <a:endParaRPr lang="en-US" baseline="0" dirty="0"/>
          </a:p>
          <a:p>
            <a:r>
              <a:rPr lang="en-US" baseline="0" dirty="0"/>
              <a:t>It is posted 55 MPH, as you can see in the Google image on the right.  </a:t>
            </a:r>
          </a:p>
          <a:p>
            <a:endParaRPr lang="en-US" baseline="0" dirty="0"/>
          </a:p>
          <a:p>
            <a:r>
              <a:rPr lang="en-US" baseline="0" dirty="0"/>
              <a:t>Note 2 therefore requires </a:t>
            </a:r>
            <a:r>
              <a:rPr lang="en-US" b="1" baseline="0" dirty="0"/>
              <a:t>Rural Area </a:t>
            </a:r>
            <a:r>
              <a:rPr lang="en-US" baseline="0" dirty="0"/>
              <a:t>design standards, because the road is posted, or anticipated to be posted, at 50 MPH or greater.  </a:t>
            </a:r>
          </a:p>
          <a:p>
            <a:endParaRPr lang="en-US" baseline="0" dirty="0"/>
          </a:p>
          <a:p>
            <a:r>
              <a:rPr lang="en-US" baseline="0" dirty="0"/>
              <a:t>Even though this segment of road is within an Urban Area.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18</a:t>
            </a:fld>
            <a:endParaRPr lang="en-US"/>
          </a:p>
        </p:txBody>
      </p:sp>
    </p:spTree>
    <p:extLst>
      <p:ext uri="{BB962C8B-B14F-4D97-AF65-F5344CB8AC3E}">
        <p14:creationId xmlns:p14="http://schemas.microsoft.com/office/powerpoint/2010/main" val="116467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change to Major Collector</a:t>
            </a:r>
          </a:p>
          <a:p>
            <a:endParaRPr lang="en-US" dirty="0"/>
          </a:p>
          <a:p>
            <a:endParaRPr lang="en-US" dirty="0"/>
          </a:p>
          <a:p>
            <a:r>
              <a:rPr lang="en-US" dirty="0"/>
              <a:t>For this segment, knowing that Rural Area standards apply, </a:t>
            </a:r>
          </a:p>
          <a:p>
            <a:endParaRPr lang="en-US" dirty="0"/>
          </a:p>
          <a:p>
            <a:r>
              <a:rPr lang="en-US" dirty="0"/>
              <a:t>and the National Functional Classification is </a:t>
            </a:r>
            <a:r>
              <a:rPr lang="en-US" strike="sngStrike" dirty="0"/>
              <a:t>Minor Arterial </a:t>
            </a:r>
            <a:r>
              <a:rPr lang="en-US" i="1" dirty="0"/>
              <a:t>Major Collector</a:t>
            </a:r>
            <a:r>
              <a:rPr lang="en-US" dirty="0"/>
              <a:t>, </a:t>
            </a:r>
          </a:p>
          <a:p>
            <a:endParaRPr lang="en-US" dirty="0"/>
          </a:p>
          <a:p>
            <a:r>
              <a:rPr lang="en-US" baseline="0" dirty="0"/>
              <a:t>find the table that would apply to a work or project on this segment of road </a:t>
            </a:r>
          </a:p>
          <a:p>
            <a:endParaRPr lang="en-US" baseline="0" dirty="0"/>
          </a:p>
          <a:p>
            <a:r>
              <a:rPr lang="en-US" baseline="0" dirty="0"/>
              <a:t>on pages </a:t>
            </a:r>
            <a:r>
              <a:rPr lang="en-US" strike="sngStrike" baseline="0" dirty="0"/>
              <a:t>63</a:t>
            </a:r>
            <a:r>
              <a:rPr lang="en-US" baseline="0" dirty="0"/>
              <a:t>  65 and </a:t>
            </a:r>
            <a:r>
              <a:rPr lang="en-US" strike="sngStrike" baseline="0" dirty="0"/>
              <a:t>64</a:t>
            </a:r>
            <a:r>
              <a:rPr lang="en-US" baseline="0" dirty="0"/>
              <a:t>  66 of the MDS.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19</a:t>
            </a:fld>
            <a:endParaRPr lang="en-US"/>
          </a:p>
        </p:txBody>
      </p:sp>
    </p:spTree>
    <p:extLst>
      <p:ext uri="{BB962C8B-B14F-4D97-AF65-F5344CB8AC3E}">
        <p14:creationId xmlns:p14="http://schemas.microsoft.com/office/powerpoint/2010/main" val="3115764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0" i="1" dirty="0"/>
              <a:t>8/4/2019 Updated to change NDOR to NDOT</a:t>
            </a:r>
          </a:p>
          <a:p>
            <a:endParaRPr lang="en-US" b="0" dirty="0"/>
          </a:p>
          <a:p>
            <a:r>
              <a:rPr lang="en-US" b="0" dirty="0"/>
              <a:t>First, some terminology and acronyms</a:t>
            </a:r>
            <a:r>
              <a:rPr lang="en-US" b="0" baseline="0" dirty="0"/>
              <a:t>  .     .      .   </a:t>
            </a:r>
          </a:p>
          <a:p>
            <a:endParaRPr lang="en-US" b="0" baseline="0" dirty="0"/>
          </a:p>
          <a:p>
            <a:pPr marL="228600" indent="-228600">
              <a:buFont typeface="+mj-lt"/>
              <a:buAutoNum type="alphaLcParenR"/>
            </a:pPr>
            <a:r>
              <a:rPr lang="en-US" b="1" baseline="0" dirty="0"/>
              <a:t>NBCS</a:t>
            </a:r>
            <a:r>
              <a:rPr lang="en-US" baseline="0" dirty="0"/>
              <a:t> is the Nebraska Board of Public Roads Classifications and Standards; it may also be called the Board of Public Roads, or just The Board.</a:t>
            </a:r>
            <a:r>
              <a:rPr lang="en-US" dirty="0"/>
              <a:t>  </a:t>
            </a:r>
          </a:p>
          <a:p>
            <a:pPr marL="228600" indent="-228600">
              <a:buFont typeface="+mj-lt"/>
              <a:buAutoNum type="alphaLcParenR"/>
            </a:pPr>
            <a:r>
              <a:rPr lang="en-US" b="1" dirty="0"/>
              <a:t>NDOT</a:t>
            </a:r>
            <a:r>
              <a:rPr lang="en-US" dirty="0"/>
              <a:t> is the Nebraska Department of Transportation</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Standards</a:t>
            </a:r>
            <a:r>
              <a:rPr lang="en-US" dirty="0"/>
              <a:t> refers</a:t>
            </a:r>
            <a:r>
              <a:rPr lang="en-US" baseline="0" dirty="0"/>
              <a:t> to the NBCS standards, including design, construction, maintenance and relaxation of standards.   </a:t>
            </a:r>
            <a:r>
              <a:rPr lang="en-US" b="1" baseline="0" dirty="0"/>
              <a:t>MDS</a:t>
            </a:r>
            <a:r>
              <a:rPr lang="en-US" baseline="0" dirty="0"/>
              <a:t> refers to the </a:t>
            </a:r>
            <a:r>
              <a:rPr lang="en-US" b="1" baseline="0" dirty="0"/>
              <a:t>Minimum Design Standards</a:t>
            </a:r>
            <a:r>
              <a:rPr lang="en-US" baseline="0" dirty="0"/>
              <a:t>, which address only the </a:t>
            </a:r>
            <a:r>
              <a:rPr lang="en-US" b="1" baseline="0" dirty="0"/>
              <a:t>design</a:t>
            </a:r>
            <a:r>
              <a:rPr lang="en-US" baseline="0" dirty="0"/>
              <a:t> aspect of a work or project. Standards are often termed “</a:t>
            </a:r>
            <a:r>
              <a:rPr lang="en-US" b="1" baseline="0" dirty="0"/>
              <a:t>minimum</a:t>
            </a:r>
            <a:r>
              <a:rPr lang="en-US" baseline="0" dirty="0"/>
              <a:t>” but realize there are </a:t>
            </a:r>
            <a:r>
              <a:rPr lang="en-US" b="1" baseline="0" dirty="0"/>
              <a:t>maximums</a:t>
            </a:r>
            <a:r>
              <a:rPr lang="en-US" baseline="0" dirty="0"/>
              <a:t> (for superelevation, grade) and </a:t>
            </a:r>
            <a:r>
              <a:rPr lang="en-US" b="1" baseline="0" dirty="0"/>
              <a:t>ranges</a:t>
            </a:r>
            <a:r>
              <a:rPr lang="en-US" baseline="0" dirty="0"/>
              <a:t> ( for cross slopes).  When we say “minimum” – sometimes it refers to all of those.</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Neb. Rev. Stat. </a:t>
            </a:r>
            <a:r>
              <a:rPr lang="en-US" dirty="0"/>
              <a:t>refers to the Nebraska Revised</a:t>
            </a:r>
            <a:r>
              <a:rPr lang="en-US" baseline="0" dirty="0"/>
              <a:t> Statutes</a:t>
            </a:r>
          </a:p>
          <a:p>
            <a:pPr marL="228600" indent="-228600">
              <a:buFont typeface="+mj-lt"/>
              <a:buAutoNum type="alphaLcParenR"/>
            </a:pPr>
            <a:r>
              <a:rPr lang="en-US" b="1" dirty="0"/>
              <a:t>NAC</a:t>
            </a:r>
            <a:r>
              <a:rPr lang="en-US" baseline="0" dirty="0"/>
              <a:t> is the Nebraska Administrative Code.  These are regulations, that have the force of law.  </a:t>
            </a:r>
          </a:p>
          <a:p>
            <a:pPr marL="228600" marR="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The word</a:t>
            </a:r>
            <a:r>
              <a:rPr lang="en-US" dirty="0"/>
              <a:t> “</a:t>
            </a:r>
            <a:r>
              <a:rPr lang="en-US" b="1" dirty="0"/>
              <a:t>Highway</a:t>
            </a:r>
            <a:r>
              <a:rPr lang="en-US" dirty="0"/>
              <a:t>” in</a:t>
            </a:r>
            <a:r>
              <a:rPr lang="en-US" baseline="0" dirty="0"/>
              <a:t> Nebraska law also refers to roads and streets. </a:t>
            </a:r>
            <a:r>
              <a:rPr lang="en-US" sz="1200" b="0" i="0" u="none" strike="noStrike" kern="1200" baseline="0" dirty="0">
                <a:solidFill>
                  <a:schemeClr val="tx1"/>
                </a:solidFill>
                <a:latin typeface="+mn-lt"/>
                <a:ea typeface="+mn-ea"/>
                <a:cs typeface="+mn-cs"/>
              </a:rPr>
              <a:t>Highway means the entire width between the boundary limits of any street, road, avenue, boulevard, or way which is </a:t>
            </a:r>
            <a:r>
              <a:rPr lang="en-US" sz="1200" b="1" i="0" u="none" strike="noStrike" kern="1200" baseline="0" dirty="0">
                <a:solidFill>
                  <a:schemeClr val="tx1"/>
                </a:solidFill>
                <a:latin typeface="+mn-lt"/>
                <a:ea typeface="+mn-ea"/>
                <a:cs typeface="+mn-cs"/>
              </a:rPr>
              <a:t>publicly maintained </a:t>
            </a:r>
            <a:r>
              <a:rPr lang="en-US" sz="1200" b="0" i="0" u="none" strike="noStrike" kern="1200" baseline="0" dirty="0">
                <a:solidFill>
                  <a:schemeClr val="tx1"/>
                </a:solidFill>
                <a:latin typeface="+mn-lt"/>
                <a:ea typeface="+mn-ea"/>
                <a:cs typeface="+mn-cs"/>
              </a:rPr>
              <a:t>when any part is open to the </a:t>
            </a:r>
            <a:r>
              <a:rPr lang="en-US" sz="1200" b="1" i="0" u="none" strike="noStrike" kern="1200" baseline="0" dirty="0">
                <a:solidFill>
                  <a:schemeClr val="tx1"/>
                </a:solidFill>
                <a:latin typeface="+mn-lt"/>
                <a:ea typeface="+mn-ea"/>
                <a:cs typeface="+mn-cs"/>
              </a:rPr>
              <a:t>use of the public </a:t>
            </a:r>
            <a:r>
              <a:rPr lang="en-US" sz="1200" b="0" i="0" u="none" strike="noStrike" kern="1200" baseline="0" dirty="0">
                <a:solidFill>
                  <a:schemeClr val="tx1"/>
                </a:solidFill>
                <a:latin typeface="+mn-lt"/>
                <a:ea typeface="+mn-ea"/>
                <a:cs typeface="+mn-cs"/>
              </a:rPr>
              <a:t>for purposes of vehicular travel. </a:t>
            </a:r>
            <a:endParaRPr lang="en-US" baseline="0" dirty="0"/>
          </a:p>
          <a:p>
            <a:pPr marL="228600" marR="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3R</a:t>
            </a:r>
            <a:r>
              <a:rPr lang="en-US" baseline="0" dirty="0"/>
              <a:t> is short for resurfacing, restoration and rehabilitation.  For more details, see the video dedicated to 3R.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FC</a:t>
            </a:r>
            <a:r>
              <a:rPr lang="en-US" baseline="0" dirty="0"/>
              <a:t> is Functional Classification.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CFR</a:t>
            </a:r>
            <a:r>
              <a:rPr lang="en-US" baseline="0" dirty="0"/>
              <a:t> is the acronym for the Code of Federal Regulations.</a:t>
            </a:r>
            <a:endParaRPr lang="en-US" b="0" dirty="0"/>
          </a:p>
          <a:p>
            <a:endParaRPr lang="en-US" b="1"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2767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web link to https://  and changed NDOR to NDOT in the slide header</a:t>
            </a:r>
          </a:p>
          <a:p>
            <a:endParaRPr lang="en-US" baseline="0" dirty="0"/>
          </a:p>
          <a:p>
            <a:endParaRPr lang="en-US" baseline="0" dirty="0"/>
          </a:p>
          <a:p>
            <a:r>
              <a:rPr lang="en-US" baseline="0" dirty="0"/>
              <a:t>Let’s check the extension of Co Rd 23 north of the Urban Area.  </a:t>
            </a:r>
          </a:p>
          <a:p>
            <a:endParaRPr lang="en-US" baseline="0" dirty="0"/>
          </a:p>
          <a:p>
            <a:r>
              <a:rPr lang="en-US" baseline="0" dirty="0"/>
              <a:t>On the Map Library screen, click on State &amp; National Functional Classification Maps by County </a:t>
            </a:r>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20</a:t>
            </a:fld>
            <a:endParaRPr lang="en-US"/>
          </a:p>
        </p:txBody>
      </p:sp>
    </p:spTree>
    <p:extLst>
      <p:ext uri="{BB962C8B-B14F-4D97-AF65-F5344CB8AC3E}">
        <p14:creationId xmlns:p14="http://schemas.microsoft.com/office/powerpoint/2010/main" val="1682269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web link to https://  and changed NDOR to NDOT in the slide header</a:t>
            </a:r>
          </a:p>
          <a:p>
            <a:endParaRPr lang="en-US" baseline="0" dirty="0"/>
          </a:p>
          <a:p>
            <a:endParaRPr lang="en-US" baseline="0" dirty="0"/>
          </a:p>
          <a:p>
            <a:r>
              <a:rPr lang="en-US" baseline="0" dirty="0"/>
              <a:t>That will bring up the County map index.    </a:t>
            </a:r>
          </a:p>
          <a:p>
            <a:endParaRPr lang="en-US" baseline="0" dirty="0"/>
          </a:p>
          <a:p>
            <a:r>
              <a:rPr lang="en-US" baseline="0" dirty="0"/>
              <a:t>Click on the </a:t>
            </a:r>
            <a:r>
              <a:rPr lang="en-US" b="1" baseline="0" dirty="0"/>
              <a:t>“National” link </a:t>
            </a:r>
            <a:r>
              <a:rPr lang="en-US" baseline="0" dirty="0"/>
              <a:t>to get to the National Functional Classification map for the County of interest.</a:t>
            </a:r>
          </a:p>
          <a:p>
            <a:endParaRPr lang="en-US" baseline="0" dirty="0"/>
          </a:p>
          <a:p>
            <a:r>
              <a:rPr lang="en-US" baseline="0" dirty="0"/>
              <a:t>In this case, Scottsbluff County.    </a:t>
            </a:r>
          </a:p>
          <a:p>
            <a:endParaRPr lang="en-US" baseline="0" dirty="0"/>
          </a:p>
          <a:p>
            <a:endParaRPr lang="en-US" baseline="0" dirty="0"/>
          </a:p>
          <a:p>
            <a:endParaRPr lang="en-US" baseline="0" dirty="0"/>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21</a:t>
            </a:fld>
            <a:endParaRPr lang="en-US"/>
          </a:p>
        </p:txBody>
      </p:sp>
    </p:spTree>
    <p:extLst>
      <p:ext uri="{BB962C8B-B14F-4D97-AF65-F5344CB8AC3E}">
        <p14:creationId xmlns:p14="http://schemas.microsoft.com/office/powerpoint/2010/main" val="3813420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web link to https:// for the actual Scottsbluff County map and changed NDOR to NDOT in the slide header</a:t>
            </a:r>
          </a:p>
          <a:p>
            <a:endParaRPr lang="en-US" baseline="0" dirty="0"/>
          </a:p>
          <a:p>
            <a:endParaRPr lang="en-US" baseline="0" dirty="0"/>
          </a:p>
          <a:p>
            <a:r>
              <a:rPr lang="en-US" baseline="0" dirty="0"/>
              <a:t>That gets you to the county’s National Functional Classification map.  </a:t>
            </a:r>
          </a:p>
          <a:p>
            <a:endParaRPr lang="en-US" baseline="0" dirty="0"/>
          </a:p>
          <a:p>
            <a:r>
              <a:rPr lang="en-US" baseline="0" dirty="0"/>
              <a:t> </a:t>
            </a:r>
            <a:r>
              <a:rPr lang="en-US" b="1" baseline="0" dirty="0"/>
              <a:t>Scotts Bluff County</a:t>
            </a:r>
            <a:r>
              <a:rPr lang="en-US" b="0" baseline="0" dirty="0"/>
              <a:t>, in this example</a:t>
            </a:r>
            <a:r>
              <a:rPr lang="en-US" baseline="0" dirty="0"/>
              <a:t>. </a:t>
            </a:r>
          </a:p>
          <a:p>
            <a:endParaRPr lang="en-US" baseline="0" dirty="0"/>
          </a:p>
          <a:p>
            <a:r>
              <a:rPr lang="en-US" baseline="0" dirty="0"/>
              <a:t>The legend identifies the map as an NFC map.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County Road 23, is outside of the </a:t>
            </a:r>
            <a:r>
              <a:rPr lang="en-US" b="1" baseline="0" dirty="0"/>
              <a:t>Urban Area </a:t>
            </a:r>
            <a:r>
              <a:rPr lang="en-US" baseline="0" dirty="0"/>
              <a:t>boundary. Therefore it is in the </a:t>
            </a:r>
            <a:r>
              <a:rPr lang="en-US" b="1" baseline="0" dirty="0"/>
              <a:t>Rural area</a:t>
            </a:r>
            <a:r>
              <a:rPr lang="en-US" baseline="0" dirty="0"/>
              <a:t>.  </a:t>
            </a:r>
          </a:p>
          <a:p>
            <a:endParaRPr lang="en-US" baseline="0" dirty="0"/>
          </a:p>
          <a:p>
            <a:r>
              <a:rPr lang="en-US" baseline="0" dirty="0"/>
              <a:t>Notice that the Federal-aid Route #1055, is different that the route number [#5719] that is inside the Urban Area.  </a:t>
            </a:r>
          </a:p>
          <a:p>
            <a:endParaRPr lang="en-US" baseline="0" dirty="0"/>
          </a:p>
          <a:p>
            <a:r>
              <a:rPr lang="en-US" baseline="0" dirty="0"/>
              <a:t>The color indicates that it has a National Functional Classification of </a:t>
            </a:r>
            <a:r>
              <a:rPr lang="en-US" b="1" baseline="0" dirty="0"/>
              <a:t>Major Collector</a:t>
            </a:r>
            <a:r>
              <a:rPr lang="en-US" baseline="0" dirty="0"/>
              <a:t>.  </a:t>
            </a:r>
          </a:p>
          <a:p>
            <a:endParaRPr lang="en-US" baseline="0" dirty="0"/>
          </a:p>
          <a:p>
            <a:r>
              <a:rPr lang="en-US" baseline="0" dirty="0"/>
              <a:t>There is one more item to check before determining if Rural Area standards will be applied.  </a:t>
            </a:r>
          </a:p>
          <a:p>
            <a:endParaRPr lang="en-US" baseline="0" dirty="0"/>
          </a:p>
          <a:p>
            <a:endParaRPr lang="en-US" baseline="0" dirty="0"/>
          </a:p>
          <a:p>
            <a:endParaRPr lang="en-US" baseline="0" dirty="0"/>
          </a:p>
          <a:p>
            <a:r>
              <a:rPr lang="en-US" baseline="0" dirty="0"/>
              <a:t> </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22</a:t>
            </a:fld>
            <a:endParaRPr lang="en-US"/>
          </a:p>
        </p:txBody>
      </p:sp>
    </p:spTree>
    <p:extLst>
      <p:ext uri="{BB962C8B-B14F-4D97-AF65-F5344CB8AC3E}">
        <p14:creationId xmlns:p14="http://schemas.microsoft.com/office/powerpoint/2010/main" val="3098783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890677" y="5354128"/>
            <a:ext cx="5076645" cy="856891"/>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MDS allow the application of Urban Area standards in Rural Areas that are low speed, i.e. 45 MPH or less, and are commercial or residential in character.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Common examples are Cities of the Second Class, Villages, areas within the zoning jurisdiction of cities and villages, and Sanitary Improvement Districts.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Within the zoning jurisdiction, quite often populated areas increase and traffic slows down.  Note 3 allows a transition from high-speed to low-speed in these areas, even though they may lie beyond the Urban Area boundary.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If the county chooses to apply Urban Area standards, the expectation is to use the Functional Classification designated on the National Functional Classification map, and it is good practice to document that decision.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Continuing with the Scotts Bluff example, let’s see how Note 3 applies.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baseline="0" dirty="0">
                <a:solidFill>
                  <a:schemeClr val="tx1"/>
                </a:solidFill>
                <a:latin typeface="+mn-lt"/>
                <a:ea typeface="+mn-ea"/>
                <a:cs typeface="+mn-cs"/>
              </a:rPr>
              <a:t>NOT FOR AUDIO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“Functional classifications should be assigned based on actual functional criteria, rather than the location of the roadway within an urban or rural context.”  </a:t>
            </a:r>
            <a:r>
              <a:rPr lang="en-US" sz="1200" b="0" i="1" u="none" strike="noStrike" kern="1200" baseline="0" dirty="0">
                <a:solidFill>
                  <a:schemeClr val="tx1"/>
                </a:solidFill>
                <a:latin typeface="+mn-lt"/>
                <a:ea typeface="+mn-ea"/>
                <a:cs typeface="+mn-cs"/>
              </a:rPr>
              <a:t>Highway Functional Classification, Concepts and Procedures</a:t>
            </a:r>
            <a:r>
              <a:rPr lang="en-US" sz="1200" b="0" i="0" u="none" strike="noStrike" kern="1200" baseline="0" dirty="0">
                <a:solidFill>
                  <a:schemeClr val="tx1"/>
                </a:solidFill>
                <a:latin typeface="+mn-lt"/>
                <a:ea typeface="+mn-ea"/>
                <a:cs typeface="+mn-cs"/>
              </a:rPr>
              <a:t>, FHWA, 2013, Page 19.   </a:t>
            </a:r>
            <a:endParaRPr lang="en-US" dirty="0"/>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23</a:t>
            </a:fld>
            <a:endParaRPr lang="en-US"/>
          </a:p>
        </p:txBody>
      </p:sp>
    </p:spTree>
    <p:extLst>
      <p:ext uri="{BB962C8B-B14F-4D97-AF65-F5344CB8AC3E}">
        <p14:creationId xmlns:p14="http://schemas.microsoft.com/office/powerpoint/2010/main" val="281971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Looking at the Scottsbluff County map, north of the Urban Area Boundary</a:t>
            </a:r>
            <a:r>
              <a:rPr lang="en-US" baseline="0" dirty="0"/>
              <a:t> of the city of </a:t>
            </a:r>
            <a:r>
              <a:rPr lang="en-US" dirty="0"/>
              <a:t>Scotts Bluff</a:t>
            </a:r>
            <a:r>
              <a:rPr lang="en-US" baseline="0" dirty="0"/>
              <a:t>,</a:t>
            </a:r>
            <a:endParaRPr lang="en-US" dirty="0"/>
          </a:p>
          <a:p>
            <a:endParaRPr lang="en-US" dirty="0"/>
          </a:p>
          <a:p>
            <a:r>
              <a:rPr lang="en-US" dirty="0"/>
              <a:t>There is no village, city of the second class or sanitary</a:t>
            </a:r>
            <a:r>
              <a:rPr lang="en-US" baseline="0" dirty="0"/>
              <a:t> improvement district.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24</a:t>
            </a:fld>
            <a:endParaRPr lang="en-US"/>
          </a:p>
        </p:txBody>
      </p:sp>
    </p:spTree>
    <p:extLst>
      <p:ext uri="{BB962C8B-B14F-4D97-AF65-F5344CB8AC3E}">
        <p14:creationId xmlns:p14="http://schemas.microsoft.com/office/powerpoint/2010/main" val="3543837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the Zoning</a:t>
            </a:r>
            <a:r>
              <a:rPr lang="en-US" baseline="0" dirty="0"/>
              <a:t> Jurisdiction?  </a:t>
            </a:r>
            <a:endParaRPr lang="en-US" dirty="0"/>
          </a:p>
          <a:p>
            <a:endParaRPr lang="en-US" dirty="0"/>
          </a:p>
          <a:p>
            <a:r>
              <a:rPr lang="en-US" dirty="0"/>
              <a:t>It extends two miles beyond the corporate limits, by state law. [§16-901]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screen shows a portion of the city’s zoning map. </a:t>
            </a:r>
          </a:p>
          <a:p>
            <a:endParaRPr lang="en-US" dirty="0"/>
          </a:p>
          <a:p>
            <a:r>
              <a:rPr lang="en-US" dirty="0"/>
              <a:t>North on Sugar Factory Road</a:t>
            </a:r>
            <a:r>
              <a:rPr lang="en-US" baseline="0" dirty="0"/>
              <a:t> it extends t</a:t>
            </a:r>
            <a:r>
              <a:rPr lang="en-US" dirty="0"/>
              <a:t>o just south of Co Rd G.</a:t>
            </a:r>
            <a:r>
              <a:rPr lang="en-US" baseline="0" dirty="0"/>
              <a:t>  </a:t>
            </a:r>
            <a:endParaRPr lang="en-US" dirty="0"/>
          </a:p>
          <a:p>
            <a:endParaRPr lang="en-US" dirty="0"/>
          </a:p>
          <a:p>
            <a:r>
              <a:rPr lang="en-US" dirty="0"/>
              <a:t>Most of the land along the Road is zoned Agriculture. </a:t>
            </a:r>
          </a:p>
          <a:p>
            <a:endParaRPr lang="en-US" dirty="0"/>
          </a:p>
          <a:p>
            <a:r>
              <a:rPr lang="en-US" dirty="0"/>
              <a:t>There are two small R1B zones called “Rural Residential Estate” zones</a:t>
            </a:r>
          </a:p>
          <a:p>
            <a:endParaRPr lang="en-US" dirty="0"/>
          </a:p>
          <a:p>
            <a:r>
              <a:rPr lang="en-US" dirty="0"/>
              <a:t>The</a:t>
            </a:r>
            <a:r>
              <a:rPr lang="en-US" baseline="0" dirty="0"/>
              <a:t> next screen focuses on the area in the rectangle, a little over one mile from Co Rd J north to around Co Rd H.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25</a:t>
            </a:fld>
            <a:endParaRPr lang="en-US"/>
          </a:p>
        </p:txBody>
      </p:sp>
    </p:spTree>
    <p:extLst>
      <p:ext uri="{BB962C8B-B14F-4D97-AF65-F5344CB8AC3E}">
        <p14:creationId xmlns:p14="http://schemas.microsoft.com/office/powerpoint/2010/main" val="3247061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Focusing on the two R1B areas</a:t>
            </a:r>
          </a:p>
          <a:p>
            <a:endParaRPr lang="en-US" dirty="0"/>
          </a:p>
          <a:p>
            <a:r>
              <a:rPr lang="en-US" dirty="0"/>
              <a:t>A</a:t>
            </a:r>
            <a:r>
              <a:rPr lang="en-US" baseline="0" dirty="0"/>
              <a:t> Google Earth</a:t>
            </a:r>
            <a:r>
              <a:rPr lang="en-US" dirty="0"/>
              <a:t> aerial view shows </a:t>
            </a:r>
            <a:r>
              <a:rPr lang="en-US" baseline="0" dirty="0"/>
              <a:t>that they are sparsely populated areas, with few access points and little congestion.  </a:t>
            </a:r>
          </a:p>
          <a:p>
            <a:endParaRPr lang="en-US" baseline="0" dirty="0"/>
          </a:p>
          <a:p>
            <a:r>
              <a:rPr lang="en-US" baseline="0" dirty="0"/>
              <a:t>The street view confirms this.  </a:t>
            </a:r>
          </a:p>
          <a:p>
            <a:endParaRPr lang="en-US" baseline="0" dirty="0"/>
          </a:p>
          <a:p>
            <a:r>
              <a:rPr lang="en-US" baseline="0" dirty="0"/>
              <a:t>They would </a:t>
            </a:r>
            <a:r>
              <a:rPr lang="en-US" b="1" baseline="0" dirty="0"/>
              <a:t>not</a:t>
            </a:r>
            <a:r>
              <a:rPr lang="en-US" baseline="0" dirty="0"/>
              <a:t> be considered a residential area as intended by Note 3.  </a:t>
            </a:r>
          </a:p>
          <a:p>
            <a:endParaRPr lang="en-US" baseline="0" dirty="0"/>
          </a:p>
          <a:p>
            <a:r>
              <a:rPr lang="en-US" baseline="0" dirty="0"/>
              <a:t>Finally, let’s get an overall view of Sugar Factory Rd beyond the Urban Area boundary and several miles north to make sure we haven’t missed anything.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26</a:t>
            </a:fld>
            <a:endParaRPr lang="en-US"/>
          </a:p>
        </p:txBody>
      </p:sp>
    </p:spTree>
    <p:extLst>
      <p:ext uri="{BB962C8B-B14F-4D97-AF65-F5344CB8AC3E}">
        <p14:creationId xmlns:p14="http://schemas.microsoft.com/office/powerpoint/2010/main" val="3299783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806569" y="5509403"/>
            <a:ext cx="5715000" cy="1495245"/>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web link to https://  and changed NDOR to NDOT in the slide header</a:t>
            </a:r>
          </a:p>
          <a:p>
            <a:endParaRPr lang="en-US" baseline="0" dirty="0"/>
          </a:p>
          <a:p>
            <a:endParaRPr lang="en-US" baseline="0" dirty="0"/>
          </a:p>
          <a:p>
            <a:r>
              <a:rPr lang="en-US" baseline="0" dirty="0"/>
              <a:t>Looking at the Google Earth aerial view overlaid on top of the NFC map, </a:t>
            </a:r>
          </a:p>
          <a:p>
            <a:endParaRPr lang="en-US" baseline="0" dirty="0"/>
          </a:p>
          <a:p>
            <a:r>
              <a:rPr lang="en-US" baseline="0" dirty="0"/>
              <a:t>You can see the land on both sides of the road is rural in character.  </a:t>
            </a:r>
          </a:p>
          <a:p>
            <a:endParaRPr lang="en-US" baseline="0" dirty="0"/>
          </a:p>
          <a:p>
            <a:r>
              <a:rPr lang="en-US" baseline="0" dirty="0"/>
              <a:t>There is a small area, just south of Minatare Rd, that looks like it </a:t>
            </a:r>
            <a:r>
              <a:rPr lang="en-US" b="1" baseline="0" dirty="0"/>
              <a:t>might</a:t>
            </a:r>
            <a:r>
              <a:rPr lang="en-US" baseline="0" dirty="0"/>
              <a:t> be residential in character.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commercial area or a residential area within the work or project limits,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would be allowed to use Urban Area standards, if the road is posted at 45 MPH or less.  </a:t>
            </a:r>
          </a:p>
          <a:p>
            <a:endParaRPr lang="en-US" baseline="0" dirty="0"/>
          </a:p>
          <a:p>
            <a:r>
              <a:rPr lang="en-US" baseline="0" dirty="0"/>
              <a:t>Taking a closer look with the help of Google Earth, it appears to be acreages, mostly on the west side.  </a:t>
            </a:r>
          </a:p>
          <a:p>
            <a:endParaRPr lang="en-US" baseline="0" dirty="0"/>
          </a:p>
          <a:p>
            <a:r>
              <a:rPr lang="en-US" baseline="0" dirty="0"/>
              <a:t>In this case, apparently because it is not a densely populated residential area, i.e. acreages with somewhat limited access points, the road is posted 55 MPH. </a:t>
            </a:r>
          </a:p>
          <a:p>
            <a:endParaRPr lang="en-US" baseline="0" dirty="0"/>
          </a:p>
          <a:p>
            <a:r>
              <a:rPr lang="en-US" baseline="0" dirty="0"/>
              <a:t>And there is a stop condition at Lake Minatare Road, which abuts the development, so traffic is inherently slower along this short stretch of road.  </a:t>
            </a:r>
          </a:p>
          <a:p>
            <a:endParaRPr lang="en-US" baseline="0" dirty="0"/>
          </a:p>
          <a:p>
            <a:r>
              <a:rPr lang="en-US" b="1" baseline="0" dirty="0"/>
              <a:t>Rural Area </a:t>
            </a:r>
            <a:r>
              <a:rPr lang="en-US" baseline="0" dirty="0"/>
              <a:t>standards would be applied to a work or project on this entire stretch of county road because it is outside the Urban Area and is posted at 55 MPH.  </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27</a:t>
            </a:fld>
            <a:endParaRPr lang="en-US"/>
          </a:p>
        </p:txBody>
      </p:sp>
    </p:spTree>
    <p:extLst>
      <p:ext uri="{BB962C8B-B14F-4D97-AF65-F5344CB8AC3E}">
        <p14:creationId xmlns:p14="http://schemas.microsoft.com/office/powerpoint/2010/main" val="825210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segment, knowing that Rural Area standards apply, and the National Functional Classification is Major</a:t>
            </a:r>
            <a:r>
              <a:rPr lang="en-US" baseline="0" dirty="0"/>
              <a:t> Collector</a:t>
            </a:r>
            <a:r>
              <a:rPr lang="en-US" dirty="0"/>
              <a:t>, you</a:t>
            </a:r>
            <a:r>
              <a:rPr lang="en-US" baseline="0" dirty="0"/>
              <a:t> can then find the table that would apply to a work or project on pages 65 and 66 of the MDS.  </a:t>
            </a:r>
          </a:p>
          <a:p>
            <a:endParaRPr lang="en-US" baseline="0" dirty="0"/>
          </a:p>
          <a:p>
            <a:r>
              <a:rPr lang="en-US" baseline="0" dirty="0"/>
              <a:t>To summarize, </a:t>
            </a:r>
          </a:p>
          <a:p>
            <a:endParaRPr lang="en-US" baseline="0" dirty="0"/>
          </a:p>
          <a:p>
            <a:r>
              <a:rPr lang="en-US" baseline="0" dirty="0"/>
              <a:t>If there is a village, city of the second class, or a SID, </a:t>
            </a:r>
          </a:p>
          <a:p>
            <a:endParaRPr lang="en-US" baseline="0" dirty="0"/>
          </a:p>
          <a:p>
            <a:r>
              <a:rPr lang="en-US" baseline="0" dirty="0"/>
              <a:t>Or for roads and streets within the zoning jurisdiction where traffic slows to low-speed as populated areas increase,</a:t>
            </a:r>
          </a:p>
          <a:p>
            <a:endParaRPr lang="en-US" baseline="0" dirty="0"/>
          </a:p>
          <a:p>
            <a:r>
              <a:rPr lang="en-US" baseline="0" dirty="0"/>
              <a:t>the decision to apply Urban Area standards in a Rural Area is likely to be clear.   </a:t>
            </a:r>
          </a:p>
          <a:p>
            <a:endParaRPr lang="en-US" baseline="0" dirty="0"/>
          </a:p>
          <a:p>
            <a:r>
              <a:rPr lang="en-US" baseline="0" dirty="0"/>
              <a:t>That should take care of the vast majority of situations with regard to Note 3.  </a:t>
            </a:r>
          </a:p>
          <a:p>
            <a:endParaRPr lang="en-US" baseline="0" dirty="0"/>
          </a:p>
          <a:p>
            <a:r>
              <a:rPr lang="en-US" baseline="0" dirty="0"/>
              <a:t>For </a:t>
            </a:r>
            <a:r>
              <a:rPr lang="en-US" b="1" baseline="0" dirty="0"/>
              <a:t>other</a:t>
            </a:r>
            <a:r>
              <a:rPr lang="en-US" baseline="0" dirty="0"/>
              <a:t> situations, which will be very few, when there is a commercial or residential area, the decision could be subjective.  </a:t>
            </a:r>
          </a:p>
          <a:p>
            <a:endParaRPr lang="en-US" baseline="0" dirty="0"/>
          </a:p>
          <a:p>
            <a:r>
              <a:rPr lang="en-US" baseline="0" dirty="0"/>
              <a:t>Documenting the decision is good practice.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28</a:t>
            </a:fld>
            <a:endParaRPr lang="en-US"/>
          </a:p>
        </p:txBody>
      </p:sp>
    </p:spTree>
    <p:extLst>
      <p:ext uri="{BB962C8B-B14F-4D97-AF65-F5344CB8AC3E}">
        <p14:creationId xmlns:p14="http://schemas.microsoft.com/office/powerpoint/2010/main" val="39871689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We just discussed how to generally find Urban Area and Rural Area tables that would apply to a project</a:t>
            </a:r>
          </a:p>
          <a:p>
            <a:endParaRPr lang="en-US" baseline="0" dirty="0"/>
          </a:p>
          <a:p>
            <a:r>
              <a:rPr lang="en-US" baseline="0" dirty="0"/>
              <a:t>These are the first 8 tables, parts C thru J, pages 55-70</a:t>
            </a:r>
          </a:p>
          <a:p>
            <a:endParaRPr lang="en-US" baseline="0" dirty="0"/>
          </a:p>
          <a:p>
            <a:r>
              <a:rPr lang="en-US" b="0" baseline="0" dirty="0"/>
              <a:t>These eight tables apply to </a:t>
            </a:r>
            <a:r>
              <a:rPr lang="en-US" b="1" baseline="0" dirty="0"/>
              <a:t>most</a:t>
            </a:r>
            <a:r>
              <a:rPr lang="en-US" baseline="0" dirty="0"/>
              <a:t> of the mileage on Nebraska’s county road and municipal street system.</a:t>
            </a:r>
          </a:p>
          <a:p>
            <a:endParaRPr lang="en-US" baseline="0" dirty="0"/>
          </a:p>
          <a:p>
            <a:r>
              <a:rPr lang="en-US" baseline="0" dirty="0"/>
              <a:t>The example was a road within an Urban Area that also extends into the Rural Area.  In order to identify which standards apply to specific segments of that road, we first identified where it is located – within the Urban Area, or in the Rural Area – found the applicable National Functional Classification </a:t>
            </a:r>
            <a:r>
              <a:rPr lang="en-US" b="1" baseline="0" dirty="0"/>
              <a:t>map</a:t>
            </a:r>
            <a:r>
              <a:rPr lang="en-US" baseline="0" dirty="0"/>
              <a:t>, and introduced </a:t>
            </a:r>
            <a:r>
              <a:rPr lang="en-US" b="1" baseline="0" dirty="0"/>
              <a:t>Notes 2 and 3 </a:t>
            </a:r>
            <a:r>
              <a:rPr lang="en-US" baseline="0" dirty="0"/>
              <a:t>on page 47 to confirm which table applies, and then found the table that applies in the MDS.  </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0615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This video provides more details on the Minimum Design Standards</a:t>
            </a:r>
          </a:p>
          <a:p>
            <a:endParaRPr lang="en-US" baseline="0" dirty="0"/>
          </a:p>
          <a:p>
            <a:r>
              <a:rPr lang="en-US" baseline="0" dirty="0"/>
              <a:t>Specifically, for County Roads and Municipal Streets, pages 35-86.  </a:t>
            </a:r>
          </a:p>
          <a:p>
            <a:endParaRPr lang="en-US" baseline="0" dirty="0"/>
          </a:p>
          <a:p>
            <a:r>
              <a:rPr lang="en-US" baseline="0" dirty="0"/>
              <a:t>State Highway Standards, pages 5-34, are not covered in this video.  </a:t>
            </a:r>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0388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baseline="0" dirty="0"/>
              <a:t>8/5/2019 Updated change NDOR to NDOT in audio media</a:t>
            </a:r>
          </a:p>
          <a:p>
            <a:endParaRPr lang="en-US" baseline="0" dirty="0"/>
          </a:p>
          <a:p>
            <a:r>
              <a:rPr lang="en-US" baseline="0" dirty="0"/>
              <a:t>As for</a:t>
            </a:r>
          </a:p>
          <a:p>
            <a:r>
              <a:rPr lang="en-US" baseline="0" dirty="0"/>
              <a:t>Low Water Stream Crossings and Fords </a:t>
            </a:r>
          </a:p>
          <a:p>
            <a:r>
              <a:rPr lang="en-US" baseline="0" dirty="0"/>
              <a:t>and the optional state functional classifications:</a:t>
            </a:r>
          </a:p>
          <a:p>
            <a:r>
              <a:rPr lang="en-US" baseline="0" dirty="0"/>
              <a:t>Scenic-Recreation</a:t>
            </a:r>
          </a:p>
          <a:p>
            <a:r>
              <a:rPr lang="en-US" baseline="0" dirty="0"/>
              <a:t>Minimum Maintenance</a:t>
            </a:r>
          </a:p>
          <a:p>
            <a:r>
              <a:rPr lang="en-US" baseline="0" dirty="0"/>
              <a:t>And Remote Residential</a:t>
            </a:r>
          </a:p>
          <a:p>
            <a:endParaRPr lang="en-US" baseline="0" dirty="0"/>
          </a:p>
          <a:p>
            <a:r>
              <a:rPr lang="en-US" baseline="0" dirty="0"/>
              <a:t>These tables apply only to roads outside of corporate limits of villages and cities.  </a:t>
            </a:r>
          </a:p>
          <a:p>
            <a:endParaRPr lang="en-US" baseline="0" dirty="0"/>
          </a:p>
          <a:p>
            <a:r>
              <a:rPr lang="en-US" baseline="0" dirty="0"/>
              <a:t>They have relatively far fewer miles than the overall mileage of roads and streets covered by first eight tables, and there are few low-water stream crossings and fords.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is important to know your system, to know which roads have the optional State functional classifications – Scenic-Recreation, Minimum Maintenance and Remote Residential.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can always verify classifications in the online </a:t>
            </a:r>
            <a:r>
              <a:rPr lang="en-US" strike="sngStrike" baseline="0" dirty="0"/>
              <a:t>NDOR</a:t>
            </a:r>
            <a:r>
              <a:rPr lang="en-US" baseline="0" dirty="0"/>
              <a:t> </a:t>
            </a:r>
            <a:r>
              <a:rPr lang="en-US" i="1" baseline="0" dirty="0" err="1"/>
              <a:t>Nebr</a:t>
            </a:r>
            <a:r>
              <a:rPr lang="en-US" i="1" baseline="0" dirty="0"/>
              <a:t> DOT </a:t>
            </a:r>
            <a:r>
              <a:rPr lang="en-US" baseline="0" dirty="0"/>
              <a:t>map library, or by contacting the </a:t>
            </a:r>
            <a:r>
              <a:rPr lang="en-US" strike="sngStrike" baseline="0" dirty="0"/>
              <a:t>NDOR</a:t>
            </a:r>
            <a:r>
              <a:rPr lang="en-US" baseline="0" dirty="0"/>
              <a:t> </a:t>
            </a:r>
            <a:r>
              <a:rPr lang="en-US" i="1" baseline="0" dirty="0" err="1"/>
              <a:t>Nebr</a:t>
            </a:r>
            <a:r>
              <a:rPr lang="en-US" i="1" baseline="0" dirty="0"/>
              <a:t> DOT</a:t>
            </a:r>
            <a:r>
              <a:rPr lang="en-US" baseline="0" dirty="0"/>
              <a:t>.  </a:t>
            </a:r>
          </a:p>
          <a:p>
            <a:endParaRPr lang="en-US" baseline="0"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4986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won’t spend a lot of time of Scenic-Recreation, because there are </a:t>
            </a:r>
            <a:r>
              <a:rPr lang="en-US" b="1" dirty="0"/>
              <a:t>very few </a:t>
            </a:r>
            <a:r>
              <a:rPr lang="en-US" dirty="0"/>
              <a:t>miles statewide designated</a:t>
            </a:r>
            <a:r>
              <a:rPr lang="en-US" baseline="0" dirty="0"/>
              <a:t> Scenic-Recreation, and several of those miles are on the State Highway System.  </a:t>
            </a:r>
            <a:endParaRPr lang="en-US" dirty="0"/>
          </a:p>
          <a:p>
            <a:endParaRPr lang="en-US" baseline="0" dirty="0"/>
          </a:p>
          <a:p>
            <a:endParaRPr lang="en-US" baseline="0" dirty="0"/>
          </a:p>
          <a:p>
            <a:r>
              <a:rPr lang="en-US" u="sng" baseline="0" dirty="0"/>
              <a:t>NOT FOR AUDIO</a:t>
            </a:r>
          </a:p>
          <a:p>
            <a:endParaRPr lang="en-US" baseline="0" dirty="0"/>
          </a:p>
          <a:p>
            <a:r>
              <a:rPr lang="en-US" baseline="0" dirty="0"/>
              <a:t>Scenic-Recreation Roads are in ten counties:</a:t>
            </a:r>
          </a:p>
          <a:p>
            <a:r>
              <a:rPr lang="en-US" baseline="0" dirty="0"/>
              <a:t>Knox</a:t>
            </a:r>
          </a:p>
          <a:p>
            <a:r>
              <a:rPr lang="en-US" baseline="0" dirty="0"/>
              <a:t>Keya Paha</a:t>
            </a:r>
          </a:p>
          <a:p>
            <a:r>
              <a:rPr lang="en-US" baseline="0" dirty="0"/>
              <a:t>Cherry</a:t>
            </a:r>
          </a:p>
          <a:p>
            <a:r>
              <a:rPr lang="en-US" baseline="0" dirty="0"/>
              <a:t>Morrill</a:t>
            </a:r>
          </a:p>
          <a:p>
            <a:r>
              <a:rPr lang="en-US" baseline="0" dirty="0"/>
              <a:t>Washington</a:t>
            </a:r>
          </a:p>
          <a:p>
            <a:r>
              <a:rPr lang="en-US" baseline="0" dirty="0"/>
              <a:t>Douglas</a:t>
            </a:r>
          </a:p>
          <a:p>
            <a:r>
              <a:rPr lang="en-US" baseline="0" dirty="0"/>
              <a:t>Sarpy</a:t>
            </a:r>
          </a:p>
          <a:p>
            <a:r>
              <a:rPr lang="en-US" baseline="0" dirty="0"/>
              <a:t>Lancaster</a:t>
            </a:r>
          </a:p>
          <a:p>
            <a:r>
              <a:rPr lang="en-US" baseline="0" dirty="0"/>
              <a:t>Frontier</a:t>
            </a:r>
          </a:p>
          <a:p>
            <a:r>
              <a:rPr lang="en-US" baseline="0" dirty="0"/>
              <a:t>Box Butte</a:t>
            </a:r>
          </a:p>
          <a:p>
            <a:endParaRPr lang="en-US" baseline="0" dirty="0"/>
          </a:p>
          <a:p>
            <a:endParaRPr lang="en-US" baseline="0" dirty="0"/>
          </a:p>
          <a:p>
            <a:r>
              <a:rPr lang="en-US" baseline="0" dirty="0"/>
              <a:t>Also    .        .          .   </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48716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i="1" dirty="0">
                <a:solidFill>
                  <a:srgbClr val="FF0000"/>
                </a:solidFill>
              </a:rPr>
              <a:t>8/6/2019 Updated changed NDOR to NDOT on slide.</a:t>
            </a:r>
          </a:p>
          <a:p>
            <a:endParaRPr lang="en-US" dirty="0">
              <a:solidFill>
                <a:srgbClr val="FF0000"/>
              </a:solidFill>
            </a:endParaRPr>
          </a:p>
          <a:p>
            <a:r>
              <a:rPr lang="en-US" dirty="0">
                <a:solidFill>
                  <a:srgbClr val="FF0000"/>
                </a:solidFill>
              </a:rPr>
              <a:t>It is the</a:t>
            </a:r>
            <a:r>
              <a:rPr lang="en-US" baseline="0" dirty="0">
                <a:solidFill>
                  <a:srgbClr val="FF0000"/>
                </a:solidFill>
              </a:rPr>
              <a:t> only classification that goes </a:t>
            </a:r>
            <a:r>
              <a:rPr lang="en-US" b="1" baseline="0" dirty="0">
                <a:solidFill>
                  <a:srgbClr val="FF0000"/>
                </a:solidFill>
              </a:rPr>
              <a:t>with</a:t>
            </a:r>
            <a:r>
              <a:rPr lang="en-US" baseline="0" dirty="0">
                <a:solidFill>
                  <a:srgbClr val="FF0000"/>
                </a:solidFill>
              </a:rPr>
              <a:t> another classification.  </a:t>
            </a:r>
          </a:p>
          <a:p>
            <a:endParaRPr lang="en-US" baseline="0" dirty="0">
              <a:solidFill>
                <a:srgbClr val="FF0000"/>
              </a:solidFill>
            </a:endParaRPr>
          </a:p>
          <a:p>
            <a:r>
              <a:rPr lang="en-US" baseline="0" dirty="0">
                <a:solidFill>
                  <a:srgbClr val="FF0000"/>
                </a:solidFill>
              </a:rPr>
              <a:t>What that means is that any rural highway or road, which already has a State Functional Classification of Major Arterial, Other </a:t>
            </a:r>
            <a:r>
              <a:rPr lang="en-US" strike="sngStrike" baseline="0" dirty="0">
                <a:solidFill>
                  <a:srgbClr val="FF0000"/>
                </a:solidFill>
              </a:rPr>
              <a:t>Minor</a:t>
            </a:r>
            <a:r>
              <a:rPr lang="en-US" baseline="0" dirty="0">
                <a:solidFill>
                  <a:srgbClr val="FF0000"/>
                </a:solidFill>
              </a:rPr>
              <a:t> Arterial, Collector or Local, may </a:t>
            </a:r>
            <a:r>
              <a:rPr lang="en-US" b="1" baseline="0" dirty="0">
                <a:solidFill>
                  <a:srgbClr val="FF0000"/>
                </a:solidFill>
              </a:rPr>
              <a:t>also</a:t>
            </a:r>
            <a:r>
              <a:rPr lang="en-US" baseline="0" dirty="0">
                <a:solidFill>
                  <a:srgbClr val="FF0000"/>
                </a:solidFill>
              </a:rPr>
              <a:t> be classified as Scenic-Recreation.  Roads with a state functional classification of Interstate or Expressway are not eligible for the Scenic-Recreation classification.</a:t>
            </a:r>
          </a:p>
          <a:p>
            <a:endParaRPr lang="en-US" baseline="0" dirty="0">
              <a:solidFill>
                <a:srgbClr val="FF0000"/>
              </a:solidFill>
            </a:endParaRPr>
          </a:p>
          <a:p>
            <a:r>
              <a:rPr lang="en-US" baseline="0" dirty="0">
                <a:solidFill>
                  <a:srgbClr val="FF0000"/>
                </a:solidFill>
              </a:rPr>
              <a:t>This screen lists all of the possible Scenic-Recreation state functional classifications.  There are four possibilities.   Scenic-Recreation Major Arterial, Scenic-Recreation Other </a:t>
            </a:r>
            <a:r>
              <a:rPr lang="en-US" strike="sngStrike" baseline="0" dirty="0">
                <a:solidFill>
                  <a:srgbClr val="FF0000"/>
                </a:solidFill>
              </a:rPr>
              <a:t>Minor</a:t>
            </a:r>
            <a:r>
              <a:rPr lang="en-US" baseline="0" dirty="0">
                <a:solidFill>
                  <a:srgbClr val="FF0000"/>
                </a:solidFill>
              </a:rPr>
              <a:t> Arterial, Scenic-Recreation Collector, and Scenic-Recreation Local.  Refer to Title 428 NAC Chapter 1 pages 14-17 for the criteria for each of these classifications.  </a:t>
            </a:r>
          </a:p>
          <a:p>
            <a:endParaRPr lang="en-US" baseline="0" dirty="0">
              <a:solidFill>
                <a:srgbClr val="FF0000"/>
              </a:solidFill>
            </a:endParaRPr>
          </a:p>
          <a:p>
            <a:r>
              <a:rPr lang="en-US" baseline="0" dirty="0">
                <a:solidFill>
                  <a:srgbClr val="FF0000"/>
                </a:solidFill>
              </a:rPr>
              <a:t>Referring to the footnote at the bottom of the screen, the jurisdictional responsibility of </a:t>
            </a:r>
            <a:r>
              <a:rPr lang="en-US" sz="1200" b="0" i="0" u="none" strike="noStrike" kern="1200" baseline="0" dirty="0">
                <a:solidFill>
                  <a:schemeClr val="tx1"/>
                </a:solidFill>
                <a:latin typeface="+mn-lt"/>
                <a:ea typeface="+mn-ea"/>
                <a:cs typeface="+mn-cs"/>
              </a:rPr>
              <a:t>all scenic-recreation roads and highways shall remain with the governmental subdivision which had jurisdictional responsibility for such road or highway prior to its change in classification to scenic-recreation [ NOT FOR AUDIO: made pursuant to this section and sections 39-2103, 39-2109, and 39-2113].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Scenic-Recreation classification can be thought of as an </a:t>
            </a:r>
            <a:r>
              <a:rPr lang="en-US" sz="1200" b="1" i="0" u="none" strike="noStrike" kern="1200" baseline="0" dirty="0">
                <a:solidFill>
                  <a:schemeClr val="tx1"/>
                </a:solidFill>
                <a:latin typeface="+mn-lt"/>
                <a:ea typeface="+mn-ea"/>
                <a:cs typeface="+mn-cs"/>
              </a:rPr>
              <a:t>added</a:t>
            </a:r>
            <a:r>
              <a:rPr lang="en-US" sz="1200" b="0" i="0" u="none" strike="noStrike" kern="1200" baseline="0" dirty="0">
                <a:solidFill>
                  <a:schemeClr val="tx1"/>
                </a:solidFill>
                <a:latin typeface="+mn-lt"/>
                <a:ea typeface="+mn-ea"/>
                <a:cs typeface="+mn-cs"/>
              </a:rPr>
              <a:t> layer of classification, on </a:t>
            </a:r>
            <a:r>
              <a:rPr lang="en-US" sz="1200" b="1" i="0" u="none" strike="noStrike" kern="1200" baseline="0" dirty="0">
                <a:solidFill>
                  <a:schemeClr val="tx1"/>
                </a:solidFill>
                <a:latin typeface="+mn-lt"/>
                <a:ea typeface="+mn-ea"/>
                <a:cs typeface="+mn-cs"/>
              </a:rPr>
              <a:t>top</a:t>
            </a:r>
            <a:r>
              <a:rPr lang="en-US" sz="1200" b="0" i="0" u="none" strike="noStrike" kern="1200" baseline="0" dirty="0">
                <a:solidFill>
                  <a:schemeClr val="tx1"/>
                </a:solidFill>
                <a:latin typeface="+mn-lt"/>
                <a:ea typeface="+mn-ea"/>
                <a:cs typeface="+mn-cs"/>
              </a:rPr>
              <a:t> of the road’s </a:t>
            </a:r>
            <a:r>
              <a:rPr lang="en-US" sz="1200" b="1" i="0" u="none" strike="noStrike" kern="1200" baseline="0" dirty="0">
                <a:solidFill>
                  <a:schemeClr val="tx1"/>
                </a:solidFill>
                <a:latin typeface="+mn-lt"/>
                <a:ea typeface="+mn-ea"/>
                <a:cs typeface="+mn-cs"/>
              </a:rPr>
              <a:t>required</a:t>
            </a:r>
            <a:r>
              <a:rPr lang="en-US" sz="1200" b="0" i="0" u="none" strike="noStrike" kern="1200" baseline="0" dirty="0">
                <a:solidFill>
                  <a:schemeClr val="tx1"/>
                </a:solidFill>
                <a:latin typeface="+mn-lt"/>
                <a:ea typeface="+mn-ea"/>
                <a:cs typeface="+mn-cs"/>
              </a:rPr>
              <a:t> functional classification.  </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Referring to State Statute 39-2113(2).  </a:t>
            </a:r>
            <a:endParaRPr lang="en-US" baseline="0" dirty="0">
              <a:solidFill>
                <a:srgbClr val="FF0000"/>
              </a:solidFill>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purpose of this classification is to allow less restrictive and more flexible design standards, and to minimize environmental disruption.  </a:t>
            </a:r>
          </a:p>
          <a:p>
            <a:endParaRPr lang="en-US" sz="1200" b="0" i="0" u="none" strike="noStrike" kern="1200" baseline="0" dirty="0">
              <a:solidFill>
                <a:schemeClr val="tx1"/>
              </a:solidFill>
              <a:latin typeface="+mn-lt"/>
              <a:ea typeface="+mn-ea"/>
              <a:cs typeface="+mn-cs"/>
            </a:endParaRPr>
          </a:p>
          <a:p>
            <a:endParaRPr lang="en-US" baseline="0" dirty="0">
              <a:solidFill>
                <a:srgbClr val="FF0000"/>
              </a:solidFill>
            </a:endParaRPr>
          </a:p>
          <a:p>
            <a:endParaRPr lang="en-US"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F4C524DF-ACA2-4030-981D-DD26CF03BBCC}" type="slidenum">
              <a:rPr lang="en-US" smtClean="0"/>
              <a:pPr/>
              <a:t>32</a:t>
            </a:fld>
            <a:endParaRPr lang="en-US" dirty="0"/>
          </a:p>
        </p:txBody>
      </p:sp>
    </p:spTree>
    <p:extLst>
      <p:ext uri="{BB962C8B-B14F-4D97-AF65-F5344CB8AC3E}">
        <p14:creationId xmlns:p14="http://schemas.microsoft.com/office/powerpoint/2010/main" val="4045093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8/5/2019 Updated change NDOR to State in the script (the audio media already had “State”)</a:t>
            </a:r>
          </a:p>
          <a:p>
            <a:endParaRPr lang="en-US" dirty="0"/>
          </a:p>
          <a:p>
            <a:r>
              <a:rPr lang="en-US" dirty="0"/>
              <a:t>As explained in</a:t>
            </a:r>
            <a:r>
              <a:rPr lang="en-US" baseline="0" dirty="0"/>
              <a:t> the FC Basics video, because there is </a:t>
            </a:r>
            <a:r>
              <a:rPr lang="en-US" b="1" baseline="0" dirty="0"/>
              <a:t>not</a:t>
            </a:r>
            <a:r>
              <a:rPr lang="en-US" baseline="0" dirty="0"/>
              <a:t> a direct correlation between the State FC system and the NF classification system, </a:t>
            </a:r>
          </a:p>
          <a:p>
            <a:endParaRPr lang="en-US" baseline="0" dirty="0"/>
          </a:p>
          <a:p>
            <a:r>
              <a:rPr lang="en-US" baseline="0" dirty="0"/>
              <a:t>Instead of coupling the optional Scenic-Recreation classification with its required State FC,  </a:t>
            </a:r>
          </a:p>
          <a:p>
            <a:endParaRPr lang="en-US" baseline="0" dirty="0"/>
          </a:p>
          <a:p>
            <a:r>
              <a:rPr lang="en-US" baseline="0" dirty="0"/>
              <a:t>County Roads design standards couple the optional state Scenic-Recreation designation with the </a:t>
            </a:r>
            <a:r>
              <a:rPr lang="en-US" b="1" baseline="0" dirty="0"/>
              <a:t>National</a:t>
            </a:r>
            <a:r>
              <a:rPr lang="en-US" baseline="0" dirty="0"/>
              <a:t> FC of the road.  </a:t>
            </a:r>
          </a:p>
          <a:p>
            <a:endParaRPr lang="en-US" baseline="0" dirty="0"/>
          </a:p>
          <a:p>
            <a:r>
              <a:rPr lang="en-US" baseline="0" dirty="0"/>
              <a:t>There are five possible combinations:</a:t>
            </a:r>
          </a:p>
          <a:p>
            <a:endParaRPr lang="en-US" baseline="0" dirty="0"/>
          </a:p>
          <a:p>
            <a:r>
              <a:rPr lang="en-US" baseline="0" dirty="0"/>
              <a:t>READ THEM</a:t>
            </a:r>
          </a:p>
          <a:p>
            <a:endParaRPr lang="en-US" baseline="0" dirty="0"/>
          </a:p>
          <a:p>
            <a:r>
              <a:rPr lang="en-US" baseline="0" dirty="0"/>
              <a:t>Scenic-Recreation Major Arterial: recall that Major Arterial is a FC assigned to the </a:t>
            </a:r>
            <a:r>
              <a:rPr lang="en-US" strike="sngStrike" baseline="0" dirty="0"/>
              <a:t>NDOR</a:t>
            </a:r>
            <a:r>
              <a:rPr lang="en-US" baseline="0" dirty="0"/>
              <a:t> State, so design standards are covered in State Highway Design Standards, in subsection 02, page 18 for N&amp;R work and page 29 for 3R work.    </a:t>
            </a:r>
          </a:p>
          <a:p>
            <a:endParaRPr lang="en-US" baseline="0" dirty="0"/>
          </a:p>
          <a:p>
            <a:r>
              <a:rPr lang="en-US" baseline="0" dirty="0"/>
              <a:t>The other four are covered in subsection 03, pages 71-78 of the County Roads standards: </a:t>
            </a:r>
          </a:p>
          <a:p>
            <a:r>
              <a:rPr lang="en-US" baseline="0" dirty="0"/>
              <a:t>Scenic-Recreation Minor Arterial </a:t>
            </a:r>
          </a:p>
          <a:p>
            <a:r>
              <a:rPr lang="en-US" baseline="0" dirty="0"/>
              <a:t>Scenic-Recreation Major Collector</a:t>
            </a:r>
          </a:p>
          <a:p>
            <a:r>
              <a:rPr lang="en-US" baseline="0" dirty="0"/>
              <a:t>Scenic-Recreation Minor Arterial  </a:t>
            </a:r>
          </a:p>
          <a:p>
            <a:r>
              <a:rPr lang="en-US" baseline="0" dirty="0"/>
              <a:t>Scenic-Recreation Local</a:t>
            </a:r>
          </a:p>
          <a:p>
            <a:endParaRPr lang="en-US" baseline="0" dirty="0"/>
          </a:p>
          <a:p>
            <a:r>
              <a:rPr lang="en-US" dirty="0"/>
              <a:t>The four Scenic-Recreation</a:t>
            </a:r>
            <a:r>
              <a:rPr lang="en-US" baseline="0" dirty="0"/>
              <a:t> tables, K – N on pages 71-78, are therefore organized by the road’s </a:t>
            </a:r>
            <a:r>
              <a:rPr lang="en-US" b="1" baseline="0" dirty="0"/>
              <a:t>National</a:t>
            </a:r>
            <a:r>
              <a:rPr lang="en-US" baseline="0" dirty="0"/>
              <a:t> Functional Classification, </a:t>
            </a:r>
          </a:p>
          <a:p>
            <a:endParaRPr lang="en-US" baseline="0" dirty="0"/>
          </a:p>
          <a:p>
            <a:r>
              <a:rPr lang="en-US" baseline="0" dirty="0"/>
              <a:t>Thus, finding the Scenic-Recreation table that applies to a work or project is similar to what was demonstrated earlier in this video for </a:t>
            </a:r>
            <a:r>
              <a:rPr lang="en-US" dirty="0"/>
              <a:t>the</a:t>
            </a:r>
            <a:r>
              <a:rPr lang="en-US" baseline="0" dirty="0"/>
              <a:t> Urban Area and Rural Area tables.  </a:t>
            </a:r>
          </a:p>
          <a:p>
            <a:endParaRPr lang="en-US" baseline="0" dirty="0"/>
          </a:p>
          <a:p>
            <a:r>
              <a:rPr lang="en-US" baseline="0" dirty="0"/>
              <a:t>However, a necessary additional step, unless you are certain that the road has the Scenic-Recreation classification, is to check the “State Functional Classification Maps by County.”  </a:t>
            </a:r>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33</a:t>
            </a:fld>
            <a:endParaRPr lang="en-US"/>
          </a:p>
        </p:txBody>
      </p:sp>
    </p:spTree>
    <p:extLst>
      <p:ext uri="{BB962C8B-B14F-4D97-AF65-F5344CB8AC3E}">
        <p14:creationId xmlns:p14="http://schemas.microsoft.com/office/powerpoint/2010/main" val="41094848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web link to https://  and changed out the Legend and map because NDOT updated the legend.  One Audio media re-do.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This screen shows an example.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 </a:t>
            </a:r>
            <a:r>
              <a:rPr lang="en-US" strike="sngStrike" baseline="0" dirty="0"/>
              <a:t>NDOR’s</a:t>
            </a:r>
            <a:r>
              <a:rPr lang="en-US" baseline="0" dirty="0"/>
              <a:t> </a:t>
            </a:r>
            <a:r>
              <a:rPr lang="en-US" i="1" baseline="0" dirty="0" err="1"/>
              <a:t>Nebr</a:t>
            </a:r>
            <a:r>
              <a:rPr lang="en-US" i="1" baseline="0" dirty="0"/>
              <a:t> DOT’s </a:t>
            </a:r>
            <a:r>
              <a:rPr lang="en-US" baseline="0" dirty="0"/>
              <a:t>online Map Library, click on “State and National Functional Classification Maps by County.”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Go to Frontier County and click on the “National” map.  </a:t>
            </a:r>
          </a:p>
          <a:p>
            <a:endParaRPr lang="en-US" baseline="0" dirty="0"/>
          </a:p>
          <a:p>
            <a:r>
              <a:rPr lang="en-US" baseline="0" dirty="0"/>
              <a:t>This screen shows the southwestern part of the </a:t>
            </a:r>
            <a:r>
              <a:rPr lang="en-US" b="1" baseline="0" dirty="0"/>
              <a:t>National</a:t>
            </a:r>
            <a:r>
              <a:rPr lang="en-US" baseline="0" dirty="0"/>
              <a:t> Functional Classification Map (verify this just below the word “Legend”).  </a:t>
            </a:r>
          </a:p>
          <a:p>
            <a:endParaRPr lang="en-US" baseline="0" dirty="0"/>
          </a:p>
          <a:p>
            <a:r>
              <a:rPr lang="en-US" baseline="0" dirty="0"/>
              <a:t>The road on the north east side of Hugh Butler Lake has a </a:t>
            </a:r>
            <a:r>
              <a:rPr lang="en-US" b="1" baseline="0" dirty="0"/>
              <a:t>National</a:t>
            </a:r>
            <a:r>
              <a:rPr lang="en-US" baseline="0" dirty="0"/>
              <a:t> Functional Classification of </a:t>
            </a:r>
            <a:r>
              <a:rPr lang="en-US" b="1" baseline="0" dirty="0"/>
              <a:t>Local</a:t>
            </a:r>
            <a:r>
              <a:rPr lang="en-US" baseline="0" dirty="0"/>
              <a:t>.  </a:t>
            </a:r>
          </a:p>
          <a:p>
            <a:endParaRPr lang="en-US" baseline="0" dirty="0"/>
          </a:p>
          <a:p>
            <a:r>
              <a:rPr lang="en-US" baseline="0" dirty="0"/>
              <a:t>Refer to the bottom of the Legend which indicates that “All Roads Not Otherwise Indicated Are Classified as Local”.   </a:t>
            </a:r>
          </a:p>
          <a:p>
            <a:endParaRPr lang="en-US" baseline="0" dirty="0"/>
          </a:p>
          <a:p>
            <a:r>
              <a:rPr lang="en-US" baseline="0" dirty="0"/>
              <a:t>There is </a:t>
            </a:r>
            <a:r>
              <a:rPr lang="en-US" b="1" baseline="0" dirty="0"/>
              <a:t>no</a:t>
            </a:r>
            <a:r>
              <a:rPr lang="en-US" baseline="0" dirty="0"/>
              <a:t> indication on the </a:t>
            </a:r>
            <a:r>
              <a:rPr lang="en-US" b="1" baseline="0" dirty="0"/>
              <a:t>National</a:t>
            </a:r>
            <a:r>
              <a:rPr lang="en-US" baseline="0" dirty="0"/>
              <a:t> FC map that the road is also classified as Scenic-Recreation, and there will never be, because it is a functional classification allowed in Nebraska law, not in Federal law.  </a:t>
            </a:r>
          </a:p>
          <a:p>
            <a:endParaRPr lang="en-US" baseline="0" dirty="0"/>
          </a:p>
          <a:p>
            <a:r>
              <a:rPr lang="en-US" baseline="0" dirty="0"/>
              <a:t>In order to find out if the road has the optional Scenic-Recreation classification, and get you to the design standards table that applies to the road, </a:t>
            </a:r>
          </a:p>
          <a:p>
            <a:endParaRPr lang="en-US" baseline="0" dirty="0"/>
          </a:p>
          <a:p>
            <a:r>
              <a:rPr lang="en-US" baseline="0" dirty="0"/>
              <a:t>you </a:t>
            </a:r>
            <a:r>
              <a:rPr lang="en-US" b="1" baseline="0" dirty="0"/>
              <a:t>also</a:t>
            </a:r>
            <a:r>
              <a:rPr lang="en-US" baseline="0" dirty="0"/>
              <a:t> need to check the county’s </a:t>
            </a:r>
            <a:r>
              <a:rPr lang="en-US" b="1" baseline="0" dirty="0"/>
              <a:t>State</a:t>
            </a:r>
            <a:r>
              <a:rPr lang="en-US" baseline="0" dirty="0"/>
              <a:t> Functional Classification map.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34</a:t>
            </a:fld>
            <a:endParaRPr lang="en-US"/>
          </a:p>
        </p:txBody>
      </p:sp>
    </p:spTree>
    <p:extLst>
      <p:ext uri="{BB962C8B-B14F-4D97-AF65-F5344CB8AC3E}">
        <p14:creationId xmlns:p14="http://schemas.microsoft.com/office/powerpoint/2010/main" val="1142171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8/5/2019 Updated web link to https:// and changed out the Legend and map because NDOT updated the legend.  One audio media re-do.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 </a:t>
            </a:r>
            <a:r>
              <a:rPr lang="en-US" strike="sngStrike" baseline="0" dirty="0"/>
              <a:t>NDOR’s</a:t>
            </a:r>
            <a:r>
              <a:rPr lang="en-US" baseline="0" dirty="0"/>
              <a:t> </a:t>
            </a:r>
            <a:r>
              <a:rPr lang="en-US" i="1" baseline="0" dirty="0" err="1"/>
              <a:t>Nebr</a:t>
            </a:r>
            <a:r>
              <a:rPr lang="en-US" i="1" baseline="0" dirty="0"/>
              <a:t> DOT’s  </a:t>
            </a:r>
            <a:r>
              <a:rPr lang="en-US" baseline="0" dirty="0"/>
              <a:t>online Map Library, click on “State and National Functional Classification Maps by County.”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Go to Frontier County and click on the “State” map.  </a:t>
            </a:r>
          </a:p>
          <a:p>
            <a:endParaRPr lang="en-US" dirty="0"/>
          </a:p>
          <a:p>
            <a:r>
              <a:rPr lang="en-US" dirty="0"/>
              <a:t>If there</a:t>
            </a:r>
            <a:r>
              <a:rPr lang="en-US" baseline="0" dirty="0"/>
              <a:t> is a road designated Scenic-Recreation in this county, the </a:t>
            </a:r>
            <a:r>
              <a:rPr lang="en-US" b="1" baseline="0" dirty="0"/>
              <a:t>State</a:t>
            </a:r>
            <a:r>
              <a:rPr lang="en-US" baseline="0" dirty="0"/>
              <a:t> functional classification map legend will include a special symbol for this classification.  </a:t>
            </a:r>
          </a:p>
          <a:p>
            <a:endParaRPr lang="en-US" baseline="0" dirty="0"/>
          </a:p>
          <a:p>
            <a:r>
              <a:rPr lang="en-US" baseline="0" dirty="0"/>
              <a:t>If there are no roads classified as Scenic-Recreation in the county, there will </a:t>
            </a:r>
            <a:r>
              <a:rPr lang="en-US" b="1" baseline="0" dirty="0"/>
              <a:t>not</a:t>
            </a:r>
            <a:r>
              <a:rPr lang="en-US" baseline="0" dirty="0"/>
              <a:t> be a special symbol included in the legend.  </a:t>
            </a:r>
          </a:p>
          <a:p>
            <a:endParaRPr lang="en-US" baseline="0" dirty="0"/>
          </a:p>
          <a:p>
            <a:r>
              <a:rPr lang="en-US" baseline="0" dirty="0"/>
              <a:t>This screen shows an example.  This is the southwestern part of Frontier County.  </a:t>
            </a:r>
          </a:p>
          <a:p>
            <a:endParaRPr lang="en-US" baseline="0" dirty="0"/>
          </a:p>
          <a:p>
            <a:r>
              <a:rPr lang="en-US" baseline="0" dirty="0"/>
              <a:t>The symbol on the map indicates that part of the road on the north east side of Hugh Butler Lake has a </a:t>
            </a:r>
            <a:r>
              <a:rPr lang="en-US" b="1" baseline="0" dirty="0"/>
              <a:t>State</a:t>
            </a:r>
            <a:r>
              <a:rPr lang="en-US" baseline="0" dirty="0"/>
              <a:t> Functional Classification of </a:t>
            </a:r>
            <a:r>
              <a:rPr lang="en-US" b="1" baseline="0" dirty="0"/>
              <a:t>Scenic-Recreation</a:t>
            </a:r>
            <a:r>
              <a:rPr lang="en-US" baseline="0" dirty="0"/>
              <a:t>.  </a:t>
            </a:r>
          </a:p>
          <a:p>
            <a:endParaRPr lang="en-US" baseline="0" dirty="0"/>
          </a:p>
          <a:p>
            <a:r>
              <a:rPr lang="en-US" baseline="0" dirty="0"/>
              <a:t>To summarize, </a:t>
            </a:r>
          </a:p>
          <a:p>
            <a:r>
              <a:rPr lang="en-US" baseline="0" dirty="0"/>
              <a:t>Find the road’s NFC on the county’s NFC map, </a:t>
            </a:r>
          </a:p>
          <a:p>
            <a:r>
              <a:rPr lang="en-US" baseline="0" dirty="0"/>
              <a:t>If you don’t know, or need to verify, that the road also has the S-R FC, </a:t>
            </a:r>
          </a:p>
          <a:p>
            <a:r>
              <a:rPr lang="en-US" baseline="0" dirty="0"/>
              <a:t>Find the road’s SFC on the county’s SFC map.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35</a:t>
            </a:fld>
            <a:endParaRPr lang="en-US"/>
          </a:p>
        </p:txBody>
      </p:sp>
    </p:spTree>
    <p:extLst>
      <p:ext uri="{BB962C8B-B14F-4D97-AF65-F5344CB8AC3E}">
        <p14:creationId xmlns:p14="http://schemas.microsoft.com/office/powerpoint/2010/main" val="138327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segment, knowing that the National Functional Classification is Local, and the road also is</a:t>
            </a:r>
            <a:r>
              <a:rPr lang="en-US" baseline="0" dirty="0"/>
              <a:t> classified as Scenic-Recreation, </a:t>
            </a:r>
            <a:r>
              <a:rPr lang="en-US" dirty="0"/>
              <a:t>you</a:t>
            </a:r>
            <a:r>
              <a:rPr lang="en-US" baseline="0" dirty="0"/>
              <a:t> can then find the table that would apply to a work or project on this segment of road on pages 77 and 78 of the MDS.  </a:t>
            </a:r>
          </a:p>
          <a:p>
            <a:endParaRPr lang="en-US" baseline="0" dirty="0"/>
          </a:p>
          <a:p>
            <a:r>
              <a:rPr lang="en-US" baseline="0" dirty="0"/>
              <a:t>The Scenic-Recreation classification and standards allow less restrictive standards as reflected in the tables on pages 71-78.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required in state statute 39-2113(2).  </a:t>
            </a:r>
          </a:p>
          <a:p>
            <a:endParaRPr lang="en-US" baseline="0" dirty="0"/>
          </a:p>
          <a:p>
            <a:r>
              <a:rPr lang="en-US" baseline="0" dirty="0"/>
              <a:t>Knowing your road system has advantages – in this case, that less restrictive standards apply.</a:t>
            </a:r>
          </a:p>
          <a:p>
            <a:endParaRPr lang="en-US" baseline="0" dirty="0"/>
          </a:p>
          <a:p>
            <a:r>
              <a:rPr lang="en-US" baseline="0" dirty="0"/>
              <a:t>If you compare this table, Table N, to Table J, Rural Areas Local, pages 69-70, </a:t>
            </a:r>
          </a:p>
          <a:p>
            <a:endParaRPr lang="en-US" baseline="0" dirty="0"/>
          </a:p>
          <a:p>
            <a:r>
              <a:rPr lang="en-US" baseline="0" dirty="0"/>
              <a:t>you will see that Scenic-Recreation Roads are allowed a lesser shoulder width for very-low-volume traffic levels, and a horizontal clear zone that is not as wide.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36</a:t>
            </a:fld>
            <a:endParaRPr lang="en-US"/>
          </a:p>
        </p:txBody>
      </p:sp>
    </p:spTree>
    <p:extLst>
      <p:ext uri="{BB962C8B-B14F-4D97-AF65-F5344CB8AC3E}">
        <p14:creationId xmlns:p14="http://schemas.microsoft.com/office/powerpoint/2010/main" val="15689765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This video has covered the first 12 design standards tables.  </a:t>
            </a:r>
          </a:p>
          <a:p>
            <a:endParaRPr lang="en-US" baseline="0" dirty="0"/>
          </a:p>
          <a:p>
            <a:r>
              <a:rPr lang="en-US" baseline="0" dirty="0"/>
              <a:t>Most of the mileage on the county road and municipal street system in Nebraska are covered by the first 8 tables – </a:t>
            </a:r>
          </a:p>
          <a:p>
            <a:r>
              <a:rPr lang="en-US" baseline="0" dirty="0"/>
              <a:t>the 4 Urban Area and 4 Rural Area tables.  </a:t>
            </a:r>
          </a:p>
          <a:p>
            <a:endParaRPr lang="en-US" baseline="0" dirty="0"/>
          </a:p>
          <a:p>
            <a:r>
              <a:rPr lang="en-US" baseline="0" dirty="0"/>
              <a:t>Finding the correct </a:t>
            </a:r>
            <a:r>
              <a:rPr lang="en-US" b="1" baseline="0" dirty="0"/>
              <a:t>Scenic-Recreation </a:t>
            </a:r>
            <a:r>
              <a:rPr lang="en-US" baseline="0" dirty="0"/>
              <a:t>table is a process similar to finding one of the Urban Area or Rural Area tables, with the exception that you need to find or confirm the Scenic-Recreation classification on the applicable State Functional Classification county map.  </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03128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Let’s take a closer look at the other three design standards tables.  </a:t>
            </a:r>
          </a:p>
          <a:p>
            <a:endParaRPr lang="en-US" baseline="0" dirty="0"/>
          </a:p>
          <a:p>
            <a:r>
              <a:rPr lang="en-US" baseline="0" dirty="0"/>
              <a:t>These apply </a:t>
            </a:r>
            <a:r>
              <a:rPr lang="en-US" b="1" baseline="0" dirty="0"/>
              <a:t>only</a:t>
            </a:r>
            <a:r>
              <a:rPr lang="en-US" baseline="0" dirty="0"/>
              <a:t> to </a:t>
            </a:r>
            <a:r>
              <a:rPr lang="en-US" b="1" baseline="0" dirty="0"/>
              <a:t>County Roads</a:t>
            </a:r>
            <a:r>
              <a:rPr lang="en-US" baseline="0" dirty="0"/>
              <a:t>, i.e. roads outside the corporate limits of villages and cities.  </a:t>
            </a:r>
          </a:p>
          <a:p>
            <a:endParaRPr lang="en-US" baseline="0" dirty="0"/>
          </a:p>
          <a:p>
            <a:endParaRPr lang="en-US" baseline="0"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297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54811" y="4698519"/>
            <a:ext cx="5559725" cy="3651849"/>
          </a:xfrm>
          <a:prstGeom prst="rect">
            <a:avLst/>
          </a:prstGeom>
          <a:noFill/>
        </p:spPr>
        <p:txBody>
          <a:bodyPr wrap="square" anchor="t"/>
          <a:lstStyle>
            <a:lvl1pPr lvl="0">
              <a:defRPr/>
            </a:lvl1pPr>
          </a:lstStyle>
          <a:p>
            <a:pPr lvl="0"/>
            <a:r>
              <a:rPr lang="en-US" dirty="0"/>
              <a:t>The other three tables</a:t>
            </a:r>
            <a:r>
              <a:rPr lang="en-US" baseline="0" dirty="0"/>
              <a:t> begin on page 79 and end on page 86.  </a:t>
            </a:r>
          </a:p>
          <a:p>
            <a:pPr lvl="0"/>
            <a:endParaRPr lang="en-US" baseline="0" dirty="0"/>
          </a:p>
          <a:p>
            <a:pPr lvl="0"/>
            <a:r>
              <a:rPr lang="en-US" baseline="0" dirty="0"/>
              <a:t>When you look at these, you will realize that they are a </a:t>
            </a:r>
            <a:r>
              <a:rPr lang="en-US" b="1" baseline="0" dirty="0"/>
              <a:t>different format </a:t>
            </a:r>
            <a:r>
              <a:rPr lang="en-US" baseline="0" dirty="0"/>
              <a:t>than the preceding twelve tables.   There are </a:t>
            </a:r>
            <a:r>
              <a:rPr lang="en-US" b="1" baseline="0" dirty="0"/>
              <a:t>not as many design criteria </a:t>
            </a:r>
            <a:r>
              <a:rPr lang="en-US" baseline="0" dirty="0"/>
              <a:t>and the presence of signage requirements make them very different from the other tables.  </a:t>
            </a:r>
          </a:p>
          <a:p>
            <a:pPr lvl="0"/>
            <a:endParaRPr lang="en-US" baseline="0" dirty="0"/>
          </a:p>
          <a:p>
            <a:pPr lvl="0"/>
            <a:r>
              <a:rPr lang="en-US" baseline="0" dirty="0"/>
              <a:t>Low-Water Stream Crossings and Fords is the only table that is not a functional classification.  However, it needs its own table in order to establish </a:t>
            </a:r>
            <a:r>
              <a:rPr lang="en-US" b="1" baseline="0" dirty="0"/>
              <a:t>minimum standards</a:t>
            </a:r>
            <a:r>
              <a:rPr lang="en-US" baseline="0" dirty="0"/>
              <a:t> requirements.  </a:t>
            </a:r>
          </a:p>
          <a:p>
            <a:pPr lvl="0"/>
            <a:endParaRPr lang="en-US" baseline="0" dirty="0"/>
          </a:p>
          <a:p>
            <a:pPr lvl="0"/>
            <a:r>
              <a:rPr lang="en-US" baseline="0" dirty="0"/>
              <a:t>Minimum Maintenance and Remote Residential are two of the optional </a:t>
            </a:r>
            <a:r>
              <a:rPr lang="en-US" b="1" baseline="0" dirty="0"/>
              <a:t>state</a:t>
            </a:r>
            <a:r>
              <a:rPr lang="en-US" baseline="0" dirty="0"/>
              <a:t> functional classifications.  If you have a road with either of these classifications, the applicable minimum standards would be either </a:t>
            </a:r>
            <a:r>
              <a:rPr lang="en-US" b="1" baseline="0" dirty="0"/>
              <a:t>Table P or Q depending on its functional classification -  Minimum Maintenance or Remote Residential.</a:t>
            </a:r>
            <a:r>
              <a:rPr lang="en-US" baseline="0" dirty="0"/>
              <a:t>  </a:t>
            </a:r>
          </a:p>
          <a:p>
            <a:pPr lvl="0"/>
            <a:endParaRPr lang="en-US" baseline="0" dirty="0"/>
          </a:p>
          <a:p>
            <a:pPr lvl="0"/>
            <a:r>
              <a:rPr lang="en-US" baseline="0" dirty="0"/>
              <a:t>For that same road, a relaxation of standards request is </a:t>
            </a:r>
            <a:r>
              <a:rPr lang="en-US" b="1" baseline="0" dirty="0"/>
              <a:t>not</a:t>
            </a:r>
            <a:r>
              <a:rPr lang="en-US" baseline="0" dirty="0"/>
              <a:t> required if the county </a:t>
            </a:r>
            <a:r>
              <a:rPr lang="en-US" b="1" baseline="0" dirty="0"/>
              <a:t>chooses</a:t>
            </a:r>
            <a:r>
              <a:rPr lang="en-US" baseline="0" dirty="0"/>
              <a:t> to meet or exceed the </a:t>
            </a:r>
            <a:r>
              <a:rPr lang="en-US" b="1" baseline="0" dirty="0"/>
              <a:t>minimum</a:t>
            </a:r>
            <a:r>
              <a:rPr lang="en-US" baseline="0" dirty="0"/>
              <a:t> </a:t>
            </a:r>
            <a:r>
              <a:rPr lang="en-US" b="1" baseline="0" dirty="0"/>
              <a:t>design standards</a:t>
            </a:r>
            <a:r>
              <a:rPr lang="en-US" baseline="0" dirty="0"/>
              <a:t> for National Functional Classification </a:t>
            </a:r>
            <a:r>
              <a:rPr lang="en-US" b="1" baseline="0" dirty="0"/>
              <a:t>Local</a:t>
            </a:r>
            <a:r>
              <a:rPr lang="en-US" baseline="0" dirty="0"/>
              <a:t>, which is Table J in subsection 03 on pages 69-70.  </a:t>
            </a:r>
          </a:p>
          <a:p>
            <a:pPr lvl="0"/>
            <a:endParaRPr lang="en-US" baseline="0" dirty="0"/>
          </a:p>
          <a:p>
            <a:pPr lvl="0"/>
            <a:r>
              <a:rPr lang="en-US" baseline="0" dirty="0"/>
              <a:t>Low-water stream crossings or fords </a:t>
            </a:r>
            <a:r>
              <a:rPr lang="en-US" b="1" baseline="0" dirty="0"/>
              <a:t>always</a:t>
            </a:r>
            <a:r>
              <a:rPr lang="en-US" baseline="0" dirty="0"/>
              <a:t> need a relaxation of standards request from the NBCS prior to construction. </a:t>
            </a:r>
          </a:p>
          <a:p>
            <a:pPr lvl="0"/>
            <a:endParaRPr lang="en-US" baseline="0" dirty="0"/>
          </a:p>
          <a:p>
            <a:pPr lvl="0"/>
            <a:endParaRPr lang="en-US" baseline="0" dirty="0"/>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39</a:t>
            </a:fld>
            <a:endParaRPr lang="en-US"/>
          </a:p>
        </p:txBody>
      </p:sp>
    </p:spTree>
    <p:extLst>
      <p:ext uri="{BB962C8B-B14F-4D97-AF65-F5344CB8AC3E}">
        <p14:creationId xmlns:p14="http://schemas.microsoft.com/office/powerpoint/2010/main" val="265529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There</a:t>
            </a:r>
            <a:r>
              <a:rPr lang="en-US" baseline="0" dirty="0"/>
              <a:t> are 15 design standards tables </a:t>
            </a:r>
          </a:p>
          <a:p>
            <a:endParaRPr lang="en-US" baseline="0" dirty="0"/>
          </a:p>
          <a:p>
            <a:r>
              <a:rPr lang="en-US" baseline="0" dirty="0"/>
              <a:t>In subsection 03, which applies to county roads and municipal streets.</a:t>
            </a:r>
          </a:p>
          <a:p>
            <a:endParaRPr lang="en-US" baseline="0" dirty="0"/>
          </a:p>
          <a:p>
            <a:r>
              <a:rPr lang="en-US" baseline="0" dirty="0"/>
              <a:t>They are in this order in the rule, starting on page 55, with the last table (Remote Residential Roads)  on page 86</a:t>
            </a:r>
          </a:p>
          <a:p>
            <a:endParaRPr lang="en-US" baseline="0" dirty="0"/>
          </a:p>
          <a:p>
            <a:r>
              <a:rPr lang="en-US" baseline="0" dirty="0"/>
              <a:t>READ THE SLIDE</a:t>
            </a:r>
          </a:p>
          <a:p>
            <a:endParaRPr lang="en-US" dirty="0"/>
          </a:p>
          <a:p>
            <a:r>
              <a:rPr lang="en-US" dirty="0"/>
              <a:t>This video demonstrates</a:t>
            </a:r>
            <a:r>
              <a:rPr lang="en-US" baseline="0" dirty="0"/>
              <a:t> the process for finding the table that applies to a work or project.  </a:t>
            </a:r>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54700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Skipping over Low Water Stream Crossings and Fords momentarily.  </a:t>
            </a:r>
          </a:p>
          <a:p>
            <a:endParaRPr lang="en-US" baseline="0" dirty="0"/>
          </a:p>
          <a:p>
            <a:r>
              <a:rPr lang="en-US" baseline="0" dirty="0"/>
              <a:t>Minimum Maintenance is an optional </a:t>
            </a:r>
            <a:r>
              <a:rPr lang="en-US" b="1" baseline="0" dirty="0"/>
              <a:t>state</a:t>
            </a:r>
            <a:r>
              <a:rPr lang="en-US" baseline="0" dirty="0"/>
              <a:t> functional classification.  </a:t>
            </a:r>
          </a:p>
          <a:p>
            <a:endParaRPr lang="en-US" baseline="0" dirty="0"/>
          </a:p>
          <a:p>
            <a:r>
              <a:rPr lang="en-US" baseline="0" dirty="0"/>
              <a:t>You will </a:t>
            </a:r>
            <a:r>
              <a:rPr lang="en-US" b="1" baseline="0" dirty="0"/>
              <a:t>not </a:t>
            </a:r>
            <a:r>
              <a:rPr lang="en-US" baseline="0" dirty="0"/>
              <a:t>find these roads color coded on National FC maps.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These need to be verified on the State Functional Classification Maps by County,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that the </a:t>
            </a:r>
            <a:r>
              <a:rPr lang="en-US" b="1" baseline="0" dirty="0"/>
              <a:t>State</a:t>
            </a:r>
            <a:r>
              <a:rPr lang="en-US" b="0" baseline="0" dirty="0"/>
              <a:t> functional classification of a road is </a:t>
            </a:r>
            <a:r>
              <a:rPr lang="en-US" b="1" baseline="0" dirty="0"/>
              <a:t>Minimum Maintenance</a:t>
            </a:r>
            <a:r>
              <a:rPr lang="en-US"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endParaRPr lang="en-US" baseline="0" dirty="0"/>
          </a:p>
          <a:p>
            <a:endParaRPr lang="en-US" baseline="0"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7213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a:t>8/5/2019 Updated – map and legend, and web link, and one audio media</a:t>
            </a:r>
          </a:p>
          <a:p>
            <a:endParaRPr lang="en-US" baseline="0" dirty="0"/>
          </a:p>
          <a:p>
            <a:r>
              <a:rPr lang="en-US" baseline="0" dirty="0"/>
              <a:t>This screen shows an example.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 </a:t>
            </a:r>
            <a:r>
              <a:rPr lang="en-US" strike="sngStrike" baseline="0" dirty="0"/>
              <a:t>NDOR’s</a:t>
            </a:r>
            <a:r>
              <a:rPr lang="en-US" baseline="0" dirty="0"/>
              <a:t> NDOT’s online Map Library, click on “State and National Functional Classification Maps by County.”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Find Frontier County and click on the “State” map.  </a:t>
            </a:r>
          </a:p>
          <a:p>
            <a:endParaRPr lang="en-US" baseline="0" dirty="0"/>
          </a:p>
          <a:p>
            <a:r>
              <a:rPr lang="en-US" baseline="0" dirty="0"/>
              <a:t>This screen shows the southeastern part of the </a:t>
            </a:r>
            <a:r>
              <a:rPr lang="en-US" b="1" baseline="0" dirty="0"/>
              <a:t>State</a:t>
            </a:r>
            <a:r>
              <a:rPr lang="en-US" baseline="0" dirty="0"/>
              <a:t> Functional Classification Map (verify this just below the word “Legend”).  </a:t>
            </a:r>
          </a:p>
          <a:p>
            <a:endParaRPr lang="en-US" baseline="0" dirty="0"/>
          </a:p>
          <a:p>
            <a:r>
              <a:rPr lang="en-US" baseline="0" dirty="0"/>
              <a:t>Several county roads in this corner of the county have the </a:t>
            </a:r>
            <a:r>
              <a:rPr lang="en-US" b="1" baseline="0" dirty="0"/>
              <a:t>State</a:t>
            </a:r>
            <a:r>
              <a:rPr lang="en-US" baseline="0" dirty="0"/>
              <a:t> functional classification of Minimum Maintenance.  </a:t>
            </a:r>
          </a:p>
          <a:p>
            <a:endParaRPr lang="en-US" baseline="0" dirty="0"/>
          </a:p>
          <a:p>
            <a:r>
              <a:rPr lang="en-US" baseline="0" dirty="0"/>
              <a:t>Building a work or project to Minimum Maintenance Standards, [Table P on pages 81-85], requires a Relaxation of Standards request to the NBCS prior to construction.  </a:t>
            </a:r>
          </a:p>
          <a:p>
            <a:endParaRPr lang="en-US" baseline="0" dirty="0"/>
          </a:p>
          <a:p>
            <a:r>
              <a:rPr lang="en-US" baseline="0" dirty="0"/>
              <a:t>If you check the National Functional Classification map for Frontier County, you would see there are no color markings on these roads.  </a:t>
            </a:r>
          </a:p>
          <a:p>
            <a:endParaRPr lang="en-US" baseline="0" dirty="0"/>
          </a:p>
          <a:p>
            <a:r>
              <a:rPr lang="en-US" baseline="0" dirty="0"/>
              <a:t>Which indicates that the road has a NFC of </a:t>
            </a:r>
            <a:r>
              <a:rPr lang="en-US" b="1" baseline="0" dirty="0"/>
              <a:t>Local</a:t>
            </a:r>
            <a:r>
              <a:rPr lang="en-US" baseline="0" dirty="0"/>
              <a:t>.  </a:t>
            </a:r>
          </a:p>
          <a:p>
            <a:endParaRPr lang="en-US" baseline="0" dirty="0"/>
          </a:p>
          <a:p>
            <a:r>
              <a:rPr lang="en-US" baseline="0" dirty="0"/>
              <a:t>The County can elect to build the work or project to those standards – i.e. Rural Areas NFC Local which is Table J on pages 69-70.  </a:t>
            </a:r>
          </a:p>
          <a:p>
            <a:endParaRPr lang="en-US" baseline="0" dirty="0"/>
          </a:p>
          <a:p>
            <a:r>
              <a:rPr lang="en-US" baseline="0" dirty="0"/>
              <a:t>By doing so, the County can </a:t>
            </a:r>
            <a:r>
              <a:rPr lang="en-US" b="1" baseline="0" dirty="0"/>
              <a:t>avoid</a:t>
            </a:r>
            <a:r>
              <a:rPr lang="en-US" baseline="0" dirty="0"/>
              <a:t> requesting a relaxation of standards for the work or project.  </a:t>
            </a:r>
          </a:p>
          <a:p>
            <a:endParaRPr lang="en-US" baseline="0" dirty="0"/>
          </a:p>
          <a:p>
            <a:r>
              <a:rPr lang="en-US" baseline="0" dirty="0"/>
              <a:t>You might see in the National FC map in the legend that these roads are marked as “Unimproved Roads” </a:t>
            </a:r>
          </a:p>
          <a:p>
            <a:endParaRPr lang="en-US" baseline="0" dirty="0"/>
          </a:p>
          <a:p>
            <a:r>
              <a:rPr lang="en-US" baseline="0" dirty="0"/>
              <a:t>However, for verification you should always check the State FC map.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41</a:t>
            </a:fld>
            <a:endParaRPr lang="en-US"/>
          </a:p>
        </p:txBody>
      </p:sp>
    </p:spTree>
    <p:extLst>
      <p:ext uri="{BB962C8B-B14F-4D97-AF65-F5344CB8AC3E}">
        <p14:creationId xmlns:p14="http://schemas.microsoft.com/office/powerpoint/2010/main" val="2854289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After determining that the State Functional classification is Minimum Maintenance, </a:t>
            </a:r>
          </a:p>
          <a:p>
            <a:endParaRPr lang="en-US" baseline="0" dirty="0"/>
          </a:p>
          <a:p>
            <a:r>
              <a:rPr lang="en-US" baseline="0" dirty="0"/>
              <a:t>You know the minimum design standards for the work or project on that road is in Table P on pages 81-85.  </a:t>
            </a:r>
          </a:p>
          <a:p>
            <a:endParaRPr lang="en-US" baseline="0" dirty="0"/>
          </a:p>
          <a:p>
            <a:r>
              <a:rPr lang="en-US" baseline="0" dirty="0"/>
              <a:t>Minimum Maintenance Roads have fewer minimum design standards criteria than the first 12 design tables </a:t>
            </a:r>
          </a:p>
          <a:p>
            <a:endParaRPr lang="en-US" baseline="0" dirty="0"/>
          </a:p>
          <a:p>
            <a:r>
              <a:rPr lang="en-US" baseline="0" dirty="0"/>
              <a:t>and also allows defective bridges and structures, which are on, in, over or under the roadway, to be removed and not replaced, or to be replaced with a Low Water Stream Crossing or Ford,</a:t>
            </a:r>
          </a:p>
          <a:p>
            <a:endParaRPr lang="en-US" baseline="0" dirty="0"/>
          </a:p>
          <a:p>
            <a:r>
              <a:rPr lang="en-US" baseline="0" dirty="0"/>
              <a:t>in accordance with state statute 39-2113(3).  </a:t>
            </a:r>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42</a:t>
            </a:fld>
            <a:endParaRPr lang="en-US"/>
          </a:p>
        </p:txBody>
      </p:sp>
    </p:spTree>
    <p:extLst>
      <p:ext uri="{BB962C8B-B14F-4D97-AF65-F5344CB8AC3E}">
        <p14:creationId xmlns:p14="http://schemas.microsoft.com/office/powerpoint/2010/main" val="14655634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Remote Residential is an optional </a:t>
            </a:r>
            <a:r>
              <a:rPr lang="en-US" b="1" baseline="0" dirty="0"/>
              <a:t>state</a:t>
            </a:r>
            <a:r>
              <a:rPr lang="en-US" baseline="0" dirty="0"/>
              <a:t> functional classification.  </a:t>
            </a:r>
          </a:p>
          <a:p>
            <a:endParaRPr lang="en-US" baseline="0" dirty="0"/>
          </a:p>
          <a:p>
            <a:r>
              <a:rPr lang="en-US" baseline="0" dirty="0"/>
              <a:t>You will </a:t>
            </a:r>
            <a:r>
              <a:rPr lang="en-US" b="1" baseline="0" dirty="0"/>
              <a:t>not </a:t>
            </a:r>
            <a:r>
              <a:rPr lang="en-US" baseline="0" dirty="0"/>
              <a:t>find these roads color coded on National FC maps.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need to verify</a:t>
            </a:r>
            <a:r>
              <a:rPr lang="en-US" b="0" baseline="0" dirty="0"/>
              <a:t>, on the State Functional Classification Maps by County,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that the </a:t>
            </a:r>
            <a:r>
              <a:rPr lang="en-US" b="1" baseline="0" dirty="0"/>
              <a:t>State</a:t>
            </a:r>
            <a:r>
              <a:rPr lang="en-US" b="0" baseline="0" dirty="0"/>
              <a:t> functional classification of a road is </a:t>
            </a:r>
            <a:r>
              <a:rPr lang="en-US" b="1" baseline="0" dirty="0"/>
              <a:t>Remote Residential</a:t>
            </a:r>
            <a:r>
              <a:rPr lang="en-US"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endParaRPr lang="en-US" baseline="0" dirty="0"/>
          </a:p>
          <a:p>
            <a:endParaRPr lang="en-US" baseline="0"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33716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8/5/2019 Updated – map and legend, and web link, and one audio media</a:t>
            </a:r>
          </a:p>
          <a:p>
            <a:endParaRPr lang="en-US" baseline="0" dirty="0"/>
          </a:p>
          <a:p>
            <a:endParaRPr lang="en-US" baseline="0" dirty="0"/>
          </a:p>
          <a:p>
            <a:r>
              <a:rPr lang="en-US" baseline="0" dirty="0"/>
              <a:t>This screen shows an example.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On </a:t>
            </a:r>
            <a:r>
              <a:rPr lang="en-US" strike="sngStrike" baseline="0" dirty="0"/>
              <a:t>NDOR’s</a:t>
            </a:r>
            <a:r>
              <a:rPr lang="en-US" baseline="0" dirty="0"/>
              <a:t> NDOT’s online Map Library, click on “State and National Functional Classification Maps by County.”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Find </a:t>
            </a:r>
            <a:r>
              <a:rPr lang="en-US" b="1" baseline="0" dirty="0"/>
              <a:t>Gosper</a:t>
            </a:r>
            <a:r>
              <a:rPr lang="en-US" baseline="0" dirty="0"/>
              <a:t> County and select the “State” map.  </a:t>
            </a:r>
          </a:p>
          <a:p>
            <a:endParaRPr lang="en-US" baseline="0" dirty="0"/>
          </a:p>
          <a:p>
            <a:r>
              <a:rPr lang="en-US" baseline="0" dirty="0"/>
              <a:t>This screen shows the northeastern part of the </a:t>
            </a:r>
            <a:r>
              <a:rPr lang="en-US" b="1" baseline="0" dirty="0"/>
              <a:t>State</a:t>
            </a:r>
            <a:r>
              <a:rPr lang="en-US" baseline="0" dirty="0"/>
              <a:t> Functional Classification Map for Gosper county (verify that it’s the State FC map just below the word “Legend”).  </a:t>
            </a:r>
          </a:p>
          <a:p>
            <a:endParaRPr lang="en-US" baseline="0" dirty="0"/>
          </a:p>
          <a:p>
            <a:r>
              <a:rPr lang="en-US" baseline="0" dirty="0"/>
              <a:t>Building a work or project to Remote Residential Standards, i.e. Table Q on page 86, requires a Relaxation of Standards request to the NBCS prior to construction.  </a:t>
            </a:r>
          </a:p>
          <a:p>
            <a:endParaRPr lang="en-US" baseline="0" dirty="0"/>
          </a:p>
          <a:p>
            <a:r>
              <a:rPr lang="en-US" baseline="0" dirty="0"/>
              <a:t>If you check the National Functional Classification map for Gosper County, there is no color marking on this road.  </a:t>
            </a:r>
          </a:p>
          <a:p>
            <a:endParaRPr lang="en-US" baseline="0" dirty="0"/>
          </a:p>
          <a:p>
            <a:r>
              <a:rPr lang="en-US" baseline="0" dirty="0"/>
              <a:t>This would indicate that the road has a NFC of </a:t>
            </a:r>
            <a:r>
              <a:rPr lang="en-US" b="1" baseline="0" dirty="0"/>
              <a:t>Local</a:t>
            </a:r>
            <a:r>
              <a:rPr lang="en-US" baseline="0" dirty="0"/>
              <a:t>.  </a:t>
            </a:r>
          </a:p>
          <a:p>
            <a:endParaRPr lang="en-US" baseline="0" dirty="0"/>
          </a:p>
          <a:p>
            <a:r>
              <a:rPr lang="en-US" baseline="0" dirty="0"/>
              <a:t>The County can elect to build the work or project to those standards – i.e. Rural Areas NFC Local which is Table J on pages 69-70.  </a:t>
            </a:r>
          </a:p>
          <a:p>
            <a:endParaRPr lang="en-US" baseline="0" dirty="0"/>
          </a:p>
          <a:p>
            <a:r>
              <a:rPr lang="en-US" baseline="0" dirty="0"/>
              <a:t>By doing so, the County can </a:t>
            </a:r>
            <a:r>
              <a:rPr lang="en-US" b="1" baseline="0" dirty="0"/>
              <a:t>avoid</a:t>
            </a:r>
            <a:r>
              <a:rPr lang="en-US" baseline="0" dirty="0"/>
              <a:t> requesting a relaxation of standards for the work or project.  </a:t>
            </a:r>
          </a:p>
          <a:p>
            <a:endParaRPr lang="en-US" baseline="0" dirty="0"/>
          </a:p>
          <a:p>
            <a:r>
              <a:rPr lang="en-US" baseline="0" dirty="0"/>
              <a:t>You might see in the National FC map in the legend that these roads are marked as “Unimproved Roads” </a:t>
            </a:r>
          </a:p>
          <a:p>
            <a:endParaRPr lang="en-US" baseline="0" dirty="0"/>
          </a:p>
          <a:p>
            <a:r>
              <a:rPr lang="en-US" baseline="0" dirty="0"/>
              <a:t>However, for verification you should always check the State FC map.  </a:t>
            </a:r>
          </a:p>
          <a:p>
            <a:endParaRPr lang="en-US" baseline="0" dirty="0"/>
          </a:p>
          <a:p>
            <a:r>
              <a:rPr lang="en-US" u="sng" baseline="0" dirty="0"/>
              <a:t>NOT FOR AUDIO</a:t>
            </a:r>
          </a:p>
          <a:p>
            <a:endParaRPr lang="en-US" baseline="0" dirty="0"/>
          </a:p>
          <a:p>
            <a:r>
              <a:rPr lang="en-US" baseline="0" dirty="0"/>
              <a:t>[At the time this video is being made – December, 2016 – this is the only stretch of road classified as Remote Residential not only in Gosper County but in all of  Nebraska.]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44</a:t>
            </a:fld>
            <a:endParaRPr lang="en-US"/>
          </a:p>
        </p:txBody>
      </p:sp>
    </p:spTree>
    <p:extLst>
      <p:ext uri="{BB962C8B-B14F-4D97-AF65-F5344CB8AC3E}">
        <p14:creationId xmlns:p14="http://schemas.microsoft.com/office/powerpoint/2010/main" val="17424990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After determining that the State Functional classification is Remote Residential, </a:t>
            </a:r>
          </a:p>
          <a:p>
            <a:endParaRPr lang="en-US" baseline="0" dirty="0"/>
          </a:p>
          <a:p>
            <a:r>
              <a:rPr lang="en-US" baseline="0" dirty="0"/>
              <a:t>You know the minimum design standards for the work or project on that road is Table Q on page 86.  </a:t>
            </a:r>
          </a:p>
          <a:p>
            <a:endParaRPr lang="en-US" baseline="0" dirty="0"/>
          </a:p>
          <a:p>
            <a:r>
              <a:rPr lang="en-US" baseline="0" dirty="0"/>
              <a:t>Remote Residential Roads have fewer minimum design standards criteria than the first 12 design tables </a:t>
            </a:r>
          </a:p>
          <a:p>
            <a:endParaRPr lang="en-US" baseline="0" dirty="0"/>
          </a:p>
          <a:p>
            <a:r>
              <a:rPr lang="en-US" baseline="0" dirty="0"/>
              <a:t>and are allowed to have </a:t>
            </a:r>
            <a:r>
              <a:rPr lang="en-US" b="1" baseline="0" dirty="0"/>
              <a:t>one</a:t>
            </a:r>
            <a:r>
              <a:rPr lang="en-US" baseline="0" dirty="0"/>
              <a:t> </a:t>
            </a:r>
            <a:r>
              <a:rPr lang="en-US" b="1" baseline="0" dirty="0"/>
              <a:t>lane</a:t>
            </a:r>
            <a:r>
              <a:rPr lang="en-US" baseline="0" dirty="0"/>
              <a:t> of 12 ft wide paved surface or crushed aggregate surfacing of any type where there is adequate sight distance.  </a:t>
            </a:r>
          </a:p>
          <a:p>
            <a:endParaRPr lang="en-US" baseline="0" dirty="0"/>
          </a:p>
          <a:p>
            <a:r>
              <a:rPr lang="en-US" baseline="0" dirty="0"/>
              <a:t>in accordance with state statute 39-2113(4).  </a:t>
            </a:r>
          </a:p>
          <a:p>
            <a:endParaRPr lang="en-US" baseline="0" dirty="0"/>
          </a:p>
          <a:p>
            <a:r>
              <a:rPr lang="en-US" baseline="0" dirty="0"/>
              <a:t>New Low Water Stream Crossings and Fords are </a:t>
            </a:r>
            <a:r>
              <a:rPr lang="en-US" b="1" baseline="0" dirty="0"/>
              <a:t>not allowed </a:t>
            </a:r>
            <a:r>
              <a:rPr lang="en-US" baseline="0" dirty="0"/>
              <a:t>to be constructed on Remote Residential roads.  </a:t>
            </a:r>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45</a:t>
            </a:fld>
            <a:endParaRPr lang="en-US"/>
          </a:p>
        </p:txBody>
      </p:sp>
    </p:spTree>
    <p:extLst>
      <p:ext uri="{BB962C8B-B14F-4D97-AF65-F5344CB8AC3E}">
        <p14:creationId xmlns:p14="http://schemas.microsoft.com/office/powerpoint/2010/main" val="4140686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If the county proposes to construct a Low Water Stream Crossing or Ford, Table “O” on pages 79-80 applies to </a:t>
            </a:r>
            <a:r>
              <a:rPr lang="en-US" b="1" baseline="0" dirty="0"/>
              <a:t>only</a:t>
            </a:r>
            <a:r>
              <a:rPr lang="en-US" baseline="0" dirty="0"/>
              <a:t> the work on the low water stream crossing or ford.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Design standards apply to Low Water Stream Crossings and Fords only on county roads (i.e. outside of corporate limits) with a </a:t>
            </a:r>
            <a:r>
              <a:rPr lang="en-US" b="1" baseline="0" dirty="0"/>
              <a:t>State</a:t>
            </a:r>
            <a:r>
              <a:rPr lang="en-US" baseline="0" dirty="0"/>
              <a:t> functional classification of </a:t>
            </a:r>
            <a:r>
              <a:rPr lang="en-US" b="1" baseline="0" dirty="0"/>
              <a:t>Local </a:t>
            </a:r>
            <a:r>
              <a:rPr lang="en-US" baseline="0" dirty="0"/>
              <a:t>or </a:t>
            </a:r>
            <a:r>
              <a:rPr lang="en-US" b="1" baseline="0" dirty="0"/>
              <a:t>Minimum Maintenance.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r>
              <a:rPr lang="en-US" baseline="0" dirty="0"/>
              <a:t>A Low Water Stream Crossing or Ford may be constructed </a:t>
            </a:r>
            <a:r>
              <a:rPr lang="en-US" b="1" baseline="0" dirty="0"/>
              <a:t>only</a:t>
            </a:r>
            <a:r>
              <a:rPr lang="en-US" baseline="0" dirty="0"/>
              <a:t> after submitting the proposed work to the NBCS in accordance with the </a:t>
            </a:r>
            <a:r>
              <a:rPr lang="en-US" b="1" baseline="0" dirty="0"/>
              <a:t>relaxation of standards</a:t>
            </a:r>
            <a:r>
              <a:rPr lang="en-US" baseline="0" dirty="0"/>
              <a:t> Rule 428 NAC 2-004.    </a:t>
            </a:r>
          </a:p>
          <a:p>
            <a:endParaRPr lang="en-US" baseline="0" dirty="0"/>
          </a:p>
          <a:p>
            <a:endParaRPr lang="en-US" baseline="0"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82481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8/5/2019 Updated – map and legend, and web link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screen shows an 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You need to verify, if you don’t already know, on the State Functional Classification Maps by County, that the </a:t>
            </a:r>
            <a:r>
              <a:rPr lang="en-US" b="1" baseline="0" dirty="0"/>
              <a:t>State</a:t>
            </a:r>
            <a:r>
              <a:rPr lang="en-US" b="0" baseline="0" dirty="0"/>
              <a:t> functional classification of the road is </a:t>
            </a:r>
            <a:r>
              <a:rPr lang="en-US" b="1" baseline="0" dirty="0"/>
              <a:t>Local </a:t>
            </a:r>
            <a:r>
              <a:rPr lang="en-US" b="0" baseline="0" dirty="0"/>
              <a:t>or </a:t>
            </a:r>
            <a:r>
              <a:rPr lang="en-US" b="1" baseline="0" dirty="0"/>
              <a:t>Minimum Maintenance</a:t>
            </a:r>
            <a:r>
              <a:rPr lang="en-US"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New Low Water Stream Crossings and Fords are </a:t>
            </a:r>
            <a:r>
              <a:rPr lang="en-US" b="1" baseline="0" dirty="0"/>
              <a:t>not allowed </a:t>
            </a:r>
            <a:r>
              <a:rPr lang="en-US" baseline="0" dirty="0"/>
              <a:t>on any roads with a State functional classification of Other Arterial, Collector, Remote Residential or Scenic-Recreation.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r>
              <a:rPr lang="en-US" baseline="0" dirty="0"/>
              <a:t>This screen shows an example.  </a:t>
            </a:r>
          </a:p>
          <a:p>
            <a:endParaRPr lang="en-US" baseline="0" dirty="0"/>
          </a:p>
          <a:p>
            <a:r>
              <a:rPr lang="en-US" baseline="0" dirty="0"/>
              <a:t>It is the southeastern part of the </a:t>
            </a:r>
            <a:r>
              <a:rPr lang="en-US" b="1" baseline="0" dirty="0"/>
              <a:t>State</a:t>
            </a:r>
            <a:r>
              <a:rPr lang="en-US" baseline="0" dirty="0"/>
              <a:t> Functional Classification Map for Frontier County.  </a:t>
            </a:r>
          </a:p>
          <a:p>
            <a:endParaRPr lang="en-US" baseline="0" dirty="0"/>
          </a:p>
          <a:p>
            <a:r>
              <a:rPr lang="en-US" baseline="0" dirty="0"/>
              <a:t>Several county roads in this corner of the county have the </a:t>
            </a:r>
            <a:r>
              <a:rPr lang="en-US" b="1" baseline="0" dirty="0"/>
              <a:t>State</a:t>
            </a:r>
            <a:r>
              <a:rPr lang="en-US" baseline="0" dirty="0"/>
              <a:t> functional classification of Minimum Maintenance, as indicated by the arrows.  </a:t>
            </a:r>
          </a:p>
          <a:p>
            <a:endParaRPr lang="en-US" baseline="0" dirty="0"/>
          </a:p>
          <a:p>
            <a:r>
              <a:rPr lang="en-US" baseline="0" dirty="0"/>
              <a:t>Any road that is </a:t>
            </a:r>
            <a:r>
              <a:rPr lang="en-US" b="1" baseline="0" dirty="0"/>
              <a:t>not</a:t>
            </a:r>
            <a:r>
              <a:rPr lang="en-US" baseline="0" dirty="0"/>
              <a:t> colored has a State Functional Classification of Local.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Before requesting a relaxation of standards, verify that the </a:t>
            </a:r>
            <a:r>
              <a:rPr lang="en-US" baseline="0" dirty="0"/>
              <a:t>road has an Average Daily Traffic volume (ADT) fewer than </a:t>
            </a:r>
            <a:r>
              <a:rPr lang="en-US" b="1" baseline="0" dirty="0"/>
              <a:t>50 VPD</a:t>
            </a:r>
            <a:r>
              <a:rPr lang="en-US" baseline="0" dirty="0"/>
              <a:t>, and that it is </a:t>
            </a:r>
            <a:r>
              <a:rPr lang="en-US" b="1" baseline="0" dirty="0"/>
              <a:t>not</a:t>
            </a:r>
            <a:r>
              <a:rPr lang="en-US" baseline="0" dirty="0"/>
              <a:t> the only access to an </a:t>
            </a:r>
            <a:r>
              <a:rPr lang="en-US" b="1" baseline="0" dirty="0"/>
              <a:t>occupied</a:t>
            </a:r>
            <a:r>
              <a:rPr lang="en-US" baseline="0" dirty="0"/>
              <a:t> dwelling.   </a:t>
            </a:r>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47</a:t>
            </a:fld>
            <a:endParaRPr lang="en-US"/>
          </a:p>
        </p:txBody>
      </p:sp>
    </p:spTree>
    <p:extLst>
      <p:ext uri="{BB962C8B-B14F-4D97-AF65-F5344CB8AC3E}">
        <p14:creationId xmlns:p14="http://schemas.microsoft.com/office/powerpoint/2010/main" val="6799618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Once a tentative decision is made to construct a Low Water Stream Crossing or Ford, </a:t>
            </a:r>
          </a:p>
          <a:p>
            <a:endParaRPr lang="en-US" baseline="0" dirty="0"/>
          </a:p>
          <a:p>
            <a:r>
              <a:rPr lang="en-US" baseline="0" dirty="0"/>
              <a:t>You know the minimum design standards for the work or project to construct the Low Water Stream Crossing or Ford is in Table O on pages 79-80.  </a:t>
            </a:r>
          </a:p>
          <a:p>
            <a:endParaRPr lang="en-US" baseline="0" dirty="0"/>
          </a:p>
          <a:p>
            <a:r>
              <a:rPr lang="en-US" baseline="0" dirty="0"/>
              <a:t>If there is work or a project on either side of the low-water stream crossing or ford, </a:t>
            </a:r>
          </a:p>
          <a:p>
            <a:r>
              <a:rPr lang="en-US" baseline="0" dirty="0"/>
              <a:t>it would be covered by either </a:t>
            </a:r>
          </a:p>
          <a:p>
            <a:pPr marL="171450" indent="-171450">
              <a:buFont typeface="Arial" panose="020B0604020202020204" pitchFamily="34" charset="0"/>
              <a:buChar char="•"/>
            </a:pPr>
            <a:r>
              <a:rPr lang="en-US" baseline="0" dirty="0"/>
              <a:t>Table J on pages 69-70, Rural Areas with a Functional Classification of Local, </a:t>
            </a:r>
          </a:p>
          <a:p>
            <a:pPr marL="171450" indent="-171450">
              <a:buFont typeface="Arial" panose="020B0604020202020204" pitchFamily="34" charset="0"/>
              <a:buChar char="•"/>
            </a:pPr>
            <a:r>
              <a:rPr lang="en-US" baseline="0" dirty="0"/>
              <a:t>or Table P on pages 81-86, which covers roads with a SFC of Minimum Maintenance.  </a:t>
            </a:r>
          </a:p>
          <a:p>
            <a:endParaRPr lang="en-US" baseline="0" dirty="0"/>
          </a:p>
          <a:p>
            <a:r>
              <a:rPr lang="en-US" baseline="0" dirty="0"/>
              <a:t>For more information on Low Water Stream Crossings and Fords, see the Bridges and Structures video, Part 2.  </a:t>
            </a:r>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48</a:t>
            </a:fld>
            <a:endParaRPr lang="en-US"/>
          </a:p>
        </p:txBody>
      </p:sp>
    </p:spTree>
    <p:extLst>
      <p:ext uri="{BB962C8B-B14F-4D97-AF65-F5344CB8AC3E}">
        <p14:creationId xmlns:p14="http://schemas.microsoft.com/office/powerpoint/2010/main" val="1935129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Most roads</a:t>
            </a:r>
            <a:r>
              <a:rPr lang="en-US" baseline="0" dirty="0"/>
              <a:t> with a NFC of Other Principal Arterial are on the State Highway System.  </a:t>
            </a:r>
          </a:p>
          <a:p>
            <a:endParaRPr lang="en-US" baseline="0" dirty="0"/>
          </a:p>
          <a:p>
            <a:r>
              <a:rPr lang="en-US" baseline="0" dirty="0"/>
              <a:t>There are a few miles of Other Principal Arterials on the County Road and Municipal Street System.  </a:t>
            </a:r>
          </a:p>
          <a:p>
            <a:endParaRPr lang="en-US" baseline="0" dirty="0"/>
          </a:p>
          <a:p>
            <a:r>
              <a:rPr lang="en-US" baseline="0" dirty="0"/>
              <a:t>The County or Municipality is responsible for those.  </a:t>
            </a:r>
          </a:p>
          <a:p>
            <a:endParaRPr lang="en-US" baseline="0" dirty="0"/>
          </a:p>
          <a:p>
            <a:r>
              <a:rPr lang="en-US" baseline="0" dirty="0"/>
              <a:t>According to Note 4 on page 47, Any highway, road or street with an NFC of Other Principal Arterial </a:t>
            </a:r>
          </a:p>
          <a:p>
            <a:endParaRPr lang="en-US" baseline="0" dirty="0"/>
          </a:p>
          <a:p>
            <a:r>
              <a:rPr lang="en-US" baseline="0" dirty="0"/>
              <a:t>is required to use State Highway design standards, which are in </a:t>
            </a:r>
            <a:r>
              <a:rPr lang="en-US" dirty="0"/>
              <a:t>subsection 02 (pages 5-34)</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a:t>
            </a:r>
            <a:r>
              <a:rPr lang="en-US" dirty="0"/>
              <a:t>ny highway, road or street on the National Highway System is required to use State Highway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Most of the OPA highways, roads and streets are on the NHS.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discussed throughout this video, subsection 03 covers the county road and municipal street system</a:t>
            </a:r>
          </a:p>
          <a:p>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0505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Let’s focus</a:t>
            </a:r>
            <a:r>
              <a:rPr lang="en-US" baseline="0" dirty="0"/>
              <a:t> on the first two categories: </a:t>
            </a:r>
          </a:p>
          <a:p>
            <a:endParaRPr lang="en-US" baseline="0" dirty="0"/>
          </a:p>
          <a:p>
            <a:r>
              <a:rPr lang="en-US" baseline="0" dirty="0"/>
              <a:t>Urban Areas and Rural Areas</a:t>
            </a:r>
          </a:p>
          <a:p>
            <a:r>
              <a:rPr lang="en-US" baseline="0" dirty="0"/>
              <a:t>The first 8 tables, parts C thru J, pages 55-70</a:t>
            </a:r>
          </a:p>
          <a:p>
            <a:endParaRPr lang="en-US" baseline="0" dirty="0"/>
          </a:p>
          <a:p>
            <a:r>
              <a:rPr lang="en-US" b="0" baseline="0" dirty="0"/>
              <a:t>These eight tables apply to </a:t>
            </a:r>
            <a:r>
              <a:rPr lang="en-US" b="1" baseline="0" dirty="0"/>
              <a:t>most</a:t>
            </a:r>
            <a:r>
              <a:rPr lang="en-US" baseline="0" dirty="0"/>
              <a:t> of the mileage on Nebraska’s county road and municipal street systems.</a:t>
            </a:r>
          </a:p>
          <a:p>
            <a:endParaRPr lang="en-US" baseline="0" dirty="0"/>
          </a:p>
          <a:p>
            <a:r>
              <a:rPr lang="en-US" baseline="0" dirty="0"/>
              <a:t>It is important to understand if an Urban Area standards table or a Rural Area standards table applies to your work or project.  </a:t>
            </a:r>
          </a:p>
          <a:p>
            <a:endParaRPr lang="en-US" baseline="0" dirty="0"/>
          </a:p>
          <a:p>
            <a:r>
              <a:rPr lang="en-US" baseline="0" dirty="0"/>
              <a:t>Later we will discuss </a:t>
            </a:r>
          </a:p>
          <a:p>
            <a:r>
              <a:rPr lang="en-US" baseline="0" dirty="0"/>
              <a:t>Low Water Stream Crossings and Fords </a:t>
            </a:r>
          </a:p>
          <a:p>
            <a:r>
              <a:rPr lang="en-US" baseline="0" dirty="0"/>
              <a:t>and the </a:t>
            </a:r>
            <a:r>
              <a:rPr lang="en-US" b="1" baseline="0" dirty="0"/>
              <a:t>optional</a:t>
            </a:r>
            <a:r>
              <a:rPr lang="en-US" baseline="0" dirty="0"/>
              <a:t> state functional classifications:</a:t>
            </a:r>
          </a:p>
          <a:p>
            <a:r>
              <a:rPr lang="en-US" baseline="0" dirty="0"/>
              <a:t>Scenic-Recreation</a:t>
            </a:r>
          </a:p>
          <a:p>
            <a:r>
              <a:rPr lang="en-US" baseline="0" dirty="0"/>
              <a:t>Minimum Maintenance</a:t>
            </a:r>
          </a:p>
          <a:p>
            <a:r>
              <a:rPr lang="en-US" baseline="0" dirty="0"/>
              <a:t>And Remote Residential</a:t>
            </a:r>
          </a:p>
          <a:p>
            <a:r>
              <a:rPr lang="en-US" baseline="0" dirty="0"/>
              <a:t>By State law, only roads outside of municipal corporate limits can have these designations</a:t>
            </a:r>
          </a:p>
          <a:p>
            <a:r>
              <a:rPr lang="en-US" baseline="0" dirty="0"/>
              <a:t>And have relatively far fewer miles than the first eight tables cover.</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81853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8/5/2019 Updated change NDOR’s to NDOT’s in audio media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To summarize, this video provided guidance on</a:t>
            </a:r>
            <a:r>
              <a:rPr lang="en-US" b="0" baseline="0" dirty="0"/>
              <a:t> the process for finding the design </a:t>
            </a:r>
            <a:r>
              <a:rPr lang="en-US" b="1" baseline="0" dirty="0"/>
              <a:t>standards table</a:t>
            </a:r>
            <a:r>
              <a:rPr lang="en-US" b="0" baseline="0" dirty="0"/>
              <a:t> that applies to a work or project on any given segment of county road or municipal street</a:t>
            </a:r>
            <a:endParaRPr lang="en-US" b="0" dirty="0"/>
          </a:p>
          <a:p>
            <a:endParaRPr lang="en-US" dirty="0"/>
          </a:p>
          <a:p>
            <a:r>
              <a:rPr lang="en-US" dirty="0"/>
              <a:t>There</a:t>
            </a:r>
            <a:r>
              <a:rPr lang="en-US" baseline="0" dirty="0"/>
              <a:t> are 15 tables in subsection 003 for county roads and municipal streets.</a:t>
            </a:r>
          </a:p>
          <a:p>
            <a:endParaRPr lang="en-US" baseline="0" dirty="0"/>
          </a:p>
          <a:p>
            <a:r>
              <a:rPr lang="en-US" dirty="0"/>
              <a:t>In</a:t>
            </a:r>
            <a:r>
              <a:rPr lang="en-US" baseline="0" dirty="0"/>
              <a:t> order to find the table that applies to a work or project on any particular county road or municipal street: </a:t>
            </a:r>
          </a:p>
          <a:p>
            <a:endParaRPr lang="en-US" baseline="0" dirty="0"/>
          </a:p>
          <a:p>
            <a:r>
              <a:rPr lang="en-US" baseline="0" dirty="0"/>
              <a:t>It is a matter of determining  </a:t>
            </a:r>
          </a:p>
          <a:p>
            <a:endParaRPr lang="en-US" baseline="0" dirty="0"/>
          </a:p>
          <a:p>
            <a:r>
              <a:rPr lang="en-US" baseline="0" dirty="0"/>
              <a:t>If </a:t>
            </a:r>
            <a:r>
              <a:rPr lang="en-US" b="1" baseline="0" dirty="0"/>
              <a:t>Urban Area </a:t>
            </a:r>
            <a:r>
              <a:rPr lang="en-US" baseline="0" dirty="0"/>
              <a:t>standards or </a:t>
            </a:r>
            <a:r>
              <a:rPr lang="en-US" b="1" baseline="0" dirty="0"/>
              <a:t>Rural Area </a:t>
            </a:r>
            <a:r>
              <a:rPr lang="en-US" baseline="0" dirty="0"/>
              <a:t>standards apply.  </a:t>
            </a:r>
          </a:p>
          <a:p>
            <a:endParaRPr lang="en-US" baseline="0" dirty="0"/>
          </a:p>
          <a:p>
            <a:endParaRPr lang="en-US" baseline="0" dirty="0"/>
          </a:p>
          <a:p>
            <a:r>
              <a:rPr lang="en-US" baseline="0" dirty="0"/>
              <a:t>And the </a:t>
            </a:r>
            <a:r>
              <a:rPr lang="en-US" b="1" baseline="0" dirty="0"/>
              <a:t>National </a:t>
            </a:r>
            <a:r>
              <a:rPr lang="en-US" baseline="0" dirty="0"/>
              <a:t>Functional Classification of the road or street.  </a:t>
            </a:r>
          </a:p>
          <a:p>
            <a:endParaRPr lang="en-US" baseline="0" dirty="0"/>
          </a:p>
          <a:p>
            <a:r>
              <a:rPr lang="en-US" baseline="0" dirty="0"/>
              <a:t>This works for most county roads and municipal streets because most of the mileage on Nebraska’s county road system, and all of the mileage on municipal street system, are covered by the first 8 tables – Urban Areas and Rural Areas</a:t>
            </a:r>
          </a:p>
          <a:p>
            <a:endParaRPr lang="en-US" baseline="0" dirty="0"/>
          </a:p>
          <a:p>
            <a:r>
              <a:rPr lang="en-US" baseline="0" dirty="0"/>
              <a:t>Notes 2 and 3 on page 47 of the design standards need to be accounted for when making the decision to apply either </a:t>
            </a:r>
            <a:r>
              <a:rPr lang="en-US" b="1" baseline="0" dirty="0"/>
              <a:t>Urban Area </a:t>
            </a:r>
            <a:r>
              <a:rPr lang="en-US" baseline="0" dirty="0"/>
              <a:t>standards or </a:t>
            </a:r>
            <a:r>
              <a:rPr lang="en-US" b="1" baseline="0" dirty="0"/>
              <a:t>Rural Area </a:t>
            </a:r>
            <a:r>
              <a:rPr lang="en-US" baseline="0" dirty="0"/>
              <a:t>standards </a:t>
            </a:r>
          </a:p>
          <a:p>
            <a:endParaRPr lang="en-US" baseline="0" dirty="0"/>
          </a:p>
          <a:p>
            <a:r>
              <a:rPr lang="en-US" baseline="0" dirty="0"/>
              <a:t>Maps found online in </a:t>
            </a:r>
            <a:r>
              <a:rPr lang="en-US" strike="sngStrike" baseline="0" dirty="0"/>
              <a:t>NDOR’s</a:t>
            </a:r>
            <a:r>
              <a:rPr lang="en-US" baseline="0" dirty="0"/>
              <a:t> </a:t>
            </a:r>
            <a:r>
              <a:rPr lang="en-US" i="1" baseline="0" dirty="0" err="1"/>
              <a:t>Nebr</a:t>
            </a:r>
            <a:r>
              <a:rPr lang="en-US" i="1" baseline="0" dirty="0"/>
              <a:t> DOT’s </a:t>
            </a:r>
            <a:r>
              <a:rPr lang="en-US" baseline="0" dirty="0"/>
              <a:t>Map Library are available to help determine Urban Area boundaries and functional classifications of any road or street. </a:t>
            </a:r>
          </a:p>
          <a:p>
            <a:endParaRPr lang="en-US" baseline="0" dirty="0"/>
          </a:p>
          <a:p>
            <a:r>
              <a:rPr lang="en-US" baseline="0" dirty="0"/>
              <a:t>The National Functional Classification (NFC) maps for </a:t>
            </a:r>
            <a:r>
              <a:rPr lang="en-US" b="1" baseline="0" dirty="0"/>
              <a:t>Cities Within Counties</a:t>
            </a:r>
            <a:r>
              <a:rPr lang="en-US" baseline="0" dirty="0"/>
              <a:t>, help determine if a road is within an Urban Area, or outside of the Urban Area boundary in the Rural Area.  Urban areas, by definition, are only in and around Cities of the First Class, Lincoln, and Omaha.  </a:t>
            </a:r>
          </a:p>
          <a:p>
            <a:endParaRPr lang="en-US" baseline="0" dirty="0"/>
          </a:p>
          <a:p>
            <a:r>
              <a:rPr lang="en-US" baseline="0" dirty="0"/>
              <a:t>The remaining 7 tables cover some </a:t>
            </a:r>
            <a:r>
              <a:rPr lang="en-US" b="1" baseline="0" dirty="0"/>
              <a:t>county roads</a:t>
            </a:r>
            <a:r>
              <a:rPr lang="en-US" baseline="0" dirty="0"/>
              <a:t>, i.e. roads outside of corporate limits of villages and cities, that have any of the optional state functional classifications or involve construction of a Low Water Stream Crossing or Ford.   </a:t>
            </a:r>
          </a:p>
          <a:p>
            <a:endParaRPr lang="en-US" baseline="0" dirty="0"/>
          </a:p>
          <a:p>
            <a:r>
              <a:rPr lang="en-US" sz="1200" b="0" i="0" u="none" strike="noStrike" kern="1200" baseline="0" dirty="0">
                <a:solidFill>
                  <a:schemeClr val="tx1"/>
                </a:solidFill>
                <a:latin typeface="+mn-lt"/>
                <a:ea typeface="+mn-ea"/>
                <a:cs typeface="+mn-cs"/>
              </a:rPr>
              <a:t>The </a:t>
            </a:r>
            <a:r>
              <a:rPr lang="en-US" sz="1200" b="1" i="0" u="none" strike="noStrike" kern="1200" baseline="0" dirty="0">
                <a:solidFill>
                  <a:schemeClr val="tx1"/>
                </a:solidFill>
                <a:latin typeface="+mn-lt"/>
                <a:ea typeface="+mn-ea"/>
                <a:cs typeface="+mn-cs"/>
              </a:rPr>
              <a:t>Scenic-Recreation</a:t>
            </a:r>
            <a:r>
              <a:rPr lang="en-US" sz="1200" b="0" i="0" u="none" strike="noStrike" kern="1200" baseline="0" dirty="0">
                <a:solidFill>
                  <a:schemeClr val="tx1"/>
                </a:solidFill>
                <a:latin typeface="+mn-lt"/>
                <a:ea typeface="+mn-ea"/>
                <a:cs typeface="+mn-cs"/>
              </a:rPr>
              <a:t> classification can be thought of as an </a:t>
            </a:r>
            <a:r>
              <a:rPr lang="en-US" sz="1200" b="1" i="0" u="none" strike="noStrike" kern="1200" baseline="0" dirty="0">
                <a:solidFill>
                  <a:schemeClr val="tx1"/>
                </a:solidFill>
                <a:latin typeface="+mn-lt"/>
                <a:ea typeface="+mn-ea"/>
                <a:cs typeface="+mn-cs"/>
              </a:rPr>
              <a:t>added</a:t>
            </a:r>
            <a:r>
              <a:rPr lang="en-US" sz="1200" b="0" i="0" u="none" strike="noStrike" kern="1200" baseline="0" dirty="0">
                <a:solidFill>
                  <a:schemeClr val="tx1"/>
                </a:solidFill>
                <a:latin typeface="+mn-lt"/>
                <a:ea typeface="+mn-ea"/>
                <a:cs typeface="+mn-cs"/>
              </a:rPr>
              <a:t> layer of classification, on </a:t>
            </a:r>
            <a:r>
              <a:rPr lang="en-US" sz="1200" b="1" i="0" u="none" strike="noStrike" kern="1200" baseline="0" dirty="0">
                <a:solidFill>
                  <a:schemeClr val="tx1"/>
                </a:solidFill>
                <a:latin typeface="+mn-lt"/>
                <a:ea typeface="+mn-ea"/>
                <a:cs typeface="+mn-cs"/>
              </a:rPr>
              <a:t>top</a:t>
            </a:r>
            <a:r>
              <a:rPr lang="en-US" sz="1200" b="0" i="0" u="none" strike="noStrike" kern="1200" baseline="0" dirty="0">
                <a:solidFill>
                  <a:schemeClr val="tx1"/>
                </a:solidFill>
                <a:latin typeface="+mn-lt"/>
                <a:ea typeface="+mn-ea"/>
                <a:cs typeface="+mn-cs"/>
              </a:rPr>
              <a:t> of the road’s </a:t>
            </a:r>
            <a:r>
              <a:rPr lang="en-US" sz="1200" b="1" i="0" u="none" strike="noStrike" kern="1200" baseline="0" dirty="0">
                <a:solidFill>
                  <a:schemeClr val="tx1"/>
                </a:solidFill>
                <a:latin typeface="+mn-lt"/>
                <a:ea typeface="+mn-ea"/>
                <a:cs typeface="+mn-cs"/>
              </a:rPr>
              <a:t>required</a:t>
            </a:r>
            <a:r>
              <a:rPr lang="en-US" sz="1200" b="0" i="0" u="none" strike="noStrike" kern="1200" baseline="0" dirty="0">
                <a:solidFill>
                  <a:schemeClr val="tx1"/>
                </a:solidFill>
                <a:latin typeface="+mn-lt"/>
                <a:ea typeface="+mn-ea"/>
                <a:cs typeface="+mn-cs"/>
              </a:rPr>
              <a:t> functional classification.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 design standards, the Scenic-Recreation classification goes with any one of several </a:t>
            </a:r>
            <a:r>
              <a:rPr lang="en-US" sz="1200" b="1" i="0" u="none" strike="noStrike" kern="1200" baseline="0" dirty="0">
                <a:solidFill>
                  <a:schemeClr val="tx1"/>
                </a:solidFill>
                <a:latin typeface="+mn-lt"/>
                <a:ea typeface="+mn-ea"/>
                <a:cs typeface="+mn-cs"/>
              </a:rPr>
              <a:t>National</a:t>
            </a:r>
            <a:r>
              <a:rPr lang="en-US" sz="1200" b="0" i="0" u="none" strike="noStrike" kern="1200" baseline="0" dirty="0">
                <a:solidFill>
                  <a:schemeClr val="tx1"/>
                </a:solidFill>
                <a:latin typeface="+mn-lt"/>
                <a:ea typeface="+mn-ea"/>
                <a:cs typeface="+mn-cs"/>
              </a:rPr>
              <a:t> Functional Classifications.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Finding the table that applies to a work or project with a Scenic-Recreation classification is similar to the process for Urban Area and Rural Area standards,  and </a:t>
            </a:r>
            <a:r>
              <a:rPr lang="en-US" sz="1200" b="1" i="0" u="none" strike="noStrike" kern="1200" baseline="0" dirty="0">
                <a:solidFill>
                  <a:schemeClr val="tx1"/>
                </a:solidFill>
                <a:latin typeface="+mn-lt"/>
                <a:ea typeface="+mn-ea"/>
                <a:cs typeface="+mn-cs"/>
              </a:rPr>
              <a:t>also </a:t>
            </a:r>
            <a:r>
              <a:rPr lang="en-US" sz="1200" b="0" i="0" u="none" strike="noStrike" kern="1200" baseline="0" dirty="0">
                <a:solidFill>
                  <a:schemeClr val="tx1"/>
                </a:solidFill>
                <a:latin typeface="+mn-lt"/>
                <a:ea typeface="+mn-ea"/>
                <a:cs typeface="+mn-cs"/>
              </a:rPr>
              <a:t>involves confirming the Scenic-Recreation classification on the county’s </a:t>
            </a:r>
            <a:r>
              <a:rPr lang="en-US" sz="1200" b="1" i="0" u="none" strike="noStrike" kern="1200" baseline="0" dirty="0">
                <a:solidFill>
                  <a:schemeClr val="tx1"/>
                </a:solidFill>
                <a:latin typeface="+mn-lt"/>
                <a:ea typeface="+mn-ea"/>
                <a:cs typeface="+mn-cs"/>
              </a:rPr>
              <a:t>State </a:t>
            </a:r>
            <a:r>
              <a:rPr lang="en-US" sz="1200" b="0" i="0" u="none" strike="noStrike" kern="1200" baseline="0" dirty="0">
                <a:solidFill>
                  <a:schemeClr val="tx1"/>
                </a:solidFill>
                <a:latin typeface="+mn-lt"/>
                <a:ea typeface="+mn-ea"/>
                <a:cs typeface="+mn-cs"/>
              </a:rPr>
              <a:t>FC (SFC) map.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Low Water Stream crossings and Fords are only allowed on certain county roads – those with a State Functional Classification of Local or Minimum Maintenance, with an ADT &lt; 50 VPD and where the road is not the only access to an occupied dwelling.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Again, this involves confirming the functional classification on the county’s </a:t>
            </a:r>
            <a:r>
              <a:rPr lang="en-US" sz="1200" b="1" i="0" u="none" strike="noStrike" kern="1200" baseline="0" dirty="0">
                <a:solidFill>
                  <a:schemeClr val="tx1"/>
                </a:solidFill>
                <a:latin typeface="+mn-lt"/>
                <a:ea typeface="+mn-ea"/>
                <a:cs typeface="+mn-cs"/>
              </a:rPr>
              <a:t>State </a:t>
            </a:r>
            <a:r>
              <a:rPr lang="en-US" sz="1200" b="0" i="0" u="none" strike="noStrike" kern="1200" baseline="0" dirty="0">
                <a:solidFill>
                  <a:schemeClr val="tx1"/>
                </a:solidFill>
                <a:latin typeface="+mn-lt"/>
                <a:ea typeface="+mn-ea"/>
                <a:cs typeface="+mn-cs"/>
              </a:rPr>
              <a:t>FC map.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it also does for roads with optional State FC’s Minimum Maintenance and Remote Residential.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baseline="0" dirty="0"/>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34043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r>
              <a:rPr lang="en-US" baseline="0" dirty="0"/>
              <a:t>This is one of a series of videos on Nebraska’s system of </a:t>
            </a:r>
          </a:p>
          <a:p>
            <a:r>
              <a:rPr lang="en-US" baseline="0" dirty="0"/>
              <a:t>Classifying and applying standards to its highways, roads and streets.</a:t>
            </a:r>
          </a:p>
          <a:p>
            <a:endParaRPr lang="en-US" dirty="0"/>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962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You</a:t>
            </a:r>
            <a:r>
              <a:rPr lang="en-US" baseline="0" dirty="0"/>
              <a:t> need to know two things in order to find the standards table that applies to a work or project:</a:t>
            </a:r>
          </a:p>
          <a:p>
            <a:endParaRPr lang="en-US" baseline="0" dirty="0"/>
          </a:p>
          <a:p>
            <a:pPr marL="685800" lvl="1" indent="-228600">
              <a:buFont typeface="+mj-lt"/>
              <a:buAutoNum type="arabicPeriod"/>
            </a:pPr>
            <a:r>
              <a:rPr lang="en-US" baseline="0" dirty="0"/>
              <a:t>Which category to use: Urban Area or Rural Area standards</a:t>
            </a:r>
          </a:p>
          <a:p>
            <a:pPr marL="685800" lvl="1" indent="-228600">
              <a:buFont typeface="+mj-lt"/>
              <a:buAutoNum type="arabicPeriod"/>
            </a:pPr>
            <a:endParaRPr lang="en-US" baseline="0" dirty="0"/>
          </a:p>
          <a:p>
            <a:pPr marL="685800" lvl="1" indent="-228600">
              <a:buFont typeface="+mj-lt"/>
              <a:buAutoNum type="arabicPeriod"/>
            </a:pPr>
            <a:r>
              <a:rPr lang="en-US" baseline="0" dirty="0"/>
              <a:t>And the Functional Classification of the segment or street or road</a:t>
            </a:r>
          </a:p>
          <a:p>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16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a:t>
            </a:r>
            <a:r>
              <a:rPr lang="en-US" baseline="0" dirty="0"/>
              <a:t> video on Functional Classification basics explained the term </a:t>
            </a:r>
            <a:r>
              <a:rPr lang="en-US" b="1" baseline="0" dirty="0"/>
              <a:t>Urban</a:t>
            </a:r>
            <a:r>
              <a:rPr lang="en-US" baseline="0" dirty="0"/>
              <a:t> Area, and showed an example.  </a:t>
            </a:r>
          </a:p>
          <a:p>
            <a:endParaRPr lang="en-US" baseline="0" dirty="0"/>
          </a:p>
          <a:p>
            <a:r>
              <a:rPr lang="en-US" baseline="0" dirty="0"/>
              <a:t>Urban Area is defined on page 42 [of 428 NAC 2-001.03, Nebraska’s] the MDS.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4399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idx="3"/>
          </p:nvPr>
        </p:nvSpPr>
        <p:spPr>
          <a:xfrm>
            <a:off x="1134374" y="4917056"/>
            <a:ext cx="4507302" cy="521898"/>
          </a:xfrm>
          <a:prstGeom prst="rect">
            <a:avLst/>
          </a:prstGeom>
          <a:noFill/>
        </p:spPr>
        <p:txBody>
          <a:bodyPr wrap="square" anchor="t"/>
          <a:lstStyle>
            <a:lvl1pPr lvl="0">
              <a:defRPr/>
            </a:lvl1pPr>
          </a:lstStyle>
          <a:p>
            <a:r>
              <a:rPr lang="en-US" i="1" dirty="0"/>
              <a:t>8/5/2019 Update the first and fifth audio media.  </a:t>
            </a:r>
          </a:p>
          <a:p>
            <a:endParaRPr lang="en-US" dirty="0"/>
          </a:p>
          <a:p>
            <a:r>
              <a:rPr lang="en-US" dirty="0"/>
              <a:t>This screen describes</a:t>
            </a:r>
            <a:r>
              <a:rPr lang="en-US" baseline="0" dirty="0"/>
              <a:t> Urban and Rural areas</a:t>
            </a:r>
            <a:r>
              <a:rPr lang="en-US" strike="sngStrike" baseline="0" dirty="0"/>
              <a:t> as used in the </a:t>
            </a:r>
            <a:r>
              <a:rPr lang="en-US" b="1" strike="sngStrike" baseline="0" dirty="0"/>
              <a:t>national</a:t>
            </a:r>
            <a:r>
              <a:rPr lang="en-US" strike="sngStrike" baseline="0" dirty="0"/>
              <a:t> system of functional classification</a:t>
            </a:r>
            <a:r>
              <a:rPr lang="en-US" baseline="0" dirty="0"/>
              <a:t>.  </a:t>
            </a:r>
          </a:p>
          <a:p>
            <a:endParaRPr lang="en-US" baseline="0" dirty="0"/>
          </a:p>
          <a:p>
            <a:r>
              <a:rPr lang="en-US" baseline="0" dirty="0"/>
              <a:t>Urban areas are the more densely populated areas, are determined by census, and defined as populations 5,000 and greater.  The actual boundaries are determined by local and state officials, with approval by the US Secretary of Transportation.  </a:t>
            </a:r>
          </a:p>
          <a:p>
            <a:endParaRPr lang="en-US" baseline="0" dirty="0"/>
          </a:p>
          <a:p>
            <a:r>
              <a:rPr lang="en-US" baseline="0" dirty="0"/>
              <a:t>Rural areas, in this context, are all areas not designated as Urban.  </a:t>
            </a:r>
          </a:p>
          <a:p>
            <a:endParaRPr lang="en-US" baseline="0" dirty="0"/>
          </a:p>
          <a:p>
            <a:r>
              <a:rPr lang="en-US" baseline="0" dirty="0"/>
              <a:t>State statute 16-101 requires Cities of the First Class to have a population more than 5,000, </a:t>
            </a:r>
            <a:endParaRPr lang="en-US" dirty="0"/>
          </a:p>
          <a:p>
            <a:endParaRPr lang="en-US" dirty="0"/>
          </a:p>
          <a:p>
            <a:r>
              <a:rPr lang="en-US" baseline="0" dirty="0"/>
              <a:t>Therefore, </a:t>
            </a:r>
            <a:r>
              <a:rPr lang="en-US" strike="sngStrike" baseline="0" dirty="0"/>
              <a:t>the way the national system is defined, </a:t>
            </a:r>
            <a:r>
              <a:rPr lang="en-US" baseline="0" dirty="0"/>
              <a:t>by definition</a:t>
            </a:r>
          </a:p>
          <a:p>
            <a:r>
              <a:rPr lang="en-US" b="1" baseline="0" dirty="0"/>
              <a:t>Urban</a:t>
            </a:r>
            <a:r>
              <a:rPr lang="en-US" baseline="0" dirty="0"/>
              <a:t> applies only in, and possibly </a:t>
            </a:r>
            <a:r>
              <a:rPr lang="en-US" b="1" baseline="0" dirty="0"/>
              <a:t>some</a:t>
            </a:r>
            <a:r>
              <a:rPr lang="en-US" baseline="0" dirty="0"/>
              <a:t> surrounding areas of, </a:t>
            </a:r>
          </a:p>
          <a:p>
            <a:r>
              <a:rPr lang="en-US" baseline="0" dirty="0"/>
              <a:t>Cities of the First Class, and the Lincoln and Omaha areas.</a:t>
            </a:r>
          </a:p>
          <a:p>
            <a:endParaRPr lang="en-US" baseline="0" dirty="0"/>
          </a:p>
          <a:p>
            <a:r>
              <a:rPr lang="en-US" baseline="0" dirty="0"/>
              <a:t>If your highway, road or street of interest is in one of these cities, it </a:t>
            </a:r>
            <a:r>
              <a:rPr lang="en-US" b="1" baseline="0" dirty="0"/>
              <a:t>is</a:t>
            </a:r>
            <a:r>
              <a:rPr lang="en-US" baseline="0" dirty="0"/>
              <a:t> in an Urban area </a:t>
            </a:r>
          </a:p>
          <a:p>
            <a:r>
              <a:rPr lang="en-US" baseline="0" dirty="0"/>
              <a:t>and if it is near the corporate limits of any one of these then </a:t>
            </a:r>
            <a:r>
              <a:rPr lang="en-US" u="sng" baseline="0" dirty="0"/>
              <a:t>you need to verify </a:t>
            </a:r>
            <a:r>
              <a:rPr lang="en-US" b="1" baseline="0" dirty="0"/>
              <a:t>if</a:t>
            </a:r>
            <a:r>
              <a:rPr lang="en-US" baseline="0" dirty="0"/>
              <a:t> it is in the Urban area.  </a:t>
            </a:r>
          </a:p>
          <a:p>
            <a:endParaRPr lang="en-US" baseline="0" dirty="0"/>
          </a:p>
          <a:p>
            <a:r>
              <a:rPr lang="en-US" strike="sngStrike" baseline="0" dirty="0"/>
              <a:t>How you do that is to check the map on NDOR’s website, which we will show momentarily. </a:t>
            </a:r>
          </a:p>
          <a:p>
            <a:endParaRPr lang="en-US" strike="sngStrike" baseline="0" dirty="0"/>
          </a:p>
          <a:p>
            <a:r>
              <a:rPr lang="en-US" strike="sngStrike" baseline="0" dirty="0"/>
              <a:t>But first, let’s review </a:t>
            </a:r>
          </a:p>
          <a:p>
            <a:endParaRPr lang="en-US" baseline="0" dirty="0"/>
          </a:p>
          <a:p>
            <a:r>
              <a:rPr lang="en-US" u="sng" baseline="0" dirty="0"/>
              <a:t>NOT FOR AUDIO</a:t>
            </a:r>
          </a:p>
          <a:p>
            <a:endParaRPr lang="en-US" baseline="0" dirty="0"/>
          </a:p>
          <a:p>
            <a:r>
              <a:rPr lang="en-US" dirty="0"/>
              <a:t>To know if your road is in an urban or rural area:</a:t>
            </a:r>
            <a:r>
              <a:rPr lang="en-US" baseline="0" dirty="0"/>
              <a:t> </a:t>
            </a:r>
          </a:p>
          <a:p>
            <a:r>
              <a:rPr lang="en-US" baseline="0" dirty="0"/>
              <a:t>It is only an issue for cities with population 5,000 and greater.  </a:t>
            </a:r>
          </a:p>
          <a:p>
            <a:r>
              <a:rPr lang="en-US" baseline="0" dirty="0"/>
              <a:t>If your road is near a city of the first class, or near Lincoln or Omaha, check the map on NDOT’s website.  </a:t>
            </a:r>
          </a:p>
          <a:p>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8</a:t>
            </a:fld>
            <a:endParaRPr lang="en-US"/>
          </a:p>
        </p:txBody>
      </p:sp>
    </p:spTree>
    <p:extLst>
      <p:ext uri="{BB962C8B-B14F-4D97-AF65-F5344CB8AC3E}">
        <p14:creationId xmlns:p14="http://schemas.microsoft.com/office/powerpoint/2010/main" val="206899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1" baseline="0" dirty="0"/>
              <a:t>Urban</a:t>
            </a:r>
            <a:r>
              <a:rPr lang="en-US" baseline="0" dirty="0"/>
              <a:t> is not to be confused with the term </a:t>
            </a:r>
            <a:r>
              <a:rPr lang="en-US" b="1" baseline="0" dirty="0"/>
              <a:t>Municipal</a:t>
            </a:r>
            <a:r>
              <a:rPr lang="en-US" baseline="0" dirty="0"/>
              <a:t> – as in municipal corporate limits – </a:t>
            </a:r>
          </a:p>
          <a:p>
            <a:r>
              <a:rPr lang="en-US" baseline="0" dirty="0"/>
              <a:t>which is defined by, and used in, the </a:t>
            </a:r>
            <a:r>
              <a:rPr lang="en-US" b="1" baseline="0" dirty="0"/>
              <a:t>State</a:t>
            </a:r>
            <a:r>
              <a:rPr lang="en-US" baseline="0" dirty="0"/>
              <a:t> FC System.  </a:t>
            </a:r>
          </a:p>
          <a:p>
            <a:endParaRPr lang="en-US" baseline="0" dirty="0"/>
          </a:p>
          <a:p>
            <a:r>
              <a:rPr lang="en-US" baseline="0" dirty="0"/>
              <a:t>Regarding #2 on the screen, There is not always a </a:t>
            </a:r>
            <a:r>
              <a:rPr lang="en-US" b="1" baseline="0" dirty="0"/>
              <a:t>direct correlation </a:t>
            </a:r>
            <a:r>
              <a:rPr lang="en-US" baseline="0" dirty="0"/>
              <a:t>between the State and National FC systems. </a:t>
            </a:r>
          </a:p>
          <a:p>
            <a:endParaRPr lang="en-US" baseline="0" dirty="0"/>
          </a:p>
          <a:p>
            <a:r>
              <a:rPr lang="en-US" baseline="0" dirty="0"/>
              <a:t>Since </a:t>
            </a:r>
            <a:r>
              <a:rPr lang="en-US" dirty="0"/>
              <a:t>the AASHTO green book and other industry references are organized by National FC, </a:t>
            </a:r>
            <a:endParaRPr lang="en-US" baseline="0" dirty="0"/>
          </a:p>
          <a:p>
            <a:endParaRPr lang="en-US" baseline="0" dirty="0"/>
          </a:p>
          <a:p>
            <a:r>
              <a:rPr lang="en-US" baseline="0" dirty="0"/>
              <a:t>The NBCS chose to organize the first eight tables by </a:t>
            </a:r>
            <a:r>
              <a:rPr lang="en-US" b="1" baseline="0" dirty="0"/>
              <a:t>National</a:t>
            </a:r>
            <a:r>
              <a:rPr lang="en-US" baseline="0" dirty="0"/>
              <a:t> Functional Classification </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1631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363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506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0997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9940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592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1466325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CF1897B0-7FED-4419-B109-0ABBFF826F5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59064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051418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425354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01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78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6248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039902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069842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28524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973222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90710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59863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4141373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jp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9929583"/>
      </p:ext>
    </p:extLst>
  </p:cSld>
  <p:clrMap bg1="lt1" tx1="dk1" bg2="lt2" tx2="dk2" accent1="accent1" accent2="accent2" accent3="accent3" accent4="accent4" accent5="accent5" accent6="accent6" hlink="hlink" folHlink="folHlink"/>
  <p:sldLayoutIdLst>
    <p:sldLayoutId id="2147483661" r:id="rId1"/>
    <p:sldLayoutId id="2147484293"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68931066"/>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15722967"/>
      </p:ext>
    </p:extLst>
  </p:cSld>
  <p:clrMap bg1="lt1" tx1="dk1" bg2="lt2" tx2="dk2" accent1="accent1" accent2="accent2" accent3="accent3" accent4="accent4" accent5="accent5" accent6="accent6" hlink="hlink" folHlink="folHlink"/>
  <p:sldLayoutIdLst>
    <p:sldLayoutId id="214748376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79737381"/>
      </p:ext>
    </p:extLst>
  </p:cSld>
  <p:clrMap bg1="lt1" tx1="dk1" bg2="lt2" tx2="dk2" accent1="accent1" accent2="accent2" accent3="accent3" accent4="accent4" accent5="accent5" accent6="accent6" hlink="hlink" folHlink="folHlink"/>
  <p:sldLayoutIdLst>
    <p:sldLayoutId id="2147483769"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7114210"/>
      </p:ext>
    </p:extLst>
  </p:cSld>
  <p:clrMap bg1="lt1" tx1="dk1" bg2="lt2" tx2="dk2" accent1="accent1" accent2="accent2" accent3="accent3" accent4="accent4" accent5="accent5" accent6="accent6" hlink="hlink" folHlink="folHlink"/>
  <p:sldLayoutIdLst>
    <p:sldLayoutId id="2147483779"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63579208"/>
      </p:ext>
    </p:extLst>
  </p:cSld>
  <p:clrMap bg1="lt1" tx1="dk1" bg2="lt2" tx2="dk2" accent1="accent1" accent2="accent2" accent3="accent3" accent4="accent4" accent5="accent5" accent6="accent6" hlink="hlink" folHlink="folHlink"/>
  <p:sldLayoutIdLst>
    <p:sldLayoutId id="2147483781" r:id="rId1"/>
    <p:sldLayoutId id="2147484291"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3848932"/>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dot.nebraska.gov/media/5593/nac-428-rules-regs-nbcs.pdf" TargetMode="External"/><Relationship Id="rId4" Type="http://schemas.openxmlformats.org/officeDocument/2006/relationships/hyperlink" Target="http://www.transportation.nebraska.gov/gov-aff/gov-aff-design-standards.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dot.nebraska.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dot.nebraska.gov/travel/map-librar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s://dot.nebraska.gov/travel/map-library/func-by-count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dot.nebraska.gov/media/9710/scottsbluffgeringterrytownnfc.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hyperlink" Target="https://dot.nebraska.gov/travel/map-librar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hyperlink" Target="https://dot.nebraska.gov/travel/map-library/" TargetMode="Externa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dot.nebraska.gov/travel/map-librar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dot.nebraska.gov/travel/map-library/func-by-count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dot.nebraska.gov/media/8733/cfuncscottsbluffnfc.pdf"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www.scottsbluff.org/departments/development_services/gis/docs/Zoning_April_12.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hyperlink" Target="https://dot.nebraska.gov/travel/map-library/" TargetMode="Externa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hyperlink" Target="https://dot.nebraska.gov/media/8683/cfuncfrontiernfc.pdf" TargetMode="Externa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hyperlink" Target="https://dot.nebraska.gov/media/5195/cfuncfrontiersfc.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hyperlink" Target="https://dot.nebraska.gov/media/5195/cfuncfrontiersfc.pdf" TargetMode="Externa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hyperlink" Target="https://dot.nebraska.gov/media/5201/cfuncgospersfc.pdf" TargetMode="Externa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hyperlink" Target="https://dot.nebraska.gov/media/5195/cfuncfrontiersfc.pdf" TargetMode="Externa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hyperlink" Target="https://dot.nebraska.gov/media/5593/nac-428-rules-regs-nbcs.pdf" TargetMode="External"/><Relationship Id="rId4" Type="http://schemas.openxmlformats.org/officeDocument/2006/relationships/hyperlink" Target="http://www.transportation.nebraska.gov/gov-aff/gov-aff-design-standards.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00826" y="-22153"/>
            <a:ext cx="7772400" cy="1470025"/>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dirty="0">
                <a:latin typeface="+mj-lt"/>
              </a:rPr>
              <a:t>2016 Standards</a:t>
            </a:r>
          </a:p>
        </p:txBody>
      </p:sp>
      <p:sp>
        <p:nvSpPr>
          <p:cNvPr id="3" name="Subtitle 2"/>
          <p:cNvSpPr txBox="1">
            <a:spLocks noGrp="1"/>
          </p:cNvSpPr>
          <p:nvPr>
            <p:ph type="subTitle" idx="1"/>
          </p:nvPr>
        </p:nvSpPr>
        <p:spPr>
          <a:xfrm>
            <a:off x="1251612" y="3473459"/>
            <a:ext cx="6870827" cy="1640293"/>
          </a:xfrm>
          <a:prstGeom prst="rect">
            <a:avLst/>
          </a:prstGeom>
          <a:noFill/>
        </p:spPr>
        <p:txBody>
          <a:bodyPr wrap="square" anchor="t"/>
          <a:lstStyle>
            <a:lvl1pPr lvl="0">
              <a:defRPr/>
            </a:lvl1pPr>
          </a:lstStyle>
          <a:p>
            <a:pPr lvl="0" algn="ctr">
              <a:buNone/>
            </a:pPr>
            <a:r>
              <a:rPr b="1" dirty="0">
                <a:latin typeface="+mj-lt"/>
              </a:rPr>
              <a:t>County Roads and Municipal Streets</a:t>
            </a:r>
          </a:p>
          <a:p>
            <a:pPr lvl="0" algn="ctr">
              <a:buNone/>
            </a:pPr>
            <a:endParaRPr dirty="0"/>
          </a:p>
          <a:p>
            <a:pPr lvl="0" algn="ctr">
              <a:buNone/>
            </a:pPr>
            <a:r>
              <a:rPr sz="2400" dirty="0">
                <a:latin typeface="+mn-lt"/>
              </a:rPr>
              <a:t>Neb. Rev. Stat. </a:t>
            </a:r>
            <a:r>
              <a:rPr lang="en-US" sz="2400" dirty="0">
                <a:latin typeface="+mn-lt"/>
              </a:rPr>
              <a:t>39</a:t>
            </a:r>
            <a:r>
              <a:rPr sz="2400" dirty="0">
                <a:latin typeface="+mn-lt"/>
              </a:rPr>
              <a:t>-2113</a:t>
            </a:r>
          </a:p>
        </p:txBody>
      </p:sp>
      <p:sp>
        <p:nvSpPr>
          <p:cNvPr id="6" name="TextBox 5"/>
          <p:cNvSpPr txBox="1"/>
          <p:nvPr/>
        </p:nvSpPr>
        <p:spPr>
          <a:xfrm>
            <a:off x="189733" y="6391067"/>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7" name="Picture 6" descr="1 &amp; 6 year plan logoCS1-2.emf"/>
          <p:cNvPicPr>
            <a:picLocks noChangeAspect="1"/>
          </p:cNvPicPr>
          <p:nvPr/>
        </p:nvPicPr>
        <p:blipFill>
          <a:blip r:embed="rId3" cstate="print"/>
          <a:stretch>
            <a:fillRect/>
          </a:stretch>
        </p:blipFill>
        <p:spPr>
          <a:xfrm>
            <a:off x="3708296" y="5161053"/>
            <a:ext cx="2305464" cy="1226088"/>
          </a:xfrm>
          <a:prstGeom prst="rect">
            <a:avLst/>
          </a:prstGeom>
        </p:spPr>
      </p:pic>
      <p:sp>
        <p:nvSpPr>
          <p:cNvPr id="11" name="Slide Number Placeholder 10"/>
          <p:cNvSpPr>
            <a:spLocks noGrp="1"/>
          </p:cNvSpPr>
          <p:nvPr>
            <p:ph type="sldNum" idx="4"/>
          </p:nvPr>
        </p:nvSpPr>
        <p:spPr>
          <a:xfrm>
            <a:off x="8055216" y="6429940"/>
            <a:ext cx="1251856" cy="4762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0" y="4086959"/>
            <a:ext cx="917993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5"/>
              </a:rPr>
              <a:t>https://dot.nebraska.gov/media/5593/nac-428-rules-regs-nbcs.pdf</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descr="Nv_m_Extension__4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916" y="5099110"/>
            <a:ext cx="3266500" cy="1306600"/>
          </a:xfrm>
          <a:prstGeom prst="rect">
            <a:avLst/>
          </a:prstGeom>
        </p:spPr>
      </p:pic>
      <p:sp>
        <p:nvSpPr>
          <p:cNvPr id="16" name="TextBox 15"/>
          <p:cNvSpPr txBox="1"/>
          <p:nvPr/>
        </p:nvSpPr>
        <p:spPr>
          <a:xfrm>
            <a:off x="189733" y="161408"/>
            <a:ext cx="22860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Video 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Finding the Correct MDS Table </a:t>
            </a:r>
          </a:p>
        </p:txBody>
      </p:sp>
      <p:sp>
        <p:nvSpPr>
          <p:cNvPr id="17" name="TextBox 16"/>
          <p:cNvSpPr txBox="1"/>
          <p:nvPr/>
        </p:nvSpPr>
        <p:spPr>
          <a:xfrm>
            <a:off x="6242620" y="6408353"/>
            <a:ext cx="13255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8/8/2019</a:t>
            </a:r>
          </a:p>
        </p:txBody>
      </p:sp>
      <p:pic>
        <p:nvPicPr>
          <p:cNvPr id="15" name="Picture 14">
            <a:extLst>
              <a:ext uri="{FF2B5EF4-FFF2-40B4-BE49-F238E27FC236}">
                <a16:creationId xmlns:a16="http://schemas.microsoft.com/office/drawing/2014/main" id="{BC1FF059-12DE-4B7D-9171-659332CC49A6}"/>
              </a:ext>
            </a:extLst>
          </p:cNvPr>
          <p:cNvPicPr>
            <a:picLocks noChangeAspect="1"/>
          </p:cNvPicPr>
          <p:nvPr/>
        </p:nvPicPr>
        <p:blipFill>
          <a:blip r:embed="rId7"/>
          <a:stretch>
            <a:fillRect/>
          </a:stretch>
        </p:blipFill>
        <p:spPr>
          <a:xfrm>
            <a:off x="189732" y="5161054"/>
            <a:ext cx="2805463" cy="1117940"/>
          </a:xfrm>
          <a:prstGeom prst="rect">
            <a:avLst/>
          </a:prstGeom>
        </p:spPr>
      </p:pic>
      <p:sp>
        <p:nvSpPr>
          <p:cNvPr id="18" name="TextBox 17">
            <a:extLst>
              <a:ext uri="{FF2B5EF4-FFF2-40B4-BE49-F238E27FC236}">
                <a16:creationId xmlns:a16="http://schemas.microsoft.com/office/drawing/2014/main" id="{03EE08D4-F92B-4DEC-A46E-EFA66B93A880}"/>
              </a:ext>
            </a:extLst>
          </p:cNvPr>
          <p:cNvSpPr txBox="1"/>
          <p:nvPr/>
        </p:nvSpPr>
        <p:spPr>
          <a:xfrm>
            <a:off x="364172" y="1070905"/>
            <a:ext cx="8316972"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Nebraska Administrative Code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Title 428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Rules and Regulations of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Board of Public Roads Classifications and 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mn-ea"/>
                <a:cs typeface="+mn-cs"/>
              </a:rPr>
              <a:t>(Administrative Host: Nebraska Department of Transportation)</a:t>
            </a:r>
          </a:p>
        </p:txBody>
      </p:sp>
    </p:spTree>
    <p:extLst>
      <p:ext uri="{BB962C8B-B14F-4D97-AF65-F5344CB8AC3E}">
        <p14:creationId xmlns:p14="http://schemas.microsoft.com/office/powerpoint/2010/main" val="1256221881"/>
      </p:ext>
    </p:extLst>
  </p:cSld>
  <p:clrMapOvr>
    <a:masterClrMapping/>
  </p:clrMapOvr>
  <mc:AlternateContent xmlns:mc="http://schemas.openxmlformats.org/markup-compatibility/2006" xmlns:p14="http://schemas.microsoft.com/office/powerpoint/2010/main">
    <mc:Choice Requires="p14">
      <p:transition spd="slow" p14:dur="2000" advTm="23013"/>
    </mc:Choice>
    <mc:Fallback xmlns="">
      <p:transition spd="slow" advTm="2301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1355219" y="2512132"/>
            <a:ext cx="7293096" cy="3188775"/>
          </a:xfrm>
          <a:prstGeom prst="rect">
            <a:avLst/>
          </a:prstGeom>
          <a:noFill/>
        </p:spPr>
        <p:txBody>
          <a:bodyPr wrap="square" anchor="t"/>
          <a:lstStyle>
            <a:lvl1pPr lvl="0">
              <a:defRPr/>
            </a:lvl1pPr>
          </a:lstStyle>
          <a:p>
            <a:pPr marL="0" indent="0">
              <a:buNone/>
            </a:pPr>
            <a:r>
              <a:rPr lang="en-US" dirty="0">
                <a:latin typeface="+mn-lt"/>
              </a:rPr>
              <a:t>Need to know:</a:t>
            </a:r>
          </a:p>
          <a:p>
            <a:pPr marL="0" indent="0">
              <a:buNone/>
            </a:pPr>
            <a:endParaRPr lang="en-US" sz="600" dirty="0">
              <a:latin typeface="+mn-lt"/>
            </a:endParaRPr>
          </a:p>
          <a:p>
            <a:pPr marL="514350" indent="-514350">
              <a:buFont typeface="+mj-lt"/>
              <a:buAutoNum type="arabicPeriod"/>
            </a:pPr>
            <a:r>
              <a:rPr lang="en-US" sz="2800" b="1" dirty="0">
                <a:latin typeface="+mn-lt"/>
              </a:rPr>
              <a:t>Area</a:t>
            </a:r>
            <a:r>
              <a:rPr lang="en-US" sz="2800" dirty="0">
                <a:latin typeface="+mn-lt"/>
              </a:rPr>
              <a:t> (Urban or Rural) Standards that apply</a:t>
            </a:r>
          </a:p>
          <a:p>
            <a:pPr marL="514350" indent="-514350">
              <a:buFont typeface="+mj-lt"/>
              <a:buAutoNum type="arabicPeriod"/>
            </a:pPr>
            <a:r>
              <a:rPr lang="en-US" sz="2800" b="1" u="sng" dirty="0">
                <a:solidFill>
                  <a:schemeClr val="tx1"/>
                </a:solidFill>
                <a:latin typeface="+mn-lt"/>
              </a:rPr>
              <a:t>National</a:t>
            </a:r>
            <a:r>
              <a:rPr lang="en-US" sz="2800" b="1" dirty="0">
                <a:solidFill>
                  <a:schemeClr val="tx1"/>
                </a:solidFill>
                <a:latin typeface="+mn-lt"/>
              </a:rPr>
              <a:t> Functional Classification</a:t>
            </a:r>
          </a:p>
          <a:p>
            <a:r>
              <a:rPr lang="en-US" sz="2800" dirty="0">
                <a:solidFill>
                  <a:schemeClr val="bg1"/>
                </a:solidFill>
                <a:latin typeface="+mn-lt"/>
              </a:rPr>
              <a:t>Type of Work (N&amp;R/3R/Maintenance)</a:t>
            </a:r>
            <a:endParaRPr lang="en-US" sz="2400" dirty="0">
              <a:solidFill>
                <a:schemeClr val="bg1"/>
              </a:solidFill>
              <a:latin typeface="+mn-lt"/>
            </a:endParaRPr>
          </a:p>
          <a:p>
            <a:r>
              <a:rPr lang="en-US" sz="2800" dirty="0">
                <a:solidFill>
                  <a:schemeClr val="bg1"/>
                </a:solidFill>
                <a:latin typeface="+mn-lt"/>
              </a:rPr>
              <a:t>ADT</a:t>
            </a:r>
          </a:p>
          <a:p>
            <a:r>
              <a:rPr lang="en-US" sz="2800" dirty="0">
                <a:solidFill>
                  <a:schemeClr val="bg1"/>
                </a:solidFill>
                <a:latin typeface="+mn-lt"/>
              </a:rPr>
              <a:t>%HT (3R)</a:t>
            </a:r>
          </a:p>
          <a:p>
            <a:r>
              <a:rPr lang="en-US" sz="2800" dirty="0">
                <a:solidFill>
                  <a:schemeClr val="bg1"/>
                </a:solidFill>
                <a:latin typeface="+mn-lt"/>
              </a:rPr>
              <a:t>Surface – paved or unpaved (3R)</a:t>
            </a:r>
          </a:p>
          <a:p>
            <a:r>
              <a:rPr lang="en-US" sz="2800" dirty="0">
                <a:solidFill>
                  <a:schemeClr val="bg1"/>
                </a:solidFill>
                <a:latin typeface="+mn-lt"/>
              </a:rPr>
              <a:t>Type of Section – curbed or non-curbed</a:t>
            </a:r>
          </a:p>
          <a:p>
            <a:pPr marL="0" indent="0">
              <a:buNone/>
            </a:pPr>
            <a:endParaRPr sz="2400" dirty="0">
              <a:latin typeface="+mn-lt"/>
            </a:endParaRPr>
          </a:p>
        </p:txBody>
      </p:sp>
      <p:sp>
        <p:nvSpPr>
          <p:cNvPr id="7" name="TextBox 6"/>
          <p:cNvSpPr txBox="1"/>
          <p:nvPr/>
        </p:nvSpPr>
        <p:spPr>
          <a:xfrm>
            <a:off x="1075355" y="6487844"/>
            <a:ext cx="1747157" cy="369332"/>
          </a:xfrm>
          <a:prstGeom prst="rect">
            <a:avLst/>
          </a:prstGeom>
          <a:noFill/>
        </p:spPr>
        <p:txBody>
          <a:bodyPr wrap="square" rtlCol="0">
            <a:spAutoFit/>
          </a:bodyPr>
          <a:lstStyle/>
          <a:p>
            <a:r>
              <a:rPr lang="en-US" dirty="0">
                <a:solidFill>
                  <a:prstClr val="black"/>
                </a:solidFill>
                <a:latin typeface="Calibri"/>
              </a:rPr>
              <a:t>Slide </a:t>
            </a:r>
            <a:fld id="{E50D4605-26BE-4CC3-920D-A686EADD8A61}" type="slidenum">
              <a:rPr lang="en-US">
                <a:solidFill>
                  <a:prstClr val="black"/>
                </a:solidFill>
                <a:latin typeface="Calibri"/>
              </a:rPr>
              <a:pPr/>
              <a:t>10</a:t>
            </a:fld>
            <a:endParaRPr lang="en-US" dirty="0">
              <a:solidFill>
                <a:prstClr val="black"/>
              </a:solidFill>
              <a:latin typeface="Calibri"/>
            </a:endParaRPr>
          </a:p>
        </p:txBody>
      </p:sp>
      <p:sp>
        <p:nvSpPr>
          <p:cNvPr id="10" name="TextBox 9"/>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11" name="TextBox 10"/>
          <p:cNvSpPr txBox="1"/>
          <p:nvPr/>
        </p:nvSpPr>
        <p:spPr>
          <a:xfrm>
            <a:off x="859536" y="4478549"/>
            <a:ext cx="8284463" cy="1569660"/>
          </a:xfrm>
          <a:prstGeom prst="rect">
            <a:avLst/>
          </a:prstGeom>
          <a:noFill/>
        </p:spPr>
        <p:txBody>
          <a:bodyPr wrap="square" rtlCol="0">
            <a:spAutoFit/>
          </a:bodyPr>
          <a:lstStyle/>
          <a:p>
            <a:pPr algn="ctr"/>
            <a:r>
              <a:rPr lang="en-US" sz="3200" dirty="0">
                <a:solidFill>
                  <a:srgbClr val="FF0000"/>
                </a:solidFill>
              </a:rPr>
              <a:t>Tables C thru J, Pages 55-70</a:t>
            </a:r>
          </a:p>
          <a:p>
            <a:pPr algn="ctr"/>
            <a:r>
              <a:rPr lang="en-US" sz="3200" b="1" dirty="0">
                <a:solidFill>
                  <a:srgbClr val="FF0000"/>
                </a:solidFill>
              </a:rPr>
              <a:t>Example – Scotts Bluff</a:t>
            </a:r>
          </a:p>
          <a:p>
            <a:pPr algn="ctr"/>
            <a:r>
              <a:rPr lang="en-US" sz="3200" b="1" dirty="0">
                <a:solidFill>
                  <a:srgbClr val="FF0000"/>
                </a:solidFill>
              </a:rPr>
              <a:t>County Road 23 / City Street 21</a:t>
            </a:r>
            <a:r>
              <a:rPr lang="en-US" sz="3200" b="1" baseline="30000" dirty="0">
                <a:solidFill>
                  <a:srgbClr val="FF0000"/>
                </a:solidFill>
              </a:rPr>
              <a:t>st</a:t>
            </a:r>
            <a:r>
              <a:rPr lang="en-US" sz="3200" b="1" dirty="0">
                <a:solidFill>
                  <a:srgbClr val="FF0000"/>
                </a:solidFill>
              </a:rPr>
              <a:t> Ave</a:t>
            </a:r>
          </a:p>
        </p:txBody>
      </p:sp>
      <p:sp>
        <p:nvSpPr>
          <p:cNvPr id="13" name="Title 1"/>
          <p:cNvSpPr txBox="1">
            <a:spLocks/>
          </p:cNvSpPr>
          <p:nvPr/>
        </p:nvSpPr>
        <p:spPr>
          <a:xfrm>
            <a:off x="859536" y="370155"/>
            <a:ext cx="8284464" cy="1771822"/>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3600" kern="0">
                <a:latin typeface="+mj-lt"/>
              </a:rPr>
              <a:t>Finding the Table</a:t>
            </a:r>
            <a:br>
              <a:rPr lang="en-US" sz="3600" kern="0">
                <a:latin typeface="+mj-lt"/>
              </a:rPr>
            </a:br>
            <a:r>
              <a:rPr lang="en-US" sz="2800" kern="0">
                <a:latin typeface="+mj-lt"/>
              </a:rPr>
              <a:t>That Applies to a Segment </a:t>
            </a:r>
            <a:br>
              <a:rPr lang="en-US" sz="2800" kern="0">
                <a:latin typeface="+mj-lt"/>
              </a:rPr>
            </a:br>
            <a:r>
              <a:rPr lang="en-US" sz="2800" kern="0">
                <a:latin typeface="+mj-lt"/>
              </a:rPr>
              <a:t>of a </a:t>
            </a:r>
            <a:br>
              <a:rPr lang="en-US" sz="2800" kern="0">
                <a:latin typeface="+mj-lt"/>
              </a:rPr>
            </a:br>
            <a:r>
              <a:rPr lang="en-US" sz="2800" kern="0">
                <a:latin typeface="+mj-lt"/>
              </a:rPr>
              <a:t>County Road or Municipal Street</a:t>
            </a:r>
            <a:endParaRPr lang="en-US" sz="3600" kern="0" dirty="0">
              <a:latin typeface="+mj-lt"/>
            </a:endParaRPr>
          </a:p>
        </p:txBody>
      </p:sp>
      <p:sp>
        <p:nvSpPr>
          <p:cNvPr id="8" name="TextBox 7"/>
          <p:cNvSpPr txBox="1"/>
          <p:nvPr/>
        </p:nvSpPr>
        <p:spPr>
          <a:xfrm>
            <a:off x="5704115" y="6112695"/>
            <a:ext cx="352697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prstClr val="black"/>
                </a:solidFill>
                <a:effectLst/>
                <a:uLnTx/>
                <a:uFillTx/>
                <a:latin typeface="Calibri"/>
              </a:rPr>
              <a:t>428 NAC 2-001.03A2, Page 42</a:t>
            </a:r>
          </a:p>
        </p:txBody>
      </p:sp>
      <p:sp>
        <p:nvSpPr>
          <p:cNvPr id="12" name="TextBox 11"/>
          <p:cNvSpPr txBox="1"/>
          <p:nvPr/>
        </p:nvSpPr>
        <p:spPr>
          <a:xfrm>
            <a:off x="4680857" y="6457890"/>
            <a:ext cx="4637315" cy="400110"/>
          </a:xfrm>
          <a:prstGeom prst="rect">
            <a:avLst/>
          </a:prstGeom>
          <a:noFill/>
        </p:spPr>
        <p:txBody>
          <a:bodyPr wrap="square" rtlCol="0">
            <a:spAutoFit/>
          </a:bodyPr>
          <a:lstStyle/>
          <a:p>
            <a:r>
              <a:rPr lang="en-US" sz="2000" dirty="0">
                <a:solidFill>
                  <a:prstClr val="black"/>
                </a:solidFill>
                <a:latin typeface="Calibri"/>
              </a:rPr>
              <a:t>428 NAC 2-001.03, C thru J, Pages 55-70</a:t>
            </a:r>
          </a:p>
        </p:txBody>
      </p:sp>
    </p:spTree>
    <p:extLst>
      <p:ext uri="{BB962C8B-B14F-4D97-AF65-F5344CB8AC3E}">
        <p14:creationId xmlns:p14="http://schemas.microsoft.com/office/powerpoint/2010/main" val="353894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5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71212" y="1047753"/>
            <a:ext cx="6819900" cy="5810250"/>
          </a:xfrm>
          <a:prstGeom prst="rect">
            <a:avLst/>
          </a:prstGeom>
        </p:spPr>
      </p:pic>
      <p:sp>
        <p:nvSpPr>
          <p:cNvPr id="2" name="Title 1"/>
          <p:cNvSpPr txBox="1">
            <a:spLocks noGrp="1"/>
          </p:cNvSpPr>
          <p:nvPr>
            <p:ph type="title"/>
          </p:nvPr>
        </p:nvSpPr>
        <p:spPr>
          <a:xfrm>
            <a:off x="863558" y="4"/>
            <a:ext cx="8280442" cy="802963"/>
          </a:xfrm>
          <a:prstGeom prst="rect">
            <a:avLst/>
          </a:prstGeom>
          <a:noFill/>
        </p:spPr>
        <p:txBody>
          <a:bodyPr wrap="square" anchor="ctr"/>
          <a:lstStyle>
            <a:lvl1pPr lvl="0">
              <a:defRPr/>
            </a:lvl1pPr>
          </a:lstStyle>
          <a:p>
            <a:pPr lvl="0" algn="ctr"/>
            <a:r>
              <a:rPr lang="en-US" sz="3600" dirty="0">
                <a:latin typeface="+mj-lt"/>
              </a:rPr>
              <a:t>Maps</a:t>
            </a:r>
            <a:r>
              <a:rPr sz="3600" dirty="0">
                <a:latin typeface="+mj-lt"/>
              </a:rPr>
              <a:t> </a:t>
            </a:r>
            <a:r>
              <a:rPr lang="en-US" sz="3600" dirty="0">
                <a:latin typeface="+mj-lt"/>
              </a:rPr>
              <a:t>on </a:t>
            </a:r>
            <a:r>
              <a:rPr lang="en-US" sz="3600" u="sng" dirty="0">
                <a:latin typeface="+mj-lt"/>
              </a:rPr>
              <a:t>NDOT Website</a:t>
            </a:r>
            <a:endParaRPr sz="3600" u="sng" dirty="0">
              <a:latin typeface="+mj-lt"/>
            </a:endParaRPr>
          </a:p>
        </p:txBody>
      </p:sp>
      <p:sp>
        <p:nvSpPr>
          <p:cNvPr id="8" name="TextBox 7"/>
          <p:cNvSpPr txBox="1"/>
          <p:nvPr/>
        </p:nvSpPr>
        <p:spPr>
          <a:xfrm>
            <a:off x="8007923" y="6293897"/>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11</a:t>
            </a:fld>
            <a:endParaRPr lang="en-US" dirty="0">
              <a:solidFill>
                <a:prstClr val="black"/>
              </a:solidFill>
              <a:latin typeface="Calibri"/>
            </a:endParaRPr>
          </a:p>
        </p:txBody>
      </p:sp>
      <p:sp>
        <p:nvSpPr>
          <p:cNvPr id="11" name="Oval 10"/>
          <p:cNvSpPr/>
          <p:nvPr/>
        </p:nvSpPr>
        <p:spPr>
          <a:xfrm>
            <a:off x="3330026" y="3172968"/>
            <a:ext cx="1727166" cy="3444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TextBox 13"/>
          <p:cNvSpPr txBox="1"/>
          <p:nvPr/>
        </p:nvSpPr>
        <p:spPr>
          <a:xfrm>
            <a:off x="1754155" y="647643"/>
            <a:ext cx="5840963" cy="400110"/>
          </a:xfrm>
          <a:prstGeom prst="rect">
            <a:avLst/>
          </a:prstGeom>
          <a:noFill/>
        </p:spPr>
        <p:txBody>
          <a:bodyPr wrap="square" rtlCol="0">
            <a:spAutoFit/>
          </a:bodyPr>
          <a:lstStyle/>
          <a:p>
            <a:pPr algn="ctr"/>
            <a:r>
              <a:rPr lang="en-US" sz="2000" dirty="0">
                <a:hlinkClick r:id="rId4"/>
              </a:rPr>
              <a:t>https://dot.nebraska.gov</a:t>
            </a:r>
            <a:endParaRPr lang="en-US" sz="2000" dirty="0"/>
          </a:p>
        </p:txBody>
      </p:sp>
      <p:sp>
        <p:nvSpPr>
          <p:cNvPr id="9" name="TextBox 8"/>
          <p:cNvSpPr txBox="1"/>
          <p:nvPr/>
        </p:nvSpPr>
        <p:spPr>
          <a:xfrm>
            <a:off x="0"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spTree>
    <p:extLst>
      <p:ext uri="{BB962C8B-B14F-4D97-AF65-F5344CB8AC3E}">
        <p14:creationId xmlns:p14="http://schemas.microsoft.com/office/powerpoint/2010/main" val="369113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0065EDD-372B-4F8B-B2AE-C06DE382CAE9}"/>
              </a:ext>
            </a:extLst>
          </p:cNvPr>
          <p:cNvPicPr>
            <a:picLocks noChangeAspect="1"/>
          </p:cNvPicPr>
          <p:nvPr/>
        </p:nvPicPr>
        <p:blipFill>
          <a:blip r:embed="rId3"/>
          <a:stretch>
            <a:fillRect/>
          </a:stretch>
        </p:blipFill>
        <p:spPr>
          <a:xfrm>
            <a:off x="859536" y="1107979"/>
            <a:ext cx="8284464" cy="5179421"/>
          </a:xfrm>
          <a:prstGeom prst="rect">
            <a:avLst/>
          </a:prstGeom>
        </p:spPr>
      </p:pic>
      <p:sp>
        <p:nvSpPr>
          <p:cNvPr id="2"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Maps</a:t>
            </a:r>
            <a:r>
              <a:rPr sz="3600" dirty="0">
                <a:latin typeface="+mj-lt"/>
              </a:rPr>
              <a:t> </a:t>
            </a:r>
            <a:r>
              <a:rPr lang="en-US" sz="3600" dirty="0">
                <a:latin typeface="+mj-lt"/>
              </a:rPr>
              <a:t>on NDOT Website</a:t>
            </a:r>
            <a:endParaRPr sz="3600" dirty="0">
              <a:latin typeface="+mj-lt"/>
            </a:endParaRPr>
          </a:p>
        </p:txBody>
      </p:sp>
      <p:sp>
        <p:nvSpPr>
          <p:cNvPr id="8" name="TextBox 7"/>
          <p:cNvSpPr txBox="1"/>
          <p:nvPr/>
        </p:nvSpPr>
        <p:spPr>
          <a:xfrm>
            <a:off x="8007923" y="6373047"/>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12</a:t>
            </a:fld>
            <a:endParaRPr lang="en-US" dirty="0">
              <a:solidFill>
                <a:prstClr val="black"/>
              </a:solidFill>
              <a:latin typeface="Calibri"/>
            </a:endParaRPr>
          </a:p>
        </p:txBody>
      </p:sp>
      <p:sp>
        <p:nvSpPr>
          <p:cNvPr id="10" name="TextBox 9"/>
          <p:cNvSpPr txBox="1"/>
          <p:nvPr/>
        </p:nvSpPr>
        <p:spPr>
          <a:xfrm>
            <a:off x="0"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sp>
        <p:nvSpPr>
          <p:cNvPr id="4" name="TextBox 3"/>
          <p:cNvSpPr txBox="1"/>
          <p:nvPr/>
        </p:nvSpPr>
        <p:spPr>
          <a:xfrm>
            <a:off x="2015412" y="684070"/>
            <a:ext cx="5747657" cy="400110"/>
          </a:xfrm>
          <a:prstGeom prst="rect">
            <a:avLst/>
          </a:prstGeom>
          <a:noFill/>
        </p:spPr>
        <p:txBody>
          <a:bodyPr wrap="square" rtlCol="0">
            <a:spAutoFit/>
          </a:bodyPr>
          <a:lstStyle/>
          <a:p>
            <a:pPr algn="ctr"/>
            <a:r>
              <a:rPr lang="en-US" sz="2000" dirty="0">
                <a:hlinkClick r:id="rId4"/>
              </a:rPr>
              <a:t>https://dot.nebraska.gov/travel/map-library/</a:t>
            </a:r>
            <a:endParaRPr lang="en-US" sz="2000" dirty="0"/>
          </a:p>
        </p:txBody>
      </p:sp>
      <p:sp>
        <p:nvSpPr>
          <p:cNvPr id="7" name="Oval 6"/>
          <p:cNvSpPr/>
          <p:nvPr/>
        </p:nvSpPr>
        <p:spPr>
          <a:xfrm>
            <a:off x="996317" y="3912433"/>
            <a:ext cx="1746883" cy="5246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Tree>
    <p:extLst>
      <p:ext uri="{BB962C8B-B14F-4D97-AF65-F5344CB8AC3E}">
        <p14:creationId xmlns:p14="http://schemas.microsoft.com/office/powerpoint/2010/main" val="376436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DE11CC-E7B6-49A9-AD1F-8EB7B14728E5}"/>
              </a:ext>
            </a:extLst>
          </p:cNvPr>
          <p:cNvPicPr>
            <a:picLocks noChangeAspect="1"/>
          </p:cNvPicPr>
          <p:nvPr/>
        </p:nvPicPr>
        <p:blipFill>
          <a:blip r:embed="rId3"/>
          <a:stretch>
            <a:fillRect/>
          </a:stretch>
        </p:blipFill>
        <p:spPr>
          <a:xfrm>
            <a:off x="829776" y="963743"/>
            <a:ext cx="8314224" cy="5477143"/>
          </a:xfrm>
          <a:prstGeom prst="rect">
            <a:avLst/>
          </a:prstGeom>
        </p:spPr>
      </p:pic>
      <p:sp>
        <p:nvSpPr>
          <p:cNvPr id="2"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National FC Maps</a:t>
            </a:r>
            <a:r>
              <a:rPr sz="3600" dirty="0">
                <a:latin typeface="+mj-lt"/>
              </a:rPr>
              <a:t> </a:t>
            </a:r>
            <a:r>
              <a:rPr lang="en-US" sz="3600" dirty="0">
                <a:latin typeface="+mj-lt"/>
              </a:rPr>
              <a:t>on NDOT Website</a:t>
            </a:r>
            <a:endParaRPr sz="3600" dirty="0">
              <a:latin typeface="+mj-lt"/>
            </a:endParaRPr>
          </a:p>
        </p:txBody>
      </p:sp>
      <p:sp>
        <p:nvSpPr>
          <p:cNvPr id="8" name="TextBox 7"/>
          <p:cNvSpPr txBox="1"/>
          <p:nvPr/>
        </p:nvSpPr>
        <p:spPr>
          <a:xfrm>
            <a:off x="996317" y="6488668"/>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13</a:t>
            </a:fld>
            <a:endParaRPr lang="en-US" dirty="0">
              <a:solidFill>
                <a:prstClr val="black"/>
              </a:solidFill>
              <a:latin typeface="Calibri"/>
            </a:endParaRPr>
          </a:p>
        </p:txBody>
      </p:sp>
      <p:sp>
        <p:nvSpPr>
          <p:cNvPr id="10" name="TextBox 9"/>
          <p:cNvSpPr txBox="1"/>
          <p:nvPr/>
        </p:nvSpPr>
        <p:spPr>
          <a:xfrm>
            <a:off x="-4635"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sp>
        <p:nvSpPr>
          <p:cNvPr id="4" name="TextBox 3"/>
          <p:cNvSpPr txBox="1"/>
          <p:nvPr/>
        </p:nvSpPr>
        <p:spPr>
          <a:xfrm>
            <a:off x="854901" y="563633"/>
            <a:ext cx="8289098" cy="400110"/>
          </a:xfrm>
          <a:prstGeom prst="rect">
            <a:avLst/>
          </a:prstGeom>
          <a:noFill/>
        </p:spPr>
        <p:txBody>
          <a:bodyPr wrap="square" rtlCol="0">
            <a:spAutoFit/>
          </a:bodyPr>
          <a:lstStyle/>
          <a:p>
            <a:pPr algn="ctr"/>
            <a:r>
              <a:rPr lang="en-US" sz="2000" dirty="0">
                <a:hlinkClick r:id="rId4"/>
              </a:rPr>
              <a:t>https://dot.nebraska.gov/travel/map-library/func-by-county/</a:t>
            </a:r>
            <a:endParaRPr lang="en-US" sz="2000" dirty="0"/>
          </a:p>
        </p:txBody>
      </p:sp>
      <p:pic>
        <p:nvPicPr>
          <p:cNvPr id="11" name="Picture 10">
            <a:extLst>
              <a:ext uri="{FF2B5EF4-FFF2-40B4-BE49-F238E27FC236}">
                <a16:creationId xmlns:a16="http://schemas.microsoft.com/office/drawing/2014/main" id="{7AC2AC28-1214-4D63-9E0E-82A1E6F1E3C3}"/>
              </a:ext>
            </a:extLst>
          </p:cNvPr>
          <p:cNvPicPr>
            <a:picLocks noChangeAspect="1"/>
          </p:cNvPicPr>
          <p:nvPr/>
        </p:nvPicPr>
        <p:blipFill>
          <a:blip r:embed="rId5"/>
          <a:stretch>
            <a:fillRect/>
          </a:stretch>
        </p:blipFill>
        <p:spPr>
          <a:xfrm>
            <a:off x="3982655" y="2727164"/>
            <a:ext cx="4838687" cy="3943807"/>
          </a:xfrm>
          <a:prstGeom prst="rect">
            <a:avLst/>
          </a:prstGeom>
        </p:spPr>
      </p:pic>
      <p:sp>
        <p:nvSpPr>
          <p:cNvPr id="14" name="Oval 13"/>
          <p:cNvSpPr/>
          <p:nvPr/>
        </p:nvSpPr>
        <p:spPr>
          <a:xfrm>
            <a:off x="4467070" y="5501390"/>
            <a:ext cx="1828800" cy="7929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95977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49CABC1-B973-492E-B44B-46C3E78A38A3}"/>
              </a:ext>
            </a:extLst>
          </p:cNvPr>
          <p:cNvPicPr>
            <a:picLocks noChangeAspect="1"/>
          </p:cNvPicPr>
          <p:nvPr/>
        </p:nvPicPr>
        <p:blipFill>
          <a:blip r:embed="rId3"/>
          <a:stretch>
            <a:fillRect/>
          </a:stretch>
        </p:blipFill>
        <p:spPr>
          <a:xfrm>
            <a:off x="1553920" y="1605861"/>
            <a:ext cx="5048250" cy="5000625"/>
          </a:xfrm>
          <a:prstGeom prst="rect">
            <a:avLst/>
          </a:prstGeom>
        </p:spPr>
      </p:pic>
      <p:sp>
        <p:nvSpPr>
          <p:cNvPr id="2"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National FC Maps</a:t>
            </a:r>
            <a:r>
              <a:rPr sz="3600" dirty="0">
                <a:latin typeface="+mj-lt"/>
              </a:rPr>
              <a:t> </a:t>
            </a:r>
            <a:r>
              <a:rPr lang="en-US" sz="3600" dirty="0">
                <a:latin typeface="+mj-lt"/>
              </a:rPr>
              <a:t>on NDOT Website</a:t>
            </a:r>
            <a:endParaRPr sz="3600" dirty="0">
              <a:latin typeface="+mj-lt"/>
            </a:endParaRPr>
          </a:p>
        </p:txBody>
      </p:sp>
      <p:sp>
        <p:nvSpPr>
          <p:cNvPr id="8" name="TextBox 7"/>
          <p:cNvSpPr txBox="1"/>
          <p:nvPr/>
        </p:nvSpPr>
        <p:spPr>
          <a:xfrm>
            <a:off x="7801593" y="6381902"/>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14</a:t>
            </a:fld>
            <a:endParaRPr lang="en-US" dirty="0">
              <a:solidFill>
                <a:prstClr val="black"/>
              </a:solidFill>
              <a:latin typeface="Calibri"/>
            </a:endParaRPr>
          </a:p>
        </p:txBody>
      </p:sp>
      <p:sp>
        <p:nvSpPr>
          <p:cNvPr id="10" name="TextBox 9"/>
          <p:cNvSpPr txBox="1"/>
          <p:nvPr/>
        </p:nvSpPr>
        <p:spPr>
          <a:xfrm>
            <a:off x="-4635"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sp>
        <p:nvSpPr>
          <p:cNvPr id="4" name="TextBox 3"/>
          <p:cNvSpPr txBox="1"/>
          <p:nvPr/>
        </p:nvSpPr>
        <p:spPr>
          <a:xfrm>
            <a:off x="854901" y="639549"/>
            <a:ext cx="8289098" cy="400110"/>
          </a:xfrm>
          <a:prstGeom prst="rect">
            <a:avLst/>
          </a:prstGeom>
          <a:solidFill>
            <a:srgbClr val="FFFFFF"/>
          </a:solidFill>
        </p:spPr>
        <p:txBody>
          <a:bodyPr wrap="square" rtlCol="0">
            <a:spAutoFit/>
          </a:bodyPr>
          <a:lstStyle/>
          <a:p>
            <a:pPr algn="ctr"/>
            <a:r>
              <a:rPr lang="en-US" sz="2000" dirty="0">
                <a:hlinkClick r:id="rId4"/>
              </a:rPr>
              <a:t>https://dot.nebraska.gov/media/9710/scottsbluffgeringterrytownnfc.pdf</a:t>
            </a:r>
            <a:endParaRPr lang="en-US" sz="2000" dirty="0"/>
          </a:p>
        </p:txBody>
      </p:sp>
      <p:sp>
        <p:nvSpPr>
          <p:cNvPr id="5" name="TextBox 4"/>
          <p:cNvSpPr txBox="1"/>
          <p:nvPr/>
        </p:nvSpPr>
        <p:spPr>
          <a:xfrm>
            <a:off x="5053290" y="2688937"/>
            <a:ext cx="1105716" cy="584775"/>
          </a:xfrm>
          <a:prstGeom prst="rect">
            <a:avLst/>
          </a:prstGeom>
          <a:noFill/>
        </p:spPr>
        <p:txBody>
          <a:bodyPr wrap="square" rtlCol="0">
            <a:spAutoFit/>
          </a:bodyPr>
          <a:lstStyle/>
          <a:p>
            <a:pPr algn="ctr"/>
            <a:r>
              <a:rPr lang="en-US" sz="1600" b="1" dirty="0"/>
              <a:t>Co Rd 23</a:t>
            </a:r>
          </a:p>
          <a:p>
            <a:pPr algn="ctr"/>
            <a:r>
              <a:rPr lang="en-US" sz="1600" b="1" dirty="0"/>
              <a:t>21</a:t>
            </a:r>
            <a:r>
              <a:rPr lang="en-US" sz="1600" b="1" baseline="30000" dirty="0"/>
              <a:t>st</a:t>
            </a:r>
            <a:r>
              <a:rPr lang="en-US" sz="1600" b="1" dirty="0"/>
              <a:t> Ave</a:t>
            </a:r>
          </a:p>
        </p:txBody>
      </p:sp>
      <p:cxnSp>
        <p:nvCxnSpPr>
          <p:cNvPr id="9" name="Straight Arrow Connector 8"/>
          <p:cNvCxnSpPr/>
          <p:nvPr/>
        </p:nvCxnSpPr>
        <p:spPr>
          <a:xfrm flipH="1">
            <a:off x="4776782" y="2979302"/>
            <a:ext cx="1193783" cy="353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65993" y="1084180"/>
            <a:ext cx="2321171" cy="369332"/>
          </a:xfrm>
          <a:prstGeom prst="rect">
            <a:avLst/>
          </a:prstGeom>
          <a:solidFill>
            <a:srgbClr val="FFFFFF"/>
          </a:solidFill>
        </p:spPr>
        <p:txBody>
          <a:bodyPr wrap="square" rtlCol="0">
            <a:spAutoFit/>
          </a:bodyPr>
          <a:lstStyle/>
          <a:p>
            <a:r>
              <a:rPr lang="en-US" b="1" dirty="0">
                <a:solidFill>
                  <a:srgbClr val="FF0000"/>
                </a:solidFill>
                <a:latin typeface="Calibri"/>
              </a:rPr>
              <a:t>Urban Area Boundary</a:t>
            </a:r>
          </a:p>
        </p:txBody>
      </p:sp>
      <p:sp>
        <p:nvSpPr>
          <p:cNvPr id="17" name="TextBox 16"/>
          <p:cNvSpPr txBox="1"/>
          <p:nvPr/>
        </p:nvSpPr>
        <p:spPr>
          <a:xfrm>
            <a:off x="2729291" y="2089936"/>
            <a:ext cx="1916723" cy="369332"/>
          </a:xfrm>
          <a:prstGeom prst="rect">
            <a:avLst/>
          </a:prstGeom>
          <a:noFill/>
        </p:spPr>
        <p:txBody>
          <a:bodyPr wrap="square" rtlCol="0">
            <a:spAutoFit/>
          </a:bodyPr>
          <a:lstStyle/>
          <a:p>
            <a:r>
              <a:rPr lang="en-US" b="1" dirty="0">
                <a:solidFill>
                  <a:srgbClr val="FF0000"/>
                </a:solidFill>
                <a:latin typeface="Calibri"/>
              </a:rPr>
              <a:t>Corporate Limits</a:t>
            </a:r>
          </a:p>
        </p:txBody>
      </p:sp>
      <p:cxnSp>
        <p:nvCxnSpPr>
          <p:cNvPr id="18" name="Straight Arrow Connector 17"/>
          <p:cNvCxnSpPr/>
          <p:nvPr/>
        </p:nvCxnSpPr>
        <p:spPr>
          <a:xfrm>
            <a:off x="4354496" y="1461985"/>
            <a:ext cx="13606" cy="3731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3086951" y="2419350"/>
            <a:ext cx="11956" cy="22303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669885" y="2419350"/>
            <a:ext cx="15157" cy="8862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022864" y="1429299"/>
            <a:ext cx="635968" cy="10312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97627" y="1410812"/>
            <a:ext cx="1589932" cy="338554"/>
          </a:xfrm>
          <a:prstGeom prst="rect">
            <a:avLst/>
          </a:prstGeom>
          <a:noFill/>
        </p:spPr>
        <p:txBody>
          <a:bodyPr wrap="square" rtlCol="0">
            <a:spAutoFit/>
          </a:bodyPr>
          <a:lstStyle/>
          <a:p>
            <a:pPr algn="ctr"/>
            <a:r>
              <a:rPr lang="en-US" sz="1600" b="1" dirty="0"/>
              <a:t>42</a:t>
            </a:r>
            <a:r>
              <a:rPr lang="en-US" sz="1600" b="1" baseline="30000" dirty="0"/>
              <a:t>nd</a:t>
            </a:r>
            <a:r>
              <a:rPr lang="en-US" sz="1600" b="1" dirty="0"/>
              <a:t> St/Co Rd J</a:t>
            </a:r>
          </a:p>
        </p:txBody>
      </p:sp>
      <p:sp>
        <p:nvSpPr>
          <p:cNvPr id="26" name="TextBox 25"/>
          <p:cNvSpPr txBox="1"/>
          <p:nvPr/>
        </p:nvSpPr>
        <p:spPr>
          <a:xfrm>
            <a:off x="767741" y="3090446"/>
            <a:ext cx="1105716" cy="338554"/>
          </a:xfrm>
          <a:prstGeom prst="rect">
            <a:avLst/>
          </a:prstGeom>
          <a:noFill/>
        </p:spPr>
        <p:txBody>
          <a:bodyPr wrap="square" rtlCol="0">
            <a:spAutoFit/>
          </a:bodyPr>
          <a:lstStyle/>
          <a:p>
            <a:pPr algn="ctr"/>
            <a:r>
              <a:rPr lang="en-US" sz="1600" b="1" dirty="0"/>
              <a:t>E 35</a:t>
            </a:r>
            <a:r>
              <a:rPr lang="en-US" sz="1600" b="1" baseline="30000" dirty="0"/>
              <a:t>th</a:t>
            </a:r>
            <a:r>
              <a:rPr lang="en-US" sz="1600" b="1" dirty="0"/>
              <a:t> St</a:t>
            </a:r>
          </a:p>
        </p:txBody>
      </p:sp>
      <p:sp>
        <p:nvSpPr>
          <p:cNvPr id="40" name="Oval 39"/>
          <p:cNvSpPr/>
          <p:nvPr/>
        </p:nvSpPr>
        <p:spPr>
          <a:xfrm rot="16200000">
            <a:off x="4213545" y="2393269"/>
            <a:ext cx="725715" cy="25258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7" name="TextBox 36"/>
          <p:cNvSpPr txBox="1"/>
          <p:nvPr/>
        </p:nvSpPr>
        <p:spPr>
          <a:xfrm>
            <a:off x="641532" y="4557148"/>
            <a:ext cx="1105716" cy="338554"/>
          </a:xfrm>
          <a:prstGeom prst="rect">
            <a:avLst/>
          </a:prstGeom>
          <a:noFill/>
        </p:spPr>
        <p:txBody>
          <a:bodyPr wrap="square" rtlCol="0">
            <a:spAutoFit/>
          </a:bodyPr>
          <a:lstStyle/>
          <a:p>
            <a:pPr algn="ctr"/>
            <a:r>
              <a:rPr lang="en-US" sz="1600" b="1" dirty="0"/>
              <a:t>E 27</a:t>
            </a:r>
            <a:r>
              <a:rPr lang="en-US" sz="1600" b="1" baseline="30000" dirty="0"/>
              <a:t>th</a:t>
            </a:r>
            <a:r>
              <a:rPr lang="en-US" sz="1600" b="1" dirty="0"/>
              <a:t> St</a:t>
            </a:r>
          </a:p>
        </p:txBody>
      </p:sp>
      <p:pic>
        <p:nvPicPr>
          <p:cNvPr id="6" name="Picture 5">
            <a:extLst>
              <a:ext uri="{FF2B5EF4-FFF2-40B4-BE49-F238E27FC236}">
                <a16:creationId xmlns:a16="http://schemas.microsoft.com/office/drawing/2014/main" id="{D549FBE4-D737-4255-920C-DEAB1F43CCA9}"/>
              </a:ext>
            </a:extLst>
          </p:cNvPr>
          <p:cNvPicPr>
            <a:picLocks noChangeAspect="1"/>
          </p:cNvPicPr>
          <p:nvPr/>
        </p:nvPicPr>
        <p:blipFill>
          <a:blip r:embed="rId5"/>
          <a:stretch>
            <a:fillRect/>
          </a:stretch>
        </p:blipFill>
        <p:spPr>
          <a:xfrm>
            <a:off x="5800215" y="4104760"/>
            <a:ext cx="3425729" cy="1886166"/>
          </a:xfrm>
          <a:prstGeom prst="rect">
            <a:avLst/>
          </a:prstGeom>
        </p:spPr>
      </p:pic>
      <p:pic>
        <p:nvPicPr>
          <p:cNvPr id="7" name="Picture 6">
            <a:extLst>
              <a:ext uri="{FF2B5EF4-FFF2-40B4-BE49-F238E27FC236}">
                <a16:creationId xmlns:a16="http://schemas.microsoft.com/office/drawing/2014/main" id="{443D8D93-902C-4336-ACEF-8F63820FAA89}"/>
              </a:ext>
            </a:extLst>
          </p:cNvPr>
          <p:cNvPicPr>
            <a:picLocks noChangeAspect="1"/>
          </p:cNvPicPr>
          <p:nvPr/>
        </p:nvPicPr>
        <p:blipFill>
          <a:blip r:embed="rId6"/>
          <a:stretch>
            <a:fillRect/>
          </a:stretch>
        </p:blipFill>
        <p:spPr>
          <a:xfrm>
            <a:off x="6547162" y="1191732"/>
            <a:ext cx="2562697" cy="1639535"/>
          </a:xfrm>
          <a:prstGeom prst="rect">
            <a:avLst/>
          </a:prstGeom>
        </p:spPr>
      </p:pic>
      <p:sp>
        <p:nvSpPr>
          <p:cNvPr id="30" name="Arrow: Left 29"/>
          <p:cNvSpPr/>
          <p:nvPr/>
        </p:nvSpPr>
        <p:spPr>
          <a:xfrm rot="10800000" flipV="1">
            <a:off x="5373673" y="4359376"/>
            <a:ext cx="798856" cy="197772"/>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a:off x="5275238" y="5282428"/>
            <a:ext cx="834533" cy="7896"/>
          </a:xfrm>
          <a:prstGeom prst="straightConnector1">
            <a:avLst/>
          </a:prstGeom>
          <a:ln w="381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6E30786F-EFE4-4BA6-89EA-6CEB70AACB01}"/>
              </a:ext>
            </a:extLst>
          </p:cNvPr>
          <p:cNvSpPr/>
          <p:nvPr/>
        </p:nvSpPr>
        <p:spPr>
          <a:xfrm rot="16200000">
            <a:off x="5367039" y="5242305"/>
            <a:ext cx="885947" cy="2018488"/>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0" name="Oval 49">
            <a:extLst>
              <a:ext uri="{FF2B5EF4-FFF2-40B4-BE49-F238E27FC236}">
                <a16:creationId xmlns:a16="http://schemas.microsoft.com/office/drawing/2014/main" id="{1CE6D5F6-ED62-47DA-A88A-87914FB54351}"/>
              </a:ext>
            </a:extLst>
          </p:cNvPr>
          <p:cNvSpPr/>
          <p:nvPr/>
        </p:nvSpPr>
        <p:spPr>
          <a:xfrm rot="16200000">
            <a:off x="2040039" y="1236277"/>
            <a:ext cx="582667" cy="1368685"/>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381739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20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3000"/>
                                        <p:tgtEl>
                                          <p:spTgt spid="30"/>
                                        </p:tgtEl>
                                      </p:cBhvr>
                                    </p:animEffect>
                                  </p:childTnLst>
                                </p:cTn>
                              </p:par>
                              <p:par>
                                <p:cTn id="8" presetID="1" presetClass="entr" presetSubtype="0" fill="hold" grpId="0" nodeType="withEffect">
                                  <p:stCondLst>
                                    <p:cond delay="23100"/>
                                  </p:stCondLst>
                                  <p:childTnLst>
                                    <p:set>
                                      <p:cBhvr>
                                        <p:cTn id="9" dur="1" fill="hold">
                                          <p:stCondLst>
                                            <p:cond delay="0"/>
                                          </p:stCondLst>
                                        </p:cTn>
                                        <p:tgtEl>
                                          <p:spTgt spid="17"/>
                                        </p:tgtEl>
                                        <p:attrNameLst>
                                          <p:attrName>style.visibility</p:attrName>
                                        </p:attrNameLst>
                                      </p:cBhvr>
                                      <p:to>
                                        <p:strVal val="visible"/>
                                      </p:to>
                                    </p:set>
                                  </p:childTnLst>
                                </p:cTn>
                              </p:par>
                              <p:par>
                                <p:cTn id="10" presetID="1" presetClass="entr" presetSubtype="0" fill="hold" nodeType="withEffect">
                                  <p:stCondLst>
                                    <p:cond delay="23300"/>
                                  </p:stCondLst>
                                  <p:childTnLst>
                                    <p:set>
                                      <p:cBhvr>
                                        <p:cTn id="11" dur="1" fill="hold">
                                          <p:stCondLst>
                                            <p:cond delay="0"/>
                                          </p:stCondLst>
                                        </p:cTn>
                                        <p:tgtEl>
                                          <p:spTgt spid="20"/>
                                        </p:tgtEl>
                                        <p:attrNameLst>
                                          <p:attrName>style.visibility</p:attrName>
                                        </p:attrNameLst>
                                      </p:cBhvr>
                                      <p:to>
                                        <p:strVal val="visible"/>
                                      </p:to>
                                    </p:set>
                                  </p:childTnLst>
                                </p:cTn>
                              </p:par>
                              <p:par>
                                <p:cTn id="12" presetID="1" presetClass="entr" presetSubtype="0" fill="hold" nodeType="withEffect">
                                  <p:stCondLst>
                                    <p:cond delay="23600"/>
                                  </p:stCondLst>
                                  <p:childTnLst>
                                    <p:set>
                                      <p:cBhvr>
                                        <p:cTn id="13" dur="1" fill="hold">
                                          <p:stCondLst>
                                            <p:cond delay="0"/>
                                          </p:stCondLst>
                                        </p:cTn>
                                        <p:tgtEl>
                                          <p:spTgt spid="21"/>
                                        </p:tgtEl>
                                        <p:attrNameLst>
                                          <p:attrName>style.visibility</p:attrName>
                                        </p:attrNameLst>
                                      </p:cBhvr>
                                      <p:to>
                                        <p:strVal val="visible"/>
                                      </p:to>
                                    </p:set>
                                  </p:childTnLst>
                                </p:cTn>
                              </p:par>
                              <p:par>
                                <p:cTn id="14" presetID="1" presetClass="entr" presetSubtype="0" fill="hold" nodeType="withEffect">
                                  <p:stCondLst>
                                    <p:cond delay="2410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32200"/>
                                  </p:stCondLst>
                                  <p:childTnLst>
                                    <p:set>
                                      <p:cBhvr>
                                        <p:cTn id="17" dur="1" fill="hold">
                                          <p:stCondLst>
                                            <p:cond delay="0"/>
                                          </p:stCondLst>
                                        </p:cTn>
                                        <p:tgtEl>
                                          <p:spTgt spid="40"/>
                                        </p:tgtEl>
                                        <p:attrNameLst>
                                          <p:attrName>style.visibility</p:attrName>
                                        </p:attrNameLst>
                                      </p:cBhvr>
                                      <p:to>
                                        <p:strVal val="visible"/>
                                      </p:to>
                                    </p:set>
                                  </p:childTnLst>
                                </p:cTn>
                              </p:par>
                              <p:par>
                                <p:cTn id="18" presetID="1" presetClass="entr" presetSubtype="0" fill="hold" grpId="0" nodeType="withEffect">
                                  <p:stCondLst>
                                    <p:cond delay="3590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nodeType="withEffect">
                                  <p:stCondLst>
                                    <p:cond delay="3630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nodeType="withEffect">
                                  <p:stCondLst>
                                    <p:cond delay="36800"/>
                                  </p:stCondLst>
                                  <p:childTnLst>
                                    <p:set>
                                      <p:cBhvr>
                                        <p:cTn id="23" dur="1" fill="hold">
                                          <p:stCondLst>
                                            <p:cond delay="0"/>
                                          </p:stCondLst>
                                        </p:cTn>
                                        <p:tgtEl>
                                          <p:spTgt spid="35"/>
                                        </p:tgtEl>
                                        <p:attrNameLst>
                                          <p:attrName>style.visibility</p:attrName>
                                        </p:attrNameLst>
                                      </p:cBhvr>
                                      <p:to>
                                        <p:strVal val="visible"/>
                                      </p:to>
                                    </p:set>
                                  </p:childTnLst>
                                </p:cTn>
                              </p:par>
                              <p:par>
                                <p:cTn id="24" presetID="1" presetClass="entr" presetSubtype="0" fill="hold" grpId="0" nodeType="withEffect">
                                  <p:stCondLst>
                                    <p:cond delay="42100"/>
                                  </p:stCondLst>
                                  <p:childTnLst>
                                    <p:set>
                                      <p:cBhvr>
                                        <p:cTn id="25" dur="1" fill="hold">
                                          <p:stCondLst>
                                            <p:cond delay="0"/>
                                          </p:stCondLst>
                                        </p:cTn>
                                        <p:tgtEl>
                                          <p:spTgt spid="49"/>
                                        </p:tgtEl>
                                        <p:attrNameLst>
                                          <p:attrName>style.visibility</p:attrName>
                                        </p:attrNameLst>
                                      </p:cBhvr>
                                      <p:to>
                                        <p:strVal val="visible"/>
                                      </p:to>
                                    </p:set>
                                  </p:childTnLst>
                                </p:cTn>
                              </p:par>
                              <p:par>
                                <p:cTn id="26" presetID="1" presetClass="entr" presetSubtype="0" fill="hold" grpId="0" nodeType="withEffect">
                                  <p:stCondLst>
                                    <p:cond delay="46400"/>
                                  </p:stCondLst>
                                  <p:childTnLst>
                                    <p:set>
                                      <p:cBhvr>
                                        <p:cTn id="27" dur="1" fill="hold">
                                          <p:stCondLst>
                                            <p:cond delay="0"/>
                                          </p:stCondLst>
                                        </p:cTn>
                                        <p:tgtEl>
                                          <p:spTgt spid="50"/>
                                        </p:tgtEl>
                                        <p:attrNameLst>
                                          <p:attrName>style.visibility</p:attrName>
                                        </p:attrNameLst>
                                      </p:cBhvr>
                                      <p:to>
                                        <p:strVal val="visible"/>
                                      </p:to>
                                    </p:set>
                                  </p:childTnLst>
                                </p:cTn>
                              </p:par>
                              <p:par>
                                <p:cTn id="28" presetID="1" presetClass="entr" presetSubtype="0" fill="hold" nodeType="withEffect">
                                  <p:stCondLst>
                                    <p:cond delay="6110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40" grpId="0" animBg="1"/>
      <p:bldP spid="30"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le Earnhardt 3 Logo | Latest Fashion Styles and Deals 20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001" y="1932957"/>
            <a:ext cx="3102395" cy="3102395"/>
          </a:xfrm>
          <a:prstGeom prst="rect">
            <a:avLst/>
          </a:prstGeom>
        </p:spPr>
      </p:pic>
      <p:sp>
        <p:nvSpPr>
          <p:cNvPr id="2" name="Title 1"/>
          <p:cNvSpPr txBox="1">
            <a:spLocks noGrp="1"/>
          </p:cNvSpPr>
          <p:nvPr>
            <p:ph type="title"/>
          </p:nvPr>
        </p:nvSpPr>
        <p:spPr>
          <a:xfrm>
            <a:off x="914400" y="269875"/>
            <a:ext cx="8229600" cy="736600"/>
          </a:xfrm>
          <a:prstGeom prst="rect">
            <a:avLst/>
          </a:prstGeom>
          <a:noFill/>
        </p:spPr>
        <p:txBody>
          <a:bodyPr wrap="square" anchor="ctr"/>
          <a:lstStyle>
            <a:lvl1pPr lvl="0">
              <a:defRPr/>
            </a:lvl1pPr>
          </a:lstStyle>
          <a:p>
            <a:pPr lvl="0" algn="ctr"/>
            <a:r>
              <a:rPr lang="en-US" dirty="0">
                <a:latin typeface="+mj-lt"/>
              </a:rPr>
              <a:t>High Speed – in Urban Areas</a:t>
            </a:r>
            <a:endParaRPr dirty="0">
              <a:latin typeface="+mj-lt"/>
            </a:endParaRPr>
          </a:p>
        </p:txBody>
      </p:sp>
      <p:sp>
        <p:nvSpPr>
          <p:cNvPr id="3" name="Text Placeholder 2"/>
          <p:cNvSpPr txBox="1">
            <a:spLocks noGrp="1"/>
          </p:cNvSpPr>
          <p:nvPr>
            <p:ph type="body" idx="1"/>
          </p:nvPr>
        </p:nvSpPr>
        <p:spPr>
          <a:xfrm>
            <a:off x="1236065" y="3828166"/>
            <a:ext cx="7586269" cy="2414373"/>
          </a:xfrm>
          <a:prstGeom prst="rect">
            <a:avLst/>
          </a:prstGeom>
          <a:noFill/>
        </p:spPr>
        <p:txBody>
          <a:bodyPr wrap="square" anchor="t"/>
          <a:lstStyle>
            <a:lvl1pPr lvl="0">
              <a:defRPr/>
            </a:lvl1pPr>
          </a:lstStyle>
          <a:p>
            <a:pPr lvl="0" algn="l">
              <a:buChar char="•"/>
            </a:pPr>
            <a:endParaRPr lang="en-US" dirty="0"/>
          </a:p>
          <a:p>
            <a:pPr marL="457189" lvl="1" indent="0" algn="l"/>
            <a:r>
              <a:rPr lang="en-US" sz="3600" dirty="0">
                <a:latin typeface="+mn-lt"/>
              </a:rPr>
              <a:t>Rural Area standards required when posted speed limit is anticipated to be 50 MPH or greater</a:t>
            </a:r>
            <a:endParaRPr lang="en-US" dirty="0"/>
          </a:p>
          <a:p>
            <a:pPr lvl="0" algn="l">
              <a:buChar char="•"/>
            </a:pPr>
            <a:endParaRPr dirty="0"/>
          </a:p>
        </p:txBody>
      </p:sp>
      <p:sp>
        <p:nvSpPr>
          <p:cNvPr id="5" name="TextBox 4"/>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2</a:t>
            </a:r>
          </a:p>
        </p:txBody>
      </p:sp>
      <p:sp>
        <p:nvSpPr>
          <p:cNvPr id="6" name="TextBox 5"/>
          <p:cNvSpPr txBox="1"/>
          <p:nvPr/>
        </p:nvSpPr>
        <p:spPr>
          <a:xfrm>
            <a:off x="5127173" y="6242539"/>
            <a:ext cx="4016829" cy="400110"/>
          </a:xfrm>
          <a:prstGeom prst="rect">
            <a:avLst/>
          </a:prstGeom>
          <a:noFill/>
        </p:spPr>
        <p:txBody>
          <a:bodyPr wrap="square" rtlCol="0">
            <a:spAutoFit/>
          </a:bodyPr>
          <a:lstStyle/>
          <a:p>
            <a:r>
              <a:rPr lang="en-US" sz="2000" dirty="0">
                <a:solidFill>
                  <a:prstClr val="black"/>
                </a:solidFill>
                <a:latin typeface="Calibri"/>
              </a:rPr>
              <a:t>428 NAC 2-001.03B Note 2, Page 47</a:t>
            </a:r>
          </a:p>
        </p:txBody>
      </p:sp>
      <p:sp>
        <p:nvSpPr>
          <p:cNvPr id="7" name="TextBox 6"/>
          <p:cNvSpPr txBox="1"/>
          <p:nvPr/>
        </p:nvSpPr>
        <p:spPr>
          <a:xfrm>
            <a:off x="1178172" y="6242539"/>
            <a:ext cx="1136077" cy="369332"/>
          </a:xfrm>
          <a:prstGeom prst="rect">
            <a:avLst/>
          </a:prstGeom>
          <a:noFill/>
        </p:spPr>
        <p:txBody>
          <a:bodyPr wrap="square" rtlCol="0">
            <a:spAutoFit/>
          </a:bodyPr>
          <a:lstStyle/>
          <a:p>
            <a:r>
              <a:rPr lang="en-US" dirty="0">
                <a:solidFill>
                  <a:prstClr val="black"/>
                </a:solidFill>
                <a:latin typeface="Calibri"/>
              </a:rPr>
              <a:t>Slide </a:t>
            </a:r>
            <a:fld id="{F1C70B05-E612-4442-8BBF-3E6A5C40172E}" type="slidenum">
              <a:rPr lang="en-US">
                <a:solidFill>
                  <a:prstClr val="black"/>
                </a:solidFill>
                <a:latin typeface="Calibri"/>
              </a:rPr>
              <a:pPr/>
              <a:t>15</a:t>
            </a:fld>
            <a:endParaRPr lang="en-US" dirty="0">
              <a:solidFill>
                <a:prstClr val="black"/>
              </a:solidFill>
              <a:latin typeface="Calibri"/>
            </a:endParaRPr>
          </a:p>
        </p:txBody>
      </p:sp>
      <p:pic>
        <p:nvPicPr>
          <p:cNvPr id="8" name="Picture 7"/>
          <p:cNvPicPr>
            <a:picLocks noChangeAspect="1"/>
          </p:cNvPicPr>
          <p:nvPr/>
        </p:nvPicPr>
        <p:blipFill>
          <a:blip r:embed="rId4"/>
          <a:stretch>
            <a:fillRect/>
          </a:stretch>
        </p:blipFill>
        <p:spPr>
          <a:xfrm>
            <a:off x="861774" y="1163230"/>
            <a:ext cx="8229600" cy="1539453"/>
          </a:xfrm>
          <a:prstGeom prst="rect">
            <a:avLst/>
          </a:prstGeom>
        </p:spPr>
      </p:pic>
      <p:cxnSp>
        <p:nvCxnSpPr>
          <p:cNvPr id="9" name="Straight Arrow Connector 8"/>
          <p:cNvCxnSpPr/>
          <p:nvPr/>
        </p:nvCxnSpPr>
        <p:spPr>
          <a:xfrm flipH="1">
            <a:off x="6105380" y="1006475"/>
            <a:ext cx="475016" cy="74021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37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3425396" y="3595338"/>
            <a:ext cx="5305425" cy="2733675"/>
          </a:xfrm>
          <a:prstGeom prst="rect">
            <a:avLst/>
          </a:prstGeom>
        </p:spPr>
      </p:pic>
      <p:sp>
        <p:nvSpPr>
          <p:cNvPr id="2"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National FC Maps</a:t>
            </a:r>
            <a:r>
              <a:rPr sz="3600" dirty="0">
                <a:latin typeface="+mj-lt"/>
              </a:rPr>
              <a:t> </a:t>
            </a:r>
            <a:r>
              <a:rPr lang="en-US" sz="3600" dirty="0">
                <a:latin typeface="+mj-lt"/>
              </a:rPr>
              <a:t>on NDOT Website</a:t>
            </a:r>
            <a:endParaRPr sz="3600" dirty="0">
              <a:latin typeface="+mj-lt"/>
            </a:endParaRPr>
          </a:p>
        </p:txBody>
      </p:sp>
      <p:sp>
        <p:nvSpPr>
          <p:cNvPr id="8" name="TextBox 7"/>
          <p:cNvSpPr txBox="1"/>
          <p:nvPr/>
        </p:nvSpPr>
        <p:spPr>
          <a:xfrm>
            <a:off x="7801593" y="6381902"/>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16</a:t>
            </a:fld>
            <a:endParaRPr lang="en-US" dirty="0">
              <a:solidFill>
                <a:prstClr val="black"/>
              </a:solidFill>
              <a:latin typeface="Calibri"/>
            </a:endParaRPr>
          </a:p>
        </p:txBody>
      </p:sp>
      <p:sp>
        <p:nvSpPr>
          <p:cNvPr id="4" name="TextBox 3"/>
          <p:cNvSpPr txBox="1"/>
          <p:nvPr/>
        </p:nvSpPr>
        <p:spPr>
          <a:xfrm>
            <a:off x="2015412" y="635840"/>
            <a:ext cx="5747657" cy="400110"/>
          </a:xfrm>
          <a:prstGeom prst="rect">
            <a:avLst/>
          </a:prstGeom>
          <a:solidFill>
            <a:srgbClr val="FFFFFF"/>
          </a:solidFill>
        </p:spPr>
        <p:txBody>
          <a:bodyPr wrap="square" rtlCol="0">
            <a:spAutoFit/>
          </a:bodyPr>
          <a:lstStyle/>
          <a:p>
            <a:pPr algn="ctr"/>
            <a:r>
              <a:rPr lang="en-US" sz="2000" dirty="0">
                <a:hlinkClick r:id="rId4"/>
              </a:rPr>
              <a:t>https://dot.nebraska.gov/travel/map-library/</a:t>
            </a:r>
            <a:endParaRPr lang="en-US" sz="2000" dirty="0"/>
          </a:p>
        </p:txBody>
      </p:sp>
      <p:pic>
        <p:nvPicPr>
          <p:cNvPr id="37" name="Picture 36">
            <a:extLst>
              <a:ext uri="{FF2B5EF4-FFF2-40B4-BE49-F238E27FC236}">
                <a16:creationId xmlns:a16="http://schemas.microsoft.com/office/drawing/2014/main" id="{4219E23C-342E-4517-A9D6-91057CB8422D}"/>
              </a:ext>
            </a:extLst>
          </p:cNvPr>
          <p:cNvPicPr>
            <a:picLocks noChangeAspect="1"/>
          </p:cNvPicPr>
          <p:nvPr/>
        </p:nvPicPr>
        <p:blipFill>
          <a:blip r:embed="rId5"/>
          <a:stretch>
            <a:fillRect/>
          </a:stretch>
        </p:blipFill>
        <p:spPr>
          <a:xfrm>
            <a:off x="1490552" y="1616027"/>
            <a:ext cx="5048250" cy="5000625"/>
          </a:xfrm>
          <a:prstGeom prst="rect">
            <a:avLst/>
          </a:prstGeom>
        </p:spPr>
      </p:pic>
      <p:sp>
        <p:nvSpPr>
          <p:cNvPr id="5" name="TextBox 4"/>
          <p:cNvSpPr txBox="1"/>
          <p:nvPr/>
        </p:nvSpPr>
        <p:spPr>
          <a:xfrm>
            <a:off x="4859549" y="5030362"/>
            <a:ext cx="1105716" cy="338554"/>
          </a:xfrm>
          <a:prstGeom prst="rect">
            <a:avLst/>
          </a:prstGeom>
          <a:noFill/>
        </p:spPr>
        <p:txBody>
          <a:bodyPr wrap="square" rtlCol="0">
            <a:spAutoFit/>
          </a:bodyPr>
          <a:lstStyle/>
          <a:p>
            <a:pPr algn="ctr"/>
            <a:r>
              <a:rPr lang="en-US" sz="1600" dirty="0"/>
              <a:t>Co Rd 23</a:t>
            </a:r>
          </a:p>
        </p:txBody>
      </p:sp>
      <p:cxnSp>
        <p:nvCxnSpPr>
          <p:cNvPr id="9" name="Straight Arrow Connector 8"/>
          <p:cNvCxnSpPr>
            <a:cxnSpLocks/>
          </p:cNvCxnSpPr>
          <p:nvPr/>
        </p:nvCxnSpPr>
        <p:spPr>
          <a:xfrm flipH="1">
            <a:off x="4671608" y="5322750"/>
            <a:ext cx="1113284" cy="22329"/>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65993" y="1084180"/>
            <a:ext cx="2321171" cy="369332"/>
          </a:xfrm>
          <a:prstGeom prst="rect">
            <a:avLst/>
          </a:prstGeom>
          <a:solidFill>
            <a:srgbClr val="FFFFFF"/>
          </a:solidFill>
        </p:spPr>
        <p:txBody>
          <a:bodyPr wrap="square" rtlCol="0">
            <a:spAutoFit/>
          </a:bodyPr>
          <a:lstStyle/>
          <a:p>
            <a:r>
              <a:rPr lang="en-US" b="1" dirty="0">
                <a:solidFill>
                  <a:srgbClr val="FF0000"/>
                </a:solidFill>
                <a:latin typeface="Calibri"/>
              </a:rPr>
              <a:t>Urban Area Boundary</a:t>
            </a:r>
          </a:p>
        </p:txBody>
      </p:sp>
      <p:sp>
        <p:nvSpPr>
          <p:cNvPr id="17" name="TextBox 16"/>
          <p:cNvSpPr txBox="1"/>
          <p:nvPr/>
        </p:nvSpPr>
        <p:spPr>
          <a:xfrm>
            <a:off x="2655277" y="2104509"/>
            <a:ext cx="1916723" cy="369332"/>
          </a:xfrm>
          <a:prstGeom prst="rect">
            <a:avLst/>
          </a:prstGeom>
          <a:noFill/>
        </p:spPr>
        <p:txBody>
          <a:bodyPr wrap="square" rtlCol="0">
            <a:spAutoFit/>
          </a:bodyPr>
          <a:lstStyle/>
          <a:p>
            <a:r>
              <a:rPr lang="en-US" b="1" dirty="0">
                <a:solidFill>
                  <a:srgbClr val="FF0000"/>
                </a:solidFill>
                <a:latin typeface="Calibri"/>
              </a:rPr>
              <a:t>Corporate Limits</a:t>
            </a:r>
          </a:p>
        </p:txBody>
      </p:sp>
      <p:cxnSp>
        <p:nvCxnSpPr>
          <p:cNvPr id="18" name="Straight Arrow Connector 17"/>
          <p:cNvCxnSpPr/>
          <p:nvPr/>
        </p:nvCxnSpPr>
        <p:spPr>
          <a:xfrm>
            <a:off x="4372046" y="1430883"/>
            <a:ext cx="13606" cy="3731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054695" y="2419350"/>
            <a:ext cx="11957" cy="2180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669885" y="2419350"/>
            <a:ext cx="15157" cy="8862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903466" y="1430883"/>
            <a:ext cx="635968" cy="10312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568097" y="4865137"/>
            <a:ext cx="207022" cy="10075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050743" y="1478746"/>
            <a:ext cx="1589932" cy="338554"/>
          </a:xfrm>
          <a:prstGeom prst="rect">
            <a:avLst/>
          </a:prstGeom>
          <a:noFill/>
        </p:spPr>
        <p:txBody>
          <a:bodyPr wrap="square" rtlCol="0">
            <a:spAutoFit/>
          </a:bodyPr>
          <a:lstStyle/>
          <a:p>
            <a:pPr algn="ctr"/>
            <a:r>
              <a:rPr lang="en-US" sz="1600" dirty="0"/>
              <a:t>42</a:t>
            </a:r>
            <a:r>
              <a:rPr lang="en-US" sz="1600" baseline="30000" dirty="0"/>
              <a:t>nd</a:t>
            </a:r>
            <a:r>
              <a:rPr lang="en-US" sz="1600" dirty="0"/>
              <a:t> St/Co Rd J</a:t>
            </a:r>
          </a:p>
        </p:txBody>
      </p:sp>
      <p:sp>
        <p:nvSpPr>
          <p:cNvPr id="26" name="TextBox 25"/>
          <p:cNvSpPr txBox="1"/>
          <p:nvPr/>
        </p:nvSpPr>
        <p:spPr>
          <a:xfrm>
            <a:off x="1124427" y="2967013"/>
            <a:ext cx="1105716" cy="338554"/>
          </a:xfrm>
          <a:prstGeom prst="rect">
            <a:avLst/>
          </a:prstGeom>
          <a:noFill/>
        </p:spPr>
        <p:txBody>
          <a:bodyPr wrap="square" rtlCol="0">
            <a:spAutoFit/>
          </a:bodyPr>
          <a:lstStyle/>
          <a:p>
            <a:pPr algn="ctr"/>
            <a:r>
              <a:rPr lang="en-US" sz="1600" dirty="0"/>
              <a:t>E 35</a:t>
            </a:r>
            <a:r>
              <a:rPr lang="en-US" sz="1600" baseline="30000" dirty="0"/>
              <a:t>th</a:t>
            </a:r>
            <a:r>
              <a:rPr lang="en-US" sz="1600" dirty="0"/>
              <a:t> St</a:t>
            </a:r>
          </a:p>
        </p:txBody>
      </p:sp>
      <p:pic>
        <p:nvPicPr>
          <p:cNvPr id="24" name="Picture 23"/>
          <p:cNvPicPr>
            <a:picLocks noChangeAspect="1"/>
          </p:cNvPicPr>
          <p:nvPr/>
        </p:nvPicPr>
        <p:blipFill>
          <a:blip r:embed="rId6"/>
          <a:stretch>
            <a:fillRect/>
          </a:stretch>
        </p:blipFill>
        <p:spPr>
          <a:xfrm>
            <a:off x="1010067" y="3343439"/>
            <a:ext cx="3352302" cy="3475041"/>
          </a:xfrm>
          <a:prstGeom prst="rect">
            <a:avLst/>
          </a:prstGeom>
        </p:spPr>
      </p:pic>
      <p:cxnSp>
        <p:nvCxnSpPr>
          <p:cNvPr id="30" name="Straight Arrow Connector 29"/>
          <p:cNvCxnSpPr>
            <a:cxnSpLocks/>
          </p:cNvCxnSpPr>
          <p:nvPr/>
        </p:nvCxnSpPr>
        <p:spPr>
          <a:xfrm>
            <a:off x="5441401" y="5322750"/>
            <a:ext cx="1148214"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10067" y="4383285"/>
            <a:ext cx="1160741" cy="338554"/>
          </a:xfrm>
          <a:prstGeom prst="rect">
            <a:avLst/>
          </a:prstGeom>
          <a:solidFill>
            <a:schemeClr val="bg1"/>
          </a:solidFill>
        </p:spPr>
        <p:txBody>
          <a:bodyPr wrap="square" rtlCol="0">
            <a:spAutoFit/>
          </a:bodyPr>
          <a:lstStyle/>
          <a:p>
            <a:pPr algn="ctr"/>
            <a:r>
              <a:rPr lang="en-US" sz="1600" dirty="0"/>
              <a:t>Aerial View</a:t>
            </a:r>
          </a:p>
        </p:txBody>
      </p:sp>
      <p:sp>
        <p:nvSpPr>
          <p:cNvPr id="32" name="TextBox 31"/>
          <p:cNvSpPr txBox="1"/>
          <p:nvPr/>
        </p:nvSpPr>
        <p:spPr>
          <a:xfrm>
            <a:off x="6796871" y="2862458"/>
            <a:ext cx="1425172" cy="707886"/>
          </a:xfrm>
          <a:prstGeom prst="rect">
            <a:avLst/>
          </a:prstGeom>
          <a:solidFill>
            <a:schemeClr val="bg1"/>
          </a:solidFill>
        </p:spPr>
        <p:txBody>
          <a:bodyPr wrap="square" rtlCol="0">
            <a:spAutoFit/>
          </a:bodyPr>
          <a:lstStyle/>
          <a:p>
            <a:pPr algn="ctr"/>
            <a:r>
              <a:rPr lang="en-US" sz="2000" b="1" dirty="0"/>
              <a:t>Urban Area Standards </a:t>
            </a:r>
          </a:p>
        </p:txBody>
      </p:sp>
      <p:sp>
        <p:nvSpPr>
          <p:cNvPr id="34" name="TextBox 33"/>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2</a:t>
            </a:r>
          </a:p>
        </p:txBody>
      </p:sp>
      <p:sp>
        <p:nvSpPr>
          <p:cNvPr id="28" name="TextBox 27"/>
          <p:cNvSpPr txBox="1"/>
          <p:nvPr/>
        </p:nvSpPr>
        <p:spPr>
          <a:xfrm>
            <a:off x="4859549" y="4392876"/>
            <a:ext cx="1105716" cy="338554"/>
          </a:xfrm>
          <a:prstGeom prst="rect">
            <a:avLst/>
          </a:prstGeom>
          <a:noFill/>
        </p:spPr>
        <p:txBody>
          <a:bodyPr wrap="square" rtlCol="0">
            <a:spAutoFit/>
          </a:bodyPr>
          <a:lstStyle/>
          <a:p>
            <a:pPr algn="ctr"/>
            <a:r>
              <a:rPr lang="en-US" sz="1600" dirty="0"/>
              <a:t>E 27</a:t>
            </a:r>
            <a:r>
              <a:rPr lang="en-US" sz="1600" baseline="30000" dirty="0"/>
              <a:t>th</a:t>
            </a:r>
            <a:r>
              <a:rPr lang="en-US" sz="1600" dirty="0"/>
              <a:t> St</a:t>
            </a:r>
          </a:p>
        </p:txBody>
      </p:sp>
      <p:sp>
        <p:nvSpPr>
          <p:cNvPr id="36" name="TextBox 35"/>
          <p:cNvSpPr txBox="1"/>
          <p:nvPr/>
        </p:nvSpPr>
        <p:spPr>
          <a:xfrm>
            <a:off x="1124427" y="3398819"/>
            <a:ext cx="1105716" cy="338554"/>
          </a:xfrm>
          <a:prstGeom prst="rect">
            <a:avLst/>
          </a:prstGeom>
          <a:solidFill>
            <a:srgbClr val="FFFFFF"/>
          </a:solidFill>
        </p:spPr>
        <p:txBody>
          <a:bodyPr wrap="square" rtlCol="0">
            <a:spAutoFit/>
          </a:bodyPr>
          <a:lstStyle/>
          <a:p>
            <a:pPr algn="ctr"/>
            <a:r>
              <a:rPr lang="en-US" sz="1600" dirty="0"/>
              <a:t>E 27</a:t>
            </a:r>
            <a:r>
              <a:rPr lang="en-US" sz="1600" baseline="30000" dirty="0"/>
              <a:t>th</a:t>
            </a:r>
            <a:r>
              <a:rPr lang="en-US" sz="1600" dirty="0"/>
              <a:t> St</a:t>
            </a:r>
          </a:p>
        </p:txBody>
      </p:sp>
      <p:sp>
        <p:nvSpPr>
          <p:cNvPr id="3" name="Rectangle 2"/>
          <p:cNvSpPr/>
          <p:nvPr/>
        </p:nvSpPr>
        <p:spPr>
          <a:xfrm>
            <a:off x="1275907" y="2967013"/>
            <a:ext cx="739505" cy="249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60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50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3000"/>
                                        <p:tgtEl>
                                          <p:spTgt spid="48"/>
                                        </p:tgtEl>
                                      </p:cBhvr>
                                    </p:animEffect>
                                  </p:childTnLst>
                                </p:cTn>
                              </p:par>
                              <p:par>
                                <p:cTn id="8" presetID="1" presetClass="entr" presetSubtype="0" fill="hold" nodeType="withEffect">
                                  <p:stCondLst>
                                    <p:cond delay="6500"/>
                                  </p:stCondLst>
                                  <p:childTnLst>
                                    <p:set>
                                      <p:cBhvr>
                                        <p:cTn id="9" dur="1" fill="hold">
                                          <p:stCondLst>
                                            <p:cond delay="0"/>
                                          </p:stCondLst>
                                        </p:cTn>
                                        <p:tgtEl>
                                          <p:spTgt spid="29"/>
                                        </p:tgtEl>
                                        <p:attrNameLst>
                                          <p:attrName>style.visibility</p:attrName>
                                        </p:attrNameLst>
                                      </p:cBhvr>
                                      <p:to>
                                        <p:strVal val="visible"/>
                                      </p:to>
                                    </p:set>
                                  </p:childTnLst>
                                </p:cTn>
                              </p:par>
                              <p:par>
                                <p:cTn id="10" presetID="1" presetClass="entr" presetSubtype="0" fill="hold" grpId="0" nodeType="withEffect">
                                  <p:stCondLst>
                                    <p:cond delay="7000"/>
                                  </p:stCondLst>
                                  <p:childTnLst>
                                    <p:set>
                                      <p:cBhvr>
                                        <p:cTn id="11" dur="1" fill="hold">
                                          <p:stCondLst>
                                            <p:cond delay="0"/>
                                          </p:stCondLst>
                                        </p:cTn>
                                        <p:tgtEl>
                                          <p:spTgt spid="36"/>
                                        </p:tgtEl>
                                        <p:attrNameLst>
                                          <p:attrName>style.visibility</p:attrName>
                                        </p:attrNameLst>
                                      </p:cBhvr>
                                      <p:to>
                                        <p:strVal val="visible"/>
                                      </p:to>
                                    </p:set>
                                  </p:childTnLst>
                                </p:cTn>
                              </p:par>
                              <p:par>
                                <p:cTn id="12" presetID="1" presetClass="entr" presetSubtype="0" fill="hold" grpId="0" nodeType="withEffect">
                                  <p:stCondLst>
                                    <p:cond delay="700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800101"/>
            <a:ext cx="6153150" cy="609600"/>
          </a:xfrm>
        </p:spPr>
        <p:txBody>
          <a:bodyPr/>
          <a:lstStyle/>
          <a:p>
            <a:endParaRPr lang="en-US"/>
          </a:p>
        </p:txBody>
      </p:sp>
      <p:sp>
        <p:nvSpPr>
          <p:cNvPr id="3" name="Text Placeholder 2"/>
          <p:cNvSpPr>
            <a:spLocks noGrp="1"/>
          </p:cNvSpPr>
          <p:nvPr>
            <p:ph type="body" idx="1"/>
          </p:nvPr>
        </p:nvSpPr>
        <p:spPr>
          <a:xfrm>
            <a:off x="1885950" y="2647950"/>
            <a:ext cx="5257800" cy="2857500"/>
          </a:xfrm>
        </p:spPr>
        <p:txBody>
          <a:bodyPr/>
          <a:lstStyle/>
          <a:p>
            <a:endParaRPr lang="en-US" dirty="0"/>
          </a:p>
        </p:txBody>
      </p:sp>
      <p:pic>
        <p:nvPicPr>
          <p:cNvPr id="10" name="Picture 9">
            <a:extLst>
              <a:ext uri="{FF2B5EF4-FFF2-40B4-BE49-F238E27FC236}">
                <a16:creationId xmlns:a16="http://schemas.microsoft.com/office/drawing/2014/main" id="{B6E149F3-BC9E-47C4-9A9A-80CC404E516A}"/>
              </a:ext>
            </a:extLst>
          </p:cNvPr>
          <p:cNvPicPr>
            <a:picLocks noChangeAspect="1"/>
          </p:cNvPicPr>
          <p:nvPr/>
        </p:nvPicPr>
        <p:blipFill>
          <a:blip r:embed="rId3"/>
          <a:stretch>
            <a:fillRect/>
          </a:stretch>
        </p:blipFill>
        <p:spPr>
          <a:xfrm>
            <a:off x="970839" y="304800"/>
            <a:ext cx="7479286" cy="5988053"/>
          </a:xfrm>
          <a:prstGeom prst="rect">
            <a:avLst/>
          </a:prstGeom>
        </p:spPr>
      </p:pic>
      <p:sp>
        <p:nvSpPr>
          <p:cNvPr id="5" name="TextBox 4"/>
          <p:cNvSpPr txBox="1"/>
          <p:nvPr/>
        </p:nvSpPr>
        <p:spPr>
          <a:xfrm>
            <a:off x="5410200" y="6292854"/>
            <a:ext cx="3733800" cy="400110"/>
          </a:xfrm>
          <a:prstGeom prst="rect">
            <a:avLst/>
          </a:prstGeom>
          <a:noFill/>
        </p:spPr>
        <p:txBody>
          <a:bodyPr wrap="square" rtlCol="0">
            <a:spAutoFit/>
          </a:bodyPr>
          <a:lstStyle/>
          <a:p>
            <a:r>
              <a:rPr lang="en-US" sz="2000" dirty="0">
                <a:solidFill>
                  <a:prstClr val="black"/>
                </a:solidFill>
                <a:latin typeface="Calibri"/>
              </a:rPr>
              <a:t>428 NAC 2-001.03D, Pages 57-58</a:t>
            </a:r>
          </a:p>
        </p:txBody>
      </p:sp>
      <p:sp>
        <p:nvSpPr>
          <p:cNvPr id="6" name="Oval 5"/>
          <p:cNvSpPr/>
          <p:nvPr/>
        </p:nvSpPr>
        <p:spPr>
          <a:xfrm>
            <a:off x="3035714" y="1282194"/>
            <a:ext cx="1674018" cy="2550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Oval 6"/>
          <p:cNvSpPr/>
          <p:nvPr/>
        </p:nvSpPr>
        <p:spPr>
          <a:xfrm>
            <a:off x="3649072" y="2286174"/>
            <a:ext cx="1004888" cy="2333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Oval 7"/>
          <p:cNvSpPr/>
          <p:nvPr/>
        </p:nvSpPr>
        <p:spPr>
          <a:xfrm>
            <a:off x="5279191" y="1905002"/>
            <a:ext cx="1714500" cy="2333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11" name="TextBox 10"/>
          <p:cNvSpPr txBox="1"/>
          <p:nvPr/>
        </p:nvSpPr>
        <p:spPr>
          <a:xfrm>
            <a:off x="996317" y="6488668"/>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240305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25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650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13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2093490" y="1445399"/>
            <a:ext cx="7050510" cy="4895781"/>
          </a:xfrm>
          <a:prstGeom prst="rect">
            <a:avLst/>
          </a:prstGeom>
        </p:spPr>
      </p:pic>
      <p:pic>
        <p:nvPicPr>
          <p:cNvPr id="29" name="Picture 28">
            <a:extLst>
              <a:ext uri="{FF2B5EF4-FFF2-40B4-BE49-F238E27FC236}">
                <a16:creationId xmlns:a16="http://schemas.microsoft.com/office/drawing/2014/main" id="{06D7070A-F2B4-426B-8CE0-015B8DE6D76D}"/>
              </a:ext>
            </a:extLst>
          </p:cNvPr>
          <p:cNvPicPr>
            <a:picLocks noChangeAspect="1"/>
          </p:cNvPicPr>
          <p:nvPr/>
        </p:nvPicPr>
        <p:blipFill>
          <a:blip r:embed="rId4"/>
          <a:stretch>
            <a:fillRect/>
          </a:stretch>
        </p:blipFill>
        <p:spPr>
          <a:xfrm>
            <a:off x="1650482" y="1560863"/>
            <a:ext cx="5048250" cy="5000625"/>
          </a:xfrm>
          <a:prstGeom prst="rect">
            <a:avLst/>
          </a:prstGeom>
        </p:spPr>
      </p:pic>
      <p:sp>
        <p:nvSpPr>
          <p:cNvPr id="4"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National FC Maps</a:t>
            </a:r>
            <a:r>
              <a:rPr sz="3600" dirty="0">
                <a:latin typeface="+mj-lt"/>
              </a:rPr>
              <a:t> </a:t>
            </a:r>
            <a:r>
              <a:rPr lang="en-US" sz="3600" dirty="0">
                <a:latin typeface="+mj-lt"/>
              </a:rPr>
              <a:t>on NDOT Website</a:t>
            </a:r>
            <a:endParaRPr sz="3600" dirty="0">
              <a:latin typeface="+mj-lt"/>
            </a:endParaRPr>
          </a:p>
        </p:txBody>
      </p:sp>
      <p:sp>
        <p:nvSpPr>
          <p:cNvPr id="5" name="TextBox 4"/>
          <p:cNvSpPr txBox="1"/>
          <p:nvPr/>
        </p:nvSpPr>
        <p:spPr>
          <a:xfrm>
            <a:off x="2015412" y="684070"/>
            <a:ext cx="5747657" cy="400110"/>
          </a:xfrm>
          <a:prstGeom prst="rect">
            <a:avLst/>
          </a:prstGeom>
          <a:solidFill>
            <a:srgbClr val="FFFFFF"/>
          </a:solidFill>
        </p:spPr>
        <p:txBody>
          <a:bodyPr wrap="square" rtlCol="0">
            <a:spAutoFit/>
          </a:bodyPr>
          <a:lstStyle/>
          <a:p>
            <a:pPr algn="ctr"/>
            <a:r>
              <a:rPr lang="en-US" sz="2000" dirty="0">
                <a:hlinkClick r:id="rId5"/>
              </a:rPr>
              <a:t>https://dot.nebraska.gov/travel/map-library/</a:t>
            </a:r>
            <a:endParaRPr lang="en-US" sz="2000" dirty="0"/>
          </a:p>
        </p:txBody>
      </p:sp>
      <p:sp>
        <p:nvSpPr>
          <p:cNvPr id="7" name="TextBox 6"/>
          <p:cNvSpPr txBox="1"/>
          <p:nvPr/>
        </p:nvSpPr>
        <p:spPr>
          <a:xfrm>
            <a:off x="5368745" y="2693181"/>
            <a:ext cx="1105716" cy="338554"/>
          </a:xfrm>
          <a:prstGeom prst="rect">
            <a:avLst/>
          </a:prstGeom>
          <a:noFill/>
        </p:spPr>
        <p:txBody>
          <a:bodyPr wrap="square" rtlCol="0">
            <a:spAutoFit/>
          </a:bodyPr>
          <a:lstStyle/>
          <a:p>
            <a:pPr algn="ctr"/>
            <a:r>
              <a:rPr lang="en-US" sz="1600" b="1" dirty="0"/>
              <a:t>Co Rd 23</a:t>
            </a:r>
          </a:p>
        </p:txBody>
      </p:sp>
      <p:sp>
        <p:nvSpPr>
          <p:cNvPr id="9" name="TextBox 8"/>
          <p:cNvSpPr txBox="1"/>
          <p:nvPr/>
        </p:nvSpPr>
        <p:spPr>
          <a:xfrm>
            <a:off x="3865993" y="1084180"/>
            <a:ext cx="2321171" cy="369332"/>
          </a:xfrm>
          <a:prstGeom prst="rect">
            <a:avLst/>
          </a:prstGeom>
          <a:solidFill>
            <a:srgbClr val="FFFFFF"/>
          </a:solidFill>
        </p:spPr>
        <p:txBody>
          <a:bodyPr wrap="square" rtlCol="0">
            <a:spAutoFit/>
          </a:bodyPr>
          <a:lstStyle/>
          <a:p>
            <a:r>
              <a:rPr lang="en-US" b="1" dirty="0">
                <a:solidFill>
                  <a:srgbClr val="FF0000"/>
                </a:solidFill>
                <a:latin typeface="Calibri"/>
              </a:rPr>
              <a:t>Urban Area Boundary</a:t>
            </a:r>
          </a:p>
        </p:txBody>
      </p:sp>
      <p:pic>
        <p:nvPicPr>
          <p:cNvPr id="16" name="Picture 15"/>
          <p:cNvPicPr>
            <a:picLocks noChangeAspect="1"/>
          </p:cNvPicPr>
          <p:nvPr/>
        </p:nvPicPr>
        <p:blipFill>
          <a:blip r:embed="rId6"/>
          <a:stretch>
            <a:fillRect/>
          </a:stretch>
        </p:blipFill>
        <p:spPr>
          <a:xfrm>
            <a:off x="3778923" y="1718658"/>
            <a:ext cx="1731272" cy="2354325"/>
          </a:xfrm>
          <a:prstGeom prst="rect">
            <a:avLst/>
          </a:prstGeom>
        </p:spPr>
      </p:pic>
      <p:cxnSp>
        <p:nvCxnSpPr>
          <p:cNvPr id="8" name="Straight Arrow Connector 7"/>
          <p:cNvCxnSpPr>
            <a:cxnSpLocks/>
          </p:cNvCxnSpPr>
          <p:nvPr/>
        </p:nvCxnSpPr>
        <p:spPr>
          <a:xfrm flipH="1">
            <a:off x="4818743" y="2981325"/>
            <a:ext cx="1003414" cy="2313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52890" y="2091738"/>
            <a:ext cx="1916723" cy="369332"/>
          </a:xfrm>
          <a:prstGeom prst="rect">
            <a:avLst/>
          </a:prstGeom>
          <a:noFill/>
        </p:spPr>
        <p:txBody>
          <a:bodyPr wrap="square" rtlCol="0">
            <a:spAutoFit/>
          </a:bodyPr>
          <a:lstStyle/>
          <a:p>
            <a:r>
              <a:rPr lang="en-US" b="1" dirty="0">
                <a:solidFill>
                  <a:srgbClr val="FF0000"/>
                </a:solidFill>
                <a:latin typeface="Calibri"/>
              </a:rPr>
              <a:t>Corporate Limits</a:t>
            </a:r>
          </a:p>
        </p:txBody>
      </p:sp>
      <p:cxnSp>
        <p:nvCxnSpPr>
          <p:cNvPr id="11" name="Straight Arrow Connector 10"/>
          <p:cNvCxnSpPr/>
          <p:nvPr/>
        </p:nvCxnSpPr>
        <p:spPr>
          <a:xfrm>
            <a:off x="4372046" y="1430883"/>
            <a:ext cx="13606" cy="3731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088788" y="2377553"/>
            <a:ext cx="11957" cy="21801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669885" y="2419350"/>
            <a:ext cx="15157" cy="8862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903466" y="1430883"/>
            <a:ext cx="635968" cy="103127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715412" y="1882333"/>
            <a:ext cx="210325" cy="15001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774666" y="4061175"/>
            <a:ext cx="1386648" cy="1015663"/>
          </a:xfrm>
          <a:prstGeom prst="rect">
            <a:avLst/>
          </a:prstGeom>
          <a:solidFill>
            <a:schemeClr val="bg1"/>
          </a:solidFill>
        </p:spPr>
        <p:txBody>
          <a:bodyPr wrap="square" rtlCol="0">
            <a:spAutoFit/>
          </a:bodyPr>
          <a:lstStyle/>
          <a:p>
            <a:pPr algn="ctr"/>
            <a:r>
              <a:rPr lang="en-US" sz="2000" b="1" dirty="0"/>
              <a:t>Rural Area</a:t>
            </a:r>
          </a:p>
          <a:p>
            <a:pPr algn="ctr"/>
            <a:r>
              <a:rPr lang="en-US" sz="2000" b="1" dirty="0"/>
              <a:t>Design Standards </a:t>
            </a:r>
          </a:p>
        </p:txBody>
      </p:sp>
      <p:sp>
        <p:nvSpPr>
          <p:cNvPr id="20" name="TextBox 1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2</a:t>
            </a:r>
          </a:p>
        </p:txBody>
      </p:sp>
      <p:sp>
        <p:nvSpPr>
          <p:cNvPr id="27" name="TextBox 26"/>
          <p:cNvSpPr txBox="1"/>
          <p:nvPr/>
        </p:nvSpPr>
        <p:spPr>
          <a:xfrm>
            <a:off x="754600" y="1730528"/>
            <a:ext cx="1043663" cy="338554"/>
          </a:xfrm>
          <a:prstGeom prst="rect">
            <a:avLst/>
          </a:prstGeom>
          <a:noFill/>
        </p:spPr>
        <p:txBody>
          <a:bodyPr wrap="square" rtlCol="0">
            <a:spAutoFit/>
          </a:bodyPr>
          <a:lstStyle/>
          <a:p>
            <a:pPr algn="ctr"/>
            <a:r>
              <a:rPr lang="en-US" sz="1600" b="1" dirty="0"/>
              <a:t>Co Rd J</a:t>
            </a:r>
          </a:p>
        </p:txBody>
      </p:sp>
      <p:sp>
        <p:nvSpPr>
          <p:cNvPr id="28" name="TextBox 27"/>
          <p:cNvSpPr txBox="1"/>
          <p:nvPr/>
        </p:nvSpPr>
        <p:spPr>
          <a:xfrm>
            <a:off x="7939741" y="6488668"/>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365088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3000"/>
                                        <p:tgtEl>
                                          <p:spTgt spid="15"/>
                                        </p:tgtEl>
                                      </p:cBhvr>
                                    </p:animEffect>
                                  </p:childTnLst>
                                </p:cTn>
                              </p:par>
                              <p:par>
                                <p:cTn id="8" presetID="1" presetClass="entr" presetSubtype="0" fill="hold" nodeType="withEffect">
                                  <p:stCondLst>
                                    <p:cond delay="4800"/>
                                  </p:stCondLst>
                                  <p:childTnLst>
                                    <p:set>
                                      <p:cBhvr>
                                        <p:cTn id="9" dur="1" fill="hold">
                                          <p:stCondLst>
                                            <p:cond delay="0"/>
                                          </p:stCondLst>
                                        </p:cTn>
                                        <p:tgtEl>
                                          <p:spTgt spid="16"/>
                                        </p:tgtEl>
                                        <p:attrNameLst>
                                          <p:attrName>style.visibility</p:attrName>
                                        </p:attrNameLst>
                                      </p:cBhvr>
                                      <p:to>
                                        <p:strVal val="visible"/>
                                      </p:to>
                                    </p:set>
                                  </p:childTnLst>
                                </p:cTn>
                              </p:par>
                              <p:par>
                                <p:cTn id="10" presetID="1" presetClass="entr" presetSubtype="0" fill="hold" nodeType="withEffect">
                                  <p:stCondLst>
                                    <p:cond delay="1320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2010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800101"/>
            <a:ext cx="6153150" cy="609600"/>
          </a:xfrm>
        </p:spPr>
        <p:txBody>
          <a:bodyPr/>
          <a:lstStyle/>
          <a:p>
            <a:endParaRPr lang="en-US"/>
          </a:p>
        </p:txBody>
      </p:sp>
      <p:sp>
        <p:nvSpPr>
          <p:cNvPr id="3" name="Text Placeholder 2"/>
          <p:cNvSpPr>
            <a:spLocks noGrp="1"/>
          </p:cNvSpPr>
          <p:nvPr>
            <p:ph type="body" idx="1"/>
          </p:nvPr>
        </p:nvSpPr>
        <p:spPr>
          <a:xfrm>
            <a:off x="1885950" y="2647950"/>
            <a:ext cx="5257800" cy="2857500"/>
          </a:xfrm>
        </p:spPr>
        <p:txBody>
          <a:bodyPr/>
          <a:lstStyle/>
          <a:p>
            <a:endParaRPr lang="en-US" dirty="0"/>
          </a:p>
        </p:txBody>
      </p:sp>
      <p:pic>
        <p:nvPicPr>
          <p:cNvPr id="4" name="Picture 3">
            <a:extLst>
              <a:ext uri="{FF2B5EF4-FFF2-40B4-BE49-F238E27FC236}">
                <a16:creationId xmlns:a16="http://schemas.microsoft.com/office/drawing/2014/main" id="{1FE4304A-4BC2-47B1-98DA-5555E95FA4A3}"/>
              </a:ext>
            </a:extLst>
          </p:cNvPr>
          <p:cNvPicPr>
            <a:picLocks noChangeAspect="1"/>
          </p:cNvPicPr>
          <p:nvPr/>
        </p:nvPicPr>
        <p:blipFill>
          <a:blip r:embed="rId3"/>
          <a:stretch>
            <a:fillRect/>
          </a:stretch>
        </p:blipFill>
        <p:spPr>
          <a:xfrm>
            <a:off x="996317" y="219754"/>
            <a:ext cx="7759393" cy="6073100"/>
          </a:xfrm>
          <a:prstGeom prst="rect">
            <a:avLst/>
          </a:prstGeom>
        </p:spPr>
      </p:pic>
      <p:sp>
        <p:nvSpPr>
          <p:cNvPr id="5" name="TextBox 4"/>
          <p:cNvSpPr txBox="1"/>
          <p:nvPr/>
        </p:nvSpPr>
        <p:spPr>
          <a:xfrm>
            <a:off x="5410200" y="6292854"/>
            <a:ext cx="3733800" cy="400110"/>
          </a:xfrm>
          <a:prstGeom prst="rect">
            <a:avLst/>
          </a:prstGeom>
          <a:noFill/>
        </p:spPr>
        <p:txBody>
          <a:bodyPr wrap="square" rtlCol="0">
            <a:spAutoFit/>
          </a:bodyPr>
          <a:lstStyle/>
          <a:p>
            <a:r>
              <a:rPr lang="en-US" sz="2000" dirty="0">
                <a:solidFill>
                  <a:prstClr val="black"/>
                </a:solidFill>
                <a:latin typeface="Calibri"/>
              </a:rPr>
              <a:t>428 NAC 2-001.03H, Pages 65-66</a:t>
            </a:r>
          </a:p>
        </p:txBody>
      </p:sp>
      <p:sp>
        <p:nvSpPr>
          <p:cNvPr id="6" name="Oval 5"/>
          <p:cNvSpPr/>
          <p:nvPr/>
        </p:nvSpPr>
        <p:spPr>
          <a:xfrm>
            <a:off x="3193143" y="1250886"/>
            <a:ext cx="1634127" cy="278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Oval 6"/>
          <p:cNvSpPr/>
          <p:nvPr/>
        </p:nvSpPr>
        <p:spPr>
          <a:xfrm>
            <a:off x="3681412" y="2259023"/>
            <a:ext cx="957263" cy="2786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Oval 7"/>
          <p:cNvSpPr/>
          <p:nvPr/>
        </p:nvSpPr>
        <p:spPr>
          <a:xfrm>
            <a:off x="5630317" y="1868817"/>
            <a:ext cx="1513433" cy="2569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extBox 9"/>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15" name="TextBox 14"/>
          <p:cNvSpPr txBox="1"/>
          <p:nvPr/>
        </p:nvSpPr>
        <p:spPr>
          <a:xfrm>
            <a:off x="996317" y="6488668"/>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317847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35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740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1400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65088"/>
            <a:ext cx="9144000" cy="1104900"/>
          </a:xfrm>
        </p:spPr>
        <p:txBody>
          <a:bodyPr/>
          <a:lstStyle/>
          <a:p>
            <a:pPr algn="ctr"/>
            <a:r>
              <a:rPr lang="en-US" dirty="0"/>
              <a:t>Terminology and Acronyms </a:t>
            </a:r>
            <a:br>
              <a:rPr lang="en-US" dirty="0"/>
            </a:br>
            <a:r>
              <a:rPr lang="en-US" sz="2800" dirty="0"/>
              <a:t>used in this video</a:t>
            </a:r>
          </a:p>
        </p:txBody>
      </p:sp>
      <p:sp>
        <p:nvSpPr>
          <p:cNvPr id="3" name="Subtitle 2"/>
          <p:cNvSpPr>
            <a:spLocks noGrp="1"/>
          </p:cNvSpPr>
          <p:nvPr>
            <p:ph type="subTitle" idx="4294967295"/>
          </p:nvPr>
        </p:nvSpPr>
        <p:spPr>
          <a:xfrm>
            <a:off x="1195388" y="1227138"/>
            <a:ext cx="7948612" cy="5260975"/>
          </a:xfrm>
        </p:spPr>
        <p:txBody>
          <a:bodyPr/>
          <a:lstStyle/>
          <a:p>
            <a:pPr marL="514350" indent="-514350">
              <a:buFont typeface="+mj-lt"/>
              <a:buAutoNum type="alphaLcParenR"/>
            </a:pPr>
            <a:r>
              <a:rPr lang="en-US" sz="2400" dirty="0">
                <a:latin typeface="+mn-lt"/>
              </a:rPr>
              <a:t>NBCS = </a:t>
            </a:r>
            <a:r>
              <a:rPr lang="en-US" sz="2400" b="1" dirty="0">
                <a:latin typeface="Calibri"/>
              </a:rPr>
              <a:t>N</a:t>
            </a:r>
            <a:r>
              <a:rPr lang="en-US" sz="2400" dirty="0">
                <a:latin typeface="Calibri"/>
              </a:rPr>
              <a:t>ebraska </a:t>
            </a:r>
            <a:r>
              <a:rPr lang="en-US" sz="2400" b="1" dirty="0">
                <a:latin typeface="Calibri"/>
              </a:rPr>
              <a:t>B</a:t>
            </a:r>
            <a:r>
              <a:rPr lang="en-US" sz="2400" dirty="0">
                <a:latin typeface="Calibri"/>
              </a:rPr>
              <a:t>oard of Public Roads </a:t>
            </a:r>
            <a:r>
              <a:rPr lang="en-US" sz="2400" b="1" dirty="0">
                <a:latin typeface="Calibri"/>
              </a:rPr>
              <a:t>C</a:t>
            </a:r>
            <a:r>
              <a:rPr lang="en-US" sz="2400" dirty="0">
                <a:latin typeface="Calibri"/>
              </a:rPr>
              <a:t>lassifications and </a:t>
            </a:r>
            <a:r>
              <a:rPr lang="en-US" sz="2400" b="1" dirty="0">
                <a:latin typeface="Calibri"/>
              </a:rPr>
              <a:t>S</a:t>
            </a:r>
            <a:r>
              <a:rPr lang="en-US" sz="2400" dirty="0">
                <a:latin typeface="Calibri"/>
              </a:rPr>
              <a:t>tandards = </a:t>
            </a:r>
            <a:r>
              <a:rPr lang="en-US" sz="2400" dirty="0">
                <a:latin typeface="+mn-lt"/>
              </a:rPr>
              <a:t>“The Board” = “The Board of Public Roads”</a:t>
            </a:r>
          </a:p>
          <a:p>
            <a:pPr marL="514350" indent="-514350">
              <a:buFont typeface="+mj-lt"/>
              <a:buAutoNum type="alphaLcParenR"/>
            </a:pPr>
            <a:r>
              <a:rPr lang="en-US" sz="2400" dirty="0">
                <a:latin typeface="Calibri"/>
              </a:rPr>
              <a:t>NDOT = </a:t>
            </a:r>
            <a:r>
              <a:rPr lang="en-US" sz="2400" b="1" dirty="0">
                <a:latin typeface="Calibri"/>
              </a:rPr>
              <a:t>N</a:t>
            </a:r>
            <a:r>
              <a:rPr lang="en-US" sz="2400" dirty="0">
                <a:latin typeface="Calibri"/>
              </a:rPr>
              <a:t>ebraska </a:t>
            </a:r>
            <a:r>
              <a:rPr lang="en-US" sz="2400" b="1" dirty="0">
                <a:latin typeface="Calibri"/>
              </a:rPr>
              <a:t>D</a:t>
            </a:r>
            <a:r>
              <a:rPr lang="en-US" sz="2400" dirty="0">
                <a:latin typeface="Calibri"/>
              </a:rPr>
              <a:t>epartment </a:t>
            </a:r>
            <a:r>
              <a:rPr lang="en-US" sz="2400" b="1" dirty="0">
                <a:latin typeface="Calibri"/>
              </a:rPr>
              <a:t>o</a:t>
            </a:r>
            <a:r>
              <a:rPr lang="en-US" sz="2400" dirty="0">
                <a:latin typeface="Calibri"/>
              </a:rPr>
              <a:t>f </a:t>
            </a:r>
            <a:r>
              <a:rPr lang="en-US" sz="2400" b="1" dirty="0">
                <a:latin typeface="Calibri"/>
              </a:rPr>
              <a:t>T</a:t>
            </a:r>
            <a:r>
              <a:rPr lang="en-US" sz="2400" dirty="0">
                <a:latin typeface="Calibri"/>
              </a:rPr>
              <a:t>ransportation</a:t>
            </a:r>
            <a:endParaRPr lang="en-US" sz="2400" dirty="0">
              <a:latin typeface="+mn-lt"/>
            </a:endParaRPr>
          </a:p>
          <a:p>
            <a:pPr marL="514350" indent="-514350">
              <a:buFont typeface="+mj-lt"/>
              <a:buAutoNum type="alphaLcParenR"/>
            </a:pPr>
            <a:r>
              <a:rPr lang="en-US" sz="2400" dirty="0">
                <a:latin typeface="+mn-lt"/>
              </a:rPr>
              <a:t>Standards vs. </a:t>
            </a:r>
            <a:r>
              <a:rPr lang="en-US" sz="2400" b="1" dirty="0">
                <a:latin typeface="+mn-lt"/>
              </a:rPr>
              <a:t>M</a:t>
            </a:r>
            <a:r>
              <a:rPr lang="en-US" sz="2400" dirty="0">
                <a:latin typeface="+mn-lt"/>
              </a:rPr>
              <a:t>inimum </a:t>
            </a:r>
            <a:r>
              <a:rPr lang="en-US" sz="2400" b="1" dirty="0">
                <a:latin typeface="+mn-lt"/>
              </a:rPr>
              <a:t>D</a:t>
            </a:r>
            <a:r>
              <a:rPr lang="en-US" sz="2400" dirty="0">
                <a:latin typeface="+mn-lt"/>
              </a:rPr>
              <a:t>esign </a:t>
            </a:r>
            <a:r>
              <a:rPr lang="en-US" sz="2400" b="1" dirty="0">
                <a:latin typeface="+mn-lt"/>
              </a:rPr>
              <a:t>S</a:t>
            </a:r>
            <a:r>
              <a:rPr lang="en-US" sz="2400" dirty="0">
                <a:latin typeface="+mn-lt"/>
              </a:rPr>
              <a:t>tandards (MDS)</a:t>
            </a:r>
          </a:p>
          <a:p>
            <a:pPr marL="514350" indent="-514350">
              <a:buFont typeface="+mj-lt"/>
              <a:buAutoNum type="alphaLcParenR"/>
            </a:pPr>
            <a:r>
              <a:rPr lang="en-US" sz="2400" dirty="0">
                <a:solidFill>
                  <a:prstClr val="black"/>
                </a:solidFill>
                <a:latin typeface="+mn-lt"/>
              </a:rPr>
              <a:t>Neb. Rev. Stat. = </a:t>
            </a:r>
            <a:r>
              <a:rPr lang="en-US" sz="2400" b="1" dirty="0">
                <a:solidFill>
                  <a:prstClr val="black"/>
                </a:solidFill>
                <a:latin typeface="+mn-lt"/>
              </a:rPr>
              <a:t>Neb</a:t>
            </a:r>
            <a:r>
              <a:rPr lang="en-US" sz="2400" dirty="0">
                <a:solidFill>
                  <a:prstClr val="black"/>
                </a:solidFill>
                <a:latin typeface="+mn-lt"/>
              </a:rPr>
              <a:t>raska </a:t>
            </a:r>
            <a:r>
              <a:rPr lang="en-US" sz="2400" b="1" dirty="0">
                <a:solidFill>
                  <a:prstClr val="black"/>
                </a:solidFill>
                <a:latin typeface="+mn-lt"/>
              </a:rPr>
              <a:t>Rev</a:t>
            </a:r>
            <a:r>
              <a:rPr lang="en-US" sz="2400" dirty="0">
                <a:solidFill>
                  <a:prstClr val="black"/>
                </a:solidFill>
                <a:latin typeface="+mn-lt"/>
              </a:rPr>
              <a:t>ised </a:t>
            </a:r>
            <a:r>
              <a:rPr lang="en-US" sz="2400" b="1" dirty="0">
                <a:solidFill>
                  <a:prstClr val="black"/>
                </a:solidFill>
                <a:latin typeface="+mn-lt"/>
              </a:rPr>
              <a:t>Stat</a:t>
            </a:r>
            <a:r>
              <a:rPr lang="en-US" sz="2400" dirty="0">
                <a:solidFill>
                  <a:prstClr val="black"/>
                </a:solidFill>
                <a:latin typeface="+mn-lt"/>
              </a:rPr>
              <a:t>utes</a:t>
            </a:r>
            <a:endParaRPr lang="en-US" sz="2400" dirty="0">
              <a:latin typeface="+mn-lt"/>
            </a:endParaRPr>
          </a:p>
          <a:p>
            <a:pPr marL="514350" indent="-514350">
              <a:buFont typeface="+mj-lt"/>
              <a:buAutoNum type="alphaLcParenR"/>
            </a:pPr>
            <a:r>
              <a:rPr lang="en-US" sz="2400" dirty="0">
                <a:latin typeface="+mn-lt"/>
              </a:rPr>
              <a:t>NAC = </a:t>
            </a:r>
            <a:r>
              <a:rPr lang="en-US" sz="2400" b="1" dirty="0">
                <a:latin typeface="+mn-lt"/>
              </a:rPr>
              <a:t>N</a:t>
            </a:r>
            <a:r>
              <a:rPr lang="en-US" sz="2400" dirty="0">
                <a:latin typeface="+mn-lt"/>
              </a:rPr>
              <a:t>ebraska </a:t>
            </a:r>
            <a:r>
              <a:rPr lang="en-US" sz="2400" b="1" dirty="0">
                <a:latin typeface="+mn-lt"/>
              </a:rPr>
              <a:t>A</a:t>
            </a:r>
            <a:r>
              <a:rPr lang="en-US" sz="2400" dirty="0">
                <a:latin typeface="+mn-lt"/>
              </a:rPr>
              <a:t>dministrative </a:t>
            </a:r>
            <a:r>
              <a:rPr lang="en-US" sz="2400" b="1" dirty="0">
                <a:latin typeface="+mn-lt"/>
              </a:rPr>
              <a:t>C</a:t>
            </a:r>
            <a:r>
              <a:rPr lang="en-US" sz="2400" dirty="0">
                <a:latin typeface="+mn-lt"/>
              </a:rPr>
              <a:t>ode</a:t>
            </a:r>
          </a:p>
          <a:p>
            <a:pPr marL="514350" indent="-514350">
              <a:buFont typeface="+mj-lt"/>
              <a:buAutoNum type="alphaLcParenR"/>
            </a:pPr>
            <a:r>
              <a:rPr lang="en-US" sz="2400" dirty="0">
                <a:latin typeface="+mn-lt"/>
              </a:rPr>
              <a:t>Highways = Roads = Streets (§39-101(3), </a:t>
            </a:r>
            <a:r>
              <a:rPr lang="en-US" sz="2400" dirty="0">
                <a:latin typeface="Calibri"/>
              </a:rPr>
              <a:t>§60-624)</a:t>
            </a:r>
          </a:p>
          <a:p>
            <a:pPr marL="514350" indent="-514350">
              <a:buFont typeface="+mj-lt"/>
              <a:buAutoNum type="alphaLcParenR"/>
            </a:pPr>
            <a:r>
              <a:rPr lang="en-US" sz="2400" dirty="0">
                <a:latin typeface="Calibri"/>
              </a:rPr>
              <a:t>3R = </a:t>
            </a:r>
            <a:r>
              <a:rPr lang="en-US" sz="2400" b="1" dirty="0">
                <a:latin typeface="Calibri"/>
              </a:rPr>
              <a:t>R</a:t>
            </a:r>
            <a:r>
              <a:rPr lang="en-US" sz="2400" dirty="0">
                <a:latin typeface="Calibri"/>
              </a:rPr>
              <a:t>esurfacing, </a:t>
            </a:r>
            <a:r>
              <a:rPr lang="en-US" sz="2400" b="1" dirty="0">
                <a:latin typeface="Calibri"/>
              </a:rPr>
              <a:t>R</a:t>
            </a:r>
            <a:r>
              <a:rPr lang="en-US" sz="2400" dirty="0">
                <a:latin typeface="Calibri"/>
              </a:rPr>
              <a:t>estoration and </a:t>
            </a:r>
            <a:r>
              <a:rPr lang="en-US" sz="2400" b="1" dirty="0">
                <a:latin typeface="Calibri"/>
              </a:rPr>
              <a:t>R</a:t>
            </a:r>
            <a:r>
              <a:rPr lang="en-US" sz="2400" dirty="0">
                <a:latin typeface="Calibri"/>
              </a:rPr>
              <a:t>ehabilitation</a:t>
            </a:r>
          </a:p>
          <a:p>
            <a:pPr marL="514350" indent="-514350">
              <a:buFont typeface="+mj-lt"/>
              <a:buAutoNum type="alphaLcParenR"/>
            </a:pPr>
            <a:r>
              <a:rPr lang="en-US" sz="2400" dirty="0">
                <a:latin typeface="Calibri"/>
              </a:rPr>
              <a:t>FC = </a:t>
            </a:r>
            <a:r>
              <a:rPr lang="en-US" sz="2400" b="1" dirty="0">
                <a:latin typeface="Calibri"/>
              </a:rPr>
              <a:t>F</a:t>
            </a:r>
            <a:r>
              <a:rPr lang="en-US" sz="2400" dirty="0">
                <a:latin typeface="Calibri"/>
              </a:rPr>
              <a:t>unctional </a:t>
            </a:r>
            <a:r>
              <a:rPr lang="en-US" sz="2400" b="1" dirty="0">
                <a:latin typeface="Calibri"/>
              </a:rPr>
              <a:t>C</a:t>
            </a:r>
            <a:r>
              <a:rPr lang="en-US" sz="2400" dirty="0">
                <a:latin typeface="Calibri"/>
              </a:rPr>
              <a:t>lassification</a:t>
            </a:r>
          </a:p>
          <a:p>
            <a:pPr marL="514350" indent="-514350">
              <a:buFont typeface="+mj-lt"/>
              <a:buAutoNum type="alphaLcParenR"/>
            </a:pPr>
            <a:r>
              <a:rPr lang="en-US" sz="2400" dirty="0">
                <a:latin typeface="Calibri"/>
              </a:rPr>
              <a:t>CFR = </a:t>
            </a:r>
            <a:r>
              <a:rPr lang="en-US" sz="2400" b="1" dirty="0">
                <a:latin typeface="Calibri"/>
              </a:rPr>
              <a:t>C</a:t>
            </a:r>
            <a:r>
              <a:rPr lang="en-US" sz="2400" dirty="0">
                <a:latin typeface="Calibri"/>
              </a:rPr>
              <a:t>ode of </a:t>
            </a:r>
            <a:r>
              <a:rPr lang="en-US" sz="2400" b="1" dirty="0">
                <a:latin typeface="Calibri"/>
              </a:rPr>
              <a:t>F</a:t>
            </a:r>
            <a:r>
              <a:rPr lang="en-US" sz="2400" dirty="0">
                <a:latin typeface="Calibri"/>
              </a:rPr>
              <a:t>ederal </a:t>
            </a:r>
            <a:r>
              <a:rPr lang="en-US" sz="2400" b="1" dirty="0">
                <a:latin typeface="Calibri"/>
              </a:rPr>
              <a:t>R</a:t>
            </a:r>
            <a:r>
              <a:rPr lang="en-US" sz="2400" dirty="0">
                <a:latin typeface="Calibri"/>
              </a:rPr>
              <a:t>egulations</a:t>
            </a:r>
          </a:p>
          <a:p>
            <a:pPr marL="514350" indent="-514350">
              <a:buFont typeface="+mj-lt"/>
              <a:buAutoNum type="alphaLcParenR"/>
            </a:pPr>
            <a:r>
              <a:rPr lang="en-US" sz="2400" dirty="0">
                <a:latin typeface="Calibri"/>
              </a:rPr>
              <a:t>AASHTO = </a:t>
            </a:r>
            <a:r>
              <a:rPr lang="en-US" sz="2400" b="1" dirty="0">
                <a:latin typeface="Calibri"/>
              </a:rPr>
              <a:t>A</a:t>
            </a:r>
            <a:r>
              <a:rPr lang="en-US" sz="2400" dirty="0">
                <a:latin typeface="Calibri"/>
              </a:rPr>
              <a:t>merican </a:t>
            </a:r>
            <a:r>
              <a:rPr lang="en-US" sz="2400" b="1" dirty="0">
                <a:latin typeface="Calibri"/>
              </a:rPr>
              <a:t>A</a:t>
            </a:r>
            <a:r>
              <a:rPr lang="en-US" sz="2400" dirty="0">
                <a:latin typeface="Calibri"/>
              </a:rPr>
              <a:t>ssociation of </a:t>
            </a:r>
            <a:r>
              <a:rPr lang="en-US" sz="2400" b="1" dirty="0">
                <a:latin typeface="Calibri"/>
              </a:rPr>
              <a:t>S</a:t>
            </a:r>
            <a:r>
              <a:rPr lang="en-US" sz="2400" dirty="0">
                <a:latin typeface="Calibri"/>
              </a:rPr>
              <a:t>tate </a:t>
            </a:r>
            <a:r>
              <a:rPr lang="en-US" sz="2400" b="1" dirty="0">
                <a:latin typeface="Calibri"/>
              </a:rPr>
              <a:t>H</a:t>
            </a:r>
            <a:r>
              <a:rPr lang="en-US" sz="2400" dirty="0">
                <a:latin typeface="Calibri"/>
              </a:rPr>
              <a:t>ighway </a:t>
            </a:r>
            <a:r>
              <a:rPr lang="en-US" sz="2400" b="1" dirty="0">
                <a:latin typeface="Calibri"/>
              </a:rPr>
              <a:t>T</a:t>
            </a:r>
            <a:r>
              <a:rPr lang="en-US" sz="2400" dirty="0">
                <a:latin typeface="Calibri"/>
              </a:rPr>
              <a:t>ransportation </a:t>
            </a:r>
            <a:r>
              <a:rPr lang="en-US" sz="2400" b="1" dirty="0">
                <a:latin typeface="Calibri"/>
              </a:rPr>
              <a:t>O</a:t>
            </a:r>
            <a:r>
              <a:rPr lang="en-US" sz="2400" dirty="0">
                <a:latin typeface="Calibri"/>
              </a:rPr>
              <a:t>fficials </a:t>
            </a:r>
            <a:endParaRPr lang="en-US" sz="2400" dirty="0">
              <a:latin typeface="+mn-lt"/>
            </a:endParaRPr>
          </a:p>
        </p:txBody>
      </p:sp>
      <p:sp>
        <p:nvSpPr>
          <p:cNvPr id="19" name="Slide Number Placeholder 10">
            <a:extLst>
              <a:ext uri="{FF2B5EF4-FFF2-40B4-BE49-F238E27FC236}">
                <a16:creationId xmlns:a16="http://schemas.microsoft.com/office/drawing/2014/main" id="{BCDB6C9A-F193-422A-9A00-B0B50235039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4364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4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6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12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529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585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654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848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9350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9930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10410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09329" y="1073627"/>
            <a:ext cx="7703044" cy="5299420"/>
          </a:xfrm>
          <a:prstGeom prst="rect">
            <a:avLst/>
          </a:prstGeom>
        </p:spPr>
      </p:pic>
      <p:sp>
        <p:nvSpPr>
          <p:cNvPr id="2"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Maps</a:t>
            </a:r>
            <a:r>
              <a:rPr sz="3600" dirty="0">
                <a:latin typeface="+mj-lt"/>
              </a:rPr>
              <a:t> </a:t>
            </a:r>
            <a:r>
              <a:rPr lang="en-US" sz="3600" dirty="0">
                <a:latin typeface="+mj-lt"/>
              </a:rPr>
              <a:t>on NDOT Website</a:t>
            </a:r>
            <a:endParaRPr sz="3600" dirty="0">
              <a:latin typeface="+mj-lt"/>
            </a:endParaRPr>
          </a:p>
        </p:txBody>
      </p:sp>
      <p:sp>
        <p:nvSpPr>
          <p:cNvPr id="8" name="TextBox 7"/>
          <p:cNvSpPr txBox="1"/>
          <p:nvPr/>
        </p:nvSpPr>
        <p:spPr>
          <a:xfrm>
            <a:off x="8007923" y="6373047"/>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20</a:t>
            </a:fld>
            <a:endParaRPr lang="en-US" dirty="0">
              <a:solidFill>
                <a:prstClr val="black"/>
              </a:solidFill>
              <a:latin typeface="Calibri"/>
            </a:endParaRPr>
          </a:p>
        </p:txBody>
      </p:sp>
      <p:sp>
        <p:nvSpPr>
          <p:cNvPr id="10" name="TextBox 9"/>
          <p:cNvSpPr txBox="1"/>
          <p:nvPr/>
        </p:nvSpPr>
        <p:spPr>
          <a:xfrm>
            <a:off x="0"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sp>
        <p:nvSpPr>
          <p:cNvPr id="4" name="TextBox 3"/>
          <p:cNvSpPr txBox="1"/>
          <p:nvPr/>
        </p:nvSpPr>
        <p:spPr>
          <a:xfrm>
            <a:off x="2035000" y="623435"/>
            <a:ext cx="5747657" cy="400110"/>
          </a:xfrm>
          <a:prstGeom prst="rect">
            <a:avLst/>
          </a:prstGeom>
          <a:noFill/>
        </p:spPr>
        <p:txBody>
          <a:bodyPr wrap="square" rtlCol="0">
            <a:spAutoFit/>
          </a:bodyPr>
          <a:lstStyle/>
          <a:p>
            <a:pPr algn="ctr"/>
            <a:r>
              <a:rPr lang="en-US" sz="2000" dirty="0">
                <a:hlinkClick r:id="rId4"/>
              </a:rPr>
              <a:t>https://dot.nebraska.gov/travel/map-library/</a:t>
            </a:r>
            <a:endParaRPr lang="en-US" sz="2000" dirty="0"/>
          </a:p>
        </p:txBody>
      </p:sp>
      <p:sp>
        <p:nvSpPr>
          <p:cNvPr id="13" name="Oval 12"/>
          <p:cNvSpPr/>
          <p:nvPr/>
        </p:nvSpPr>
        <p:spPr>
          <a:xfrm>
            <a:off x="1600895" y="5516040"/>
            <a:ext cx="2973846" cy="8873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03180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00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73044" y="962025"/>
            <a:ext cx="8143875" cy="5895975"/>
          </a:xfrm>
          <a:prstGeom prst="rect">
            <a:avLst/>
          </a:prstGeom>
        </p:spPr>
      </p:pic>
      <p:sp>
        <p:nvSpPr>
          <p:cNvPr id="2"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National FC Maps</a:t>
            </a:r>
            <a:r>
              <a:rPr sz="3600" dirty="0">
                <a:latin typeface="+mj-lt"/>
              </a:rPr>
              <a:t> </a:t>
            </a:r>
            <a:r>
              <a:rPr lang="en-US" sz="3600" dirty="0">
                <a:latin typeface="+mj-lt"/>
              </a:rPr>
              <a:t>on NDOT Website</a:t>
            </a:r>
            <a:endParaRPr sz="3600" dirty="0">
              <a:latin typeface="+mj-lt"/>
            </a:endParaRPr>
          </a:p>
        </p:txBody>
      </p:sp>
      <p:sp>
        <p:nvSpPr>
          <p:cNvPr id="8" name="TextBox 7"/>
          <p:cNvSpPr txBox="1"/>
          <p:nvPr/>
        </p:nvSpPr>
        <p:spPr>
          <a:xfrm>
            <a:off x="996317" y="6488668"/>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21</a:t>
            </a:fld>
            <a:endParaRPr lang="en-US" dirty="0">
              <a:solidFill>
                <a:prstClr val="black"/>
              </a:solidFill>
              <a:latin typeface="Calibri"/>
            </a:endParaRPr>
          </a:p>
        </p:txBody>
      </p:sp>
      <p:sp>
        <p:nvSpPr>
          <p:cNvPr id="10" name="TextBox 9"/>
          <p:cNvSpPr txBox="1"/>
          <p:nvPr/>
        </p:nvSpPr>
        <p:spPr>
          <a:xfrm>
            <a:off x="-4635"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sp>
        <p:nvSpPr>
          <p:cNvPr id="4" name="TextBox 3"/>
          <p:cNvSpPr txBox="1"/>
          <p:nvPr/>
        </p:nvSpPr>
        <p:spPr>
          <a:xfrm>
            <a:off x="873044" y="550311"/>
            <a:ext cx="8270956" cy="400110"/>
          </a:xfrm>
          <a:prstGeom prst="rect">
            <a:avLst/>
          </a:prstGeom>
          <a:noFill/>
        </p:spPr>
        <p:txBody>
          <a:bodyPr wrap="square" rtlCol="0">
            <a:spAutoFit/>
          </a:bodyPr>
          <a:lstStyle/>
          <a:p>
            <a:pPr algn="ctr"/>
            <a:r>
              <a:rPr lang="en-US" sz="2000" dirty="0">
                <a:hlinkClick r:id="rId4"/>
              </a:rPr>
              <a:t>https://dot.nebraska.gov/travel/map-library/func-by-county/</a:t>
            </a:r>
            <a:endParaRPr lang="en-US" sz="2000" dirty="0"/>
          </a:p>
        </p:txBody>
      </p:sp>
      <p:pic>
        <p:nvPicPr>
          <p:cNvPr id="5" name="Picture 4"/>
          <p:cNvPicPr>
            <a:picLocks noChangeAspect="1"/>
          </p:cNvPicPr>
          <p:nvPr/>
        </p:nvPicPr>
        <p:blipFill>
          <a:blip r:embed="rId5"/>
          <a:stretch>
            <a:fillRect/>
          </a:stretch>
        </p:blipFill>
        <p:spPr>
          <a:xfrm>
            <a:off x="3734992" y="2952750"/>
            <a:ext cx="5086350" cy="3867150"/>
          </a:xfrm>
          <a:prstGeom prst="rect">
            <a:avLst/>
          </a:prstGeom>
        </p:spPr>
      </p:pic>
      <p:sp>
        <p:nvSpPr>
          <p:cNvPr id="14" name="Oval 13"/>
          <p:cNvSpPr/>
          <p:nvPr/>
        </p:nvSpPr>
        <p:spPr>
          <a:xfrm>
            <a:off x="8004655" y="4484286"/>
            <a:ext cx="725715" cy="2525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93249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0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National FC Maps</a:t>
            </a:r>
            <a:r>
              <a:rPr sz="3600" dirty="0">
                <a:latin typeface="+mj-lt"/>
              </a:rPr>
              <a:t> </a:t>
            </a:r>
            <a:r>
              <a:rPr lang="en-US" sz="3600" dirty="0">
                <a:latin typeface="+mj-lt"/>
              </a:rPr>
              <a:t>on NDOT Website</a:t>
            </a:r>
            <a:endParaRPr sz="3600" dirty="0">
              <a:latin typeface="+mj-lt"/>
            </a:endParaRPr>
          </a:p>
        </p:txBody>
      </p:sp>
      <p:sp>
        <p:nvSpPr>
          <p:cNvPr id="8" name="TextBox 7"/>
          <p:cNvSpPr txBox="1"/>
          <p:nvPr/>
        </p:nvSpPr>
        <p:spPr>
          <a:xfrm>
            <a:off x="1003756" y="6458393"/>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22</a:t>
            </a:fld>
            <a:endParaRPr lang="en-US" dirty="0">
              <a:solidFill>
                <a:prstClr val="black"/>
              </a:solidFill>
              <a:latin typeface="Calibri"/>
            </a:endParaRPr>
          </a:p>
        </p:txBody>
      </p:sp>
      <p:sp>
        <p:nvSpPr>
          <p:cNvPr id="10" name="TextBox 9"/>
          <p:cNvSpPr txBox="1"/>
          <p:nvPr/>
        </p:nvSpPr>
        <p:spPr>
          <a:xfrm>
            <a:off x="-4635" y="0"/>
            <a:ext cx="859536" cy="6858000"/>
          </a:xfrm>
          <a:prstGeom prst="rect">
            <a:avLst/>
          </a:prstGeom>
          <a:solidFill>
            <a:srgbClr val="FFC000"/>
          </a:solidFill>
        </p:spPr>
        <p:txBody>
          <a:bodyPr vert="vert270" wrap="square" lIns="0" tIns="0" rIns="0" bIns="0" rtlCol="0" anchor="ctr" anchorCtr="1">
            <a:spAutoFit/>
          </a:bodyPr>
          <a:lstStyle/>
          <a:p>
            <a:pPr algn="ctr"/>
            <a:r>
              <a:rPr lang="en-US" sz="4400" dirty="0">
                <a:solidFill>
                  <a:prstClr val="white"/>
                </a:solidFill>
                <a:latin typeface="Calibri"/>
              </a:rPr>
              <a:t>Finding Maps</a:t>
            </a:r>
          </a:p>
        </p:txBody>
      </p:sp>
      <p:sp>
        <p:nvSpPr>
          <p:cNvPr id="4" name="TextBox 3"/>
          <p:cNvSpPr txBox="1"/>
          <p:nvPr/>
        </p:nvSpPr>
        <p:spPr>
          <a:xfrm>
            <a:off x="854902" y="684070"/>
            <a:ext cx="8245254" cy="400110"/>
          </a:xfrm>
          <a:prstGeom prst="rect">
            <a:avLst/>
          </a:prstGeom>
          <a:solidFill>
            <a:srgbClr val="FFFFFF"/>
          </a:solidFill>
        </p:spPr>
        <p:txBody>
          <a:bodyPr wrap="square" rtlCol="0">
            <a:spAutoFit/>
          </a:bodyPr>
          <a:lstStyle/>
          <a:p>
            <a:pPr algn="ctr"/>
            <a:r>
              <a:rPr lang="en-US" sz="2000" dirty="0">
                <a:hlinkClick r:id="rId3"/>
              </a:rPr>
              <a:t>https://dot.nebraska.gov/media/8733/cfuncscottsbluffnfc.pdf</a:t>
            </a:r>
            <a:endParaRPr lang="en-US" sz="2000" dirty="0"/>
          </a:p>
        </p:txBody>
      </p:sp>
      <p:pic>
        <p:nvPicPr>
          <p:cNvPr id="7" name="Picture 6"/>
          <p:cNvPicPr>
            <a:picLocks noChangeAspect="1"/>
          </p:cNvPicPr>
          <p:nvPr/>
        </p:nvPicPr>
        <p:blipFill>
          <a:blip r:embed="rId4"/>
          <a:stretch>
            <a:fillRect/>
          </a:stretch>
        </p:blipFill>
        <p:spPr>
          <a:xfrm>
            <a:off x="932871" y="1368136"/>
            <a:ext cx="4314825" cy="2200275"/>
          </a:xfrm>
          <a:prstGeom prst="rect">
            <a:avLst/>
          </a:prstGeom>
        </p:spPr>
      </p:pic>
      <p:pic>
        <p:nvPicPr>
          <p:cNvPr id="13" name="Picture 12"/>
          <p:cNvPicPr>
            <a:picLocks noChangeAspect="1"/>
          </p:cNvPicPr>
          <p:nvPr/>
        </p:nvPicPr>
        <p:blipFill>
          <a:blip r:embed="rId5"/>
          <a:stretch>
            <a:fillRect/>
          </a:stretch>
        </p:blipFill>
        <p:spPr>
          <a:xfrm>
            <a:off x="5325667" y="1255366"/>
            <a:ext cx="3495675" cy="5448300"/>
          </a:xfrm>
          <a:prstGeom prst="rect">
            <a:avLst/>
          </a:prstGeom>
        </p:spPr>
      </p:pic>
      <p:sp>
        <p:nvSpPr>
          <p:cNvPr id="5" name="TextBox 4"/>
          <p:cNvSpPr txBox="1"/>
          <p:nvPr/>
        </p:nvSpPr>
        <p:spPr>
          <a:xfrm rot="16200000">
            <a:off x="6145899" y="2938089"/>
            <a:ext cx="1105716" cy="338554"/>
          </a:xfrm>
          <a:prstGeom prst="rect">
            <a:avLst/>
          </a:prstGeom>
          <a:solidFill>
            <a:schemeClr val="bg1"/>
          </a:solidFill>
        </p:spPr>
        <p:txBody>
          <a:bodyPr wrap="square" rtlCol="0">
            <a:spAutoFit/>
          </a:bodyPr>
          <a:lstStyle/>
          <a:p>
            <a:pPr algn="ctr"/>
            <a:r>
              <a:rPr lang="en-US" sz="1600" dirty="0"/>
              <a:t>Co Rd 23</a:t>
            </a:r>
          </a:p>
        </p:txBody>
      </p:sp>
      <p:sp>
        <p:nvSpPr>
          <p:cNvPr id="16" name="TextBox 15"/>
          <p:cNvSpPr txBox="1"/>
          <p:nvPr/>
        </p:nvSpPr>
        <p:spPr>
          <a:xfrm>
            <a:off x="4546863" y="6301004"/>
            <a:ext cx="2321171" cy="369332"/>
          </a:xfrm>
          <a:prstGeom prst="rect">
            <a:avLst/>
          </a:prstGeom>
          <a:solidFill>
            <a:srgbClr val="FFFFFF"/>
          </a:solidFill>
        </p:spPr>
        <p:txBody>
          <a:bodyPr wrap="square" rtlCol="0">
            <a:spAutoFit/>
          </a:bodyPr>
          <a:lstStyle/>
          <a:p>
            <a:r>
              <a:rPr lang="en-US" b="1" dirty="0">
                <a:solidFill>
                  <a:srgbClr val="FF0000"/>
                </a:solidFill>
                <a:latin typeface="Calibri"/>
              </a:rPr>
              <a:t>Urban Area Boundary</a:t>
            </a:r>
          </a:p>
        </p:txBody>
      </p:sp>
      <p:cxnSp>
        <p:nvCxnSpPr>
          <p:cNvPr id="18" name="Straight Arrow Connector 17"/>
          <p:cNvCxnSpPr/>
          <p:nvPr/>
        </p:nvCxnSpPr>
        <p:spPr>
          <a:xfrm flipV="1">
            <a:off x="6610599" y="6115897"/>
            <a:ext cx="124648" cy="291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6457950" y="1368136"/>
            <a:ext cx="546332" cy="9231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6" name="TextBox 25"/>
          <p:cNvSpPr txBox="1"/>
          <p:nvPr/>
        </p:nvSpPr>
        <p:spPr>
          <a:xfrm>
            <a:off x="8307611" y="3773600"/>
            <a:ext cx="836389" cy="338554"/>
          </a:xfrm>
          <a:prstGeom prst="rect">
            <a:avLst/>
          </a:prstGeom>
          <a:solidFill>
            <a:srgbClr val="FFFFFF"/>
          </a:solidFill>
        </p:spPr>
        <p:txBody>
          <a:bodyPr wrap="square" rtlCol="0">
            <a:spAutoFit/>
          </a:bodyPr>
          <a:lstStyle/>
          <a:p>
            <a:pPr algn="ctr"/>
            <a:r>
              <a:rPr lang="en-US" sz="1600" dirty="0"/>
              <a:t>Co Rd F</a:t>
            </a:r>
          </a:p>
        </p:txBody>
      </p:sp>
      <p:sp>
        <p:nvSpPr>
          <p:cNvPr id="25" name="TextBox 24"/>
          <p:cNvSpPr txBox="1"/>
          <p:nvPr/>
        </p:nvSpPr>
        <p:spPr>
          <a:xfrm>
            <a:off x="8120263" y="5909233"/>
            <a:ext cx="979893" cy="338554"/>
          </a:xfrm>
          <a:prstGeom prst="rect">
            <a:avLst/>
          </a:prstGeom>
          <a:solidFill>
            <a:srgbClr val="FFFFFF"/>
          </a:solidFill>
        </p:spPr>
        <p:txBody>
          <a:bodyPr wrap="square" rtlCol="0">
            <a:spAutoFit/>
          </a:bodyPr>
          <a:lstStyle/>
          <a:p>
            <a:pPr algn="ctr"/>
            <a:r>
              <a:rPr lang="en-US" sz="1600" dirty="0"/>
              <a:t>Co Rd J</a:t>
            </a:r>
          </a:p>
        </p:txBody>
      </p:sp>
      <p:sp>
        <p:nvSpPr>
          <p:cNvPr id="36" name="TextBox 35"/>
          <p:cNvSpPr txBox="1"/>
          <p:nvPr/>
        </p:nvSpPr>
        <p:spPr>
          <a:xfrm>
            <a:off x="4436917" y="3951832"/>
            <a:ext cx="1707853" cy="338554"/>
          </a:xfrm>
          <a:prstGeom prst="rect">
            <a:avLst/>
          </a:prstGeom>
          <a:solidFill>
            <a:srgbClr val="FFFFFF"/>
          </a:solidFill>
        </p:spPr>
        <p:txBody>
          <a:bodyPr wrap="square" rtlCol="0">
            <a:spAutoFit/>
          </a:bodyPr>
          <a:lstStyle/>
          <a:p>
            <a:pPr algn="ctr"/>
            <a:r>
              <a:rPr lang="en-US" sz="1600" dirty="0"/>
              <a:t>Lake Minatare Rd</a:t>
            </a:r>
          </a:p>
        </p:txBody>
      </p:sp>
      <p:sp>
        <p:nvSpPr>
          <p:cNvPr id="37" name="TextBox 36"/>
          <p:cNvSpPr txBox="1"/>
          <p:nvPr/>
        </p:nvSpPr>
        <p:spPr>
          <a:xfrm>
            <a:off x="2279493" y="4399658"/>
            <a:ext cx="1524222" cy="461665"/>
          </a:xfrm>
          <a:prstGeom prst="rect">
            <a:avLst/>
          </a:prstGeom>
          <a:noFill/>
          <a:ln>
            <a:solidFill>
              <a:srgbClr val="FF0000"/>
            </a:solidFill>
          </a:ln>
        </p:spPr>
        <p:txBody>
          <a:bodyPr wrap="square" rtlCol="0">
            <a:spAutoFit/>
          </a:bodyPr>
          <a:lstStyle/>
          <a:p>
            <a:pPr algn="ctr"/>
            <a:r>
              <a:rPr lang="en-US" sz="2400" b="1" dirty="0">
                <a:solidFill>
                  <a:srgbClr val="FF0000"/>
                </a:solidFill>
              </a:rPr>
              <a:t>Rural Area</a:t>
            </a:r>
          </a:p>
        </p:txBody>
      </p:sp>
      <p:cxnSp>
        <p:nvCxnSpPr>
          <p:cNvPr id="38" name="Straight Arrow Connector 37"/>
          <p:cNvCxnSpPr/>
          <p:nvPr/>
        </p:nvCxnSpPr>
        <p:spPr>
          <a:xfrm flipV="1">
            <a:off x="932871" y="2834916"/>
            <a:ext cx="511875" cy="3534"/>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688677" y="5692571"/>
            <a:ext cx="2803211" cy="461665"/>
          </a:xfrm>
          <a:prstGeom prst="rect">
            <a:avLst/>
          </a:prstGeom>
          <a:solidFill>
            <a:srgbClr val="FFFFFF"/>
          </a:solidFill>
          <a:ln>
            <a:solidFill>
              <a:srgbClr val="2B0B7B"/>
            </a:solidFill>
          </a:ln>
        </p:spPr>
        <p:txBody>
          <a:bodyPr wrap="square" rtlCol="0">
            <a:spAutoFit/>
          </a:bodyPr>
          <a:lstStyle/>
          <a:p>
            <a:pPr algn="ctr"/>
            <a:r>
              <a:rPr lang="en-US" sz="2400" b="1" dirty="0">
                <a:solidFill>
                  <a:srgbClr val="2B0B7B"/>
                </a:solidFill>
              </a:rPr>
              <a:t>Scottsbluff County</a:t>
            </a:r>
          </a:p>
        </p:txBody>
      </p:sp>
      <p:sp>
        <p:nvSpPr>
          <p:cNvPr id="23" name="Arrow: Left 22"/>
          <p:cNvSpPr/>
          <p:nvPr/>
        </p:nvSpPr>
        <p:spPr>
          <a:xfrm rot="10800000">
            <a:off x="1264512" y="1695632"/>
            <a:ext cx="307403" cy="223675"/>
          </a:xfrm>
          <a:prstGeom prst="leftArrow">
            <a:avLst/>
          </a:prstGeom>
          <a:solidFill>
            <a:srgbClr val="2B0B7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8120263" y="4574884"/>
            <a:ext cx="1079977" cy="338554"/>
          </a:xfrm>
          <a:prstGeom prst="rect">
            <a:avLst/>
          </a:prstGeom>
          <a:solidFill>
            <a:srgbClr val="FFFFFF"/>
          </a:solidFill>
        </p:spPr>
        <p:txBody>
          <a:bodyPr wrap="square" rtlCol="0">
            <a:spAutoFit/>
          </a:bodyPr>
          <a:lstStyle/>
          <a:p>
            <a:pPr algn="ctr"/>
            <a:r>
              <a:rPr lang="en-US" sz="1600" dirty="0"/>
              <a:t>Co Rd G</a:t>
            </a:r>
          </a:p>
        </p:txBody>
      </p:sp>
      <p:sp>
        <p:nvSpPr>
          <p:cNvPr id="28" name="TextBox 27"/>
          <p:cNvSpPr txBox="1"/>
          <p:nvPr/>
        </p:nvSpPr>
        <p:spPr>
          <a:xfrm>
            <a:off x="8120263" y="5160834"/>
            <a:ext cx="1023737" cy="338554"/>
          </a:xfrm>
          <a:prstGeom prst="rect">
            <a:avLst/>
          </a:prstGeom>
          <a:solidFill>
            <a:srgbClr val="FFFFFF"/>
          </a:solidFill>
        </p:spPr>
        <p:txBody>
          <a:bodyPr wrap="square" rtlCol="0">
            <a:spAutoFit/>
          </a:bodyPr>
          <a:lstStyle/>
          <a:p>
            <a:pPr algn="ctr"/>
            <a:r>
              <a:rPr lang="en-US" sz="1600" dirty="0"/>
              <a:t>Co Rd H</a:t>
            </a:r>
          </a:p>
        </p:txBody>
      </p:sp>
    </p:spTree>
    <p:extLst>
      <p:ext uri="{BB962C8B-B14F-4D97-AF65-F5344CB8AC3E}">
        <p14:creationId xmlns:p14="http://schemas.microsoft.com/office/powerpoint/2010/main" val="239250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900"/>
                                  </p:stCondLst>
                                  <p:childTnLst>
                                    <p:set>
                                      <p:cBhvr>
                                        <p:cTn id="6" dur="1" fill="hold">
                                          <p:stCondLst>
                                            <p:cond delay="0"/>
                                          </p:stCondLst>
                                        </p:cTn>
                                        <p:tgtEl>
                                          <p:spTgt spid="39"/>
                                        </p:tgtEl>
                                        <p:attrNameLst>
                                          <p:attrName>style.visibility</p:attrName>
                                        </p:attrNameLst>
                                      </p:cBhvr>
                                      <p:to>
                                        <p:strVal val="visible"/>
                                      </p:to>
                                    </p:set>
                                  </p:childTnLst>
                                </p:cTn>
                              </p:par>
                              <p:par>
                                <p:cTn id="7" presetID="22" presetClass="entr" presetSubtype="2" fill="hold" grpId="0" nodeType="withEffect">
                                  <p:stCondLst>
                                    <p:cond delay="9200"/>
                                  </p:stCondLst>
                                  <p:childTnLst>
                                    <p:set>
                                      <p:cBhvr>
                                        <p:cTn id="8" dur="1" fill="hold">
                                          <p:stCondLst>
                                            <p:cond delay="0"/>
                                          </p:stCondLst>
                                        </p:cTn>
                                        <p:tgtEl>
                                          <p:spTgt spid="23"/>
                                        </p:tgtEl>
                                        <p:attrNameLst>
                                          <p:attrName>style.visibility</p:attrName>
                                        </p:attrNameLst>
                                      </p:cBhvr>
                                      <p:to>
                                        <p:strVal val="visible"/>
                                      </p:to>
                                    </p:set>
                                    <p:animEffect transition="in" filter="wipe(right)">
                                      <p:cBhvr>
                                        <p:cTn id="9" dur="3000"/>
                                        <p:tgtEl>
                                          <p:spTgt spid="23"/>
                                        </p:tgtEl>
                                      </p:cBhvr>
                                    </p:animEffect>
                                  </p:childTnLst>
                                </p:cTn>
                              </p:par>
                              <p:par>
                                <p:cTn id="10" presetID="1" presetClass="entr" presetSubtype="0" fill="hold" grpId="0" nodeType="withEffect">
                                  <p:stCondLst>
                                    <p:cond delay="16600"/>
                                  </p:stCondLst>
                                  <p:childTnLst>
                                    <p:set>
                                      <p:cBhvr>
                                        <p:cTn id="11" dur="1" fill="hold">
                                          <p:stCondLst>
                                            <p:cond delay="0"/>
                                          </p:stCondLst>
                                        </p:cTn>
                                        <p:tgtEl>
                                          <p:spTgt spid="16"/>
                                        </p:tgtEl>
                                        <p:attrNameLst>
                                          <p:attrName>style.visibility</p:attrName>
                                        </p:attrNameLst>
                                      </p:cBhvr>
                                      <p:to>
                                        <p:strVal val="visible"/>
                                      </p:to>
                                    </p:set>
                                  </p:childTnLst>
                                </p:cTn>
                              </p:par>
                              <p:par>
                                <p:cTn id="12" presetID="1" presetClass="entr" presetSubtype="0" fill="hold" nodeType="withEffect">
                                  <p:stCondLst>
                                    <p:cond delay="17000"/>
                                  </p:stCondLst>
                                  <p:childTnLst>
                                    <p:set>
                                      <p:cBhvr>
                                        <p:cTn id="13" dur="1" fill="hold">
                                          <p:stCondLst>
                                            <p:cond delay="0"/>
                                          </p:stCondLst>
                                        </p:cTn>
                                        <p:tgtEl>
                                          <p:spTgt spid="18"/>
                                        </p:tgtEl>
                                        <p:attrNameLst>
                                          <p:attrName>style.visibility</p:attrName>
                                        </p:attrNameLst>
                                      </p:cBhvr>
                                      <p:to>
                                        <p:strVal val="visible"/>
                                      </p:to>
                                    </p:set>
                                  </p:childTnLst>
                                </p:cTn>
                              </p:par>
                              <p:par>
                                <p:cTn id="14" presetID="1" presetClass="entr" presetSubtype="0" fill="hold" grpId="0" nodeType="withEffect">
                                  <p:stCondLst>
                                    <p:cond delay="18200"/>
                                  </p:stCondLst>
                                  <p:childTnLst>
                                    <p:set>
                                      <p:cBhvr>
                                        <p:cTn id="15" dur="1" fill="hold">
                                          <p:stCondLst>
                                            <p:cond delay="0"/>
                                          </p:stCondLst>
                                        </p:cTn>
                                        <p:tgtEl>
                                          <p:spTgt spid="37"/>
                                        </p:tgtEl>
                                        <p:attrNameLst>
                                          <p:attrName>style.visibility</p:attrName>
                                        </p:attrNameLst>
                                      </p:cBhvr>
                                      <p:to>
                                        <p:strVal val="visible"/>
                                      </p:to>
                                    </p:set>
                                  </p:childTnLst>
                                </p:cTn>
                              </p:par>
                              <p:par>
                                <p:cTn id="16" presetID="1" presetClass="entr" presetSubtype="0" fill="hold" grpId="0" nodeType="withEffect">
                                  <p:stCondLst>
                                    <p:cond delay="2250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nodeType="withEffect">
                                  <p:stCondLst>
                                    <p:cond delay="32000"/>
                                  </p:stCondLst>
                                  <p:childTnLst>
                                    <p:set>
                                      <p:cBhvr>
                                        <p:cTn id="19" dur="1" fill="hold">
                                          <p:stCondLst>
                                            <p:cond delay="0"/>
                                          </p:stCondLst>
                                        </p:cTn>
                                        <p:tgtEl>
                                          <p:spTgt spid="38"/>
                                        </p:tgtEl>
                                        <p:attrNameLst>
                                          <p:attrName>style.visibility</p:attrName>
                                        </p:attrNameLst>
                                      </p:cBhvr>
                                      <p:to>
                                        <p:strVal val="visible"/>
                                      </p:to>
                                    </p:set>
                                  </p:childTnLst>
                                </p:cTn>
                              </p:par>
                              <p:par>
                                <p:cTn id="20" presetID="1" presetClass="entr" presetSubtype="0" fill="hold" nodeType="withEffect">
                                  <p:stCondLst>
                                    <p:cond delay="32000"/>
                                  </p:stCondLst>
                                  <p:childTnLst>
                                    <p:set>
                                      <p:cBhvr>
                                        <p:cTn id="2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4" grpId="0" animBg="1"/>
      <p:bldP spid="37" grpId="0" animBg="1"/>
      <p:bldP spid="39"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4" y="219115"/>
            <a:ext cx="8282225" cy="1054546"/>
          </a:xfrm>
          <a:prstGeom prst="rect">
            <a:avLst/>
          </a:prstGeom>
          <a:noFill/>
        </p:spPr>
        <p:txBody>
          <a:bodyPr wrap="square" anchor="ctr"/>
          <a:lstStyle>
            <a:lvl1pPr lvl="0">
              <a:defRPr/>
            </a:lvl1pPr>
          </a:lstStyle>
          <a:p>
            <a:pPr lvl="0" algn="ctr"/>
            <a:r>
              <a:rPr lang="en-US" dirty="0">
                <a:latin typeface="+mj-lt"/>
              </a:rPr>
              <a:t>Low Speed, Urban-like Roads </a:t>
            </a:r>
            <a:br>
              <a:rPr lang="en-US" dirty="0">
                <a:latin typeface="+mj-lt"/>
              </a:rPr>
            </a:br>
            <a:r>
              <a:rPr lang="en-US" dirty="0">
                <a:latin typeface="+mj-lt"/>
              </a:rPr>
              <a:t>in Rural Areas</a:t>
            </a:r>
            <a:endParaRPr dirty="0">
              <a:latin typeface="+mj-lt"/>
            </a:endParaRPr>
          </a:p>
        </p:txBody>
      </p:sp>
      <p:sp>
        <p:nvSpPr>
          <p:cNvPr id="3" name="Text Placeholder 2"/>
          <p:cNvSpPr txBox="1">
            <a:spLocks noGrp="1"/>
          </p:cNvSpPr>
          <p:nvPr>
            <p:ph type="body" idx="1"/>
          </p:nvPr>
        </p:nvSpPr>
        <p:spPr>
          <a:xfrm>
            <a:off x="964361" y="1633597"/>
            <a:ext cx="7965831" cy="4352272"/>
          </a:xfrm>
          <a:prstGeom prst="rect">
            <a:avLst/>
          </a:prstGeom>
          <a:noFill/>
        </p:spPr>
        <p:txBody>
          <a:bodyPr wrap="square" anchor="t"/>
          <a:lstStyle>
            <a:lvl1pPr lvl="0">
              <a:defRPr/>
            </a:lvl1pPr>
          </a:lstStyle>
          <a:p>
            <a:pPr lvl="1" algn="l">
              <a:buChar char="•"/>
            </a:pPr>
            <a:r>
              <a:rPr lang="en-US" sz="3200" dirty="0">
                <a:latin typeface="+mn-lt"/>
              </a:rPr>
              <a:t>Allows use of urban standards in rural areas with urban characteristics</a:t>
            </a:r>
          </a:p>
          <a:p>
            <a:pPr marL="1371577" lvl="2" indent="-457200" algn="l">
              <a:buFont typeface="Wingdings" panose="05000000000000000000" pitchFamily="2" charset="2"/>
              <a:buChar char="Ø"/>
            </a:pPr>
            <a:r>
              <a:rPr lang="en-US" sz="2800" dirty="0">
                <a:latin typeface="+mn-lt"/>
              </a:rPr>
              <a:t>Low-speed (45 mph maximum)</a:t>
            </a:r>
          </a:p>
          <a:p>
            <a:pPr marL="1371577" lvl="2" indent="-457200" algn="l">
              <a:buFont typeface="Wingdings" panose="05000000000000000000" pitchFamily="2" charset="2"/>
              <a:buChar char="Ø"/>
            </a:pPr>
            <a:r>
              <a:rPr lang="en-US" sz="2800" dirty="0">
                <a:latin typeface="+mn-lt"/>
              </a:rPr>
              <a:t>Residential and commercial areas</a:t>
            </a:r>
          </a:p>
          <a:p>
            <a:pPr lvl="1" algn="l">
              <a:buChar char="•"/>
            </a:pPr>
            <a:endParaRPr lang="en-US" sz="1400" dirty="0">
              <a:latin typeface="+mn-lt"/>
            </a:endParaRPr>
          </a:p>
          <a:p>
            <a:pPr lvl="1" algn="l">
              <a:buChar char="•"/>
            </a:pPr>
            <a:r>
              <a:rPr lang="en-US" sz="3200" dirty="0">
                <a:latin typeface="+mn-lt"/>
              </a:rPr>
              <a:t>Possible applications:  </a:t>
            </a:r>
          </a:p>
          <a:p>
            <a:pPr marL="1371577" lvl="2" indent="-457200" algn="l">
              <a:buFont typeface="Wingdings" panose="05000000000000000000" pitchFamily="2" charset="2"/>
              <a:buChar char="Ø"/>
            </a:pPr>
            <a:r>
              <a:rPr lang="en-US" sz="2800" dirty="0">
                <a:latin typeface="+mn-lt"/>
              </a:rPr>
              <a:t>Cities of the Second Class</a:t>
            </a:r>
          </a:p>
          <a:p>
            <a:pPr marL="1371577" lvl="2" indent="-457200" algn="l">
              <a:buFont typeface="Wingdings" panose="05000000000000000000" pitchFamily="2" charset="2"/>
              <a:buChar char="Ø"/>
            </a:pPr>
            <a:r>
              <a:rPr lang="en-US" sz="2800" dirty="0">
                <a:latin typeface="+mn-lt"/>
              </a:rPr>
              <a:t>Villages</a:t>
            </a:r>
          </a:p>
          <a:p>
            <a:pPr marL="1371577" lvl="2" indent="-457200" algn="l">
              <a:buFont typeface="Wingdings" panose="05000000000000000000" pitchFamily="2" charset="2"/>
              <a:buChar char="Ø"/>
            </a:pPr>
            <a:r>
              <a:rPr lang="en-US" sz="2800" dirty="0">
                <a:latin typeface="+mn-lt"/>
              </a:rPr>
              <a:t>Within the zoning jurisdiction of the above</a:t>
            </a:r>
          </a:p>
          <a:p>
            <a:pPr marL="1371577" lvl="2" indent="-457200" algn="l">
              <a:buFont typeface="Wingdings" panose="05000000000000000000" pitchFamily="2" charset="2"/>
              <a:buChar char="Ø"/>
            </a:pPr>
            <a:r>
              <a:rPr lang="en-US" sz="2800" dirty="0">
                <a:latin typeface="+mn-lt"/>
              </a:rPr>
              <a:t>Sanitary Improvement Districts (SIDs)</a:t>
            </a:r>
          </a:p>
          <a:p>
            <a:pPr lvl="2" algn="l">
              <a:buChar char="•"/>
            </a:pPr>
            <a:endParaRPr lang="en-US" dirty="0"/>
          </a:p>
          <a:p>
            <a:pPr lvl="0" algn="l">
              <a:buChar char="•"/>
            </a:pPr>
            <a:endParaRPr dirty="0"/>
          </a:p>
        </p:txBody>
      </p:sp>
      <p:sp>
        <p:nvSpPr>
          <p:cNvPr id="5" name="TextBox 4"/>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3</a:t>
            </a:r>
            <a:endParaRPr lang="en-US" sz="3600" dirty="0">
              <a:solidFill>
                <a:prstClr val="black"/>
              </a:solidFill>
              <a:latin typeface="Calibri"/>
            </a:endParaRPr>
          </a:p>
        </p:txBody>
      </p:sp>
      <p:sp>
        <p:nvSpPr>
          <p:cNvPr id="7" name="TextBox 6"/>
          <p:cNvSpPr txBox="1"/>
          <p:nvPr/>
        </p:nvSpPr>
        <p:spPr>
          <a:xfrm>
            <a:off x="964361" y="6418235"/>
            <a:ext cx="1136077" cy="369332"/>
          </a:xfrm>
          <a:prstGeom prst="rect">
            <a:avLst/>
          </a:prstGeom>
          <a:noFill/>
        </p:spPr>
        <p:txBody>
          <a:bodyPr wrap="square" rtlCol="0">
            <a:spAutoFit/>
          </a:bodyPr>
          <a:lstStyle/>
          <a:p>
            <a:r>
              <a:rPr lang="en-US" dirty="0">
                <a:solidFill>
                  <a:prstClr val="black"/>
                </a:solidFill>
                <a:latin typeface="Calibri"/>
              </a:rPr>
              <a:t>Slide </a:t>
            </a:r>
            <a:fld id="{62E08211-4FDD-4594-847E-960259C0AC62}" type="slidenum">
              <a:rPr lang="en-US">
                <a:solidFill>
                  <a:prstClr val="black"/>
                </a:solidFill>
                <a:latin typeface="Calibri"/>
              </a:rPr>
              <a:pPr/>
              <a:t>23</a:t>
            </a:fld>
            <a:endParaRPr lang="en-US" dirty="0">
              <a:solidFill>
                <a:prstClr val="black"/>
              </a:solidFill>
              <a:latin typeface="Calibri"/>
            </a:endParaRPr>
          </a:p>
        </p:txBody>
      </p:sp>
      <p:sp>
        <p:nvSpPr>
          <p:cNvPr id="9" name="TextBox 8"/>
          <p:cNvSpPr txBox="1"/>
          <p:nvPr/>
        </p:nvSpPr>
        <p:spPr>
          <a:xfrm>
            <a:off x="7232490" y="3495959"/>
            <a:ext cx="1808922" cy="1569660"/>
          </a:xfrm>
          <a:prstGeom prst="rect">
            <a:avLst/>
          </a:prstGeom>
          <a:noFill/>
          <a:ln>
            <a:solidFill>
              <a:srgbClr val="FF0000"/>
            </a:solidFill>
          </a:ln>
        </p:spPr>
        <p:txBody>
          <a:bodyPr wrap="square" rtlCol="0">
            <a:spAutoFit/>
          </a:bodyPr>
          <a:lstStyle/>
          <a:p>
            <a:r>
              <a:rPr lang="en-US" sz="2400" dirty="0">
                <a:solidFill>
                  <a:srgbClr val="FF0000"/>
                </a:solidFill>
              </a:rPr>
              <a:t>Use the same Functional Classification</a:t>
            </a:r>
          </a:p>
        </p:txBody>
      </p:sp>
      <p:sp>
        <p:nvSpPr>
          <p:cNvPr id="10" name="TextBox 9"/>
          <p:cNvSpPr txBox="1"/>
          <p:nvPr/>
        </p:nvSpPr>
        <p:spPr>
          <a:xfrm>
            <a:off x="5127171" y="6362231"/>
            <a:ext cx="4016829" cy="400110"/>
          </a:xfrm>
          <a:prstGeom prst="rect">
            <a:avLst/>
          </a:prstGeom>
          <a:noFill/>
        </p:spPr>
        <p:txBody>
          <a:bodyPr wrap="square" rtlCol="0">
            <a:spAutoFit/>
          </a:bodyPr>
          <a:lstStyle/>
          <a:p>
            <a:r>
              <a:rPr lang="en-US" sz="2000" dirty="0">
                <a:solidFill>
                  <a:prstClr val="black"/>
                </a:solidFill>
                <a:latin typeface="Calibri"/>
              </a:rPr>
              <a:t>428 NAC 2-001.03B Note 3, Page 47</a:t>
            </a:r>
          </a:p>
        </p:txBody>
      </p:sp>
    </p:spTree>
    <p:extLst>
      <p:ext uri="{BB962C8B-B14F-4D97-AF65-F5344CB8AC3E}">
        <p14:creationId xmlns:p14="http://schemas.microsoft.com/office/powerpoint/2010/main" val="21199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6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400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1500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1700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1800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2100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4490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774" y="310779"/>
            <a:ext cx="4512231" cy="1832836"/>
          </a:xfrm>
        </p:spPr>
        <p:txBody>
          <a:bodyPr/>
          <a:lstStyle/>
          <a:p>
            <a:r>
              <a:rPr lang="en-US" sz="4000" dirty="0"/>
              <a:t>Rural Area </a:t>
            </a:r>
            <a:br>
              <a:rPr lang="en-US" sz="4000" dirty="0"/>
            </a:br>
            <a:r>
              <a:rPr lang="en-US" sz="4000" dirty="0"/>
              <a:t>Just north of the City of  Scotts Bluff</a:t>
            </a:r>
          </a:p>
        </p:txBody>
      </p:sp>
      <p:sp>
        <p:nvSpPr>
          <p:cNvPr id="3" name="Subtitle 2"/>
          <p:cNvSpPr>
            <a:spLocks noGrp="1"/>
          </p:cNvSpPr>
          <p:nvPr>
            <p:ph type="subTitle" idx="1"/>
          </p:nvPr>
        </p:nvSpPr>
        <p:spPr>
          <a:xfrm>
            <a:off x="1016000" y="2705073"/>
            <a:ext cx="4358005" cy="2902430"/>
          </a:xfrm>
        </p:spPr>
        <p:txBody>
          <a:bodyPr/>
          <a:lstStyle/>
          <a:p>
            <a:pPr marL="0" indent="0">
              <a:buNone/>
            </a:pPr>
            <a:r>
              <a:rPr lang="en-US" sz="2800" dirty="0"/>
              <a:t>Does not have a </a:t>
            </a:r>
          </a:p>
          <a:p>
            <a:r>
              <a:rPr lang="en-US" sz="2800" dirty="0"/>
              <a:t>Village</a:t>
            </a:r>
          </a:p>
          <a:p>
            <a:r>
              <a:rPr lang="en-US" sz="2800" dirty="0"/>
              <a:t>City of the Second Class</a:t>
            </a:r>
          </a:p>
          <a:p>
            <a:r>
              <a:rPr lang="en-US" sz="2800" dirty="0"/>
              <a:t>Sanitary Improvement District</a:t>
            </a:r>
          </a:p>
        </p:txBody>
      </p:sp>
      <p:sp>
        <p:nvSpPr>
          <p:cNvPr id="4" name="Slide Number Placeholder 3"/>
          <p:cNvSpPr>
            <a:spLocks noGrp="1"/>
          </p:cNvSpPr>
          <p:nvPr>
            <p:ph type="sldNum" idx="4"/>
          </p:nvPr>
        </p:nvSpPr>
        <p:spPr>
          <a:xfrm>
            <a:off x="1264338" y="6365820"/>
            <a:ext cx="1096089" cy="391328"/>
          </a:xfrm>
        </p:spPr>
        <p:txBody>
          <a:bodyPr/>
          <a:lstStyle/>
          <a:p>
            <a:r>
              <a:rPr lang="en-US" dirty="0">
                <a:solidFill>
                  <a:prstClr val="black"/>
                </a:solidFill>
              </a:rPr>
              <a:t>Slide </a:t>
            </a:r>
            <a:fld id="{8B38DBA3-52F9-4AF4-A6A4-FA4D7DB2F99C}" type="slidenum">
              <a:rPr lang="en-US" smtClean="0">
                <a:solidFill>
                  <a:prstClr val="black"/>
                </a:solidFill>
              </a:rPr>
              <a:pPr/>
              <a:t>24</a:t>
            </a:fld>
            <a:endParaRPr lang="en-US" dirty="0">
              <a:solidFill>
                <a:prstClr val="black"/>
              </a:solidFill>
            </a:endParaRPr>
          </a:p>
        </p:txBody>
      </p:sp>
      <p:pic>
        <p:nvPicPr>
          <p:cNvPr id="6" name="Picture 5"/>
          <p:cNvPicPr>
            <a:picLocks noChangeAspect="1"/>
          </p:cNvPicPr>
          <p:nvPr/>
        </p:nvPicPr>
        <p:blipFill>
          <a:blip r:embed="rId3"/>
          <a:stretch>
            <a:fillRect/>
          </a:stretch>
        </p:blipFill>
        <p:spPr>
          <a:xfrm>
            <a:off x="5374005" y="917520"/>
            <a:ext cx="3495675" cy="5448300"/>
          </a:xfrm>
          <a:prstGeom prst="rect">
            <a:avLst/>
          </a:prstGeom>
        </p:spPr>
      </p:pic>
      <p:sp>
        <p:nvSpPr>
          <p:cNvPr id="7" name="TextBox 6"/>
          <p:cNvSpPr txBox="1"/>
          <p:nvPr/>
        </p:nvSpPr>
        <p:spPr>
          <a:xfrm rot="16200000">
            <a:off x="6194237" y="2600243"/>
            <a:ext cx="1105716" cy="338554"/>
          </a:xfrm>
          <a:prstGeom prst="rect">
            <a:avLst/>
          </a:prstGeom>
          <a:solidFill>
            <a:schemeClr val="bg1"/>
          </a:solidFill>
        </p:spPr>
        <p:txBody>
          <a:bodyPr wrap="square" rtlCol="0">
            <a:spAutoFit/>
          </a:bodyPr>
          <a:lstStyle/>
          <a:p>
            <a:pPr algn="ctr"/>
            <a:r>
              <a:rPr lang="en-US" sz="1600" dirty="0"/>
              <a:t>Co Rd 23</a:t>
            </a:r>
          </a:p>
        </p:txBody>
      </p:sp>
      <p:sp>
        <p:nvSpPr>
          <p:cNvPr id="8" name="TextBox 7"/>
          <p:cNvSpPr txBox="1"/>
          <p:nvPr/>
        </p:nvSpPr>
        <p:spPr>
          <a:xfrm>
            <a:off x="4595201" y="5963158"/>
            <a:ext cx="2321171" cy="369332"/>
          </a:xfrm>
          <a:prstGeom prst="rect">
            <a:avLst/>
          </a:prstGeom>
          <a:solidFill>
            <a:srgbClr val="FFFFFF"/>
          </a:solidFill>
        </p:spPr>
        <p:txBody>
          <a:bodyPr wrap="square" rtlCol="0">
            <a:spAutoFit/>
          </a:bodyPr>
          <a:lstStyle/>
          <a:p>
            <a:r>
              <a:rPr lang="en-US" b="1" dirty="0">
                <a:solidFill>
                  <a:srgbClr val="FF0000"/>
                </a:solidFill>
                <a:latin typeface="Calibri"/>
              </a:rPr>
              <a:t>Urban Area Boundary</a:t>
            </a:r>
          </a:p>
        </p:txBody>
      </p:sp>
      <p:cxnSp>
        <p:nvCxnSpPr>
          <p:cNvPr id="9" name="Straight Arrow Connector 8"/>
          <p:cNvCxnSpPr/>
          <p:nvPr/>
        </p:nvCxnSpPr>
        <p:spPr>
          <a:xfrm flipV="1">
            <a:off x="6658937" y="5778051"/>
            <a:ext cx="124648" cy="291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51455" y="3415383"/>
            <a:ext cx="836389" cy="338554"/>
          </a:xfrm>
          <a:prstGeom prst="rect">
            <a:avLst/>
          </a:prstGeom>
          <a:solidFill>
            <a:srgbClr val="FFFFFF"/>
          </a:solidFill>
        </p:spPr>
        <p:txBody>
          <a:bodyPr wrap="square" rtlCol="0">
            <a:spAutoFit/>
          </a:bodyPr>
          <a:lstStyle/>
          <a:p>
            <a:pPr algn="ctr"/>
            <a:r>
              <a:rPr lang="en-US" sz="1600" dirty="0"/>
              <a:t>Co Rd F</a:t>
            </a:r>
          </a:p>
        </p:txBody>
      </p:sp>
      <p:sp>
        <p:nvSpPr>
          <p:cNvPr id="11" name="TextBox 10"/>
          <p:cNvSpPr txBox="1"/>
          <p:nvPr/>
        </p:nvSpPr>
        <p:spPr>
          <a:xfrm>
            <a:off x="8164107" y="5551016"/>
            <a:ext cx="979893" cy="338554"/>
          </a:xfrm>
          <a:prstGeom prst="rect">
            <a:avLst/>
          </a:prstGeom>
          <a:solidFill>
            <a:srgbClr val="FFFFFF"/>
          </a:solidFill>
        </p:spPr>
        <p:txBody>
          <a:bodyPr wrap="square" rtlCol="0">
            <a:spAutoFit/>
          </a:bodyPr>
          <a:lstStyle/>
          <a:p>
            <a:pPr algn="ctr"/>
            <a:r>
              <a:rPr lang="en-US" sz="1600" dirty="0"/>
              <a:t>Co Rd J</a:t>
            </a:r>
          </a:p>
        </p:txBody>
      </p:sp>
      <p:sp>
        <p:nvSpPr>
          <p:cNvPr id="12" name="TextBox 11"/>
          <p:cNvSpPr txBox="1"/>
          <p:nvPr/>
        </p:nvSpPr>
        <p:spPr>
          <a:xfrm>
            <a:off x="8164107" y="4216667"/>
            <a:ext cx="1079977" cy="338554"/>
          </a:xfrm>
          <a:prstGeom prst="rect">
            <a:avLst/>
          </a:prstGeom>
          <a:solidFill>
            <a:srgbClr val="FFFFFF"/>
          </a:solidFill>
        </p:spPr>
        <p:txBody>
          <a:bodyPr wrap="square" rtlCol="0">
            <a:spAutoFit/>
          </a:bodyPr>
          <a:lstStyle/>
          <a:p>
            <a:pPr algn="ctr"/>
            <a:r>
              <a:rPr lang="en-US" sz="1600" dirty="0"/>
              <a:t>Co Rd G</a:t>
            </a:r>
          </a:p>
        </p:txBody>
      </p:sp>
      <p:sp>
        <p:nvSpPr>
          <p:cNvPr id="13" name="TextBox 12"/>
          <p:cNvSpPr txBox="1"/>
          <p:nvPr/>
        </p:nvSpPr>
        <p:spPr>
          <a:xfrm>
            <a:off x="8164107" y="4802617"/>
            <a:ext cx="1023737" cy="338554"/>
          </a:xfrm>
          <a:prstGeom prst="rect">
            <a:avLst/>
          </a:prstGeom>
          <a:solidFill>
            <a:srgbClr val="FFFFFF"/>
          </a:solidFill>
        </p:spPr>
        <p:txBody>
          <a:bodyPr wrap="square" rtlCol="0">
            <a:spAutoFit/>
          </a:bodyPr>
          <a:lstStyle/>
          <a:p>
            <a:pPr algn="ctr"/>
            <a:r>
              <a:rPr lang="en-US" sz="1600" dirty="0"/>
              <a:t>Co Rd H</a:t>
            </a:r>
          </a:p>
        </p:txBody>
      </p:sp>
      <p:sp>
        <p:nvSpPr>
          <p:cNvPr id="14" name="TextBox 13"/>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3</a:t>
            </a:r>
            <a:endParaRPr lang="en-US" sz="3600" dirty="0">
              <a:solidFill>
                <a:prstClr val="black"/>
              </a:solidFill>
              <a:latin typeface="Calibri"/>
            </a:endParaRPr>
          </a:p>
        </p:txBody>
      </p:sp>
    </p:spTree>
    <p:extLst>
      <p:ext uri="{BB962C8B-B14F-4D97-AF65-F5344CB8AC3E}">
        <p14:creationId xmlns:p14="http://schemas.microsoft.com/office/powerpoint/2010/main" val="205700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450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73864" y="52008"/>
            <a:ext cx="7606097" cy="6281769"/>
          </a:xfrm>
          <a:prstGeom prst="rect">
            <a:avLst/>
          </a:prstGeom>
        </p:spPr>
      </p:pic>
      <p:sp>
        <p:nvSpPr>
          <p:cNvPr id="7" name="Rectangle 6"/>
          <p:cNvSpPr/>
          <p:nvPr/>
        </p:nvSpPr>
        <p:spPr>
          <a:xfrm>
            <a:off x="2864564" y="1742730"/>
            <a:ext cx="1257300" cy="244157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12348" y="3990884"/>
            <a:ext cx="1043663" cy="338554"/>
          </a:xfrm>
          <a:prstGeom prst="rect">
            <a:avLst/>
          </a:prstGeom>
          <a:solidFill>
            <a:srgbClr val="FFFFFF"/>
          </a:solidFill>
        </p:spPr>
        <p:txBody>
          <a:bodyPr wrap="square" rtlCol="0">
            <a:spAutoFit/>
          </a:bodyPr>
          <a:lstStyle/>
          <a:p>
            <a:pPr algn="ctr"/>
            <a:r>
              <a:rPr lang="en-US" sz="1600" dirty="0"/>
              <a:t>Co Rd J</a:t>
            </a:r>
          </a:p>
        </p:txBody>
      </p:sp>
      <p:sp>
        <p:nvSpPr>
          <p:cNvPr id="9" name="TextBox 8"/>
          <p:cNvSpPr txBox="1"/>
          <p:nvPr/>
        </p:nvSpPr>
        <p:spPr>
          <a:xfrm>
            <a:off x="1212348" y="2053133"/>
            <a:ext cx="1043663" cy="338554"/>
          </a:xfrm>
          <a:prstGeom prst="rect">
            <a:avLst/>
          </a:prstGeom>
          <a:solidFill>
            <a:srgbClr val="FFFFFF"/>
          </a:solidFill>
        </p:spPr>
        <p:txBody>
          <a:bodyPr wrap="square" rtlCol="0">
            <a:spAutoFit/>
          </a:bodyPr>
          <a:lstStyle/>
          <a:p>
            <a:pPr algn="ctr"/>
            <a:r>
              <a:rPr lang="en-US" sz="1600" dirty="0"/>
              <a:t>Co Rd H</a:t>
            </a:r>
          </a:p>
        </p:txBody>
      </p:sp>
      <p:sp>
        <p:nvSpPr>
          <p:cNvPr id="11" name="TextBox 10"/>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3</a:t>
            </a:r>
            <a:endParaRPr lang="en-US" sz="3600" dirty="0">
              <a:solidFill>
                <a:prstClr val="black"/>
              </a:solidFill>
              <a:latin typeface="Calibri"/>
            </a:endParaRPr>
          </a:p>
        </p:txBody>
      </p:sp>
      <p:sp>
        <p:nvSpPr>
          <p:cNvPr id="12" name="TextBox 11"/>
          <p:cNvSpPr txBox="1"/>
          <p:nvPr/>
        </p:nvSpPr>
        <p:spPr>
          <a:xfrm>
            <a:off x="0" y="6496205"/>
            <a:ext cx="9183303" cy="369332"/>
          </a:xfrm>
          <a:prstGeom prst="rect">
            <a:avLst/>
          </a:prstGeom>
          <a:solidFill>
            <a:srgbClr val="FFFFFF"/>
          </a:solidFill>
        </p:spPr>
        <p:txBody>
          <a:bodyPr wrap="square" rtlCol="0">
            <a:spAutoFit/>
          </a:bodyPr>
          <a:lstStyle/>
          <a:p>
            <a:r>
              <a:rPr lang="en-US" dirty="0">
                <a:hlinkClick r:id="rId4"/>
              </a:rPr>
              <a:t>http://www.scottsbluff.org/departments/development_services/gis/docs/Zoning_April_12.pdf</a:t>
            </a:r>
            <a:endParaRPr lang="en-US" dirty="0"/>
          </a:p>
        </p:txBody>
      </p:sp>
      <p:sp>
        <p:nvSpPr>
          <p:cNvPr id="4" name="Slide Number Placeholder 3"/>
          <p:cNvSpPr>
            <a:spLocks noGrp="1"/>
          </p:cNvSpPr>
          <p:nvPr>
            <p:ph type="sldNum" idx="4"/>
          </p:nvPr>
        </p:nvSpPr>
        <p:spPr>
          <a:xfrm>
            <a:off x="0" y="5979958"/>
            <a:ext cx="1073864" cy="518327"/>
          </a:xfrm>
          <a:solidFill>
            <a:srgbClr val="FFFFFF"/>
          </a:solidFill>
        </p:spPr>
        <p:txBody>
          <a:bodyPr/>
          <a:lstStyle/>
          <a:p>
            <a:r>
              <a:rPr lang="en-US" dirty="0">
                <a:solidFill>
                  <a:prstClr val="black"/>
                </a:solidFill>
              </a:rPr>
              <a:t>Slide </a:t>
            </a:r>
            <a:fld id="{8B38DBA3-52F9-4AF4-A6A4-FA4D7DB2F99C}" type="slidenum">
              <a:rPr lang="en-US" smtClean="0">
                <a:solidFill>
                  <a:prstClr val="black"/>
                </a:solidFill>
              </a:rPr>
              <a:pPr/>
              <a:t>25</a:t>
            </a:fld>
            <a:endParaRPr lang="en-US" dirty="0">
              <a:solidFill>
                <a:prstClr val="black"/>
              </a:solidFill>
            </a:endParaRPr>
          </a:p>
        </p:txBody>
      </p:sp>
      <p:sp>
        <p:nvSpPr>
          <p:cNvPr id="21" name="Arrow: Left 20"/>
          <p:cNvSpPr/>
          <p:nvPr/>
        </p:nvSpPr>
        <p:spPr>
          <a:xfrm rot="10800000">
            <a:off x="6414362" y="5729446"/>
            <a:ext cx="307403" cy="223675"/>
          </a:xfrm>
          <a:prstGeom prst="leftArrow">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997200" y="1695472"/>
            <a:ext cx="858871" cy="94363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3" name="TextBox 22"/>
          <p:cNvSpPr txBox="1"/>
          <p:nvPr/>
        </p:nvSpPr>
        <p:spPr>
          <a:xfrm rot="16200000">
            <a:off x="2590873" y="5331508"/>
            <a:ext cx="1760499" cy="338554"/>
          </a:xfrm>
          <a:prstGeom prst="rect">
            <a:avLst/>
          </a:prstGeom>
          <a:solidFill>
            <a:srgbClr val="FFFFFF"/>
          </a:solidFill>
        </p:spPr>
        <p:txBody>
          <a:bodyPr wrap="square" rtlCol="0">
            <a:spAutoFit/>
          </a:bodyPr>
          <a:lstStyle/>
          <a:p>
            <a:pPr algn="ctr"/>
            <a:r>
              <a:rPr lang="en-US" sz="1600" dirty="0"/>
              <a:t>Sugar Factory Rd</a:t>
            </a:r>
          </a:p>
        </p:txBody>
      </p:sp>
      <p:cxnSp>
        <p:nvCxnSpPr>
          <p:cNvPr id="3" name="Straight Connector 2"/>
          <p:cNvCxnSpPr/>
          <p:nvPr/>
        </p:nvCxnSpPr>
        <p:spPr>
          <a:xfrm flipH="1">
            <a:off x="1073864" y="319071"/>
            <a:ext cx="22279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07174" y="149794"/>
            <a:ext cx="1043663" cy="338554"/>
          </a:xfrm>
          <a:prstGeom prst="rect">
            <a:avLst/>
          </a:prstGeom>
          <a:solidFill>
            <a:schemeClr val="bg2">
              <a:lumMod val="75000"/>
            </a:schemeClr>
          </a:solidFill>
        </p:spPr>
        <p:txBody>
          <a:bodyPr wrap="square" rtlCol="0">
            <a:spAutoFit/>
          </a:bodyPr>
          <a:lstStyle/>
          <a:p>
            <a:pPr algn="ctr"/>
            <a:r>
              <a:rPr lang="en-US" sz="1600" b="1" dirty="0">
                <a:solidFill>
                  <a:schemeClr val="bg1"/>
                </a:solidFill>
              </a:rPr>
              <a:t>Co Rd G</a:t>
            </a:r>
          </a:p>
        </p:txBody>
      </p:sp>
    </p:spTree>
    <p:extLst>
      <p:ext uri="{BB962C8B-B14F-4D97-AF65-F5344CB8AC3E}">
        <p14:creationId xmlns:p14="http://schemas.microsoft.com/office/powerpoint/2010/main" val="300038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44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81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90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1100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1500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1500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21800"/>
                                  </p:stCondLst>
                                  <p:childTnLst>
                                    <p:set>
                                      <p:cBhvr>
                                        <p:cTn id="18" dur="1" fill="hold">
                                          <p:stCondLst>
                                            <p:cond delay="0"/>
                                          </p:stCondLst>
                                        </p:cTn>
                                        <p:tgtEl>
                                          <p:spTgt spid="22"/>
                                        </p:tgtEl>
                                        <p:attrNameLst>
                                          <p:attrName>style.visibility</p:attrName>
                                        </p:attrNameLst>
                                      </p:cBhvr>
                                      <p:to>
                                        <p:strVal val="visible"/>
                                      </p:to>
                                    </p:set>
                                  </p:childTnLst>
                                </p:cTn>
                              </p:par>
                              <p:par>
                                <p:cTn id="19" presetID="22" presetClass="entr" presetSubtype="2" fill="hold" grpId="0" nodeType="withEffect">
                                  <p:stCondLst>
                                    <p:cond delay="22500"/>
                                  </p:stCondLst>
                                  <p:childTnLst>
                                    <p:set>
                                      <p:cBhvr>
                                        <p:cTn id="20" dur="1" fill="hold">
                                          <p:stCondLst>
                                            <p:cond delay="0"/>
                                          </p:stCondLst>
                                        </p:cTn>
                                        <p:tgtEl>
                                          <p:spTgt spid="21"/>
                                        </p:tgtEl>
                                        <p:attrNameLst>
                                          <p:attrName>style.visibility</p:attrName>
                                        </p:attrNameLst>
                                      </p:cBhvr>
                                      <p:to>
                                        <p:strVal val="visible"/>
                                      </p:to>
                                    </p:set>
                                    <p:animEffect transition="in" filter="wipe(right)">
                                      <p:cBhvr>
                                        <p:cTn id="21" dur="3000"/>
                                        <p:tgtEl>
                                          <p:spTgt spid="21"/>
                                        </p:tgtEl>
                                      </p:cBhvr>
                                    </p:animEffect>
                                  </p:childTnLst>
                                </p:cTn>
                              </p:par>
                              <p:par>
                                <p:cTn id="22" presetID="1" presetClass="entr" presetSubtype="0" fill="hold" grpId="0" nodeType="withEffect">
                                  <p:stCondLst>
                                    <p:cond delay="2910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grpId="0" nodeType="withEffect">
                                  <p:stCondLst>
                                    <p:cond delay="3260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21" grpId="0" animBg="1"/>
      <p:bldP spid="22" grpId="0" animBg="1"/>
      <p:bldP spid="23"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3</a:t>
            </a:r>
            <a:endParaRPr lang="en-US" sz="3600" dirty="0">
              <a:solidFill>
                <a:prstClr val="black"/>
              </a:solidFill>
              <a:latin typeface="Calibri"/>
            </a:endParaRPr>
          </a:p>
        </p:txBody>
      </p:sp>
      <p:sp>
        <p:nvSpPr>
          <p:cNvPr id="4" name="Slide Number Placeholder 3"/>
          <p:cNvSpPr>
            <a:spLocks noGrp="1"/>
          </p:cNvSpPr>
          <p:nvPr>
            <p:ph type="sldNum" idx="4"/>
          </p:nvPr>
        </p:nvSpPr>
        <p:spPr>
          <a:xfrm>
            <a:off x="7607030" y="6377147"/>
            <a:ext cx="1079770" cy="344328"/>
          </a:xfrm>
        </p:spPr>
        <p:txBody>
          <a:bodyPr/>
          <a:lstStyle/>
          <a:p>
            <a:r>
              <a:rPr lang="en-US" dirty="0">
                <a:solidFill>
                  <a:prstClr val="black"/>
                </a:solidFill>
              </a:rPr>
              <a:t>Slide </a:t>
            </a:r>
            <a:fld id="{8B38DBA3-52F9-4AF4-A6A4-FA4D7DB2F99C}" type="slidenum">
              <a:rPr lang="en-US" smtClean="0">
                <a:solidFill>
                  <a:prstClr val="black"/>
                </a:solidFill>
              </a:rPr>
              <a:pPr/>
              <a:t>26</a:t>
            </a:fld>
            <a:endParaRPr lang="en-US" dirty="0">
              <a:solidFill>
                <a:prstClr val="black"/>
              </a:solidFill>
            </a:endParaRPr>
          </a:p>
        </p:txBody>
      </p:sp>
      <p:pic>
        <p:nvPicPr>
          <p:cNvPr id="9" name="Picture 8"/>
          <p:cNvPicPr>
            <a:picLocks noChangeAspect="1"/>
          </p:cNvPicPr>
          <p:nvPr/>
        </p:nvPicPr>
        <p:blipFill>
          <a:blip r:embed="rId3"/>
          <a:stretch>
            <a:fillRect/>
          </a:stretch>
        </p:blipFill>
        <p:spPr>
          <a:xfrm>
            <a:off x="1729463" y="71196"/>
            <a:ext cx="4479290" cy="6786804"/>
          </a:xfrm>
          <a:prstGeom prst="rect">
            <a:avLst/>
          </a:prstGeom>
        </p:spPr>
      </p:pic>
      <p:sp>
        <p:nvSpPr>
          <p:cNvPr id="10" name="TextBox 9"/>
          <p:cNvSpPr txBox="1"/>
          <p:nvPr/>
        </p:nvSpPr>
        <p:spPr>
          <a:xfrm>
            <a:off x="861774" y="6377147"/>
            <a:ext cx="1043663" cy="338554"/>
          </a:xfrm>
          <a:prstGeom prst="rect">
            <a:avLst/>
          </a:prstGeom>
          <a:solidFill>
            <a:srgbClr val="FFFFFF"/>
          </a:solidFill>
        </p:spPr>
        <p:txBody>
          <a:bodyPr wrap="square" rtlCol="0">
            <a:spAutoFit/>
          </a:bodyPr>
          <a:lstStyle/>
          <a:p>
            <a:pPr algn="ctr"/>
            <a:r>
              <a:rPr lang="en-US" sz="1600" dirty="0"/>
              <a:t>Co Rd J</a:t>
            </a:r>
          </a:p>
        </p:txBody>
      </p:sp>
      <p:sp>
        <p:nvSpPr>
          <p:cNvPr id="11" name="TextBox 10"/>
          <p:cNvSpPr txBox="1"/>
          <p:nvPr/>
        </p:nvSpPr>
        <p:spPr>
          <a:xfrm>
            <a:off x="907595" y="1053528"/>
            <a:ext cx="1043663" cy="338554"/>
          </a:xfrm>
          <a:prstGeom prst="rect">
            <a:avLst/>
          </a:prstGeom>
          <a:solidFill>
            <a:srgbClr val="FFFFFF"/>
          </a:solidFill>
        </p:spPr>
        <p:txBody>
          <a:bodyPr wrap="square" rtlCol="0">
            <a:spAutoFit/>
          </a:bodyPr>
          <a:lstStyle/>
          <a:p>
            <a:pPr algn="ctr"/>
            <a:r>
              <a:rPr lang="en-US" sz="1600" dirty="0"/>
              <a:t>Co Rd H</a:t>
            </a:r>
          </a:p>
        </p:txBody>
      </p:sp>
      <p:pic>
        <p:nvPicPr>
          <p:cNvPr id="12" name="Picture 11"/>
          <p:cNvPicPr>
            <a:picLocks noChangeAspect="1"/>
          </p:cNvPicPr>
          <p:nvPr/>
        </p:nvPicPr>
        <p:blipFill>
          <a:blip r:embed="rId4"/>
          <a:stretch>
            <a:fillRect/>
          </a:stretch>
        </p:blipFill>
        <p:spPr>
          <a:xfrm>
            <a:off x="6508789" y="1047825"/>
            <a:ext cx="1533525" cy="276225"/>
          </a:xfrm>
          <a:prstGeom prst="rect">
            <a:avLst/>
          </a:prstGeom>
        </p:spPr>
      </p:pic>
      <p:pic>
        <p:nvPicPr>
          <p:cNvPr id="13" name="Picture 12"/>
          <p:cNvPicPr>
            <a:picLocks noChangeAspect="1"/>
          </p:cNvPicPr>
          <p:nvPr/>
        </p:nvPicPr>
        <p:blipFill>
          <a:blip r:embed="rId5"/>
          <a:stretch>
            <a:fillRect/>
          </a:stretch>
        </p:blipFill>
        <p:spPr>
          <a:xfrm>
            <a:off x="6508789" y="567160"/>
            <a:ext cx="2562225" cy="266700"/>
          </a:xfrm>
          <a:prstGeom prst="rect">
            <a:avLst/>
          </a:prstGeom>
        </p:spPr>
      </p:pic>
      <p:pic>
        <p:nvPicPr>
          <p:cNvPr id="14" name="Picture 13"/>
          <p:cNvPicPr>
            <a:picLocks noChangeAspect="1"/>
          </p:cNvPicPr>
          <p:nvPr/>
        </p:nvPicPr>
        <p:blipFill>
          <a:blip r:embed="rId6"/>
          <a:stretch>
            <a:fillRect/>
          </a:stretch>
        </p:blipFill>
        <p:spPr>
          <a:xfrm>
            <a:off x="3123997" y="183159"/>
            <a:ext cx="1569923" cy="2259417"/>
          </a:xfrm>
          <a:prstGeom prst="rect">
            <a:avLst/>
          </a:prstGeom>
        </p:spPr>
      </p:pic>
      <p:sp>
        <p:nvSpPr>
          <p:cNvPr id="17" name="Subtitle 2"/>
          <p:cNvSpPr>
            <a:spLocks noGrp="1"/>
          </p:cNvSpPr>
          <p:nvPr>
            <p:ph type="subTitle" idx="1"/>
          </p:nvPr>
        </p:nvSpPr>
        <p:spPr>
          <a:xfrm>
            <a:off x="6494451" y="1883312"/>
            <a:ext cx="2562225" cy="1118527"/>
          </a:xfrm>
        </p:spPr>
        <p:txBody>
          <a:bodyPr/>
          <a:lstStyle/>
          <a:p>
            <a:pPr marL="0" indent="0">
              <a:buNone/>
            </a:pPr>
            <a:r>
              <a:rPr lang="en-US" sz="2400" dirty="0"/>
              <a:t>R-1B is sparsely populated</a:t>
            </a:r>
          </a:p>
        </p:txBody>
      </p:sp>
      <p:pic>
        <p:nvPicPr>
          <p:cNvPr id="18" name="Picture 17"/>
          <p:cNvPicPr>
            <a:picLocks noChangeAspect="1"/>
          </p:cNvPicPr>
          <p:nvPr/>
        </p:nvPicPr>
        <p:blipFill>
          <a:blip r:embed="rId7"/>
          <a:stretch>
            <a:fillRect/>
          </a:stretch>
        </p:blipFill>
        <p:spPr>
          <a:xfrm>
            <a:off x="861774" y="3253910"/>
            <a:ext cx="8282226" cy="2830954"/>
          </a:xfrm>
          <a:prstGeom prst="rect">
            <a:avLst/>
          </a:prstGeom>
        </p:spPr>
      </p:pic>
    </p:spTree>
    <p:extLst>
      <p:ext uri="{BB962C8B-B14F-4D97-AF65-F5344CB8AC3E}">
        <p14:creationId xmlns:p14="http://schemas.microsoft.com/office/powerpoint/2010/main" val="256115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410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6000"/>
                                  </p:stCondLst>
                                  <p:childTnLst>
                                    <p:set>
                                      <p:cBhvr>
                                        <p:cTn id="8" dur="1" fill="hold">
                                          <p:stCondLst>
                                            <p:cond delay="0"/>
                                          </p:stCondLst>
                                        </p:cTn>
                                        <p:tgtEl>
                                          <p:spTgt spid="17">
                                            <p:txEl>
                                              <p:pRg st="0" end="0"/>
                                            </p:txEl>
                                          </p:spTgt>
                                        </p:tgtEl>
                                        <p:attrNameLst>
                                          <p:attrName>style.visibility</p:attrName>
                                        </p:attrNameLst>
                                      </p:cBhvr>
                                      <p:to>
                                        <p:strVal val="visible"/>
                                      </p:to>
                                    </p:set>
                                  </p:childTnLst>
                                </p:cTn>
                              </p:par>
                              <p:par>
                                <p:cTn id="9" presetID="1" presetClass="entr" presetSubtype="0" fill="hold" nodeType="withEffect">
                                  <p:stCondLst>
                                    <p:cond delay="1100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5325667" y="1255366"/>
            <a:ext cx="3495675" cy="5448300"/>
          </a:xfrm>
          <a:prstGeom prst="rect">
            <a:avLst/>
          </a:prstGeom>
        </p:spPr>
      </p:pic>
      <p:pic>
        <p:nvPicPr>
          <p:cNvPr id="22" name="Picture 21"/>
          <p:cNvPicPr>
            <a:picLocks noChangeAspect="1"/>
          </p:cNvPicPr>
          <p:nvPr/>
        </p:nvPicPr>
        <p:blipFill>
          <a:blip r:embed="rId4"/>
          <a:stretch>
            <a:fillRect/>
          </a:stretch>
        </p:blipFill>
        <p:spPr>
          <a:xfrm>
            <a:off x="6188116" y="1368136"/>
            <a:ext cx="1627926" cy="2535692"/>
          </a:xfrm>
          <a:prstGeom prst="rect">
            <a:avLst/>
          </a:prstGeom>
        </p:spPr>
      </p:pic>
      <p:sp>
        <p:nvSpPr>
          <p:cNvPr id="2" name="Title 1"/>
          <p:cNvSpPr txBox="1">
            <a:spLocks noGrp="1"/>
          </p:cNvSpPr>
          <p:nvPr>
            <p:ph type="title"/>
          </p:nvPr>
        </p:nvSpPr>
        <p:spPr>
          <a:xfrm>
            <a:off x="996317" y="49592"/>
            <a:ext cx="7825025" cy="684066"/>
          </a:xfrm>
          <a:prstGeom prst="rect">
            <a:avLst/>
          </a:prstGeom>
          <a:noFill/>
        </p:spPr>
        <p:txBody>
          <a:bodyPr wrap="square" anchor="ctr"/>
          <a:lstStyle>
            <a:lvl1pPr lvl="0">
              <a:defRPr/>
            </a:lvl1pPr>
          </a:lstStyle>
          <a:p>
            <a:pPr lvl="0" algn="ctr"/>
            <a:r>
              <a:rPr lang="en-US" sz="3600" dirty="0">
                <a:latin typeface="+mj-lt"/>
              </a:rPr>
              <a:t>National FC Maps</a:t>
            </a:r>
            <a:r>
              <a:rPr sz="3600" dirty="0">
                <a:latin typeface="+mj-lt"/>
              </a:rPr>
              <a:t> </a:t>
            </a:r>
            <a:r>
              <a:rPr lang="en-US" sz="3600" dirty="0">
                <a:latin typeface="+mj-lt"/>
              </a:rPr>
              <a:t>on NDOT Website</a:t>
            </a:r>
            <a:endParaRPr sz="3600" dirty="0">
              <a:latin typeface="+mj-lt"/>
            </a:endParaRPr>
          </a:p>
        </p:txBody>
      </p:sp>
      <p:sp>
        <p:nvSpPr>
          <p:cNvPr id="8" name="TextBox 7"/>
          <p:cNvSpPr txBox="1"/>
          <p:nvPr/>
        </p:nvSpPr>
        <p:spPr>
          <a:xfrm>
            <a:off x="1003756" y="6458393"/>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27</a:t>
            </a:fld>
            <a:endParaRPr lang="en-US" dirty="0">
              <a:solidFill>
                <a:prstClr val="black"/>
              </a:solidFill>
              <a:latin typeface="Calibri"/>
            </a:endParaRPr>
          </a:p>
        </p:txBody>
      </p:sp>
      <p:sp>
        <p:nvSpPr>
          <p:cNvPr id="4" name="TextBox 3"/>
          <p:cNvSpPr txBox="1"/>
          <p:nvPr/>
        </p:nvSpPr>
        <p:spPr>
          <a:xfrm>
            <a:off x="2015412" y="684070"/>
            <a:ext cx="5747657" cy="400110"/>
          </a:xfrm>
          <a:prstGeom prst="rect">
            <a:avLst/>
          </a:prstGeom>
          <a:solidFill>
            <a:srgbClr val="FFFFFF"/>
          </a:solidFill>
        </p:spPr>
        <p:txBody>
          <a:bodyPr wrap="square" rtlCol="0">
            <a:spAutoFit/>
          </a:bodyPr>
          <a:lstStyle/>
          <a:p>
            <a:pPr algn="ctr"/>
            <a:r>
              <a:rPr lang="en-US" sz="2000" dirty="0">
                <a:hlinkClick r:id="rId5"/>
              </a:rPr>
              <a:t>https://dot.nebraska.gov/travel/map-library/</a:t>
            </a:r>
            <a:endParaRPr lang="en-US" sz="2000" dirty="0"/>
          </a:p>
        </p:txBody>
      </p:sp>
      <p:sp>
        <p:nvSpPr>
          <p:cNvPr id="5" name="TextBox 4"/>
          <p:cNvSpPr txBox="1"/>
          <p:nvPr/>
        </p:nvSpPr>
        <p:spPr>
          <a:xfrm rot="16200000">
            <a:off x="6145899" y="2938089"/>
            <a:ext cx="1105716" cy="338554"/>
          </a:xfrm>
          <a:prstGeom prst="rect">
            <a:avLst/>
          </a:prstGeom>
          <a:solidFill>
            <a:schemeClr val="bg1"/>
          </a:solidFill>
        </p:spPr>
        <p:txBody>
          <a:bodyPr wrap="square" rtlCol="0">
            <a:spAutoFit/>
          </a:bodyPr>
          <a:lstStyle/>
          <a:p>
            <a:pPr algn="ctr"/>
            <a:r>
              <a:rPr lang="en-US" sz="1600" dirty="0"/>
              <a:t>Co Rd 23</a:t>
            </a:r>
          </a:p>
        </p:txBody>
      </p:sp>
      <p:sp>
        <p:nvSpPr>
          <p:cNvPr id="16" name="TextBox 15"/>
          <p:cNvSpPr txBox="1"/>
          <p:nvPr/>
        </p:nvSpPr>
        <p:spPr>
          <a:xfrm>
            <a:off x="4546863" y="6301004"/>
            <a:ext cx="2321171" cy="369332"/>
          </a:xfrm>
          <a:prstGeom prst="rect">
            <a:avLst/>
          </a:prstGeom>
          <a:solidFill>
            <a:srgbClr val="FFFFFF"/>
          </a:solidFill>
        </p:spPr>
        <p:txBody>
          <a:bodyPr wrap="square" rtlCol="0">
            <a:spAutoFit/>
          </a:bodyPr>
          <a:lstStyle/>
          <a:p>
            <a:r>
              <a:rPr lang="en-US" b="1" dirty="0">
                <a:solidFill>
                  <a:srgbClr val="FF0000"/>
                </a:solidFill>
                <a:latin typeface="Calibri"/>
              </a:rPr>
              <a:t>Urban Area Boundary</a:t>
            </a:r>
          </a:p>
        </p:txBody>
      </p:sp>
      <p:cxnSp>
        <p:nvCxnSpPr>
          <p:cNvPr id="18" name="Straight Arrow Connector 17"/>
          <p:cNvCxnSpPr/>
          <p:nvPr/>
        </p:nvCxnSpPr>
        <p:spPr>
          <a:xfrm flipV="1">
            <a:off x="6610599" y="6115897"/>
            <a:ext cx="124648" cy="291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227900" y="3773600"/>
            <a:ext cx="844714" cy="338554"/>
          </a:xfrm>
          <a:prstGeom prst="rect">
            <a:avLst/>
          </a:prstGeom>
          <a:solidFill>
            <a:srgbClr val="FFFFFF"/>
          </a:solidFill>
        </p:spPr>
        <p:txBody>
          <a:bodyPr wrap="square" rtlCol="0">
            <a:spAutoFit/>
          </a:bodyPr>
          <a:lstStyle/>
          <a:p>
            <a:pPr algn="ctr"/>
            <a:r>
              <a:rPr lang="en-US" sz="1600" dirty="0"/>
              <a:t>Co Rd F</a:t>
            </a:r>
          </a:p>
        </p:txBody>
      </p:sp>
      <p:sp>
        <p:nvSpPr>
          <p:cNvPr id="25" name="TextBox 24"/>
          <p:cNvSpPr txBox="1"/>
          <p:nvPr/>
        </p:nvSpPr>
        <p:spPr>
          <a:xfrm>
            <a:off x="7741365" y="5872973"/>
            <a:ext cx="1079977" cy="338554"/>
          </a:xfrm>
          <a:prstGeom prst="rect">
            <a:avLst/>
          </a:prstGeom>
          <a:solidFill>
            <a:srgbClr val="FFFFFF"/>
          </a:solidFill>
        </p:spPr>
        <p:txBody>
          <a:bodyPr wrap="square" rtlCol="0">
            <a:spAutoFit/>
          </a:bodyPr>
          <a:lstStyle/>
          <a:p>
            <a:pPr algn="ctr"/>
            <a:r>
              <a:rPr lang="en-US" sz="1600" dirty="0"/>
              <a:t>Co Rd J</a:t>
            </a:r>
          </a:p>
        </p:txBody>
      </p:sp>
      <p:pic>
        <p:nvPicPr>
          <p:cNvPr id="6" name="Picture 5"/>
          <p:cNvPicPr>
            <a:picLocks noChangeAspect="1"/>
          </p:cNvPicPr>
          <p:nvPr/>
        </p:nvPicPr>
        <p:blipFill>
          <a:blip r:embed="rId6"/>
          <a:stretch>
            <a:fillRect/>
          </a:stretch>
        </p:blipFill>
        <p:spPr>
          <a:xfrm>
            <a:off x="6211486" y="3895325"/>
            <a:ext cx="1604556" cy="2530423"/>
          </a:xfrm>
          <a:prstGeom prst="rect">
            <a:avLst/>
          </a:prstGeom>
        </p:spPr>
      </p:pic>
      <p:pic>
        <p:nvPicPr>
          <p:cNvPr id="9" name="Picture 8"/>
          <p:cNvPicPr>
            <a:picLocks noChangeAspect="1"/>
          </p:cNvPicPr>
          <p:nvPr/>
        </p:nvPicPr>
        <p:blipFill>
          <a:blip r:embed="rId7"/>
          <a:stretch>
            <a:fillRect/>
          </a:stretch>
        </p:blipFill>
        <p:spPr>
          <a:xfrm>
            <a:off x="1036896" y="1232827"/>
            <a:ext cx="3812238" cy="5076918"/>
          </a:xfrm>
          <a:prstGeom prst="rect">
            <a:avLst/>
          </a:prstGeom>
        </p:spPr>
      </p:pic>
      <p:sp>
        <p:nvSpPr>
          <p:cNvPr id="11" name="Rectangle 10"/>
          <p:cNvSpPr/>
          <p:nvPr/>
        </p:nvSpPr>
        <p:spPr>
          <a:xfrm>
            <a:off x="6868034" y="4002677"/>
            <a:ext cx="310578" cy="38052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66527" y="1255366"/>
            <a:ext cx="3790983" cy="505437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H="1" flipV="1">
            <a:off x="4857511" y="1269288"/>
            <a:ext cx="2010523" cy="27333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878766" y="4425536"/>
            <a:ext cx="1989268" cy="18754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436917" y="3951832"/>
            <a:ext cx="1707853" cy="338554"/>
          </a:xfrm>
          <a:prstGeom prst="rect">
            <a:avLst/>
          </a:prstGeom>
          <a:solidFill>
            <a:srgbClr val="FFFFFF"/>
          </a:solidFill>
        </p:spPr>
        <p:txBody>
          <a:bodyPr wrap="square" rtlCol="0">
            <a:spAutoFit/>
          </a:bodyPr>
          <a:lstStyle/>
          <a:p>
            <a:pPr algn="ctr"/>
            <a:r>
              <a:rPr lang="en-US" sz="1600" dirty="0"/>
              <a:t>Lake Minatare Rd</a:t>
            </a:r>
          </a:p>
        </p:txBody>
      </p:sp>
      <p:sp>
        <p:nvSpPr>
          <p:cNvPr id="30" name="TextBox 2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3</a:t>
            </a:r>
            <a:endParaRPr lang="en-US" sz="3600" dirty="0">
              <a:solidFill>
                <a:prstClr val="black"/>
              </a:solidFill>
              <a:latin typeface="Calibri"/>
            </a:endParaRPr>
          </a:p>
        </p:txBody>
      </p:sp>
      <p:sp>
        <p:nvSpPr>
          <p:cNvPr id="31" name="TextBox 30"/>
          <p:cNvSpPr txBox="1"/>
          <p:nvPr/>
        </p:nvSpPr>
        <p:spPr>
          <a:xfrm>
            <a:off x="1066526" y="1705544"/>
            <a:ext cx="1707853" cy="338554"/>
          </a:xfrm>
          <a:prstGeom prst="rect">
            <a:avLst/>
          </a:prstGeom>
          <a:solidFill>
            <a:srgbClr val="FFFFFF"/>
          </a:solidFill>
        </p:spPr>
        <p:txBody>
          <a:bodyPr wrap="square" rtlCol="0">
            <a:spAutoFit/>
          </a:bodyPr>
          <a:lstStyle/>
          <a:p>
            <a:pPr algn="ctr"/>
            <a:r>
              <a:rPr lang="en-US" sz="1600" dirty="0"/>
              <a:t>Lake Minatare Rd</a:t>
            </a:r>
          </a:p>
        </p:txBody>
      </p:sp>
      <p:sp>
        <p:nvSpPr>
          <p:cNvPr id="32" name="TextBox 31"/>
          <p:cNvSpPr txBox="1"/>
          <p:nvPr/>
        </p:nvSpPr>
        <p:spPr>
          <a:xfrm>
            <a:off x="996317" y="5999463"/>
            <a:ext cx="2803211" cy="461665"/>
          </a:xfrm>
          <a:prstGeom prst="rect">
            <a:avLst/>
          </a:prstGeom>
          <a:solidFill>
            <a:srgbClr val="FFFFFF"/>
          </a:solidFill>
          <a:ln>
            <a:solidFill>
              <a:srgbClr val="2B0B7B"/>
            </a:solidFill>
          </a:ln>
        </p:spPr>
        <p:txBody>
          <a:bodyPr wrap="square" rtlCol="0">
            <a:spAutoFit/>
          </a:bodyPr>
          <a:lstStyle/>
          <a:p>
            <a:pPr algn="ctr"/>
            <a:r>
              <a:rPr lang="en-US" sz="2400" b="1" dirty="0">
                <a:solidFill>
                  <a:srgbClr val="2B0B7B"/>
                </a:solidFill>
              </a:rPr>
              <a:t>Scottsbluff County</a:t>
            </a:r>
          </a:p>
        </p:txBody>
      </p:sp>
    </p:spTree>
    <p:extLst>
      <p:ext uri="{BB962C8B-B14F-4D97-AF65-F5344CB8AC3E}">
        <p14:creationId xmlns:p14="http://schemas.microsoft.com/office/powerpoint/2010/main" val="366755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0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1300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1810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1810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1820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1910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1970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31" grpId="0" animBg="1"/>
      <p:bldP spid="3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800101"/>
            <a:ext cx="6153150" cy="609600"/>
          </a:xfrm>
        </p:spPr>
        <p:txBody>
          <a:bodyPr/>
          <a:lstStyle/>
          <a:p>
            <a:endParaRPr lang="en-US"/>
          </a:p>
        </p:txBody>
      </p:sp>
      <p:sp>
        <p:nvSpPr>
          <p:cNvPr id="3" name="Text Placeholder 2"/>
          <p:cNvSpPr>
            <a:spLocks noGrp="1"/>
          </p:cNvSpPr>
          <p:nvPr>
            <p:ph type="body" idx="1"/>
          </p:nvPr>
        </p:nvSpPr>
        <p:spPr>
          <a:xfrm>
            <a:off x="1885950" y="2647950"/>
            <a:ext cx="5257800" cy="2857500"/>
          </a:xfrm>
        </p:spPr>
        <p:txBody>
          <a:bodyPr/>
          <a:lstStyle/>
          <a:p>
            <a:endParaRPr lang="en-US"/>
          </a:p>
        </p:txBody>
      </p:sp>
      <p:sp>
        <p:nvSpPr>
          <p:cNvPr id="5" name="TextBox 4"/>
          <p:cNvSpPr txBox="1"/>
          <p:nvPr/>
        </p:nvSpPr>
        <p:spPr>
          <a:xfrm>
            <a:off x="5410200" y="6292854"/>
            <a:ext cx="3733800" cy="400110"/>
          </a:xfrm>
          <a:prstGeom prst="rect">
            <a:avLst/>
          </a:prstGeom>
          <a:noFill/>
        </p:spPr>
        <p:txBody>
          <a:bodyPr wrap="square" rtlCol="0">
            <a:spAutoFit/>
          </a:bodyPr>
          <a:lstStyle/>
          <a:p>
            <a:r>
              <a:rPr lang="en-US" sz="2000" dirty="0">
                <a:solidFill>
                  <a:prstClr val="black"/>
                </a:solidFill>
                <a:latin typeface="Calibri"/>
              </a:rPr>
              <a:t>428 NAC 2-001.03H, Pages 65-66</a:t>
            </a:r>
          </a:p>
        </p:txBody>
      </p:sp>
      <p:pic>
        <p:nvPicPr>
          <p:cNvPr id="4" name="Picture 3"/>
          <p:cNvPicPr>
            <a:picLocks noChangeAspect="1"/>
          </p:cNvPicPr>
          <p:nvPr/>
        </p:nvPicPr>
        <p:blipFill>
          <a:blip r:embed="rId3"/>
          <a:stretch>
            <a:fillRect/>
          </a:stretch>
        </p:blipFill>
        <p:spPr>
          <a:xfrm>
            <a:off x="1434084" y="320679"/>
            <a:ext cx="6896100" cy="5972175"/>
          </a:xfrm>
          <a:prstGeom prst="rect">
            <a:avLst/>
          </a:prstGeom>
        </p:spPr>
      </p:pic>
      <p:sp>
        <p:nvSpPr>
          <p:cNvPr id="6" name="Oval 5"/>
          <p:cNvSpPr/>
          <p:nvPr/>
        </p:nvSpPr>
        <p:spPr>
          <a:xfrm>
            <a:off x="3377183" y="1219200"/>
            <a:ext cx="1504951" cy="2630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Oval 6"/>
          <p:cNvSpPr/>
          <p:nvPr/>
        </p:nvSpPr>
        <p:spPr>
          <a:xfrm>
            <a:off x="3815333" y="2131159"/>
            <a:ext cx="957263" cy="2786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Oval 7"/>
          <p:cNvSpPr/>
          <p:nvPr/>
        </p:nvSpPr>
        <p:spPr>
          <a:xfrm>
            <a:off x="5501258" y="1765297"/>
            <a:ext cx="1495425" cy="2635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extBox 9"/>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18" name="TextBox 17"/>
          <p:cNvSpPr txBox="1"/>
          <p:nvPr/>
        </p:nvSpPr>
        <p:spPr>
          <a:xfrm>
            <a:off x="996317" y="6488668"/>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28</a:t>
            </a:fld>
            <a:endParaRPr lang="en-US" dirty="0">
              <a:solidFill>
                <a:prstClr val="black"/>
              </a:solidFill>
              <a:latin typeface="Calibri"/>
            </a:endParaRPr>
          </a:p>
        </p:txBody>
      </p:sp>
    </p:spTree>
    <p:extLst>
      <p:ext uri="{BB962C8B-B14F-4D97-AF65-F5344CB8AC3E}">
        <p14:creationId xmlns:p14="http://schemas.microsoft.com/office/powerpoint/2010/main" val="318403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600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1100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72665" y="64722"/>
            <a:ext cx="7561385" cy="1447556"/>
          </a:xfrm>
          <a:prstGeom prst="rect">
            <a:avLst/>
          </a:prstGeom>
          <a:noFill/>
        </p:spPr>
        <p:txBody>
          <a:bodyPr wrap="square" anchor="ctr"/>
          <a:lstStyle>
            <a:lvl1pPr lvl="0">
              <a:defRPr/>
            </a:lvl1pPr>
          </a:lstStyle>
          <a:p>
            <a:pPr lvl="0" algn="ctr"/>
            <a:r>
              <a:rPr lang="en-US" dirty="0">
                <a:latin typeface="+mj-lt"/>
              </a:rPr>
              <a:t>2016</a:t>
            </a:r>
            <a:r>
              <a:rPr dirty="0">
                <a:latin typeface="+mj-lt"/>
              </a:rPr>
              <a:t> </a:t>
            </a:r>
            <a:r>
              <a:rPr lang="en-US" dirty="0">
                <a:latin typeface="+mj-lt"/>
              </a:rPr>
              <a:t>Design </a:t>
            </a:r>
            <a:r>
              <a:rPr dirty="0">
                <a:latin typeface="+mj-lt"/>
              </a:rPr>
              <a:t>Standards</a:t>
            </a:r>
            <a:r>
              <a:rPr lang="en-US" dirty="0">
                <a:latin typeface="+mj-lt"/>
              </a:rPr>
              <a:t> </a:t>
            </a:r>
            <a:br>
              <a:rPr lang="en-US" dirty="0">
                <a:latin typeface="+mj-lt"/>
              </a:rPr>
            </a:br>
            <a:r>
              <a:rPr lang="en-US" dirty="0">
                <a:latin typeface="+mj-lt"/>
              </a:rPr>
              <a:t>15 Tables</a:t>
            </a:r>
            <a:r>
              <a:rPr dirty="0">
                <a:latin typeface="+mj-lt"/>
              </a:rPr>
              <a:t> </a:t>
            </a:r>
          </a:p>
        </p:txBody>
      </p:sp>
      <p:sp>
        <p:nvSpPr>
          <p:cNvPr id="4" name="TextBox 3"/>
          <p:cNvSpPr txBox="1"/>
          <p:nvPr/>
        </p:nvSpPr>
        <p:spPr>
          <a:xfrm>
            <a:off x="1570381" y="1512278"/>
            <a:ext cx="7338139" cy="4585871"/>
          </a:xfrm>
          <a:prstGeom prst="rect">
            <a:avLst/>
          </a:prstGeom>
          <a:noFill/>
        </p:spPr>
        <p:txBody>
          <a:bodyPr wrap="square" rtlCol="0">
            <a:spAutoFit/>
          </a:bodyPr>
          <a:lstStyle/>
          <a:p>
            <a:r>
              <a:rPr lang="en-US" sz="3200" dirty="0">
                <a:solidFill>
                  <a:prstClr val="black"/>
                </a:solidFill>
                <a:latin typeface="Calibri"/>
              </a:rPr>
              <a:t>4 – </a:t>
            </a:r>
            <a:r>
              <a:rPr lang="en-US" sz="3200" dirty="0">
                <a:solidFill>
                  <a:srgbClr val="0070C0"/>
                </a:solidFill>
                <a:latin typeface="Calibri"/>
              </a:rPr>
              <a:t>Urban Areas</a:t>
            </a:r>
          </a:p>
          <a:p>
            <a:endParaRPr lang="en-US" sz="2000" dirty="0">
              <a:solidFill>
                <a:prstClr val="black"/>
              </a:solidFill>
              <a:latin typeface="Calibri"/>
            </a:endParaRPr>
          </a:p>
          <a:p>
            <a:r>
              <a:rPr lang="en-US" sz="3200" dirty="0">
                <a:solidFill>
                  <a:prstClr val="black"/>
                </a:solidFill>
                <a:latin typeface="Calibri"/>
              </a:rPr>
              <a:t>4 – </a:t>
            </a:r>
            <a:r>
              <a:rPr lang="en-US" sz="3200" dirty="0">
                <a:solidFill>
                  <a:srgbClr val="C00000"/>
                </a:solidFill>
                <a:latin typeface="Calibri"/>
              </a:rPr>
              <a:t>Rural Areas</a:t>
            </a:r>
          </a:p>
          <a:p>
            <a:endParaRPr lang="en-US" sz="2000" dirty="0">
              <a:solidFill>
                <a:prstClr val="black"/>
              </a:solidFill>
              <a:latin typeface="Calibri"/>
            </a:endParaRPr>
          </a:p>
          <a:p>
            <a:r>
              <a:rPr lang="en-US" sz="3200" dirty="0">
                <a:solidFill>
                  <a:schemeClr val="bg1">
                    <a:lumMod val="85000"/>
                  </a:schemeClr>
                </a:solidFill>
                <a:latin typeface="Calibri"/>
              </a:rPr>
              <a:t>4 – Scenic-Recreation</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1 – Low Water Stream Crossings and Fords</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1 – Minimum Maintenance Roads</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1 – Remote Residential Roads</a:t>
            </a:r>
          </a:p>
        </p:txBody>
      </p:sp>
      <p:sp>
        <p:nvSpPr>
          <p:cNvPr id="7" name="TextBox 6"/>
          <p:cNvSpPr txBox="1"/>
          <p:nvPr/>
        </p:nvSpPr>
        <p:spPr>
          <a:xfrm>
            <a:off x="918526" y="6301408"/>
            <a:ext cx="1747157" cy="369332"/>
          </a:xfrm>
          <a:prstGeom prst="rect">
            <a:avLst/>
          </a:prstGeom>
          <a:noFill/>
        </p:spPr>
        <p:txBody>
          <a:bodyPr wrap="square" rtlCol="0">
            <a:spAutoFit/>
          </a:bodyPr>
          <a:lstStyle/>
          <a:p>
            <a:r>
              <a:rPr lang="en-US" dirty="0">
                <a:solidFill>
                  <a:prstClr val="black"/>
                </a:solidFill>
                <a:latin typeface="Calibri"/>
              </a:rPr>
              <a:t>Slide </a:t>
            </a:r>
            <a:fld id="{B2853873-84E1-4D3F-BF26-1F5EBFE04FF5}" type="slidenum">
              <a:rPr lang="en-US">
                <a:solidFill>
                  <a:prstClr val="black"/>
                </a:solidFill>
                <a:latin typeface="Calibri"/>
              </a:rPr>
              <a:pPr/>
              <a:t>29</a:t>
            </a:fld>
            <a:endParaRPr lang="en-US" dirty="0">
              <a:solidFill>
                <a:prstClr val="black"/>
              </a:solidFill>
              <a:latin typeface="Calibri"/>
            </a:endParaRPr>
          </a:p>
        </p:txBody>
      </p:sp>
      <p:sp>
        <p:nvSpPr>
          <p:cNvPr id="6" name="TextBox 5"/>
          <p:cNvSpPr txBox="1"/>
          <p:nvPr/>
        </p:nvSpPr>
        <p:spPr>
          <a:xfrm>
            <a:off x="4506686" y="6301408"/>
            <a:ext cx="4637315" cy="400110"/>
          </a:xfrm>
          <a:prstGeom prst="rect">
            <a:avLst/>
          </a:prstGeom>
          <a:noFill/>
        </p:spPr>
        <p:txBody>
          <a:bodyPr wrap="square" rtlCol="0">
            <a:spAutoFit/>
          </a:bodyPr>
          <a:lstStyle/>
          <a:p>
            <a:r>
              <a:rPr lang="en-US" sz="2000" dirty="0">
                <a:solidFill>
                  <a:prstClr val="black"/>
                </a:solidFill>
                <a:latin typeface="Calibri"/>
              </a:rPr>
              <a:t>428 NAC 2-001.03, C thru J, Pages 55-70</a:t>
            </a: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3" name="Rectangle 2"/>
          <p:cNvSpPr/>
          <p:nvPr/>
        </p:nvSpPr>
        <p:spPr>
          <a:xfrm>
            <a:off x="1415143" y="1512278"/>
            <a:ext cx="3091543" cy="15139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4474" y="1451552"/>
            <a:ext cx="3550180" cy="1384995"/>
          </a:xfrm>
          <a:prstGeom prst="rect">
            <a:avLst/>
          </a:prstGeom>
          <a:solidFill>
            <a:srgbClr val="FFFFFF"/>
          </a:solidFill>
        </p:spPr>
        <p:txBody>
          <a:bodyPr wrap="square" rtlCol="0">
            <a:spAutoFit/>
          </a:bodyPr>
          <a:lstStyle/>
          <a:p>
            <a:r>
              <a:rPr lang="en-US" sz="2800" dirty="0">
                <a:solidFill>
                  <a:srgbClr val="0070C0"/>
                </a:solidFill>
              </a:rPr>
              <a:t>National Functional Classification Map – Cities Within Counties</a:t>
            </a:r>
          </a:p>
        </p:txBody>
      </p:sp>
      <p:sp>
        <p:nvSpPr>
          <p:cNvPr id="10" name="TextBox 9"/>
          <p:cNvSpPr txBox="1"/>
          <p:nvPr/>
        </p:nvSpPr>
        <p:spPr>
          <a:xfrm>
            <a:off x="2200364" y="4071077"/>
            <a:ext cx="3254110" cy="1384995"/>
          </a:xfrm>
          <a:prstGeom prst="rect">
            <a:avLst/>
          </a:prstGeom>
          <a:solidFill>
            <a:srgbClr val="FFFFFF"/>
          </a:solidFill>
        </p:spPr>
        <p:txBody>
          <a:bodyPr wrap="square" rtlCol="0">
            <a:spAutoFit/>
          </a:bodyPr>
          <a:lstStyle/>
          <a:p>
            <a:r>
              <a:rPr lang="en-US" sz="2800" dirty="0">
                <a:solidFill>
                  <a:srgbClr val="C00000"/>
                </a:solidFill>
              </a:rPr>
              <a:t>National Functional Classification Maps by County</a:t>
            </a:r>
          </a:p>
        </p:txBody>
      </p:sp>
      <p:cxnSp>
        <p:nvCxnSpPr>
          <p:cNvPr id="11" name="Straight Arrow Connector 10"/>
          <p:cNvCxnSpPr/>
          <p:nvPr/>
        </p:nvCxnSpPr>
        <p:spPr>
          <a:xfrm flipH="1">
            <a:off x="3486150" y="2836547"/>
            <a:ext cx="26278" cy="1311636"/>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460216" y="1828800"/>
            <a:ext cx="898124" cy="9431"/>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92472" y="3024326"/>
            <a:ext cx="2317926" cy="523220"/>
          </a:xfrm>
          <a:prstGeom prst="rect">
            <a:avLst/>
          </a:prstGeom>
          <a:solidFill>
            <a:srgbClr val="FFFFFF"/>
          </a:solidFill>
        </p:spPr>
        <p:txBody>
          <a:bodyPr wrap="square" rtlCol="0">
            <a:spAutoFit/>
          </a:bodyPr>
          <a:lstStyle/>
          <a:p>
            <a:r>
              <a:rPr lang="en-US" sz="2800" dirty="0">
                <a:solidFill>
                  <a:srgbClr val="0070C0"/>
                </a:solidFill>
              </a:rPr>
              <a:t>Check Note 2</a:t>
            </a:r>
          </a:p>
        </p:txBody>
      </p:sp>
      <p:sp>
        <p:nvSpPr>
          <p:cNvPr id="16" name="TextBox 15"/>
          <p:cNvSpPr txBox="1"/>
          <p:nvPr/>
        </p:nvSpPr>
        <p:spPr>
          <a:xfrm>
            <a:off x="2357022" y="5574929"/>
            <a:ext cx="2258255" cy="523220"/>
          </a:xfrm>
          <a:prstGeom prst="rect">
            <a:avLst/>
          </a:prstGeom>
          <a:solidFill>
            <a:srgbClr val="FFFFFF"/>
          </a:solidFill>
        </p:spPr>
        <p:txBody>
          <a:bodyPr wrap="square" rtlCol="0">
            <a:spAutoFit/>
          </a:bodyPr>
          <a:lstStyle/>
          <a:p>
            <a:r>
              <a:rPr lang="en-US" sz="2800" dirty="0">
                <a:solidFill>
                  <a:srgbClr val="C00000"/>
                </a:solidFill>
              </a:rPr>
              <a:t>Check Note 3</a:t>
            </a:r>
          </a:p>
        </p:txBody>
      </p:sp>
    </p:spTree>
    <p:extLst>
      <p:ext uri="{BB962C8B-B14F-4D97-AF65-F5344CB8AC3E}">
        <p14:creationId xmlns:p14="http://schemas.microsoft.com/office/powerpoint/2010/main" val="7740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2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102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3730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3780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3830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3880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4080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4180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5" grpId="0" animBg="1"/>
      <p:bldP spid="10"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5" y="139148"/>
            <a:ext cx="8282225" cy="1692490"/>
          </a:xfrm>
          <a:prstGeom prst="rect">
            <a:avLst/>
          </a:prstGeom>
          <a:noFill/>
        </p:spPr>
        <p:txBody>
          <a:bodyPr wrap="square" anchor="ctr"/>
          <a:lstStyle>
            <a:lvl1pPr lvl="0">
              <a:defRPr/>
            </a:lvl1pPr>
          </a:lstStyle>
          <a:p>
            <a:pPr lvl="0" algn="ctr"/>
            <a:r>
              <a:rPr lang="en-US" sz="3600" dirty="0">
                <a:latin typeface="+mj-lt"/>
              </a:rPr>
              <a:t>Chapter 2 (</a:t>
            </a:r>
            <a:r>
              <a:rPr sz="3600" dirty="0">
                <a:latin typeface="+mj-lt"/>
              </a:rPr>
              <a:t>428 </a:t>
            </a:r>
            <a:r>
              <a:rPr lang="en-US" sz="3600" dirty="0">
                <a:latin typeface="+mj-lt"/>
              </a:rPr>
              <a:t>NAC</a:t>
            </a:r>
            <a:r>
              <a:rPr sz="3600" dirty="0">
                <a:latin typeface="+mj-lt"/>
              </a:rPr>
              <a:t> 2</a:t>
            </a:r>
            <a:r>
              <a:rPr lang="en-US" sz="3600" dirty="0">
                <a:latin typeface="+mj-lt"/>
              </a:rPr>
              <a:t>)</a:t>
            </a:r>
            <a:endParaRPr sz="3600" dirty="0">
              <a:latin typeface="+mj-lt"/>
            </a:endParaRPr>
          </a:p>
          <a:p>
            <a:pPr lvl="0" algn="ctr"/>
            <a:r>
              <a:rPr sz="3600" dirty="0">
                <a:latin typeface="+mj-lt"/>
              </a:rPr>
              <a:t>Procedures for Standards</a:t>
            </a:r>
          </a:p>
        </p:txBody>
      </p:sp>
      <p:sp>
        <p:nvSpPr>
          <p:cNvPr id="6" name="TextBox 5"/>
          <p:cNvSpPr txBox="1"/>
          <p:nvPr/>
        </p:nvSpPr>
        <p:spPr>
          <a:xfrm>
            <a:off x="1" y="0"/>
            <a:ext cx="861774" cy="6858000"/>
          </a:xfrm>
          <a:prstGeom prst="rect">
            <a:avLst/>
          </a:prstGeom>
          <a:solidFill>
            <a:srgbClr val="92D050"/>
          </a:solidFill>
        </p:spPr>
        <p:txBody>
          <a:bodyPr vert="vert270" wrap="square" rtlCol="0">
            <a:spAutoFit/>
          </a:bodyPr>
          <a:lstStyle/>
          <a:p>
            <a:pPr algn="ctr"/>
            <a:r>
              <a:rPr lang="en-US" sz="4400" dirty="0">
                <a:solidFill>
                  <a:prstClr val="black"/>
                </a:solidFill>
                <a:latin typeface="Calibri"/>
              </a:rPr>
              <a:t> Title 428 Chapter 2</a:t>
            </a:r>
          </a:p>
        </p:txBody>
      </p:sp>
      <p:sp>
        <p:nvSpPr>
          <p:cNvPr id="7" name="TextBox 6"/>
          <p:cNvSpPr txBox="1"/>
          <p:nvPr/>
        </p:nvSpPr>
        <p:spPr>
          <a:xfrm>
            <a:off x="1101378" y="6457762"/>
            <a:ext cx="1747157" cy="369332"/>
          </a:xfrm>
          <a:prstGeom prst="rect">
            <a:avLst/>
          </a:prstGeom>
          <a:noFill/>
        </p:spPr>
        <p:txBody>
          <a:bodyPr wrap="square" rtlCol="0">
            <a:spAutoFit/>
          </a:bodyPr>
          <a:lstStyle/>
          <a:p>
            <a:r>
              <a:rPr lang="en-US" dirty="0">
                <a:solidFill>
                  <a:prstClr val="black"/>
                </a:solidFill>
                <a:latin typeface="Calibri"/>
              </a:rPr>
              <a:t>Slide </a:t>
            </a:r>
            <a:fld id="{8CE5926B-B3D1-4F87-A057-4F4DC2707035}" type="slidenum">
              <a:rPr lang="en-US">
                <a:solidFill>
                  <a:prstClr val="black"/>
                </a:solidFill>
                <a:latin typeface="Calibri"/>
              </a:rPr>
              <a:pPr/>
              <a:t>3</a:t>
            </a:fld>
            <a:endParaRPr lang="en-US" dirty="0">
              <a:solidFill>
                <a:prstClr val="black"/>
              </a:solidFill>
              <a:latin typeface="Calibri"/>
            </a:endParaRPr>
          </a:p>
        </p:txBody>
      </p:sp>
      <p:graphicFrame>
        <p:nvGraphicFramePr>
          <p:cNvPr id="24" name="Object 23"/>
          <p:cNvGraphicFramePr>
            <a:graphicFrameLocks noChangeAspect="1"/>
          </p:cNvGraphicFramePr>
          <p:nvPr/>
        </p:nvGraphicFramePr>
        <p:xfrm>
          <a:off x="1285978" y="1589003"/>
          <a:ext cx="7433819" cy="4619825"/>
        </p:xfrm>
        <a:graphic>
          <a:graphicData uri="http://schemas.openxmlformats.org/presentationml/2006/ole">
            <mc:AlternateContent xmlns:mc="http://schemas.openxmlformats.org/markup-compatibility/2006">
              <mc:Choice xmlns:v="urn:schemas-microsoft-com:vml" Requires="v">
                <p:oleObj spid="_x0000_s3318" name="Worksheet" r:id="rId4" imgW="6391390" imgH="3971803" progId="Excel.Sheet.12">
                  <p:embed/>
                </p:oleObj>
              </mc:Choice>
              <mc:Fallback>
                <p:oleObj name="Worksheet" r:id="rId4" imgW="6391390" imgH="3971803" progId="Excel.Sheet.12">
                  <p:embed/>
                  <p:pic>
                    <p:nvPicPr>
                      <p:cNvPr id="24" name="Object 23"/>
                      <p:cNvPicPr/>
                      <p:nvPr/>
                    </p:nvPicPr>
                    <p:blipFill>
                      <a:blip r:embed="rId5"/>
                      <a:stretch>
                        <a:fillRect/>
                      </a:stretch>
                    </p:blipFill>
                    <p:spPr>
                      <a:xfrm>
                        <a:off x="1285978" y="1589003"/>
                        <a:ext cx="7433819" cy="4619825"/>
                      </a:xfrm>
                      <a:prstGeom prst="rect">
                        <a:avLst/>
                      </a:prstGeom>
                    </p:spPr>
                  </p:pic>
                </p:oleObj>
              </mc:Fallback>
            </mc:AlternateContent>
          </a:graphicData>
        </a:graphic>
      </p:graphicFrame>
      <p:sp>
        <p:nvSpPr>
          <p:cNvPr id="8" name="Rectangle 7"/>
          <p:cNvSpPr/>
          <p:nvPr/>
        </p:nvSpPr>
        <p:spPr>
          <a:xfrm>
            <a:off x="1285978" y="2042255"/>
            <a:ext cx="7433819" cy="8448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07086" y="6448314"/>
            <a:ext cx="1436914" cy="400110"/>
          </a:xfrm>
          <a:prstGeom prst="rect">
            <a:avLst/>
          </a:prstGeom>
          <a:noFill/>
        </p:spPr>
        <p:txBody>
          <a:bodyPr wrap="square" rtlCol="0">
            <a:spAutoFit/>
          </a:bodyPr>
          <a:lstStyle/>
          <a:p>
            <a:r>
              <a:rPr lang="en-US" sz="2000" dirty="0">
                <a:solidFill>
                  <a:prstClr val="black"/>
                </a:solidFill>
                <a:latin typeface="Calibri"/>
              </a:rPr>
              <a:t>428 NAC 2</a:t>
            </a:r>
          </a:p>
        </p:txBody>
      </p:sp>
    </p:spTree>
    <p:extLst>
      <p:ext uri="{BB962C8B-B14F-4D97-AF65-F5344CB8AC3E}">
        <p14:creationId xmlns:p14="http://schemas.microsoft.com/office/powerpoint/2010/main" val="67771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72665" y="64722"/>
            <a:ext cx="7561385" cy="1447556"/>
          </a:xfrm>
          <a:prstGeom prst="rect">
            <a:avLst/>
          </a:prstGeom>
          <a:noFill/>
        </p:spPr>
        <p:txBody>
          <a:bodyPr wrap="square" anchor="ctr"/>
          <a:lstStyle>
            <a:lvl1pPr lvl="0">
              <a:defRPr/>
            </a:lvl1pPr>
          </a:lstStyle>
          <a:p>
            <a:pPr lvl="0" algn="ctr"/>
            <a:r>
              <a:rPr lang="en-US" dirty="0">
                <a:latin typeface="+mj-lt"/>
              </a:rPr>
              <a:t>2016</a:t>
            </a:r>
            <a:r>
              <a:rPr dirty="0">
                <a:latin typeface="+mj-lt"/>
              </a:rPr>
              <a:t> </a:t>
            </a:r>
            <a:r>
              <a:rPr lang="en-US" dirty="0">
                <a:latin typeface="+mj-lt"/>
              </a:rPr>
              <a:t>Design </a:t>
            </a:r>
            <a:r>
              <a:rPr dirty="0">
                <a:latin typeface="+mj-lt"/>
              </a:rPr>
              <a:t>Standards</a:t>
            </a:r>
            <a:r>
              <a:rPr lang="en-US" dirty="0">
                <a:latin typeface="+mj-lt"/>
              </a:rPr>
              <a:t> </a:t>
            </a:r>
            <a:br>
              <a:rPr lang="en-US" dirty="0">
                <a:latin typeface="+mj-lt"/>
              </a:rPr>
            </a:br>
            <a:r>
              <a:rPr lang="en-US" dirty="0">
                <a:latin typeface="+mj-lt"/>
              </a:rPr>
              <a:t>15 Tables</a:t>
            </a:r>
            <a:r>
              <a:rPr dirty="0">
                <a:latin typeface="+mj-lt"/>
              </a:rPr>
              <a:t> </a:t>
            </a:r>
          </a:p>
        </p:txBody>
      </p:sp>
      <p:sp>
        <p:nvSpPr>
          <p:cNvPr id="4" name="TextBox 3"/>
          <p:cNvSpPr txBox="1"/>
          <p:nvPr/>
        </p:nvSpPr>
        <p:spPr>
          <a:xfrm>
            <a:off x="1570381" y="1512278"/>
            <a:ext cx="7338139" cy="4585871"/>
          </a:xfrm>
          <a:prstGeom prst="rect">
            <a:avLst/>
          </a:prstGeom>
          <a:noFill/>
        </p:spPr>
        <p:txBody>
          <a:bodyPr wrap="square" rtlCol="0">
            <a:spAutoFit/>
          </a:bodyPr>
          <a:lstStyle/>
          <a:p>
            <a:r>
              <a:rPr lang="en-US" sz="3200" dirty="0">
                <a:solidFill>
                  <a:schemeClr val="bg1">
                    <a:lumMod val="85000"/>
                  </a:schemeClr>
                </a:solidFill>
                <a:latin typeface="Calibri"/>
              </a:rPr>
              <a:t>4 – Urban Areas</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4 – Rural Areas</a:t>
            </a:r>
          </a:p>
          <a:p>
            <a:endParaRPr lang="en-US" sz="2000" dirty="0">
              <a:solidFill>
                <a:prstClr val="black"/>
              </a:solidFill>
              <a:latin typeface="Calibri"/>
            </a:endParaRPr>
          </a:p>
          <a:p>
            <a:r>
              <a:rPr lang="en-US" sz="3200" dirty="0">
                <a:solidFill>
                  <a:prstClr val="black"/>
                </a:solidFill>
                <a:latin typeface="Calibri"/>
              </a:rPr>
              <a:t>4 – Scenic-Recreation</a:t>
            </a:r>
          </a:p>
          <a:p>
            <a:endParaRPr lang="en-US" sz="2000" dirty="0">
              <a:solidFill>
                <a:prstClr val="black"/>
              </a:solidFill>
              <a:latin typeface="Calibri"/>
            </a:endParaRPr>
          </a:p>
          <a:p>
            <a:r>
              <a:rPr lang="en-US" sz="3200" dirty="0">
                <a:solidFill>
                  <a:prstClr val="black"/>
                </a:solidFill>
                <a:latin typeface="Calibri"/>
              </a:rPr>
              <a:t>1 – Low Water Stream Crossings and Fords</a:t>
            </a:r>
          </a:p>
          <a:p>
            <a:endParaRPr lang="en-US" sz="2000" dirty="0">
              <a:solidFill>
                <a:prstClr val="black"/>
              </a:solidFill>
              <a:latin typeface="Calibri"/>
            </a:endParaRPr>
          </a:p>
          <a:p>
            <a:r>
              <a:rPr lang="en-US" sz="3200" dirty="0">
                <a:solidFill>
                  <a:prstClr val="black"/>
                </a:solidFill>
                <a:latin typeface="Calibri"/>
              </a:rPr>
              <a:t>1 – Minimum Maintenance Roads</a:t>
            </a:r>
          </a:p>
          <a:p>
            <a:endParaRPr lang="en-US" sz="2000" dirty="0">
              <a:solidFill>
                <a:prstClr val="black"/>
              </a:solidFill>
              <a:latin typeface="Calibri"/>
            </a:endParaRPr>
          </a:p>
          <a:p>
            <a:r>
              <a:rPr lang="en-US" sz="3200" dirty="0">
                <a:solidFill>
                  <a:prstClr val="black"/>
                </a:solidFill>
                <a:latin typeface="Calibri"/>
              </a:rPr>
              <a:t>1 – Remote Residential Roads</a:t>
            </a:r>
          </a:p>
        </p:txBody>
      </p:sp>
      <p:sp>
        <p:nvSpPr>
          <p:cNvPr id="7" name="TextBox 6"/>
          <p:cNvSpPr txBox="1"/>
          <p:nvPr/>
        </p:nvSpPr>
        <p:spPr>
          <a:xfrm>
            <a:off x="918526" y="6301408"/>
            <a:ext cx="1747157" cy="369332"/>
          </a:xfrm>
          <a:prstGeom prst="rect">
            <a:avLst/>
          </a:prstGeom>
          <a:noFill/>
        </p:spPr>
        <p:txBody>
          <a:bodyPr wrap="square" rtlCol="0">
            <a:spAutoFit/>
          </a:bodyPr>
          <a:lstStyle/>
          <a:p>
            <a:r>
              <a:rPr lang="en-US" dirty="0">
                <a:solidFill>
                  <a:prstClr val="black"/>
                </a:solidFill>
                <a:latin typeface="Calibri"/>
              </a:rPr>
              <a:t>Slide </a:t>
            </a:r>
            <a:fld id="{B2853873-84E1-4D3F-BF26-1F5EBFE04FF5}" type="slidenum">
              <a:rPr lang="en-US">
                <a:solidFill>
                  <a:prstClr val="black"/>
                </a:solidFill>
                <a:latin typeface="Calibri"/>
              </a:rPr>
              <a:pPr/>
              <a:t>30</a:t>
            </a:fld>
            <a:endParaRPr lang="en-US" dirty="0">
              <a:solidFill>
                <a:prstClr val="black"/>
              </a:solidFill>
              <a:latin typeface="Calibri"/>
            </a:endParaRPr>
          </a:p>
        </p:txBody>
      </p:sp>
      <p:sp>
        <p:nvSpPr>
          <p:cNvPr id="6" name="TextBox 5"/>
          <p:cNvSpPr txBox="1"/>
          <p:nvPr/>
        </p:nvSpPr>
        <p:spPr>
          <a:xfrm>
            <a:off x="5565913" y="6301408"/>
            <a:ext cx="3578088" cy="400110"/>
          </a:xfrm>
          <a:prstGeom prst="rect">
            <a:avLst/>
          </a:prstGeom>
          <a:noFill/>
        </p:spPr>
        <p:txBody>
          <a:bodyPr wrap="square" rtlCol="0">
            <a:spAutoFit/>
          </a:bodyPr>
          <a:lstStyle/>
          <a:p>
            <a:r>
              <a:rPr lang="en-US" sz="2000" dirty="0">
                <a:solidFill>
                  <a:prstClr val="black"/>
                </a:solidFill>
                <a:latin typeface="Calibri"/>
              </a:rPr>
              <a:t>428 NAC 2-001.03 Pages 71-86</a:t>
            </a:r>
          </a:p>
        </p:txBody>
      </p:sp>
      <p:sp>
        <p:nvSpPr>
          <p:cNvPr id="8" name="TextBox 7"/>
          <p:cNvSpPr txBox="1"/>
          <p:nvPr/>
        </p:nvSpPr>
        <p:spPr>
          <a:xfrm>
            <a:off x="4853357" y="1384520"/>
            <a:ext cx="4278409" cy="1731791"/>
          </a:xfrm>
          <a:prstGeom prst="rect">
            <a:avLst/>
          </a:prstGeom>
          <a:noFill/>
        </p:spPr>
        <p:txBody>
          <a:bodyPr wrap="square" anchor="t"/>
          <a:lstStyle>
            <a:lvl1pPr lvl="0">
              <a:defRPr/>
            </a:lvl1pPr>
          </a:lstStyle>
          <a:p>
            <a:r>
              <a:rPr lang="en-US" sz="3600" i="1" dirty="0">
                <a:solidFill>
                  <a:srgbClr val="2B0B7B"/>
                </a:solidFill>
                <a:latin typeface="Calibri"/>
              </a:rPr>
              <a:t>Which table is most appropriate for my road or street work</a:t>
            </a:r>
            <a:r>
              <a:rPr sz="3600" i="1" dirty="0">
                <a:solidFill>
                  <a:srgbClr val="2B0B7B"/>
                </a:solidFill>
                <a:latin typeface="Calibri"/>
              </a:rPr>
              <a:t>?</a:t>
            </a: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3" name="Rectangle 2"/>
          <p:cNvSpPr/>
          <p:nvPr/>
        </p:nvSpPr>
        <p:spPr>
          <a:xfrm>
            <a:off x="1347135" y="3116312"/>
            <a:ext cx="7561385" cy="29818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80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4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72665" y="64722"/>
            <a:ext cx="7561385" cy="1447556"/>
          </a:xfrm>
          <a:prstGeom prst="rect">
            <a:avLst/>
          </a:prstGeom>
          <a:noFill/>
        </p:spPr>
        <p:txBody>
          <a:bodyPr wrap="square" anchor="ctr"/>
          <a:lstStyle>
            <a:lvl1pPr lvl="0">
              <a:defRPr/>
            </a:lvl1pPr>
          </a:lstStyle>
          <a:p>
            <a:pPr lvl="0" algn="ctr"/>
            <a:r>
              <a:rPr lang="en-US" dirty="0">
                <a:latin typeface="+mj-lt"/>
              </a:rPr>
              <a:t>2016</a:t>
            </a:r>
            <a:r>
              <a:rPr dirty="0">
                <a:latin typeface="+mj-lt"/>
              </a:rPr>
              <a:t> </a:t>
            </a:r>
            <a:r>
              <a:rPr lang="en-US" dirty="0">
                <a:latin typeface="+mj-lt"/>
              </a:rPr>
              <a:t>Design </a:t>
            </a:r>
            <a:r>
              <a:rPr dirty="0">
                <a:latin typeface="+mj-lt"/>
              </a:rPr>
              <a:t>Standards</a:t>
            </a:r>
            <a:r>
              <a:rPr lang="en-US" dirty="0">
                <a:latin typeface="+mj-lt"/>
              </a:rPr>
              <a:t> </a:t>
            </a:r>
            <a:br>
              <a:rPr lang="en-US" dirty="0">
                <a:latin typeface="+mj-lt"/>
              </a:rPr>
            </a:br>
            <a:r>
              <a:rPr lang="en-US" dirty="0">
                <a:latin typeface="+mj-lt"/>
              </a:rPr>
              <a:t>15 Tables</a:t>
            </a:r>
            <a:r>
              <a:rPr dirty="0">
                <a:latin typeface="+mj-lt"/>
              </a:rPr>
              <a:t> </a:t>
            </a:r>
          </a:p>
        </p:txBody>
      </p:sp>
      <p:sp>
        <p:nvSpPr>
          <p:cNvPr id="4" name="TextBox 3"/>
          <p:cNvSpPr txBox="1"/>
          <p:nvPr/>
        </p:nvSpPr>
        <p:spPr>
          <a:xfrm>
            <a:off x="1570381" y="1512278"/>
            <a:ext cx="7338139" cy="4585871"/>
          </a:xfrm>
          <a:prstGeom prst="rect">
            <a:avLst/>
          </a:prstGeom>
          <a:noFill/>
        </p:spPr>
        <p:txBody>
          <a:bodyPr wrap="square" rtlCol="0">
            <a:spAutoFit/>
          </a:bodyPr>
          <a:lstStyle/>
          <a:p>
            <a:r>
              <a:rPr lang="en-US" sz="3200" dirty="0">
                <a:solidFill>
                  <a:schemeClr val="bg1">
                    <a:lumMod val="85000"/>
                  </a:schemeClr>
                </a:solidFill>
                <a:latin typeface="Calibri"/>
              </a:rPr>
              <a:t>4 – Urban Areas</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4 – Rural Areas</a:t>
            </a:r>
          </a:p>
          <a:p>
            <a:endParaRPr lang="en-US" sz="2000" dirty="0">
              <a:solidFill>
                <a:prstClr val="black"/>
              </a:solidFill>
              <a:latin typeface="Calibri"/>
            </a:endParaRPr>
          </a:p>
          <a:p>
            <a:r>
              <a:rPr lang="en-US" sz="3200" dirty="0">
                <a:solidFill>
                  <a:prstClr val="black"/>
                </a:solidFill>
                <a:latin typeface="Calibri"/>
              </a:rPr>
              <a:t>4 – Scenic-Recreation</a:t>
            </a:r>
          </a:p>
          <a:p>
            <a:endParaRPr lang="en-US" sz="2000" dirty="0">
              <a:solidFill>
                <a:prstClr val="black"/>
              </a:solidFill>
              <a:latin typeface="Calibri"/>
            </a:endParaRPr>
          </a:p>
          <a:p>
            <a:r>
              <a:rPr lang="en-US" sz="3200" dirty="0">
                <a:solidFill>
                  <a:schemeClr val="bg1">
                    <a:lumMod val="85000"/>
                  </a:schemeClr>
                </a:solidFill>
                <a:latin typeface="Calibri"/>
              </a:rPr>
              <a:t>1 – Low Water Stream Crossings and Fords</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1 – Minimum Maintenance Roads</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1 – Remote Residential Roads</a:t>
            </a:r>
          </a:p>
        </p:txBody>
      </p:sp>
      <p:sp>
        <p:nvSpPr>
          <p:cNvPr id="7" name="TextBox 6"/>
          <p:cNvSpPr txBox="1"/>
          <p:nvPr/>
        </p:nvSpPr>
        <p:spPr>
          <a:xfrm>
            <a:off x="918526" y="6301408"/>
            <a:ext cx="1747157" cy="369332"/>
          </a:xfrm>
          <a:prstGeom prst="rect">
            <a:avLst/>
          </a:prstGeom>
          <a:noFill/>
        </p:spPr>
        <p:txBody>
          <a:bodyPr wrap="square" rtlCol="0">
            <a:spAutoFit/>
          </a:bodyPr>
          <a:lstStyle/>
          <a:p>
            <a:r>
              <a:rPr lang="en-US" dirty="0">
                <a:solidFill>
                  <a:prstClr val="black"/>
                </a:solidFill>
                <a:latin typeface="Calibri"/>
              </a:rPr>
              <a:t>Slide </a:t>
            </a:r>
            <a:fld id="{B2853873-84E1-4D3F-BF26-1F5EBFE04FF5}" type="slidenum">
              <a:rPr lang="en-US">
                <a:solidFill>
                  <a:prstClr val="black"/>
                </a:solidFill>
                <a:latin typeface="Calibri"/>
              </a:rPr>
              <a:pPr/>
              <a:t>31</a:t>
            </a:fld>
            <a:endParaRPr lang="en-US" dirty="0">
              <a:solidFill>
                <a:prstClr val="black"/>
              </a:solidFill>
              <a:latin typeface="Calibri"/>
            </a:endParaRPr>
          </a:p>
        </p:txBody>
      </p:sp>
      <p:sp>
        <p:nvSpPr>
          <p:cNvPr id="6" name="TextBox 5"/>
          <p:cNvSpPr txBox="1"/>
          <p:nvPr/>
        </p:nvSpPr>
        <p:spPr>
          <a:xfrm>
            <a:off x="4700016" y="6301408"/>
            <a:ext cx="4443985" cy="400110"/>
          </a:xfrm>
          <a:prstGeom prst="rect">
            <a:avLst/>
          </a:prstGeom>
          <a:noFill/>
        </p:spPr>
        <p:txBody>
          <a:bodyPr wrap="square" rtlCol="0">
            <a:spAutoFit/>
          </a:bodyPr>
          <a:lstStyle/>
          <a:p>
            <a:r>
              <a:rPr lang="en-US" sz="2000" dirty="0">
                <a:solidFill>
                  <a:prstClr val="black"/>
                </a:solidFill>
                <a:latin typeface="Calibri"/>
              </a:rPr>
              <a:t>428 NAC 2-001.03K thru N, Pages 71-78</a:t>
            </a: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3" name="Rectangle 2"/>
          <p:cNvSpPr/>
          <p:nvPr/>
        </p:nvSpPr>
        <p:spPr>
          <a:xfrm>
            <a:off x="1347135" y="3116312"/>
            <a:ext cx="3948765" cy="6174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70370" y="1485900"/>
            <a:ext cx="3493388" cy="2228850"/>
          </a:xfrm>
          <a:prstGeom prst="rect">
            <a:avLst/>
          </a:prstGeom>
          <a:noFill/>
        </p:spPr>
        <p:txBody>
          <a:bodyPr wrap="square" anchor="t"/>
          <a:lstStyle>
            <a:lvl1pPr lvl="0">
              <a:defRPr/>
            </a:lvl1pPr>
          </a:lstStyle>
          <a:p>
            <a:r>
              <a:rPr lang="en-US" sz="3600" i="1" dirty="0">
                <a:solidFill>
                  <a:srgbClr val="2B0B7B"/>
                </a:solidFill>
                <a:latin typeface="Calibri"/>
              </a:rPr>
              <a:t>Which table is most appropriate for my road or street work</a:t>
            </a:r>
            <a:r>
              <a:rPr sz="3600" i="1" dirty="0">
                <a:solidFill>
                  <a:srgbClr val="2B0B7B"/>
                </a:solidFill>
                <a:latin typeface="Calibri"/>
              </a:rPr>
              <a:t>?</a:t>
            </a:r>
          </a:p>
        </p:txBody>
      </p:sp>
    </p:spTree>
    <p:extLst>
      <p:ext uri="{BB962C8B-B14F-4D97-AF65-F5344CB8AC3E}">
        <p14:creationId xmlns:p14="http://schemas.microsoft.com/office/powerpoint/2010/main" val="25910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D1932E-8E09-4413-8891-1C5A1E683EED}"/>
              </a:ext>
            </a:extLst>
          </p:cNvPr>
          <p:cNvPicPr>
            <a:picLocks noChangeAspect="1"/>
          </p:cNvPicPr>
          <p:nvPr/>
        </p:nvPicPr>
        <p:blipFill>
          <a:blip r:embed="rId3"/>
          <a:stretch>
            <a:fillRect/>
          </a:stretch>
        </p:blipFill>
        <p:spPr>
          <a:xfrm>
            <a:off x="18370" y="539117"/>
            <a:ext cx="9144000" cy="5949550"/>
          </a:xfrm>
          <a:prstGeom prst="rect">
            <a:avLst/>
          </a:prstGeom>
        </p:spPr>
      </p:pic>
      <p:sp>
        <p:nvSpPr>
          <p:cNvPr id="7" name="Rectangle 9"/>
          <p:cNvSpPr txBox="1">
            <a:spLocks noChangeArrowheads="1"/>
          </p:cNvSpPr>
          <p:nvPr/>
        </p:nvSpPr>
        <p:spPr>
          <a:xfrm>
            <a:off x="1981200" y="152400"/>
            <a:ext cx="5638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Arial Black" pitchFamily="34" charset="0"/>
              <a:ea typeface="+mj-ea"/>
              <a:cs typeface="+mj-cs"/>
            </a:endParaRPr>
          </a:p>
        </p:txBody>
      </p:sp>
      <p:sp>
        <p:nvSpPr>
          <p:cNvPr id="8" name="Rectangle 11"/>
          <p:cNvSpPr txBox="1">
            <a:spLocks noChangeArrowheads="1"/>
          </p:cNvSpPr>
          <p:nvPr/>
        </p:nvSpPr>
        <p:spPr>
          <a:xfrm>
            <a:off x="228600" y="1524000"/>
            <a:ext cx="8686800" cy="4800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effectLst/>
              <a:uLnTx/>
              <a:uFillTx/>
              <a:latin typeface="Arial" pitchFamily="34" charset="0"/>
              <a:cs typeface="Arial" pitchFamily="34" charset="0"/>
            </a:endParaRPr>
          </a:p>
        </p:txBody>
      </p:sp>
      <p:sp>
        <p:nvSpPr>
          <p:cNvPr id="6" name="TextBox 5"/>
          <p:cNvSpPr txBox="1"/>
          <p:nvPr/>
        </p:nvSpPr>
        <p:spPr>
          <a:xfrm>
            <a:off x="8226435" y="6488667"/>
            <a:ext cx="935935" cy="369332"/>
          </a:xfrm>
          <a:prstGeom prst="rect">
            <a:avLst/>
          </a:prstGeom>
          <a:noFill/>
        </p:spPr>
        <p:txBody>
          <a:bodyPr wrap="square" rtlCol="0">
            <a:spAutoFit/>
          </a:bodyPr>
          <a:lstStyle/>
          <a:p>
            <a:r>
              <a:rPr lang="en-US" dirty="0">
                <a:solidFill>
                  <a:prstClr val="black"/>
                </a:solidFill>
                <a:latin typeface="Calibri"/>
              </a:rPr>
              <a:t>Slide </a:t>
            </a:r>
            <a:fld id="{B50D017E-27F1-48A2-BBF7-F2524A742725}" type="slidenum">
              <a:rPr lang="en-US" smtClean="0">
                <a:solidFill>
                  <a:prstClr val="black"/>
                </a:solidFill>
                <a:latin typeface="Calibri"/>
              </a:rPr>
              <a:t>32</a:t>
            </a:fld>
            <a:endParaRPr lang="en-US" dirty="0">
              <a:solidFill>
                <a:prstClr val="black"/>
              </a:solidFill>
              <a:latin typeface="Calibri"/>
            </a:endParaRPr>
          </a:p>
        </p:txBody>
      </p:sp>
      <p:sp>
        <p:nvSpPr>
          <p:cNvPr id="4" name="Rectangle 3"/>
          <p:cNvSpPr/>
          <p:nvPr/>
        </p:nvSpPr>
        <p:spPr>
          <a:xfrm>
            <a:off x="0" y="1140887"/>
            <a:ext cx="9144000" cy="125814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370" y="3137057"/>
            <a:ext cx="9144000" cy="333675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8370" y="6411191"/>
            <a:ext cx="8040749" cy="461665"/>
          </a:xfrm>
          <a:prstGeom prst="rect">
            <a:avLst/>
          </a:prstGeom>
          <a:noFill/>
        </p:spPr>
        <p:txBody>
          <a:bodyPr wrap="square" rtlCol="0">
            <a:spAutoFit/>
          </a:bodyPr>
          <a:lstStyle/>
          <a:p>
            <a:pPr marL="0" lvl="1"/>
            <a:r>
              <a:rPr lang="en-US" sz="2400" b="1" dirty="0">
                <a:solidFill>
                  <a:srgbClr val="FF0000"/>
                </a:solidFill>
                <a:cs typeface="Arial" panose="020B0604020202020204" pitchFamily="34" charset="0"/>
              </a:rPr>
              <a:t>*</a:t>
            </a:r>
            <a:r>
              <a:rPr lang="en-US" dirty="0">
                <a:solidFill>
                  <a:srgbClr val="FF0000"/>
                </a:solidFill>
                <a:cs typeface="Arial" panose="020B0604020202020204" pitchFamily="34" charset="0"/>
              </a:rPr>
              <a:t>  Remains with government subdivision responsible before change in classification</a:t>
            </a:r>
          </a:p>
        </p:txBody>
      </p:sp>
      <p:sp>
        <p:nvSpPr>
          <p:cNvPr id="12" name="Rectangle 11"/>
          <p:cNvSpPr/>
          <p:nvPr/>
        </p:nvSpPr>
        <p:spPr>
          <a:xfrm>
            <a:off x="0" y="2399027"/>
            <a:ext cx="9144000" cy="7155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00100" y="3498803"/>
            <a:ext cx="8001000" cy="2246769"/>
          </a:xfrm>
          <a:prstGeom prst="rect">
            <a:avLst/>
          </a:prstGeom>
          <a:noFill/>
        </p:spPr>
        <p:txBody>
          <a:bodyPr wrap="square" rtlCol="0">
            <a:spAutoFit/>
          </a:bodyPr>
          <a:lstStyle/>
          <a:p>
            <a:pPr>
              <a:spcAft>
                <a:spcPts val="600"/>
              </a:spcAft>
            </a:pPr>
            <a:r>
              <a:rPr lang="en-US" sz="2400" dirty="0"/>
              <a:t>Scenic-Recreation possible State Functional Classifications: </a:t>
            </a:r>
          </a:p>
          <a:p>
            <a:pPr marL="342900" indent="-342900">
              <a:spcAft>
                <a:spcPts val="600"/>
              </a:spcAft>
              <a:buFont typeface="Arial" panose="020B0604020202020204" pitchFamily="34" charset="0"/>
              <a:buChar char="•"/>
            </a:pPr>
            <a:r>
              <a:rPr lang="en-US" sz="2400" b="1" dirty="0"/>
              <a:t>Scenic-Recreation Major Arterial</a:t>
            </a:r>
          </a:p>
          <a:p>
            <a:pPr marL="342900" indent="-342900">
              <a:spcAft>
                <a:spcPts val="600"/>
              </a:spcAft>
              <a:buFont typeface="Arial" panose="020B0604020202020204" pitchFamily="34" charset="0"/>
              <a:buChar char="•"/>
            </a:pPr>
            <a:r>
              <a:rPr lang="en-US" sz="2400" b="1" dirty="0"/>
              <a:t>Scenic-Recreation Other Arterial </a:t>
            </a:r>
          </a:p>
          <a:p>
            <a:pPr marL="342900" indent="-342900">
              <a:spcAft>
                <a:spcPts val="600"/>
              </a:spcAft>
              <a:buFont typeface="Arial" panose="020B0604020202020204" pitchFamily="34" charset="0"/>
              <a:buChar char="•"/>
            </a:pPr>
            <a:r>
              <a:rPr lang="en-US" sz="2400" b="1" dirty="0"/>
              <a:t>Scenic-Recreation Collector</a:t>
            </a:r>
          </a:p>
          <a:p>
            <a:pPr marL="342900" indent="-342900">
              <a:spcAft>
                <a:spcPts val="600"/>
              </a:spcAft>
              <a:buFont typeface="Arial" panose="020B0604020202020204" pitchFamily="34" charset="0"/>
              <a:buChar char="•"/>
            </a:pPr>
            <a:r>
              <a:rPr lang="en-US" sz="2400" b="1" dirty="0"/>
              <a:t>Scenic-Recreation Local</a:t>
            </a:r>
          </a:p>
        </p:txBody>
      </p:sp>
      <p:sp>
        <p:nvSpPr>
          <p:cNvPr id="13" name="Title 1"/>
          <p:cNvSpPr txBox="1">
            <a:spLocks/>
          </p:cNvSpPr>
          <p:nvPr/>
        </p:nvSpPr>
        <p:spPr>
          <a:xfrm>
            <a:off x="-36740" y="49911"/>
            <a:ext cx="9180740" cy="571500"/>
          </a:xfrm>
          <a:prstGeom prst="rect">
            <a:avLst/>
          </a:prstGeom>
          <a:noFill/>
          <a:ln>
            <a:noFill/>
          </a:ln>
        </p:spPr>
        <p:txBody>
          <a:bodyPr wrap="square" anchor="ctr">
            <a:normAutofit/>
          </a:bodyP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2800" kern="0">
                <a:latin typeface="+mj-lt"/>
              </a:rPr>
              <a:t>State </a:t>
            </a:r>
            <a:r>
              <a:rPr lang="en-US" sz="2800" b="1" kern="0">
                <a:latin typeface="+mj-lt"/>
              </a:rPr>
              <a:t>Rural</a:t>
            </a:r>
            <a:r>
              <a:rPr lang="en-US" sz="2800" kern="0">
                <a:latin typeface="+mj-lt"/>
              </a:rPr>
              <a:t> Functional Classification – Scenic-Recreation</a:t>
            </a:r>
            <a:endParaRPr lang="en-US" sz="2800" kern="0" dirty="0">
              <a:latin typeface="+mj-lt"/>
            </a:endParaRPr>
          </a:p>
        </p:txBody>
      </p:sp>
      <p:sp>
        <p:nvSpPr>
          <p:cNvPr id="14" name="TextBox 13"/>
          <p:cNvSpPr txBox="1"/>
          <p:nvPr/>
        </p:nvSpPr>
        <p:spPr>
          <a:xfrm>
            <a:off x="3046084" y="1745805"/>
            <a:ext cx="3509032" cy="461665"/>
          </a:xfrm>
          <a:prstGeom prst="rect">
            <a:avLst/>
          </a:prstGeom>
          <a:noFill/>
        </p:spPr>
        <p:txBody>
          <a:bodyPr wrap="square" rtlCol="0">
            <a:spAutoFit/>
          </a:bodyPr>
          <a:lstStyle/>
          <a:p>
            <a:r>
              <a:rPr lang="en-US" sz="2400" dirty="0"/>
              <a:t>428 NAC 1 pages 14 - 17</a:t>
            </a:r>
          </a:p>
        </p:txBody>
      </p:sp>
      <p:sp>
        <p:nvSpPr>
          <p:cNvPr id="25" name="TextBox 24"/>
          <p:cNvSpPr txBox="1"/>
          <p:nvPr/>
        </p:nvSpPr>
        <p:spPr>
          <a:xfrm>
            <a:off x="7551645" y="5877725"/>
            <a:ext cx="1405812" cy="379802"/>
          </a:xfrm>
          <a:prstGeom prst="rect">
            <a:avLst/>
          </a:prstGeom>
          <a:solidFill>
            <a:srgbClr val="FFFFFF"/>
          </a:solidFill>
        </p:spPr>
        <p:txBody>
          <a:bodyPr wrap="square" rtlCol="0">
            <a:spAutoFit/>
          </a:bodyPr>
          <a:lstStyle/>
          <a:p>
            <a:r>
              <a:rPr lang="en-US" dirty="0"/>
              <a:t>§39-2113(2)</a:t>
            </a:r>
          </a:p>
        </p:txBody>
      </p:sp>
    </p:spTree>
    <p:extLst>
      <p:ext uri="{BB962C8B-B14F-4D97-AF65-F5344CB8AC3E}">
        <p14:creationId xmlns:p14="http://schemas.microsoft.com/office/powerpoint/2010/main" val="388709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7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3310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3610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3850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4020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4510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7810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4" grpId="0"/>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Scenic-Recreation</a:t>
            </a:r>
            <a:br>
              <a:rPr lang="en-US" dirty="0"/>
            </a:br>
            <a:r>
              <a:rPr lang="en-US" sz="3600" dirty="0"/>
              <a:t>in the Design Standards</a:t>
            </a:r>
            <a:endParaRPr lang="en-US" dirty="0"/>
          </a:p>
        </p:txBody>
      </p:sp>
      <p:sp>
        <p:nvSpPr>
          <p:cNvPr id="3" name="Text Placeholder 2"/>
          <p:cNvSpPr>
            <a:spLocks noGrp="1"/>
          </p:cNvSpPr>
          <p:nvPr>
            <p:ph type="body" idx="1"/>
          </p:nvPr>
        </p:nvSpPr>
        <p:spPr/>
        <p:txBody>
          <a:bodyPr/>
          <a:lstStyle/>
          <a:p>
            <a:r>
              <a:rPr lang="en-US" dirty="0"/>
              <a:t>Organized by </a:t>
            </a:r>
            <a:r>
              <a:rPr lang="en-US" b="1" dirty="0"/>
              <a:t>National</a:t>
            </a:r>
            <a:r>
              <a:rPr lang="en-US" dirty="0"/>
              <a:t> Functional Classification – just like Urban and Rural</a:t>
            </a:r>
          </a:p>
          <a:p>
            <a:r>
              <a:rPr lang="en-US" dirty="0"/>
              <a:t>NFC: </a:t>
            </a:r>
          </a:p>
          <a:p>
            <a:pPr lvl="1"/>
            <a:r>
              <a:rPr lang="en-US" dirty="0"/>
              <a:t>Scenic-Recreation Major Arterial</a:t>
            </a:r>
          </a:p>
          <a:p>
            <a:pPr lvl="1"/>
            <a:r>
              <a:rPr lang="en-US" dirty="0"/>
              <a:t>Scenic-Recreation Minor Arterial</a:t>
            </a:r>
          </a:p>
          <a:p>
            <a:pPr lvl="1"/>
            <a:r>
              <a:rPr lang="en-US" dirty="0"/>
              <a:t>Scenic-Recreation Major Collector</a:t>
            </a:r>
          </a:p>
          <a:p>
            <a:pPr lvl="1"/>
            <a:r>
              <a:rPr lang="en-US" dirty="0"/>
              <a:t>Scenic-Recreation Minor Collector</a:t>
            </a:r>
          </a:p>
          <a:p>
            <a:pPr lvl="1"/>
            <a:r>
              <a:rPr lang="en-US" dirty="0"/>
              <a:t>Scenic-Recreation Local</a:t>
            </a:r>
          </a:p>
        </p:txBody>
      </p:sp>
      <p:cxnSp>
        <p:nvCxnSpPr>
          <p:cNvPr id="4" name="Straight Arrow Connector 3"/>
          <p:cNvCxnSpPr/>
          <p:nvPr/>
        </p:nvCxnSpPr>
        <p:spPr>
          <a:xfrm flipV="1">
            <a:off x="6215864" y="3401568"/>
            <a:ext cx="898124" cy="9431"/>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260336" y="2949334"/>
            <a:ext cx="1883664" cy="923330"/>
          </a:xfrm>
          <a:prstGeom prst="rect">
            <a:avLst/>
          </a:prstGeom>
          <a:noFill/>
        </p:spPr>
        <p:txBody>
          <a:bodyPr wrap="square" rtlCol="0">
            <a:spAutoFit/>
          </a:bodyPr>
          <a:lstStyle/>
          <a:p>
            <a:r>
              <a:rPr lang="en-US" dirty="0">
                <a:solidFill>
                  <a:srgbClr val="0070C0"/>
                </a:solidFill>
              </a:rPr>
              <a:t>State Highway Design Standards</a:t>
            </a:r>
          </a:p>
          <a:p>
            <a:r>
              <a:rPr lang="en-US" dirty="0">
                <a:solidFill>
                  <a:srgbClr val="0070C0"/>
                </a:solidFill>
              </a:rPr>
              <a:t>428 NAC 2-001.02</a:t>
            </a:r>
          </a:p>
        </p:txBody>
      </p:sp>
      <p:sp>
        <p:nvSpPr>
          <p:cNvPr id="6" name="TextBox 5"/>
          <p:cNvSpPr txBox="1"/>
          <p:nvPr/>
        </p:nvSpPr>
        <p:spPr>
          <a:xfrm>
            <a:off x="4700016" y="6301408"/>
            <a:ext cx="4443985" cy="400110"/>
          </a:xfrm>
          <a:prstGeom prst="rect">
            <a:avLst/>
          </a:prstGeom>
          <a:noFill/>
        </p:spPr>
        <p:txBody>
          <a:bodyPr wrap="square" rtlCol="0">
            <a:spAutoFit/>
          </a:bodyPr>
          <a:lstStyle/>
          <a:p>
            <a:r>
              <a:rPr lang="en-US" sz="2000" dirty="0">
                <a:solidFill>
                  <a:prstClr val="black"/>
                </a:solidFill>
                <a:latin typeface="Calibri"/>
              </a:rPr>
              <a:t>428 NAC 2-001.03K thru N, Pages 71-78</a:t>
            </a:r>
          </a:p>
        </p:txBody>
      </p:sp>
      <p:sp>
        <p:nvSpPr>
          <p:cNvPr id="7" name="Rectangle 6"/>
          <p:cNvSpPr/>
          <p:nvPr/>
        </p:nvSpPr>
        <p:spPr>
          <a:xfrm>
            <a:off x="791307" y="3660272"/>
            <a:ext cx="5755797" cy="1716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6547104" y="4515357"/>
            <a:ext cx="677662" cy="1"/>
          </a:xfrm>
          <a:prstGeom prst="straightConnector1">
            <a:avLst/>
          </a:prstGeom>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197356" y="4053692"/>
            <a:ext cx="1883664" cy="1200329"/>
          </a:xfrm>
          <a:prstGeom prst="rect">
            <a:avLst/>
          </a:prstGeom>
          <a:noFill/>
        </p:spPr>
        <p:txBody>
          <a:bodyPr wrap="square" rtlCol="0">
            <a:spAutoFit/>
          </a:bodyPr>
          <a:lstStyle/>
          <a:p>
            <a:r>
              <a:rPr lang="en-US" dirty="0">
                <a:solidFill>
                  <a:srgbClr val="C00000"/>
                </a:solidFill>
              </a:rPr>
              <a:t>County Roads Design Standards</a:t>
            </a:r>
          </a:p>
          <a:p>
            <a:r>
              <a:rPr lang="en-US" dirty="0">
                <a:solidFill>
                  <a:srgbClr val="C00000"/>
                </a:solidFill>
              </a:rPr>
              <a:t>428 NAC 2-001.03</a:t>
            </a:r>
          </a:p>
          <a:p>
            <a:r>
              <a:rPr lang="en-US" dirty="0">
                <a:solidFill>
                  <a:srgbClr val="C00000"/>
                </a:solidFill>
              </a:rPr>
              <a:t>Tables K - N</a:t>
            </a:r>
          </a:p>
        </p:txBody>
      </p:sp>
      <p:sp>
        <p:nvSpPr>
          <p:cNvPr id="17" name="TextBox 16"/>
          <p:cNvSpPr txBox="1"/>
          <p:nvPr/>
        </p:nvSpPr>
        <p:spPr>
          <a:xfrm>
            <a:off x="996317" y="6488668"/>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33</a:t>
            </a:fld>
            <a:endParaRPr lang="en-US" dirty="0">
              <a:solidFill>
                <a:prstClr val="black"/>
              </a:solidFill>
              <a:latin typeface="Calibri"/>
            </a:endParaRPr>
          </a:p>
        </p:txBody>
      </p:sp>
    </p:spTree>
    <p:extLst>
      <p:ext uri="{BB962C8B-B14F-4D97-AF65-F5344CB8AC3E}">
        <p14:creationId xmlns:p14="http://schemas.microsoft.com/office/powerpoint/2010/main" val="3717815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3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64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302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322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342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372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393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4750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4750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4850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5700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5800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5800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5900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6000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6" grpId="0"/>
      <p:bldP spid="7" grpId="0" animBg="1"/>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90165B5-C879-47BD-9B87-F2E7D98CE03C}"/>
              </a:ext>
            </a:extLst>
          </p:cNvPr>
          <p:cNvPicPr>
            <a:picLocks noChangeAspect="1"/>
          </p:cNvPicPr>
          <p:nvPr/>
        </p:nvPicPr>
        <p:blipFill>
          <a:blip r:embed="rId3"/>
          <a:stretch>
            <a:fillRect/>
          </a:stretch>
        </p:blipFill>
        <p:spPr>
          <a:xfrm>
            <a:off x="834843" y="1195388"/>
            <a:ext cx="7667247" cy="4752034"/>
          </a:xfrm>
          <a:prstGeom prst="rect">
            <a:avLst/>
          </a:prstGeom>
        </p:spPr>
      </p:pic>
      <p:pic>
        <p:nvPicPr>
          <p:cNvPr id="22" name="Picture 21">
            <a:extLst>
              <a:ext uri="{FF2B5EF4-FFF2-40B4-BE49-F238E27FC236}">
                <a16:creationId xmlns:a16="http://schemas.microsoft.com/office/drawing/2014/main" id="{6DF7E4FC-5383-47AF-B4B0-76323C4ED798}"/>
              </a:ext>
            </a:extLst>
          </p:cNvPr>
          <p:cNvPicPr>
            <a:picLocks noChangeAspect="1"/>
          </p:cNvPicPr>
          <p:nvPr/>
        </p:nvPicPr>
        <p:blipFill>
          <a:blip r:embed="rId4"/>
          <a:stretch>
            <a:fillRect/>
          </a:stretch>
        </p:blipFill>
        <p:spPr>
          <a:xfrm>
            <a:off x="293332" y="3895134"/>
            <a:ext cx="3437420" cy="1877012"/>
          </a:xfrm>
          <a:prstGeom prst="rect">
            <a:avLst/>
          </a:prstGeom>
        </p:spPr>
      </p:pic>
      <p:sp>
        <p:nvSpPr>
          <p:cNvPr id="2" name="Title 1"/>
          <p:cNvSpPr>
            <a:spLocks noGrp="1"/>
          </p:cNvSpPr>
          <p:nvPr>
            <p:ph type="title"/>
          </p:nvPr>
        </p:nvSpPr>
        <p:spPr>
          <a:xfrm>
            <a:off x="457200" y="92075"/>
            <a:ext cx="8229600" cy="1146175"/>
          </a:xfrm>
        </p:spPr>
        <p:txBody>
          <a:bodyPr/>
          <a:lstStyle/>
          <a:p>
            <a:r>
              <a:rPr lang="en-US" dirty="0"/>
              <a:t>Example</a:t>
            </a:r>
          </a:p>
        </p:txBody>
      </p:sp>
      <p:sp>
        <p:nvSpPr>
          <p:cNvPr id="5" name="TextBox 4"/>
          <p:cNvSpPr txBox="1"/>
          <p:nvPr/>
        </p:nvSpPr>
        <p:spPr>
          <a:xfrm>
            <a:off x="1257300" y="6289678"/>
            <a:ext cx="6547104" cy="369332"/>
          </a:xfrm>
          <a:prstGeom prst="rect">
            <a:avLst/>
          </a:prstGeom>
          <a:noFill/>
        </p:spPr>
        <p:txBody>
          <a:bodyPr wrap="square" rtlCol="0">
            <a:spAutoFit/>
          </a:bodyPr>
          <a:lstStyle/>
          <a:p>
            <a:pPr algn="ctr"/>
            <a:r>
              <a:rPr lang="en-US" dirty="0">
                <a:hlinkClick r:id="rId5"/>
              </a:rPr>
              <a:t>https://dot.nebraska.gov/media/8683/cfuncfrontiernfc.pdf</a:t>
            </a:r>
            <a:endParaRPr lang="en-US" dirty="0"/>
          </a:p>
        </p:txBody>
      </p:sp>
      <p:sp>
        <p:nvSpPr>
          <p:cNvPr id="6" name="TextBox 5"/>
          <p:cNvSpPr txBox="1"/>
          <p:nvPr/>
        </p:nvSpPr>
        <p:spPr>
          <a:xfrm>
            <a:off x="7865165" y="6488667"/>
            <a:ext cx="1278835" cy="369332"/>
          </a:xfrm>
          <a:prstGeom prst="rect">
            <a:avLst/>
          </a:prstGeom>
          <a:noFill/>
        </p:spPr>
        <p:txBody>
          <a:bodyPr wrap="square" rtlCol="0">
            <a:spAutoFit/>
          </a:bodyPr>
          <a:lstStyle/>
          <a:p>
            <a:r>
              <a:rPr lang="en-US" dirty="0">
                <a:solidFill>
                  <a:prstClr val="black"/>
                </a:solidFill>
                <a:latin typeface="Calibri"/>
              </a:rPr>
              <a:t>Slide </a:t>
            </a:r>
            <a:fld id="{B50D017E-27F1-48A2-BBF7-F2524A742725}" type="slidenum">
              <a:rPr lang="en-US" smtClean="0">
                <a:solidFill>
                  <a:prstClr val="black"/>
                </a:solidFill>
                <a:latin typeface="Calibri"/>
              </a:rPr>
              <a:t>34</a:t>
            </a:fld>
            <a:endParaRPr lang="en-US" dirty="0">
              <a:solidFill>
                <a:prstClr val="black"/>
              </a:solidFill>
              <a:latin typeface="Calibri"/>
            </a:endParaRPr>
          </a:p>
        </p:txBody>
      </p:sp>
      <p:sp>
        <p:nvSpPr>
          <p:cNvPr id="10" name="Arrow: Right 9"/>
          <p:cNvSpPr/>
          <p:nvPr/>
        </p:nvSpPr>
        <p:spPr>
          <a:xfrm rot="16929207">
            <a:off x="218402" y="5869982"/>
            <a:ext cx="582581" cy="387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3730752" y="2314582"/>
            <a:ext cx="2137447" cy="3248018"/>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35385" y="434329"/>
            <a:ext cx="2169197" cy="461665"/>
          </a:xfrm>
          <a:prstGeom prst="rect">
            <a:avLst/>
          </a:prstGeom>
          <a:solidFill>
            <a:srgbClr val="FFFFFF"/>
          </a:solidFill>
          <a:ln>
            <a:solidFill>
              <a:srgbClr val="FF0000"/>
            </a:solidFill>
          </a:ln>
        </p:spPr>
        <p:txBody>
          <a:bodyPr wrap="square" rtlCol="0">
            <a:spAutoFit/>
          </a:bodyPr>
          <a:lstStyle/>
          <a:p>
            <a:r>
              <a:rPr lang="en-US" sz="2400" b="1" dirty="0">
                <a:solidFill>
                  <a:srgbClr val="FFC000"/>
                </a:solidFill>
              </a:rPr>
              <a:t>Frontier County</a:t>
            </a:r>
          </a:p>
        </p:txBody>
      </p:sp>
      <p:sp>
        <p:nvSpPr>
          <p:cNvPr id="20" name="Arrow: Left 19"/>
          <p:cNvSpPr/>
          <p:nvPr/>
        </p:nvSpPr>
        <p:spPr>
          <a:xfrm rot="10800000">
            <a:off x="238011" y="4047142"/>
            <a:ext cx="476346" cy="368448"/>
          </a:xfrm>
          <a:prstGeom prst="leftArrow">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63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300"/>
                                  </p:stCondLst>
                                  <p:childTnLst>
                                    <p:set>
                                      <p:cBhvr>
                                        <p:cTn id="6" dur="1" fill="hold">
                                          <p:stCondLst>
                                            <p:cond delay="0"/>
                                          </p:stCondLst>
                                        </p:cTn>
                                        <p:tgtEl>
                                          <p:spTgt spid="19"/>
                                        </p:tgtEl>
                                        <p:attrNameLst>
                                          <p:attrName>style.visibility</p:attrName>
                                        </p:attrNameLst>
                                      </p:cBhvr>
                                      <p:to>
                                        <p:strVal val="visible"/>
                                      </p:to>
                                    </p:set>
                                  </p:childTnLst>
                                </p:cTn>
                              </p:par>
                              <p:par>
                                <p:cTn id="7" presetID="22" presetClass="entr" presetSubtype="2" fill="hold" grpId="0" nodeType="withEffect">
                                  <p:stCondLst>
                                    <p:cond delay="20000"/>
                                  </p:stCondLst>
                                  <p:childTnLst>
                                    <p:set>
                                      <p:cBhvr>
                                        <p:cTn id="8" dur="1" fill="hold">
                                          <p:stCondLst>
                                            <p:cond delay="0"/>
                                          </p:stCondLst>
                                        </p:cTn>
                                        <p:tgtEl>
                                          <p:spTgt spid="20"/>
                                        </p:tgtEl>
                                        <p:attrNameLst>
                                          <p:attrName>style.visibility</p:attrName>
                                        </p:attrNameLst>
                                      </p:cBhvr>
                                      <p:to>
                                        <p:strVal val="visible"/>
                                      </p:to>
                                    </p:set>
                                    <p:animEffect transition="in" filter="wipe(right)">
                                      <p:cBhvr>
                                        <p:cTn id="9" dur="3000"/>
                                        <p:tgtEl>
                                          <p:spTgt spid="20"/>
                                        </p:tgtEl>
                                      </p:cBhvr>
                                    </p:animEffect>
                                  </p:childTnLst>
                                </p:cTn>
                              </p:par>
                              <p:par>
                                <p:cTn id="10" presetID="1" presetClass="entr" presetSubtype="0" fill="hold" nodeType="withEffect">
                                  <p:stCondLst>
                                    <p:cond delay="2500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3300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64E6BA-08CA-4B8C-B6B2-1C924D118D5F}"/>
              </a:ext>
            </a:extLst>
          </p:cNvPr>
          <p:cNvPicPr>
            <a:picLocks noChangeAspect="1"/>
          </p:cNvPicPr>
          <p:nvPr/>
        </p:nvPicPr>
        <p:blipFill>
          <a:blip r:embed="rId3"/>
          <a:stretch>
            <a:fillRect/>
          </a:stretch>
        </p:blipFill>
        <p:spPr>
          <a:xfrm>
            <a:off x="1123950" y="1333500"/>
            <a:ext cx="6896100" cy="4191000"/>
          </a:xfrm>
          <a:prstGeom prst="rect">
            <a:avLst/>
          </a:prstGeom>
        </p:spPr>
      </p:pic>
      <p:sp>
        <p:nvSpPr>
          <p:cNvPr id="2" name="Title 1"/>
          <p:cNvSpPr>
            <a:spLocks noGrp="1"/>
          </p:cNvSpPr>
          <p:nvPr>
            <p:ph type="title"/>
          </p:nvPr>
        </p:nvSpPr>
        <p:spPr>
          <a:xfrm>
            <a:off x="457200" y="92075"/>
            <a:ext cx="8229600" cy="1146175"/>
          </a:xfrm>
        </p:spPr>
        <p:txBody>
          <a:bodyPr/>
          <a:lstStyle/>
          <a:p>
            <a:r>
              <a:rPr lang="en-US" dirty="0"/>
              <a:t>Scenic-Recreation - Example</a:t>
            </a:r>
          </a:p>
        </p:txBody>
      </p:sp>
      <p:sp>
        <p:nvSpPr>
          <p:cNvPr id="5" name="TextBox 4"/>
          <p:cNvSpPr txBox="1"/>
          <p:nvPr/>
        </p:nvSpPr>
        <p:spPr>
          <a:xfrm>
            <a:off x="1257300" y="6289678"/>
            <a:ext cx="6547104" cy="369332"/>
          </a:xfrm>
          <a:prstGeom prst="rect">
            <a:avLst/>
          </a:prstGeom>
          <a:noFill/>
        </p:spPr>
        <p:txBody>
          <a:bodyPr wrap="square" rtlCol="0">
            <a:spAutoFit/>
          </a:bodyPr>
          <a:lstStyle/>
          <a:p>
            <a:pPr algn="ctr"/>
            <a:r>
              <a:rPr lang="en-US" dirty="0">
                <a:hlinkClick r:id="rId4"/>
              </a:rPr>
              <a:t>https://dot.nebraska.gov/media/5195/cfuncfrontiersfc.pdf</a:t>
            </a:r>
            <a:endParaRPr lang="en-US" dirty="0"/>
          </a:p>
        </p:txBody>
      </p:sp>
      <p:sp>
        <p:nvSpPr>
          <p:cNvPr id="6" name="TextBox 5"/>
          <p:cNvSpPr txBox="1"/>
          <p:nvPr/>
        </p:nvSpPr>
        <p:spPr>
          <a:xfrm>
            <a:off x="7865165" y="6488667"/>
            <a:ext cx="1278835" cy="369332"/>
          </a:xfrm>
          <a:prstGeom prst="rect">
            <a:avLst/>
          </a:prstGeom>
          <a:noFill/>
        </p:spPr>
        <p:txBody>
          <a:bodyPr wrap="square" rtlCol="0">
            <a:spAutoFit/>
          </a:bodyPr>
          <a:lstStyle/>
          <a:p>
            <a:r>
              <a:rPr lang="en-US" dirty="0">
                <a:solidFill>
                  <a:prstClr val="black"/>
                </a:solidFill>
                <a:latin typeface="Calibri"/>
              </a:rPr>
              <a:t>Slide </a:t>
            </a:r>
            <a:fld id="{B50D017E-27F1-48A2-BBF7-F2524A742725}" type="slidenum">
              <a:rPr lang="en-US" smtClean="0">
                <a:solidFill>
                  <a:prstClr val="black"/>
                </a:solidFill>
                <a:latin typeface="Calibri"/>
              </a:rPr>
              <a:t>35</a:t>
            </a:fld>
            <a:endParaRPr lang="en-US" dirty="0">
              <a:solidFill>
                <a:prstClr val="black"/>
              </a:solidFill>
              <a:latin typeface="Calibri"/>
            </a:endParaRPr>
          </a:p>
        </p:txBody>
      </p:sp>
      <p:cxnSp>
        <p:nvCxnSpPr>
          <p:cNvPr id="11" name="Straight Arrow Connector 10"/>
          <p:cNvCxnSpPr>
            <a:cxnSpLocks/>
          </p:cNvCxnSpPr>
          <p:nvPr/>
        </p:nvCxnSpPr>
        <p:spPr>
          <a:xfrm flipV="1">
            <a:off x="3683000" y="2360161"/>
            <a:ext cx="2041100" cy="2973839"/>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87401" y="962567"/>
            <a:ext cx="2169197" cy="461665"/>
          </a:xfrm>
          <a:prstGeom prst="rect">
            <a:avLst/>
          </a:prstGeom>
          <a:solidFill>
            <a:srgbClr val="FFFFFF"/>
          </a:solidFill>
          <a:ln>
            <a:solidFill>
              <a:srgbClr val="FF0000"/>
            </a:solidFill>
          </a:ln>
        </p:spPr>
        <p:txBody>
          <a:bodyPr wrap="square" rtlCol="0">
            <a:spAutoFit/>
          </a:bodyPr>
          <a:lstStyle/>
          <a:p>
            <a:r>
              <a:rPr lang="en-US" sz="2400" b="1" dirty="0">
                <a:solidFill>
                  <a:srgbClr val="FFC000"/>
                </a:solidFill>
              </a:rPr>
              <a:t>Frontier County</a:t>
            </a:r>
          </a:p>
        </p:txBody>
      </p:sp>
      <p:pic>
        <p:nvPicPr>
          <p:cNvPr id="8" name="Picture 7">
            <a:extLst>
              <a:ext uri="{FF2B5EF4-FFF2-40B4-BE49-F238E27FC236}">
                <a16:creationId xmlns:a16="http://schemas.microsoft.com/office/drawing/2014/main" id="{515AF1B4-0BAF-428D-A87D-B3B58E1228AC}"/>
              </a:ext>
            </a:extLst>
          </p:cNvPr>
          <p:cNvPicPr>
            <a:picLocks noChangeAspect="1"/>
          </p:cNvPicPr>
          <p:nvPr/>
        </p:nvPicPr>
        <p:blipFill>
          <a:blip r:embed="rId5"/>
          <a:stretch>
            <a:fillRect/>
          </a:stretch>
        </p:blipFill>
        <p:spPr>
          <a:xfrm>
            <a:off x="562785" y="3764929"/>
            <a:ext cx="3225438" cy="2130504"/>
          </a:xfrm>
          <a:prstGeom prst="rect">
            <a:avLst/>
          </a:prstGeom>
        </p:spPr>
      </p:pic>
      <p:sp>
        <p:nvSpPr>
          <p:cNvPr id="10" name="Arrow: Right 9"/>
          <p:cNvSpPr/>
          <p:nvPr/>
        </p:nvSpPr>
        <p:spPr>
          <a:xfrm>
            <a:off x="165909" y="5190339"/>
            <a:ext cx="626571" cy="387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092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0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107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1800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375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800101"/>
            <a:ext cx="6153150" cy="609600"/>
          </a:xfrm>
        </p:spPr>
        <p:txBody>
          <a:bodyPr/>
          <a:lstStyle/>
          <a:p>
            <a:endParaRPr lang="en-US"/>
          </a:p>
        </p:txBody>
      </p:sp>
      <p:sp>
        <p:nvSpPr>
          <p:cNvPr id="3" name="Text Placeholder 2"/>
          <p:cNvSpPr>
            <a:spLocks noGrp="1"/>
          </p:cNvSpPr>
          <p:nvPr>
            <p:ph type="body" idx="1"/>
          </p:nvPr>
        </p:nvSpPr>
        <p:spPr>
          <a:xfrm>
            <a:off x="1885950" y="2647950"/>
            <a:ext cx="5257800" cy="2857500"/>
          </a:xfrm>
        </p:spPr>
        <p:txBody>
          <a:bodyPr/>
          <a:lstStyle/>
          <a:p>
            <a:endParaRPr lang="en-US"/>
          </a:p>
        </p:txBody>
      </p:sp>
      <p:sp>
        <p:nvSpPr>
          <p:cNvPr id="5" name="TextBox 4"/>
          <p:cNvSpPr txBox="1"/>
          <p:nvPr/>
        </p:nvSpPr>
        <p:spPr>
          <a:xfrm>
            <a:off x="5410200" y="6204092"/>
            <a:ext cx="3733800" cy="707886"/>
          </a:xfrm>
          <a:prstGeom prst="rect">
            <a:avLst/>
          </a:prstGeom>
          <a:noFill/>
        </p:spPr>
        <p:txBody>
          <a:bodyPr wrap="square" rtlCol="0">
            <a:spAutoFit/>
          </a:bodyPr>
          <a:lstStyle/>
          <a:p>
            <a:r>
              <a:rPr lang="en-US" sz="2000" dirty="0">
                <a:solidFill>
                  <a:prstClr val="black"/>
                </a:solidFill>
                <a:latin typeface="Calibri"/>
              </a:rPr>
              <a:t>428 NAC 2-001.03N, Pages 77-78</a:t>
            </a:r>
          </a:p>
          <a:p>
            <a:r>
              <a:rPr lang="en-US" sz="2000" dirty="0">
                <a:solidFill>
                  <a:prstClr val="black"/>
                </a:solidFill>
              </a:rPr>
              <a:t>§39-2113(2)</a:t>
            </a:r>
          </a:p>
        </p:txBody>
      </p:sp>
      <p:pic>
        <p:nvPicPr>
          <p:cNvPr id="9" name="Picture 8"/>
          <p:cNvPicPr>
            <a:picLocks noChangeAspect="1"/>
          </p:cNvPicPr>
          <p:nvPr/>
        </p:nvPicPr>
        <p:blipFill>
          <a:blip r:embed="rId3"/>
          <a:stretch>
            <a:fillRect/>
          </a:stretch>
        </p:blipFill>
        <p:spPr>
          <a:xfrm>
            <a:off x="1405509" y="311154"/>
            <a:ext cx="6953250" cy="5981700"/>
          </a:xfrm>
          <a:prstGeom prst="rect">
            <a:avLst/>
          </a:prstGeom>
        </p:spPr>
      </p:pic>
      <p:sp>
        <p:nvSpPr>
          <p:cNvPr id="6" name="Oval 5"/>
          <p:cNvSpPr/>
          <p:nvPr/>
        </p:nvSpPr>
        <p:spPr>
          <a:xfrm>
            <a:off x="3117850" y="1136650"/>
            <a:ext cx="2581275" cy="390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Oval 6"/>
          <p:cNvSpPr/>
          <p:nvPr/>
        </p:nvSpPr>
        <p:spPr>
          <a:xfrm>
            <a:off x="3848100" y="2152649"/>
            <a:ext cx="876300" cy="2381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Oval 7"/>
          <p:cNvSpPr/>
          <p:nvPr/>
        </p:nvSpPr>
        <p:spPr>
          <a:xfrm>
            <a:off x="5927724" y="1768475"/>
            <a:ext cx="647247"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extBox 9"/>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16" name="TextBox 15"/>
          <p:cNvSpPr txBox="1"/>
          <p:nvPr/>
        </p:nvSpPr>
        <p:spPr>
          <a:xfrm>
            <a:off x="996317" y="6488668"/>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36</a:t>
            </a:fld>
            <a:endParaRPr lang="en-US" dirty="0">
              <a:solidFill>
                <a:prstClr val="black"/>
              </a:solidFill>
              <a:latin typeface="Calibri"/>
            </a:endParaRPr>
          </a:p>
        </p:txBody>
      </p:sp>
    </p:spTree>
    <p:extLst>
      <p:ext uri="{BB962C8B-B14F-4D97-AF65-F5344CB8AC3E}">
        <p14:creationId xmlns:p14="http://schemas.microsoft.com/office/powerpoint/2010/main" val="116810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400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700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1300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72665" y="64722"/>
            <a:ext cx="7561385" cy="1447556"/>
          </a:xfrm>
          <a:prstGeom prst="rect">
            <a:avLst/>
          </a:prstGeom>
          <a:noFill/>
        </p:spPr>
        <p:txBody>
          <a:bodyPr wrap="square" anchor="ctr"/>
          <a:lstStyle>
            <a:lvl1pPr lvl="0">
              <a:defRPr/>
            </a:lvl1pPr>
          </a:lstStyle>
          <a:p>
            <a:pPr lvl="0" algn="ctr"/>
            <a:r>
              <a:rPr lang="en-US" dirty="0">
                <a:latin typeface="+mj-lt"/>
              </a:rPr>
              <a:t>2016</a:t>
            </a:r>
            <a:r>
              <a:rPr dirty="0">
                <a:latin typeface="+mj-lt"/>
              </a:rPr>
              <a:t> </a:t>
            </a:r>
            <a:r>
              <a:rPr lang="en-US" dirty="0">
                <a:latin typeface="+mj-lt"/>
              </a:rPr>
              <a:t>Design </a:t>
            </a:r>
            <a:r>
              <a:rPr dirty="0">
                <a:latin typeface="+mj-lt"/>
              </a:rPr>
              <a:t>Standards</a:t>
            </a:r>
            <a:r>
              <a:rPr lang="en-US" dirty="0">
                <a:latin typeface="+mj-lt"/>
              </a:rPr>
              <a:t> </a:t>
            </a:r>
            <a:br>
              <a:rPr lang="en-US" dirty="0">
                <a:latin typeface="+mj-lt"/>
              </a:rPr>
            </a:br>
            <a:r>
              <a:rPr lang="en-US" dirty="0">
                <a:latin typeface="+mj-lt"/>
              </a:rPr>
              <a:t>15 Tables</a:t>
            </a:r>
            <a:r>
              <a:rPr dirty="0">
                <a:latin typeface="+mj-lt"/>
              </a:rPr>
              <a:t> </a:t>
            </a:r>
          </a:p>
        </p:txBody>
      </p:sp>
      <p:sp>
        <p:nvSpPr>
          <p:cNvPr id="4" name="TextBox 3"/>
          <p:cNvSpPr txBox="1"/>
          <p:nvPr/>
        </p:nvSpPr>
        <p:spPr>
          <a:xfrm>
            <a:off x="1570381" y="1512278"/>
            <a:ext cx="7338139" cy="4585871"/>
          </a:xfrm>
          <a:prstGeom prst="rect">
            <a:avLst/>
          </a:prstGeom>
          <a:noFill/>
        </p:spPr>
        <p:txBody>
          <a:bodyPr wrap="square" rtlCol="0">
            <a:spAutoFit/>
          </a:bodyPr>
          <a:lstStyle/>
          <a:p>
            <a:r>
              <a:rPr lang="en-US" sz="3200" dirty="0">
                <a:solidFill>
                  <a:prstClr val="black"/>
                </a:solidFill>
                <a:latin typeface="Calibri"/>
              </a:rPr>
              <a:t>4 – Urban Areas</a:t>
            </a:r>
          </a:p>
          <a:p>
            <a:endParaRPr lang="en-US" sz="2000" dirty="0">
              <a:solidFill>
                <a:prstClr val="black"/>
              </a:solidFill>
              <a:latin typeface="Calibri"/>
            </a:endParaRPr>
          </a:p>
          <a:p>
            <a:r>
              <a:rPr lang="en-US" sz="3200" dirty="0">
                <a:solidFill>
                  <a:prstClr val="black"/>
                </a:solidFill>
                <a:latin typeface="Calibri"/>
              </a:rPr>
              <a:t>4 – Rural Areas</a:t>
            </a:r>
          </a:p>
          <a:p>
            <a:endParaRPr lang="en-US" sz="2000" dirty="0">
              <a:solidFill>
                <a:prstClr val="black"/>
              </a:solidFill>
              <a:latin typeface="Calibri"/>
            </a:endParaRPr>
          </a:p>
          <a:p>
            <a:r>
              <a:rPr lang="en-US" sz="3200" dirty="0">
                <a:latin typeface="Calibri"/>
              </a:rPr>
              <a:t>4 – Scenic-Recreation</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1 – Low Water Stream Crossings and Fords</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1 – Minimum Maintenance Roads</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1 – Remote Residential Roads</a:t>
            </a:r>
          </a:p>
        </p:txBody>
      </p:sp>
      <p:sp>
        <p:nvSpPr>
          <p:cNvPr id="7" name="TextBox 6"/>
          <p:cNvSpPr txBox="1"/>
          <p:nvPr/>
        </p:nvSpPr>
        <p:spPr>
          <a:xfrm>
            <a:off x="918526" y="6301408"/>
            <a:ext cx="1747157" cy="369332"/>
          </a:xfrm>
          <a:prstGeom prst="rect">
            <a:avLst/>
          </a:prstGeom>
          <a:noFill/>
        </p:spPr>
        <p:txBody>
          <a:bodyPr wrap="square" rtlCol="0">
            <a:spAutoFit/>
          </a:bodyPr>
          <a:lstStyle/>
          <a:p>
            <a:r>
              <a:rPr lang="en-US" dirty="0">
                <a:solidFill>
                  <a:prstClr val="black"/>
                </a:solidFill>
                <a:latin typeface="Calibri"/>
              </a:rPr>
              <a:t>Slide </a:t>
            </a:r>
            <a:fld id="{B2853873-84E1-4D3F-BF26-1F5EBFE04FF5}" type="slidenum">
              <a:rPr lang="en-US">
                <a:solidFill>
                  <a:prstClr val="black"/>
                </a:solidFill>
                <a:latin typeface="Calibri"/>
              </a:rPr>
              <a:pPr/>
              <a:t>37</a:t>
            </a:fld>
            <a:endParaRPr lang="en-US" dirty="0">
              <a:solidFill>
                <a:prstClr val="black"/>
              </a:solidFill>
              <a:latin typeface="Calibri"/>
            </a:endParaRPr>
          </a:p>
        </p:txBody>
      </p:sp>
      <p:sp>
        <p:nvSpPr>
          <p:cNvPr id="6" name="TextBox 5"/>
          <p:cNvSpPr txBox="1"/>
          <p:nvPr/>
        </p:nvSpPr>
        <p:spPr>
          <a:xfrm>
            <a:off x="4506686" y="6301408"/>
            <a:ext cx="4637315" cy="400110"/>
          </a:xfrm>
          <a:prstGeom prst="rect">
            <a:avLst/>
          </a:prstGeom>
          <a:noFill/>
        </p:spPr>
        <p:txBody>
          <a:bodyPr wrap="square" rtlCol="0">
            <a:spAutoFit/>
          </a:bodyPr>
          <a:lstStyle/>
          <a:p>
            <a:r>
              <a:rPr lang="en-US" sz="2000" dirty="0">
                <a:solidFill>
                  <a:prstClr val="black"/>
                </a:solidFill>
                <a:latin typeface="Calibri"/>
              </a:rPr>
              <a:t>428 NAC 2-001.03, C thru N, Pages 55-78</a:t>
            </a: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3" name="Rectangle 2"/>
          <p:cNvSpPr/>
          <p:nvPr/>
        </p:nvSpPr>
        <p:spPr>
          <a:xfrm>
            <a:off x="1415143" y="1512278"/>
            <a:ext cx="3880757" cy="22024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70370" y="1485900"/>
            <a:ext cx="3493388" cy="2228850"/>
          </a:xfrm>
          <a:prstGeom prst="rect">
            <a:avLst/>
          </a:prstGeom>
          <a:noFill/>
        </p:spPr>
        <p:txBody>
          <a:bodyPr wrap="square" anchor="t"/>
          <a:lstStyle>
            <a:lvl1pPr lvl="0">
              <a:defRPr/>
            </a:lvl1pPr>
          </a:lstStyle>
          <a:p>
            <a:r>
              <a:rPr lang="en-US" sz="3600" i="1" dirty="0">
                <a:solidFill>
                  <a:srgbClr val="2B0B7B"/>
                </a:solidFill>
                <a:latin typeface="Calibri"/>
              </a:rPr>
              <a:t>Which table is most appropriate for my road or street work</a:t>
            </a:r>
            <a:r>
              <a:rPr sz="3600" i="1" dirty="0">
                <a:solidFill>
                  <a:srgbClr val="2B0B7B"/>
                </a:solidFill>
                <a:latin typeface="Calibri"/>
              </a:rPr>
              <a:t>?</a:t>
            </a:r>
          </a:p>
        </p:txBody>
      </p:sp>
    </p:spTree>
    <p:extLst>
      <p:ext uri="{BB962C8B-B14F-4D97-AF65-F5344CB8AC3E}">
        <p14:creationId xmlns:p14="http://schemas.microsoft.com/office/powerpoint/2010/main" val="208847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72665" y="64722"/>
            <a:ext cx="7561385" cy="1447556"/>
          </a:xfrm>
          <a:prstGeom prst="rect">
            <a:avLst/>
          </a:prstGeom>
          <a:noFill/>
        </p:spPr>
        <p:txBody>
          <a:bodyPr wrap="square" anchor="ctr"/>
          <a:lstStyle>
            <a:lvl1pPr lvl="0">
              <a:defRPr/>
            </a:lvl1pPr>
          </a:lstStyle>
          <a:p>
            <a:pPr lvl="0" algn="ctr"/>
            <a:r>
              <a:rPr lang="en-US" dirty="0">
                <a:latin typeface="+mj-lt"/>
              </a:rPr>
              <a:t>2016</a:t>
            </a:r>
            <a:r>
              <a:rPr dirty="0">
                <a:latin typeface="+mj-lt"/>
              </a:rPr>
              <a:t> </a:t>
            </a:r>
            <a:r>
              <a:rPr lang="en-US" dirty="0">
                <a:latin typeface="+mj-lt"/>
              </a:rPr>
              <a:t>Design </a:t>
            </a:r>
            <a:r>
              <a:rPr dirty="0">
                <a:latin typeface="+mj-lt"/>
              </a:rPr>
              <a:t>Standards</a:t>
            </a:r>
            <a:r>
              <a:rPr lang="en-US" dirty="0">
                <a:latin typeface="+mj-lt"/>
              </a:rPr>
              <a:t> </a:t>
            </a:r>
            <a:br>
              <a:rPr lang="en-US" dirty="0">
                <a:latin typeface="+mj-lt"/>
              </a:rPr>
            </a:br>
            <a:r>
              <a:rPr lang="en-US" dirty="0">
                <a:latin typeface="+mj-lt"/>
              </a:rPr>
              <a:t>15 Tables</a:t>
            </a:r>
            <a:r>
              <a:rPr dirty="0">
                <a:latin typeface="+mj-lt"/>
              </a:rPr>
              <a:t> </a:t>
            </a:r>
          </a:p>
        </p:txBody>
      </p:sp>
      <p:sp>
        <p:nvSpPr>
          <p:cNvPr id="4" name="TextBox 3"/>
          <p:cNvSpPr txBox="1"/>
          <p:nvPr/>
        </p:nvSpPr>
        <p:spPr>
          <a:xfrm>
            <a:off x="1570381" y="1512278"/>
            <a:ext cx="7338139" cy="4585871"/>
          </a:xfrm>
          <a:prstGeom prst="rect">
            <a:avLst/>
          </a:prstGeom>
          <a:noFill/>
        </p:spPr>
        <p:txBody>
          <a:bodyPr wrap="square" rtlCol="0">
            <a:spAutoFit/>
          </a:bodyPr>
          <a:lstStyle/>
          <a:p>
            <a:r>
              <a:rPr lang="en-US" sz="3200" dirty="0">
                <a:solidFill>
                  <a:schemeClr val="bg1">
                    <a:lumMod val="85000"/>
                  </a:schemeClr>
                </a:solidFill>
                <a:latin typeface="Calibri"/>
              </a:rPr>
              <a:t>4 – Urban Areas</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4 – Rural Areas</a:t>
            </a:r>
          </a:p>
          <a:p>
            <a:endParaRPr lang="en-US" sz="2000" dirty="0">
              <a:solidFill>
                <a:prstClr val="black"/>
              </a:solidFill>
              <a:latin typeface="Calibri"/>
            </a:endParaRPr>
          </a:p>
          <a:p>
            <a:r>
              <a:rPr lang="en-US" sz="3200" dirty="0">
                <a:solidFill>
                  <a:schemeClr val="bg1">
                    <a:lumMod val="85000"/>
                  </a:schemeClr>
                </a:solidFill>
                <a:latin typeface="Calibri"/>
              </a:rPr>
              <a:t>4 – Scenic-Recreation</a:t>
            </a:r>
          </a:p>
          <a:p>
            <a:endParaRPr lang="en-US" sz="2000" dirty="0">
              <a:solidFill>
                <a:prstClr val="black"/>
              </a:solidFill>
              <a:latin typeface="Calibri"/>
            </a:endParaRPr>
          </a:p>
          <a:p>
            <a:r>
              <a:rPr lang="en-US" sz="3200" dirty="0">
                <a:solidFill>
                  <a:prstClr val="black"/>
                </a:solidFill>
                <a:latin typeface="Calibri"/>
              </a:rPr>
              <a:t>1 – Low Water Stream Crossings and Fords</a:t>
            </a:r>
          </a:p>
          <a:p>
            <a:endParaRPr lang="en-US" sz="2000" dirty="0">
              <a:solidFill>
                <a:prstClr val="black"/>
              </a:solidFill>
              <a:latin typeface="Calibri"/>
            </a:endParaRPr>
          </a:p>
          <a:p>
            <a:r>
              <a:rPr lang="en-US" sz="3200" dirty="0">
                <a:solidFill>
                  <a:prstClr val="black"/>
                </a:solidFill>
                <a:latin typeface="Calibri"/>
              </a:rPr>
              <a:t>1 – Minimum Maintenance Roads</a:t>
            </a:r>
          </a:p>
          <a:p>
            <a:endParaRPr lang="en-US" sz="2000" dirty="0">
              <a:solidFill>
                <a:prstClr val="black"/>
              </a:solidFill>
              <a:latin typeface="Calibri"/>
            </a:endParaRPr>
          </a:p>
          <a:p>
            <a:r>
              <a:rPr lang="en-US" sz="3200" dirty="0">
                <a:solidFill>
                  <a:prstClr val="black"/>
                </a:solidFill>
                <a:latin typeface="Calibri"/>
              </a:rPr>
              <a:t>1 – Remote Residential Roads</a:t>
            </a:r>
          </a:p>
        </p:txBody>
      </p:sp>
      <p:sp>
        <p:nvSpPr>
          <p:cNvPr id="7" name="TextBox 6"/>
          <p:cNvSpPr txBox="1"/>
          <p:nvPr/>
        </p:nvSpPr>
        <p:spPr>
          <a:xfrm>
            <a:off x="918526" y="6301408"/>
            <a:ext cx="1747157" cy="369332"/>
          </a:xfrm>
          <a:prstGeom prst="rect">
            <a:avLst/>
          </a:prstGeom>
          <a:noFill/>
        </p:spPr>
        <p:txBody>
          <a:bodyPr wrap="square" rtlCol="0">
            <a:spAutoFit/>
          </a:bodyPr>
          <a:lstStyle/>
          <a:p>
            <a:r>
              <a:rPr lang="en-US" dirty="0">
                <a:solidFill>
                  <a:prstClr val="black"/>
                </a:solidFill>
                <a:latin typeface="Calibri"/>
              </a:rPr>
              <a:t>Slide </a:t>
            </a:r>
            <a:fld id="{B2853873-84E1-4D3F-BF26-1F5EBFE04FF5}" type="slidenum">
              <a:rPr lang="en-US">
                <a:solidFill>
                  <a:prstClr val="black"/>
                </a:solidFill>
                <a:latin typeface="Calibri"/>
              </a:rPr>
              <a:pPr/>
              <a:t>38</a:t>
            </a:fld>
            <a:endParaRPr lang="en-US" dirty="0">
              <a:solidFill>
                <a:prstClr val="black"/>
              </a:solidFill>
              <a:latin typeface="Calibri"/>
            </a:endParaRPr>
          </a:p>
        </p:txBody>
      </p:sp>
      <p:sp>
        <p:nvSpPr>
          <p:cNvPr id="6" name="TextBox 5"/>
          <p:cNvSpPr txBox="1"/>
          <p:nvPr/>
        </p:nvSpPr>
        <p:spPr>
          <a:xfrm>
            <a:off x="5565913" y="6301408"/>
            <a:ext cx="3578088" cy="400110"/>
          </a:xfrm>
          <a:prstGeom prst="rect">
            <a:avLst/>
          </a:prstGeom>
          <a:noFill/>
        </p:spPr>
        <p:txBody>
          <a:bodyPr wrap="square" rtlCol="0">
            <a:spAutoFit/>
          </a:bodyPr>
          <a:lstStyle/>
          <a:p>
            <a:r>
              <a:rPr lang="en-US" sz="2000" dirty="0">
                <a:solidFill>
                  <a:prstClr val="black"/>
                </a:solidFill>
                <a:latin typeface="Calibri"/>
              </a:rPr>
              <a:t>428 NAC 2-001.03 Pages 79-86</a:t>
            </a: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3" name="Rectangle 2"/>
          <p:cNvSpPr/>
          <p:nvPr/>
        </p:nvSpPr>
        <p:spPr>
          <a:xfrm>
            <a:off x="1347135" y="3810000"/>
            <a:ext cx="7561385" cy="22881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70370" y="1485900"/>
            <a:ext cx="3493388" cy="2228850"/>
          </a:xfrm>
          <a:prstGeom prst="rect">
            <a:avLst/>
          </a:prstGeom>
          <a:noFill/>
        </p:spPr>
        <p:txBody>
          <a:bodyPr wrap="square" anchor="t"/>
          <a:lstStyle>
            <a:lvl1pPr lvl="0">
              <a:defRPr/>
            </a:lvl1pPr>
          </a:lstStyle>
          <a:p>
            <a:r>
              <a:rPr lang="en-US" sz="3600" i="1" dirty="0">
                <a:solidFill>
                  <a:srgbClr val="2B0B7B"/>
                </a:solidFill>
                <a:latin typeface="Calibri"/>
              </a:rPr>
              <a:t>Which table is most appropriate for my road or street work</a:t>
            </a:r>
            <a:r>
              <a:rPr sz="3600" i="1" dirty="0">
                <a:solidFill>
                  <a:srgbClr val="2B0B7B"/>
                </a:solidFill>
                <a:latin typeface="Calibri"/>
              </a:rPr>
              <a:t>?</a:t>
            </a:r>
          </a:p>
        </p:txBody>
      </p:sp>
    </p:spTree>
    <p:extLst>
      <p:ext uri="{BB962C8B-B14F-4D97-AF65-F5344CB8AC3E}">
        <p14:creationId xmlns:p14="http://schemas.microsoft.com/office/powerpoint/2010/main" val="21227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59536" y="383395"/>
            <a:ext cx="8252634" cy="765545"/>
          </a:xfrm>
          <a:prstGeom prst="rect">
            <a:avLst/>
          </a:prstGeom>
          <a:noFill/>
        </p:spPr>
        <p:txBody>
          <a:bodyPr wrap="square" anchor="ctr"/>
          <a:lstStyle>
            <a:lvl1pPr lvl="0">
              <a:defRPr/>
            </a:lvl1pPr>
          </a:lstStyle>
          <a:p>
            <a:r>
              <a:rPr lang="en-US" sz="3600" u="sng" dirty="0">
                <a:solidFill>
                  <a:schemeClr val="tx1"/>
                </a:solidFill>
              </a:rPr>
              <a:t>The Other Three (3) Tables</a:t>
            </a:r>
            <a:endParaRPr sz="3600" u="sng" dirty="0">
              <a:latin typeface="+mj-lt"/>
            </a:endParaRPr>
          </a:p>
        </p:txBody>
      </p:sp>
      <p:sp>
        <p:nvSpPr>
          <p:cNvPr id="3" name="Text Placeholder 2"/>
          <p:cNvSpPr txBox="1">
            <a:spLocks noGrp="1"/>
          </p:cNvSpPr>
          <p:nvPr>
            <p:ph type="body" idx="1"/>
          </p:nvPr>
        </p:nvSpPr>
        <p:spPr>
          <a:xfrm>
            <a:off x="1014075" y="1690146"/>
            <a:ext cx="8098095" cy="3101903"/>
          </a:xfrm>
          <a:prstGeom prst="rect">
            <a:avLst/>
          </a:prstGeom>
          <a:noFill/>
        </p:spPr>
        <p:txBody>
          <a:bodyPr wrap="square" anchor="t"/>
          <a:lstStyle>
            <a:lvl1pPr lvl="0">
              <a:defRPr/>
            </a:lvl1pPr>
          </a:lstStyle>
          <a:p>
            <a:r>
              <a:rPr lang="en-US" sz="3600" dirty="0">
                <a:solidFill>
                  <a:schemeClr val="tx1"/>
                </a:solidFill>
                <a:latin typeface="+mn-lt"/>
              </a:rPr>
              <a:t>Low-Water Stream Crossings and Fords, Table 03O, pages 79-80</a:t>
            </a:r>
          </a:p>
          <a:p>
            <a:r>
              <a:rPr lang="en-US" sz="3600" dirty="0">
                <a:solidFill>
                  <a:schemeClr val="tx1"/>
                </a:solidFill>
                <a:latin typeface="+mn-lt"/>
              </a:rPr>
              <a:t>Minimum Maintenance, Table 03P, pages 81-85</a:t>
            </a:r>
          </a:p>
          <a:p>
            <a:r>
              <a:rPr lang="en-US" sz="3600" dirty="0">
                <a:solidFill>
                  <a:schemeClr val="tx1"/>
                </a:solidFill>
                <a:latin typeface="+mn-lt"/>
              </a:rPr>
              <a:t>Remote Residential, Table 03Q, page 86</a:t>
            </a:r>
          </a:p>
        </p:txBody>
      </p:sp>
      <p:sp>
        <p:nvSpPr>
          <p:cNvPr id="8" name="TextBox 7"/>
          <p:cNvSpPr txBox="1"/>
          <p:nvPr/>
        </p:nvSpPr>
        <p:spPr>
          <a:xfrm>
            <a:off x="1577274" y="6388873"/>
            <a:ext cx="1172196" cy="369332"/>
          </a:xfrm>
          <a:prstGeom prst="rect">
            <a:avLst/>
          </a:prstGeom>
          <a:noFill/>
        </p:spPr>
        <p:txBody>
          <a:bodyPr wrap="square" rtlCol="0">
            <a:spAutoFit/>
          </a:bodyPr>
          <a:lstStyle/>
          <a:p>
            <a:r>
              <a:rPr lang="en-US" dirty="0">
                <a:solidFill>
                  <a:prstClr val="black"/>
                </a:solidFill>
                <a:latin typeface="Calibri"/>
              </a:rPr>
              <a:t>Slide </a:t>
            </a:r>
            <a:fld id="{4EF7DEA9-E0BB-402E-9471-5948B25470A3}" type="slidenum">
              <a:rPr lang="en-US">
                <a:solidFill>
                  <a:prstClr val="black"/>
                </a:solidFill>
                <a:latin typeface="Calibri"/>
              </a:rPr>
              <a:pPr/>
              <a:t>39</a:t>
            </a:fld>
            <a:endParaRPr lang="en-US" dirty="0">
              <a:solidFill>
                <a:prstClr val="black"/>
              </a:solidFill>
              <a:latin typeface="Calibri"/>
            </a:endParaRPr>
          </a:p>
        </p:txBody>
      </p:sp>
      <p:sp>
        <p:nvSpPr>
          <p:cNvPr id="9" name="TextBox 8"/>
          <p:cNvSpPr txBox="1"/>
          <p:nvPr/>
        </p:nvSpPr>
        <p:spPr>
          <a:xfrm>
            <a:off x="4740237" y="6346168"/>
            <a:ext cx="4371933" cy="400110"/>
          </a:xfrm>
          <a:prstGeom prst="rect">
            <a:avLst/>
          </a:prstGeom>
          <a:noFill/>
        </p:spPr>
        <p:txBody>
          <a:bodyPr wrap="square" rtlCol="0">
            <a:spAutoFit/>
          </a:bodyPr>
          <a:lstStyle/>
          <a:p>
            <a:r>
              <a:rPr lang="en-US" sz="2000" dirty="0">
                <a:solidFill>
                  <a:prstClr val="black"/>
                </a:solidFill>
                <a:latin typeface="Calibri"/>
              </a:rPr>
              <a:t>428 NAC 2-001.03, Tables, Pages 79-86</a:t>
            </a:r>
          </a:p>
        </p:txBody>
      </p:sp>
      <p:sp>
        <p:nvSpPr>
          <p:cNvPr id="19" name="TextBox 1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Tree>
    <p:extLst>
      <p:ext uri="{BB962C8B-B14F-4D97-AF65-F5344CB8AC3E}">
        <p14:creationId xmlns:p14="http://schemas.microsoft.com/office/powerpoint/2010/main" val="283130942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9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8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95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72665" y="64722"/>
            <a:ext cx="7561385" cy="1447556"/>
          </a:xfrm>
          <a:prstGeom prst="rect">
            <a:avLst/>
          </a:prstGeom>
          <a:noFill/>
        </p:spPr>
        <p:txBody>
          <a:bodyPr wrap="square" anchor="ctr"/>
          <a:lstStyle>
            <a:lvl1pPr lvl="0">
              <a:defRPr/>
            </a:lvl1pPr>
          </a:lstStyle>
          <a:p>
            <a:pPr lvl="0" algn="ctr"/>
            <a:r>
              <a:rPr lang="en-US" dirty="0">
                <a:latin typeface="+mj-lt"/>
              </a:rPr>
              <a:t>2016</a:t>
            </a:r>
            <a:r>
              <a:rPr dirty="0">
                <a:latin typeface="+mj-lt"/>
              </a:rPr>
              <a:t> </a:t>
            </a:r>
            <a:r>
              <a:rPr lang="en-US" dirty="0">
                <a:latin typeface="+mj-lt"/>
              </a:rPr>
              <a:t>Design </a:t>
            </a:r>
            <a:r>
              <a:rPr dirty="0">
                <a:latin typeface="+mj-lt"/>
              </a:rPr>
              <a:t>Standards</a:t>
            </a:r>
            <a:r>
              <a:rPr lang="en-US" dirty="0">
                <a:latin typeface="+mj-lt"/>
              </a:rPr>
              <a:t> </a:t>
            </a:r>
            <a:br>
              <a:rPr lang="en-US" dirty="0">
                <a:latin typeface="+mj-lt"/>
              </a:rPr>
            </a:br>
            <a:r>
              <a:rPr lang="en-US" dirty="0">
                <a:latin typeface="+mj-lt"/>
              </a:rPr>
              <a:t>15 Tables</a:t>
            </a:r>
            <a:r>
              <a:rPr dirty="0">
                <a:latin typeface="+mj-lt"/>
              </a:rPr>
              <a:t> </a:t>
            </a:r>
          </a:p>
        </p:txBody>
      </p:sp>
      <p:sp>
        <p:nvSpPr>
          <p:cNvPr id="4" name="TextBox 3"/>
          <p:cNvSpPr txBox="1"/>
          <p:nvPr/>
        </p:nvSpPr>
        <p:spPr>
          <a:xfrm>
            <a:off x="1570381" y="1512278"/>
            <a:ext cx="7338139" cy="4585871"/>
          </a:xfrm>
          <a:prstGeom prst="rect">
            <a:avLst/>
          </a:prstGeom>
          <a:noFill/>
        </p:spPr>
        <p:txBody>
          <a:bodyPr wrap="square" rtlCol="0">
            <a:spAutoFit/>
          </a:bodyPr>
          <a:lstStyle/>
          <a:p>
            <a:r>
              <a:rPr lang="en-US" sz="3200" dirty="0">
                <a:solidFill>
                  <a:prstClr val="black"/>
                </a:solidFill>
                <a:latin typeface="Calibri"/>
              </a:rPr>
              <a:t>4 – Urban Areas</a:t>
            </a:r>
          </a:p>
          <a:p>
            <a:endParaRPr lang="en-US" sz="2000" dirty="0">
              <a:solidFill>
                <a:prstClr val="black"/>
              </a:solidFill>
              <a:latin typeface="Calibri"/>
            </a:endParaRPr>
          </a:p>
          <a:p>
            <a:r>
              <a:rPr lang="en-US" sz="3200" dirty="0">
                <a:solidFill>
                  <a:prstClr val="black"/>
                </a:solidFill>
                <a:latin typeface="Calibri"/>
              </a:rPr>
              <a:t>4 – Rural Areas</a:t>
            </a:r>
          </a:p>
          <a:p>
            <a:endParaRPr lang="en-US" sz="2000" dirty="0">
              <a:solidFill>
                <a:prstClr val="black"/>
              </a:solidFill>
              <a:latin typeface="Calibri"/>
            </a:endParaRPr>
          </a:p>
          <a:p>
            <a:r>
              <a:rPr lang="en-US" sz="3200" dirty="0">
                <a:solidFill>
                  <a:prstClr val="black"/>
                </a:solidFill>
                <a:latin typeface="Calibri"/>
              </a:rPr>
              <a:t>4 – Scenic-Recreation</a:t>
            </a:r>
          </a:p>
          <a:p>
            <a:endParaRPr lang="en-US" sz="2000" dirty="0">
              <a:solidFill>
                <a:prstClr val="black"/>
              </a:solidFill>
              <a:latin typeface="Calibri"/>
            </a:endParaRPr>
          </a:p>
          <a:p>
            <a:r>
              <a:rPr lang="en-US" sz="3200" dirty="0">
                <a:solidFill>
                  <a:prstClr val="black"/>
                </a:solidFill>
                <a:latin typeface="Calibri"/>
              </a:rPr>
              <a:t>1 – Low Water Stream Crossings and Fords</a:t>
            </a:r>
          </a:p>
          <a:p>
            <a:endParaRPr lang="en-US" sz="2000" dirty="0">
              <a:solidFill>
                <a:prstClr val="black"/>
              </a:solidFill>
              <a:latin typeface="Calibri"/>
            </a:endParaRPr>
          </a:p>
          <a:p>
            <a:r>
              <a:rPr lang="en-US" sz="3200" dirty="0">
                <a:solidFill>
                  <a:prstClr val="black"/>
                </a:solidFill>
                <a:latin typeface="Calibri"/>
              </a:rPr>
              <a:t>1 – Minimum Maintenance Roads</a:t>
            </a:r>
          </a:p>
          <a:p>
            <a:endParaRPr lang="en-US" sz="2000" dirty="0">
              <a:solidFill>
                <a:prstClr val="black"/>
              </a:solidFill>
              <a:latin typeface="Calibri"/>
            </a:endParaRPr>
          </a:p>
          <a:p>
            <a:r>
              <a:rPr lang="en-US" sz="3200" dirty="0">
                <a:solidFill>
                  <a:prstClr val="black"/>
                </a:solidFill>
                <a:latin typeface="Calibri"/>
              </a:rPr>
              <a:t>1 – Remote Residential Roads</a:t>
            </a:r>
          </a:p>
        </p:txBody>
      </p:sp>
      <p:sp>
        <p:nvSpPr>
          <p:cNvPr id="7" name="TextBox 6"/>
          <p:cNvSpPr txBox="1"/>
          <p:nvPr/>
        </p:nvSpPr>
        <p:spPr>
          <a:xfrm>
            <a:off x="918526" y="6301408"/>
            <a:ext cx="1747157" cy="369332"/>
          </a:xfrm>
          <a:prstGeom prst="rect">
            <a:avLst/>
          </a:prstGeom>
          <a:noFill/>
        </p:spPr>
        <p:txBody>
          <a:bodyPr wrap="square" rtlCol="0">
            <a:spAutoFit/>
          </a:bodyPr>
          <a:lstStyle/>
          <a:p>
            <a:r>
              <a:rPr lang="en-US" dirty="0">
                <a:solidFill>
                  <a:prstClr val="black"/>
                </a:solidFill>
                <a:latin typeface="Calibri"/>
              </a:rPr>
              <a:t>Slide </a:t>
            </a:r>
            <a:fld id="{B2853873-84E1-4D3F-BF26-1F5EBFE04FF5}" type="slidenum">
              <a:rPr lang="en-US">
                <a:solidFill>
                  <a:prstClr val="black"/>
                </a:solidFill>
                <a:latin typeface="Calibri"/>
              </a:rPr>
              <a:pPr/>
              <a:t>4</a:t>
            </a:fld>
            <a:endParaRPr lang="en-US" dirty="0">
              <a:solidFill>
                <a:prstClr val="black"/>
              </a:solidFill>
              <a:latin typeface="Calibri"/>
            </a:endParaRPr>
          </a:p>
        </p:txBody>
      </p:sp>
      <p:sp>
        <p:nvSpPr>
          <p:cNvPr id="6" name="TextBox 5"/>
          <p:cNvSpPr txBox="1"/>
          <p:nvPr/>
        </p:nvSpPr>
        <p:spPr>
          <a:xfrm>
            <a:off x="5565913" y="6301408"/>
            <a:ext cx="3578088" cy="400110"/>
          </a:xfrm>
          <a:prstGeom prst="rect">
            <a:avLst/>
          </a:prstGeom>
          <a:noFill/>
        </p:spPr>
        <p:txBody>
          <a:bodyPr wrap="square" rtlCol="0">
            <a:spAutoFit/>
          </a:bodyPr>
          <a:lstStyle/>
          <a:p>
            <a:r>
              <a:rPr lang="en-US" sz="2000" dirty="0">
                <a:solidFill>
                  <a:prstClr val="black"/>
                </a:solidFill>
                <a:latin typeface="Calibri"/>
              </a:rPr>
              <a:t>428 NAC 2-001.03 Pages 55-86</a:t>
            </a: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10" name="TextBox 9"/>
          <p:cNvSpPr txBox="1"/>
          <p:nvPr/>
        </p:nvSpPr>
        <p:spPr>
          <a:xfrm>
            <a:off x="5570370" y="1485900"/>
            <a:ext cx="3493388" cy="2228850"/>
          </a:xfrm>
          <a:prstGeom prst="rect">
            <a:avLst/>
          </a:prstGeom>
          <a:noFill/>
        </p:spPr>
        <p:txBody>
          <a:bodyPr wrap="square" anchor="t"/>
          <a:lstStyle>
            <a:lvl1pPr lvl="0">
              <a:defRPr/>
            </a:lvl1pPr>
          </a:lstStyle>
          <a:p>
            <a:r>
              <a:rPr lang="en-US" sz="3600" i="1" dirty="0">
                <a:solidFill>
                  <a:srgbClr val="2B0B7B"/>
                </a:solidFill>
                <a:latin typeface="Calibri"/>
              </a:rPr>
              <a:t>Which table is most appropriate for my road or street work</a:t>
            </a:r>
            <a:r>
              <a:rPr sz="3600" i="1" dirty="0">
                <a:solidFill>
                  <a:srgbClr val="2B0B7B"/>
                </a:solidFill>
                <a:latin typeface="Calibri"/>
              </a:rPr>
              <a:t>?</a:t>
            </a:r>
          </a:p>
        </p:txBody>
      </p:sp>
    </p:spTree>
    <p:extLst>
      <p:ext uri="{BB962C8B-B14F-4D97-AF65-F5344CB8AC3E}">
        <p14:creationId xmlns:p14="http://schemas.microsoft.com/office/powerpoint/2010/main" val="2305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8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1030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1180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grpId="0" nodeType="withEffect">
                                  <p:stCondLst>
                                    <p:cond delay="1380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grpId="0" nodeType="withEffect">
                                  <p:stCondLst>
                                    <p:cond delay="1580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grpId="0" nodeType="withEffect">
                                  <p:stCondLst>
                                    <p:cond delay="1780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par>
                                <p:cTn id="17" presetID="1" presetClass="entr" presetSubtype="0" fill="hold" grpId="0" nodeType="withEffect">
                                  <p:stCondLst>
                                    <p:cond delay="3160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72665" y="64722"/>
            <a:ext cx="7561385" cy="1447556"/>
          </a:xfrm>
          <a:prstGeom prst="rect">
            <a:avLst/>
          </a:prstGeom>
          <a:noFill/>
        </p:spPr>
        <p:txBody>
          <a:bodyPr wrap="square" anchor="ctr"/>
          <a:lstStyle>
            <a:lvl1pPr lvl="0">
              <a:defRPr/>
            </a:lvl1pPr>
          </a:lstStyle>
          <a:p>
            <a:pPr lvl="0" algn="ctr"/>
            <a:r>
              <a:rPr lang="en-US" dirty="0">
                <a:latin typeface="+mj-lt"/>
              </a:rPr>
              <a:t>2016</a:t>
            </a:r>
            <a:r>
              <a:rPr dirty="0">
                <a:latin typeface="+mj-lt"/>
              </a:rPr>
              <a:t> </a:t>
            </a:r>
            <a:r>
              <a:rPr lang="en-US" dirty="0">
                <a:latin typeface="+mj-lt"/>
              </a:rPr>
              <a:t>Design </a:t>
            </a:r>
            <a:r>
              <a:rPr dirty="0">
                <a:latin typeface="+mj-lt"/>
              </a:rPr>
              <a:t>Standards</a:t>
            </a:r>
            <a:r>
              <a:rPr lang="en-US" dirty="0">
                <a:latin typeface="+mj-lt"/>
              </a:rPr>
              <a:t> </a:t>
            </a:r>
            <a:br>
              <a:rPr lang="en-US" dirty="0">
                <a:latin typeface="+mj-lt"/>
              </a:rPr>
            </a:br>
            <a:r>
              <a:rPr lang="en-US" dirty="0">
                <a:latin typeface="+mj-lt"/>
              </a:rPr>
              <a:t>15 Tables</a:t>
            </a:r>
            <a:r>
              <a:rPr dirty="0">
                <a:latin typeface="+mj-lt"/>
              </a:rPr>
              <a:t> </a:t>
            </a:r>
          </a:p>
        </p:txBody>
      </p:sp>
      <p:sp>
        <p:nvSpPr>
          <p:cNvPr id="4" name="TextBox 3"/>
          <p:cNvSpPr txBox="1"/>
          <p:nvPr/>
        </p:nvSpPr>
        <p:spPr>
          <a:xfrm>
            <a:off x="1570381" y="1512278"/>
            <a:ext cx="7338139" cy="4585871"/>
          </a:xfrm>
          <a:prstGeom prst="rect">
            <a:avLst/>
          </a:prstGeom>
          <a:noFill/>
        </p:spPr>
        <p:txBody>
          <a:bodyPr wrap="square" rtlCol="0">
            <a:spAutoFit/>
          </a:bodyPr>
          <a:lstStyle/>
          <a:p>
            <a:r>
              <a:rPr lang="en-US" sz="3200" dirty="0">
                <a:solidFill>
                  <a:schemeClr val="bg1">
                    <a:lumMod val="85000"/>
                  </a:schemeClr>
                </a:solidFill>
                <a:latin typeface="Calibri"/>
              </a:rPr>
              <a:t>4 – Urban Areas</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4 – Rural Areas</a:t>
            </a:r>
          </a:p>
          <a:p>
            <a:endParaRPr lang="en-US" sz="2000" dirty="0">
              <a:solidFill>
                <a:prstClr val="black"/>
              </a:solidFill>
              <a:latin typeface="Calibri"/>
            </a:endParaRPr>
          </a:p>
          <a:p>
            <a:r>
              <a:rPr lang="en-US" sz="3200" dirty="0">
                <a:solidFill>
                  <a:schemeClr val="bg1">
                    <a:lumMod val="85000"/>
                  </a:schemeClr>
                </a:solidFill>
                <a:latin typeface="Calibri"/>
              </a:rPr>
              <a:t>4 – Scenic-Recreation</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1 – Low Water Stream Crossings and Fords</a:t>
            </a:r>
          </a:p>
          <a:p>
            <a:endParaRPr lang="en-US" sz="2000" dirty="0">
              <a:solidFill>
                <a:prstClr val="black"/>
              </a:solidFill>
              <a:latin typeface="Calibri"/>
            </a:endParaRPr>
          </a:p>
          <a:p>
            <a:r>
              <a:rPr lang="en-US" sz="3200" dirty="0">
                <a:solidFill>
                  <a:prstClr val="black"/>
                </a:solidFill>
                <a:latin typeface="Calibri"/>
              </a:rPr>
              <a:t>1 – Minimum Maintenance Roads</a:t>
            </a:r>
          </a:p>
          <a:p>
            <a:endParaRPr lang="en-US" sz="2000" dirty="0">
              <a:solidFill>
                <a:prstClr val="black"/>
              </a:solidFill>
              <a:latin typeface="Calibri"/>
            </a:endParaRPr>
          </a:p>
          <a:p>
            <a:r>
              <a:rPr lang="en-US" sz="3200" dirty="0">
                <a:solidFill>
                  <a:schemeClr val="bg1">
                    <a:lumMod val="85000"/>
                  </a:schemeClr>
                </a:solidFill>
                <a:latin typeface="Calibri"/>
              </a:rPr>
              <a:t>1 – Remote Residential Roads</a:t>
            </a:r>
          </a:p>
        </p:txBody>
      </p:sp>
      <p:sp>
        <p:nvSpPr>
          <p:cNvPr id="7" name="TextBox 6"/>
          <p:cNvSpPr txBox="1"/>
          <p:nvPr/>
        </p:nvSpPr>
        <p:spPr>
          <a:xfrm>
            <a:off x="918526" y="6301408"/>
            <a:ext cx="1747157" cy="369332"/>
          </a:xfrm>
          <a:prstGeom prst="rect">
            <a:avLst/>
          </a:prstGeom>
          <a:noFill/>
        </p:spPr>
        <p:txBody>
          <a:bodyPr wrap="square" rtlCol="0">
            <a:spAutoFit/>
          </a:bodyPr>
          <a:lstStyle/>
          <a:p>
            <a:r>
              <a:rPr lang="en-US" dirty="0">
                <a:solidFill>
                  <a:prstClr val="black"/>
                </a:solidFill>
                <a:latin typeface="Calibri"/>
              </a:rPr>
              <a:t>Slide </a:t>
            </a:r>
            <a:fld id="{B2853873-84E1-4D3F-BF26-1F5EBFE04FF5}" type="slidenum">
              <a:rPr lang="en-US">
                <a:solidFill>
                  <a:prstClr val="black"/>
                </a:solidFill>
                <a:latin typeface="Calibri"/>
              </a:rPr>
              <a:pPr/>
              <a:t>40</a:t>
            </a:fld>
            <a:endParaRPr lang="en-US" dirty="0">
              <a:solidFill>
                <a:prstClr val="black"/>
              </a:solidFill>
              <a:latin typeface="Calibri"/>
            </a:endParaRPr>
          </a:p>
        </p:txBody>
      </p:sp>
      <p:sp>
        <p:nvSpPr>
          <p:cNvPr id="6" name="TextBox 5"/>
          <p:cNvSpPr txBox="1"/>
          <p:nvPr/>
        </p:nvSpPr>
        <p:spPr>
          <a:xfrm>
            <a:off x="5565913" y="6301408"/>
            <a:ext cx="3578088" cy="400110"/>
          </a:xfrm>
          <a:prstGeom prst="rect">
            <a:avLst/>
          </a:prstGeom>
          <a:noFill/>
        </p:spPr>
        <p:txBody>
          <a:bodyPr wrap="square" rtlCol="0">
            <a:spAutoFit/>
          </a:bodyPr>
          <a:lstStyle/>
          <a:p>
            <a:r>
              <a:rPr lang="en-US" sz="2000" dirty="0">
                <a:solidFill>
                  <a:prstClr val="black"/>
                </a:solidFill>
                <a:latin typeface="Calibri"/>
              </a:rPr>
              <a:t>428 NAC 2-001.03P Pages 81-85</a:t>
            </a: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3" name="Rectangle 2"/>
          <p:cNvSpPr/>
          <p:nvPr/>
        </p:nvSpPr>
        <p:spPr>
          <a:xfrm>
            <a:off x="1347135" y="4563867"/>
            <a:ext cx="6006165" cy="84633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70370" y="1485900"/>
            <a:ext cx="3493388" cy="2228850"/>
          </a:xfrm>
          <a:prstGeom prst="rect">
            <a:avLst/>
          </a:prstGeom>
          <a:noFill/>
        </p:spPr>
        <p:txBody>
          <a:bodyPr wrap="square" anchor="t"/>
          <a:lstStyle>
            <a:lvl1pPr lvl="0">
              <a:defRPr/>
            </a:lvl1pPr>
          </a:lstStyle>
          <a:p>
            <a:r>
              <a:rPr lang="en-US" sz="3600" i="1" dirty="0">
                <a:solidFill>
                  <a:srgbClr val="2B0B7B"/>
                </a:solidFill>
                <a:latin typeface="Calibri"/>
              </a:rPr>
              <a:t>Which table is most appropriate for my road or street work</a:t>
            </a:r>
            <a:r>
              <a:rPr sz="3600" i="1" dirty="0">
                <a:solidFill>
                  <a:srgbClr val="2B0B7B"/>
                </a:solidFill>
                <a:latin typeface="Calibri"/>
              </a:rPr>
              <a:t>?</a:t>
            </a:r>
          </a:p>
        </p:txBody>
      </p:sp>
    </p:spTree>
    <p:extLst>
      <p:ext uri="{BB962C8B-B14F-4D97-AF65-F5344CB8AC3E}">
        <p14:creationId xmlns:p14="http://schemas.microsoft.com/office/powerpoint/2010/main" val="382298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65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88CD1C2-C71D-47F5-AC56-D8593BC6AA80}"/>
              </a:ext>
            </a:extLst>
          </p:cNvPr>
          <p:cNvPicPr>
            <a:picLocks noChangeAspect="1"/>
          </p:cNvPicPr>
          <p:nvPr/>
        </p:nvPicPr>
        <p:blipFill>
          <a:blip r:embed="rId3"/>
          <a:stretch>
            <a:fillRect/>
          </a:stretch>
        </p:blipFill>
        <p:spPr>
          <a:xfrm>
            <a:off x="61726" y="1959777"/>
            <a:ext cx="3582634" cy="2393317"/>
          </a:xfrm>
          <a:prstGeom prst="rect">
            <a:avLst/>
          </a:prstGeom>
        </p:spPr>
      </p:pic>
      <p:sp>
        <p:nvSpPr>
          <p:cNvPr id="3" name="Text Placeholder 2"/>
          <p:cNvSpPr>
            <a:spLocks noGrp="1"/>
          </p:cNvSpPr>
          <p:nvPr>
            <p:ph type="body" idx="1"/>
          </p:nvPr>
        </p:nvSpPr>
        <p:spPr>
          <a:xfrm>
            <a:off x="5314950" y="2314583"/>
            <a:ext cx="1543050" cy="2458586"/>
          </a:xfrm>
        </p:spPr>
        <p:txBody>
          <a:bodyPr/>
          <a:lstStyle/>
          <a:p>
            <a:endParaRPr lang="en-US" dirty="0"/>
          </a:p>
        </p:txBody>
      </p:sp>
      <p:pic>
        <p:nvPicPr>
          <p:cNvPr id="25" name="Picture 24">
            <a:extLst>
              <a:ext uri="{FF2B5EF4-FFF2-40B4-BE49-F238E27FC236}">
                <a16:creationId xmlns:a16="http://schemas.microsoft.com/office/drawing/2014/main" id="{9CC98E32-ADC7-4718-A6E5-56635919502E}"/>
              </a:ext>
            </a:extLst>
          </p:cNvPr>
          <p:cNvPicPr>
            <a:picLocks noChangeAspect="1"/>
          </p:cNvPicPr>
          <p:nvPr/>
        </p:nvPicPr>
        <p:blipFill>
          <a:blip r:embed="rId4"/>
          <a:stretch>
            <a:fillRect/>
          </a:stretch>
        </p:blipFill>
        <p:spPr>
          <a:xfrm>
            <a:off x="4381199" y="1263627"/>
            <a:ext cx="4266029" cy="4895443"/>
          </a:xfrm>
          <a:prstGeom prst="rect">
            <a:avLst/>
          </a:prstGeom>
        </p:spPr>
      </p:pic>
      <p:sp>
        <p:nvSpPr>
          <p:cNvPr id="6" name="TextBox 5"/>
          <p:cNvSpPr txBox="1"/>
          <p:nvPr/>
        </p:nvSpPr>
        <p:spPr>
          <a:xfrm>
            <a:off x="7865165" y="6488667"/>
            <a:ext cx="1278835" cy="369332"/>
          </a:xfrm>
          <a:prstGeom prst="rect">
            <a:avLst/>
          </a:prstGeom>
          <a:noFill/>
        </p:spPr>
        <p:txBody>
          <a:bodyPr wrap="square" rtlCol="0">
            <a:spAutoFit/>
          </a:bodyPr>
          <a:lstStyle/>
          <a:p>
            <a:r>
              <a:rPr lang="en-US" dirty="0">
                <a:solidFill>
                  <a:prstClr val="black"/>
                </a:solidFill>
                <a:latin typeface="Calibri"/>
              </a:rPr>
              <a:t>Slide </a:t>
            </a:r>
            <a:fld id="{B50D017E-27F1-48A2-BBF7-F2524A742725}" type="slidenum">
              <a:rPr lang="en-US" smtClean="0">
                <a:solidFill>
                  <a:prstClr val="black"/>
                </a:solidFill>
                <a:latin typeface="Calibri"/>
              </a:rPr>
              <a:t>41</a:t>
            </a:fld>
            <a:endParaRPr lang="en-US" dirty="0">
              <a:solidFill>
                <a:prstClr val="black"/>
              </a:solidFill>
              <a:latin typeface="Calibri"/>
            </a:endParaRPr>
          </a:p>
        </p:txBody>
      </p:sp>
      <p:cxnSp>
        <p:nvCxnSpPr>
          <p:cNvPr id="11" name="Straight Arrow Connector 10"/>
          <p:cNvCxnSpPr/>
          <p:nvPr/>
        </p:nvCxnSpPr>
        <p:spPr>
          <a:xfrm>
            <a:off x="3421856" y="3624263"/>
            <a:ext cx="4464844" cy="248047"/>
          </a:xfrm>
          <a:prstGeom prst="straightConnector1">
            <a:avLst/>
          </a:prstGeom>
          <a:ln w="381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Arrow: Right 9"/>
          <p:cNvSpPr/>
          <p:nvPr/>
        </p:nvSpPr>
        <p:spPr>
          <a:xfrm>
            <a:off x="0" y="3452671"/>
            <a:ext cx="359045" cy="29561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57300" y="6289678"/>
            <a:ext cx="6547104" cy="369332"/>
          </a:xfrm>
          <a:prstGeom prst="rect">
            <a:avLst/>
          </a:prstGeom>
          <a:noFill/>
        </p:spPr>
        <p:txBody>
          <a:bodyPr wrap="square" rtlCol="0">
            <a:spAutoFit/>
          </a:bodyPr>
          <a:lstStyle/>
          <a:p>
            <a:pPr algn="ctr"/>
            <a:r>
              <a:rPr lang="en-US" dirty="0">
                <a:hlinkClick r:id="rId5"/>
              </a:rPr>
              <a:t>https://dot.nebraska.gov/media/5195/cfuncfrontiersfc.pdf</a:t>
            </a:r>
            <a:endParaRPr lang="en-US" dirty="0"/>
          </a:p>
        </p:txBody>
      </p:sp>
      <p:sp>
        <p:nvSpPr>
          <p:cNvPr id="2" name="Title 1"/>
          <p:cNvSpPr>
            <a:spLocks noGrp="1"/>
          </p:cNvSpPr>
          <p:nvPr>
            <p:ph type="title"/>
          </p:nvPr>
        </p:nvSpPr>
        <p:spPr>
          <a:xfrm>
            <a:off x="457200" y="92075"/>
            <a:ext cx="8229600" cy="1146175"/>
          </a:xfrm>
          <a:solidFill>
            <a:srgbClr val="FFFFFF"/>
          </a:solidFill>
        </p:spPr>
        <p:txBody>
          <a:bodyPr/>
          <a:lstStyle/>
          <a:p>
            <a:pPr>
              <a:spcAft>
                <a:spcPts val="600"/>
              </a:spcAft>
            </a:pPr>
            <a:r>
              <a:rPr lang="en-US" dirty="0"/>
              <a:t>Example</a:t>
            </a:r>
            <a:br>
              <a:rPr lang="en-US" dirty="0"/>
            </a:br>
            <a:r>
              <a:rPr lang="en-US" dirty="0"/>
              <a:t>Minimum Maintenance Roads</a:t>
            </a:r>
          </a:p>
        </p:txBody>
      </p:sp>
      <p:cxnSp>
        <p:nvCxnSpPr>
          <p:cNvPr id="20" name="Straight Arrow Connector 19"/>
          <p:cNvCxnSpPr/>
          <p:nvPr/>
        </p:nvCxnSpPr>
        <p:spPr>
          <a:xfrm>
            <a:off x="3421856" y="3624263"/>
            <a:ext cx="4078034" cy="1688266"/>
          </a:xfrm>
          <a:prstGeom prst="straightConnector1">
            <a:avLst/>
          </a:prstGeom>
          <a:ln w="381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flipV="1">
            <a:off x="3421856" y="1718729"/>
            <a:ext cx="4574631" cy="1905534"/>
          </a:xfrm>
          <a:prstGeom prst="straightConnector1">
            <a:avLst/>
          </a:prstGeom>
          <a:ln w="381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421856" y="1354755"/>
            <a:ext cx="3154204" cy="2269508"/>
          </a:xfrm>
          <a:prstGeom prst="straightConnector1">
            <a:avLst/>
          </a:prstGeom>
          <a:ln w="381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20571" y="2227167"/>
            <a:ext cx="679450" cy="261273"/>
          </a:xfrm>
          <a:prstGeom prst="ellipse">
            <a:avLst/>
          </a:prstGeom>
          <a:noFill/>
          <a:ln w="38100">
            <a:solidFill>
              <a:srgbClr val="0F4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4" name="TextBox 33"/>
          <p:cNvSpPr txBox="1"/>
          <p:nvPr/>
        </p:nvSpPr>
        <p:spPr>
          <a:xfrm>
            <a:off x="820462" y="4898223"/>
            <a:ext cx="2169197" cy="461665"/>
          </a:xfrm>
          <a:prstGeom prst="rect">
            <a:avLst/>
          </a:prstGeom>
          <a:noFill/>
          <a:ln>
            <a:solidFill>
              <a:srgbClr val="FF0000"/>
            </a:solidFill>
          </a:ln>
        </p:spPr>
        <p:txBody>
          <a:bodyPr wrap="square" rtlCol="0">
            <a:spAutoFit/>
          </a:bodyPr>
          <a:lstStyle/>
          <a:p>
            <a:r>
              <a:rPr lang="en-US" sz="2400" b="1" dirty="0">
                <a:solidFill>
                  <a:srgbClr val="FFC000"/>
                </a:solidFill>
              </a:rPr>
              <a:t>Frontier County</a:t>
            </a:r>
          </a:p>
        </p:txBody>
      </p:sp>
    </p:spTree>
    <p:extLst>
      <p:ext uri="{BB962C8B-B14F-4D97-AF65-F5344CB8AC3E}">
        <p14:creationId xmlns:p14="http://schemas.microsoft.com/office/powerpoint/2010/main" val="249060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00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1650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2050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2190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2290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2390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2490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2590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33" grpId="0" animBg="1"/>
      <p:bldP spid="3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800101"/>
            <a:ext cx="6153150" cy="609600"/>
          </a:xfrm>
        </p:spPr>
        <p:txBody>
          <a:bodyPr/>
          <a:lstStyle/>
          <a:p>
            <a:endParaRPr lang="en-US" dirty="0"/>
          </a:p>
        </p:txBody>
      </p:sp>
      <p:sp>
        <p:nvSpPr>
          <p:cNvPr id="3" name="Text Placeholder 2"/>
          <p:cNvSpPr>
            <a:spLocks noGrp="1"/>
          </p:cNvSpPr>
          <p:nvPr>
            <p:ph type="body" idx="1"/>
          </p:nvPr>
        </p:nvSpPr>
        <p:spPr>
          <a:xfrm>
            <a:off x="1885950" y="2647950"/>
            <a:ext cx="5257800" cy="2857500"/>
          </a:xfrm>
        </p:spPr>
        <p:txBody>
          <a:bodyPr/>
          <a:lstStyle/>
          <a:p>
            <a:endParaRPr lang="en-US" dirty="0"/>
          </a:p>
        </p:txBody>
      </p:sp>
      <p:pic>
        <p:nvPicPr>
          <p:cNvPr id="4" name="Picture 3"/>
          <p:cNvPicPr>
            <a:picLocks noChangeAspect="1"/>
          </p:cNvPicPr>
          <p:nvPr/>
        </p:nvPicPr>
        <p:blipFill>
          <a:blip r:embed="rId3"/>
          <a:stretch>
            <a:fillRect/>
          </a:stretch>
        </p:blipFill>
        <p:spPr>
          <a:xfrm>
            <a:off x="1562100" y="311154"/>
            <a:ext cx="6934200" cy="5981700"/>
          </a:xfrm>
          <a:prstGeom prst="rect">
            <a:avLst/>
          </a:prstGeom>
        </p:spPr>
      </p:pic>
      <p:sp>
        <p:nvSpPr>
          <p:cNvPr id="6" name="Oval 5"/>
          <p:cNvSpPr/>
          <p:nvPr/>
        </p:nvSpPr>
        <p:spPr>
          <a:xfrm>
            <a:off x="3246121" y="1136650"/>
            <a:ext cx="2240280" cy="390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Oval 6"/>
          <p:cNvSpPr/>
          <p:nvPr/>
        </p:nvSpPr>
        <p:spPr>
          <a:xfrm>
            <a:off x="4381500" y="2138363"/>
            <a:ext cx="418148"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Oval 7"/>
          <p:cNvSpPr/>
          <p:nvPr/>
        </p:nvSpPr>
        <p:spPr>
          <a:xfrm>
            <a:off x="5257800" y="1900238"/>
            <a:ext cx="1995488" cy="3452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extBox 9"/>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11" name="TextBox 10"/>
          <p:cNvSpPr txBox="1"/>
          <p:nvPr/>
        </p:nvSpPr>
        <p:spPr>
          <a:xfrm>
            <a:off x="5565912" y="6184180"/>
            <a:ext cx="3578088" cy="707886"/>
          </a:xfrm>
          <a:prstGeom prst="rect">
            <a:avLst/>
          </a:prstGeom>
          <a:solidFill>
            <a:schemeClr val="bg1"/>
          </a:solidFill>
        </p:spPr>
        <p:txBody>
          <a:bodyPr wrap="square" rtlCol="0">
            <a:spAutoFit/>
          </a:bodyPr>
          <a:lstStyle/>
          <a:p>
            <a:r>
              <a:rPr lang="en-US" sz="2000" dirty="0">
                <a:solidFill>
                  <a:prstClr val="black"/>
                </a:solidFill>
                <a:latin typeface="Calibri"/>
              </a:rPr>
              <a:t>428 NAC 2-001.03P Pages 81-85</a:t>
            </a:r>
          </a:p>
          <a:p>
            <a:r>
              <a:rPr lang="en-US" sz="2000" dirty="0">
                <a:solidFill>
                  <a:prstClr val="black"/>
                </a:solidFill>
              </a:rPr>
              <a:t>§39-2113(3)</a:t>
            </a:r>
          </a:p>
        </p:txBody>
      </p:sp>
      <p:sp>
        <p:nvSpPr>
          <p:cNvPr id="17" name="TextBox 16"/>
          <p:cNvSpPr txBox="1"/>
          <p:nvPr/>
        </p:nvSpPr>
        <p:spPr>
          <a:xfrm>
            <a:off x="996317" y="6488668"/>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42</a:t>
            </a:fld>
            <a:endParaRPr lang="en-US" dirty="0">
              <a:solidFill>
                <a:prstClr val="black"/>
              </a:solidFill>
              <a:latin typeface="Calibri"/>
            </a:endParaRPr>
          </a:p>
        </p:txBody>
      </p:sp>
    </p:spTree>
    <p:extLst>
      <p:ext uri="{BB962C8B-B14F-4D97-AF65-F5344CB8AC3E}">
        <p14:creationId xmlns:p14="http://schemas.microsoft.com/office/powerpoint/2010/main" val="75891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75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85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950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105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1150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72665" y="64722"/>
            <a:ext cx="7561385" cy="1447556"/>
          </a:xfrm>
          <a:prstGeom prst="rect">
            <a:avLst/>
          </a:prstGeom>
          <a:noFill/>
        </p:spPr>
        <p:txBody>
          <a:bodyPr wrap="square" anchor="ctr"/>
          <a:lstStyle>
            <a:lvl1pPr lvl="0">
              <a:defRPr/>
            </a:lvl1pPr>
          </a:lstStyle>
          <a:p>
            <a:pPr lvl="0" algn="ctr"/>
            <a:r>
              <a:rPr lang="en-US" dirty="0">
                <a:latin typeface="+mj-lt"/>
              </a:rPr>
              <a:t>2016</a:t>
            </a:r>
            <a:r>
              <a:rPr dirty="0">
                <a:latin typeface="+mj-lt"/>
              </a:rPr>
              <a:t> </a:t>
            </a:r>
            <a:r>
              <a:rPr lang="en-US" dirty="0">
                <a:latin typeface="+mj-lt"/>
              </a:rPr>
              <a:t>Design </a:t>
            </a:r>
            <a:r>
              <a:rPr dirty="0">
                <a:latin typeface="+mj-lt"/>
              </a:rPr>
              <a:t>Standards</a:t>
            </a:r>
            <a:r>
              <a:rPr lang="en-US" dirty="0">
                <a:latin typeface="+mj-lt"/>
              </a:rPr>
              <a:t> </a:t>
            </a:r>
            <a:br>
              <a:rPr lang="en-US" dirty="0">
                <a:latin typeface="+mj-lt"/>
              </a:rPr>
            </a:br>
            <a:r>
              <a:rPr lang="en-US" dirty="0">
                <a:latin typeface="+mj-lt"/>
              </a:rPr>
              <a:t>15 Tables</a:t>
            </a:r>
            <a:r>
              <a:rPr dirty="0">
                <a:latin typeface="+mj-lt"/>
              </a:rPr>
              <a:t> </a:t>
            </a:r>
          </a:p>
        </p:txBody>
      </p:sp>
      <p:sp>
        <p:nvSpPr>
          <p:cNvPr id="4" name="TextBox 3"/>
          <p:cNvSpPr txBox="1"/>
          <p:nvPr/>
        </p:nvSpPr>
        <p:spPr>
          <a:xfrm>
            <a:off x="1570381" y="1512278"/>
            <a:ext cx="7338139" cy="4585871"/>
          </a:xfrm>
          <a:prstGeom prst="rect">
            <a:avLst/>
          </a:prstGeom>
          <a:noFill/>
        </p:spPr>
        <p:txBody>
          <a:bodyPr wrap="square" rtlCol="0">
            <a:spAutoFit/>
          </a:bodyPr>
          <a:lstStyle/>
          <a:p>
            <a:r>
              <a:rPr lang="en-US" sz="3200" dirty="0">
                <a:solidFill>
                  <a:schemeClr val="bg1">
                    <a:lumMod val="85000"/>
                  </a:schemeClr>
                </a:solidFill>
                <a:latin typeface="Calibri"/>
              </a:rPr>
              <a:t>4 – Urban Areas</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4 – Rural Areas</a:t>
            </a:r>
          </a:p>
          <a:p>
            <a:endParaRPr lang="en-US" sz="2000" dirty="0">
              <a:solidFill>
                <a:prstClr val="black"/>
              </a:solidFill>
              <a:latin typeface="Calibri"/>
            </a:endParaRPr>
          </a:p>
          <a:p>
            <a:r>
              <a:rPr lang="en-US" sz="3200" dirty="0">
                <a:solidFill>
                  <a:schemeClr val="bg1">
                    <a:lumMod val="85000"/>
                  </a:schemeClr>
                </a:solidFill>
                <a:latin typeface="Calibri"/>
              </a:rPr>
              <a:t>4 – Scenic-Recreation</a:t>
            </a:r>
          </a:p>
          <a:p>
            <a:endParaRPr lang="en-US" sz="2000" dirty="0">
              <a:solidFill>
                <a:prstClr val="black"/>
              </a:solidFill>
              <a:latin typeface="Calibri"/>
            </a:endParaRPr>
          </a:p>
          <a:p>
            <a:r>
              <a:rPr lang="en-US" sz="3200" dirty="0">
                <a:solidFill>
                  <a:schemeClr val="bg1">
                    <a:lumMod val="85000"/>
                  </a:schemeClr>
                </a:solidFill>
                <a:latin typeface="Calibri"/>
              </a:rPr>
              <a:t>1 – Low Water Stream Crossings and Fords</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1 – Minimum Maintenance Roads</a:t>
            </a:r>
          </a:p>
          <a:p>
            <a:endParaRPr lang="en-US" sz="2000" dirty="0">
              <a:solidFill>
                <a:prstClr val="black"/>
              </a:solidFill>
              <a:latin typeface="Calibri"/>
            </a:endParaRPr>
          </a:p>
          <a:p>
            <a:r>
              <a:rPr lang="en-US" sz="3200" dirty="0">
                <a:solidFill>
                  <a:prstClr val="black"/>
                </a:solidFill>
                <a:latin typeface="Calibri"/>
              </a:rPr>
              <a:t>1 – Remote Residential Roads</a:t>
            </a:r>
          </a:p>
        </p:txBody>
      </p:sp>
      <p:sp>
        <p:nvSpPr>
          <p:cNvPr id="7" name="TextBox 6"/>
          <p:cNvSpPr txBox="1"/>
          <p:nvPr/>
        </p:nvSpPr>
        <p:spPr>
          <a:xfrm>
            <a:off x="967475" y="6360385"/>
            <a:ext cx="1747157" cy="369332"/>
          </a:xfrm>
          <a:prstGeom prst="rect">
            <a:avLst/>
          </a:prstGeom>
          <a:noFill/>
        </p:spPr>
        <p:txBody>
          <a:bodyPr wrap="square" rtlCol="0">
            <a:spAutoFit/>
          </a:bodyPr>
          <a:lstStyle/>
          <a:p>
            <a:r>
              <a:rPr lang="en-US" dirty="0">
                <a:solidFill>
                  <a:prstClr val="black"/>
                </a:solidFill>
                <a:latin typeface="Calibri"/>
              </a:rPr>
              <a:t>Slide </a:t>
            </a:r>
            <a:fld id="{B2853873-84E1-4D3F-BF26-1F5EBFE04FF5}" type="slidenum">
              <a:rPr lang="en-US">
                <a:solidFill>
                  <a:prstClr val="black"/>
                </a:solidFill>
                <a:latin typeface="Calibri"/>
              </a:rPr>
              <a:pPr/>
              <a:t>43</a:t>
            </a:fld>
            <a:endParaRPr lang="en-US" dirty="0">
              <a:solidFill>
                <a:prstClr val="black"/>
              </a:solidFill>
              <a:latin typeface="Calibri"/>
            </a:endParaRPr>
          </a:p>
        </p:txBody>
      </p:sp>
      <p:sp>
        <p:nvSpPr>
          <p:cNvPr id="6" name="TextBox 5"/>
          <p:cNvSpPr txBox="1"/>
          <p:nvPr/>
        </p:nvSpPr>
        <p:spPr>
          <a:xfrm>
            <a:off x="6046838" y="6344996"/>
            <a:ext cx="3097162" cy="400110"/>
          </a:xfrm>
          <a:prstGeom prst="rect">
            <a:avLst/>
          </a:prstGeom>
          <a:noFill/>
        </p:spPr>
        <p:txBody>
          <a:bodyPr wrap="square" rtlCol="0">
            <a:spAutoFit/>
          </a:bodyPr>
          <a:lstStyle/>
          <a:p>
            <a:r>
              <a:rPr lang="en-US" sz="2000" dirty="0">
                <a:solidFill>
                  <a:prstClr val="black"/>
                </a:solidFill>
                <a:latin typeface="Calibri"/>
              </a:rPr>
              <a:t>428 NAC 2-001.03 Page 86</a:t>
            </a: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3" name="Rectangle 2"/>
          <p:cNvSpPr/>
          <p:nvPr/>
        </p:nvSpPr>
        <p:spPr>
          <a:xfrm>
            <a:off x="1347135" y="5448300"/>
            <a:ext cx="5529915" cy="6498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70370" y="1485900"/>
            <a:ext cx="3493388" cy="2228850"/>
          </a:xfrm>
          <a:prstGeom prst="rect">
            <a:avLst/>
          </a:prstGeom>
          <a:noFill/>
        </p:spPr>
        <p:txBody>
          <a:bodyPr wrap="square" anchor="t"/>
          <a:lstStyle>
            <a:lvl1pPr lvl="0">
              <a:defRPr/>
            </a:lvl1pPr>
          </a:lstStyle>
          <a:p>
            <a:r>
              <a:rPr lang="en-US" sz="3600" i="1" dirty="0">
                <a:solidFill>
                  <a:srgbClr val="2B0B7B"/>
                </a:solidFill>
                <a:latin typeface="Calibri"/>
              </a:rPr>
              <a:t>Which table is most appropriate for my road or street work</a:t>
            </a:r>
            <a:r>
              <a:rPr sz="3600" i="1" dirty="0">
                <a:solidFill>
                  <a:srgbClr val="2B0B7B"/>
                </a:solidFill>
                <a:latin typeface="Calibri"/>
              </a:rPr>
              <a:t>?</a:t>
            </a:r>
          </a:p>
        </p:txBody>
      </p:sp>
    </p:spTree>
    <p:extLst>
      <p:ext uri="{BB962C8B-B14F-4D97-AF65-F5344CB8AC3E}">
        <p14:creationId xmlns:p14="http://schemas.microsoft.com/office/powerpoint/2010/main" val="369548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14950" y="2314583"/>
            <a:ext cx="1543050" cy="2458586"/>
          </a:xfrm>
        </p:spPr>
        <p:txBody>
          <a:bodyPr/>
          <a:lstStyle/>
          <a:p>
            <a:endParaRPr lang="en-US" dirty="0"/>
          </a:p>
        </p:txBody>
      </p:sp>
      <p:pic>
        <p:nvPicPr>
          <p:cNvPr id="9" name="Picture 8">
            <a:extLst>
              <a:ext uri="{FF2B5EF4-FFF2-40B4-BE49-F238E27FC236}">
                <a16:creationId xmlns:a16="http://schemas.microsoft.com/office/drawing/2014/main" id="{8CB461C1-BDC5-4681-8B75-6C322EEE790A}"/>
              </a:ext>
            </a:extLst>
          </p:cNvPr>
          <p:cNvPicPr>
            <a:picLocks noChangeAspect="1"/>
          </p:cNvPicPr>
          <p:nvPr/>
        </p:nvPicPr>
        <p:blipFill>
          <a:blip r:embed="rId3"/>
          <a:stretch>
            <a:fillRect/>
          </a:stretch>
        </p:blipFill>
        <p:spPr>
          <a:xfrm>
            <a:off x="3782314" y="1505876"/>
            <a:ext cx="5139786" cy="4386824"/>
          </a:xfrm>
          <a:prstGeom prst="rect">
            <a:avLst/>
          </a:prstGeom>
        </p:spPr>
      </p:pic>
      <p:pic>
        <p:nvPicPr>
          <p:cNvPr id="23" name="Picture 22">
            <a:extLst>
              <a:ext uri="{FF2B5EF4-FFF2-40B4-BE49-F238E27FC236}">
                <a16:creationId xmlns:a16="http://schemas.microsoft.com/office/drawing/2014/main" id="{F8C67A27-3D6C-4273-A970-78055D521FDC}"/>
              </a:ext>
            </a:extLst>
          </p:cNvPr>
          <p:cNvPicPr>
            <a:picLocks noChangeAspect="1"/>
          </p:cNvPicPr>
          <p:nvPr/>
        </p:nvPicPr>
        <p:blipFill>
          <a:blip r:embed="rId4"/>
          <a:stretch>
            <a:fillRect/>
          </a:stretch>
        </p:blipFill>
        <p:spPr>
          <a:xfrm>
            <a:off x="390688" y="2306609"/>
            <a:ext cx="3582634" cy="2393317"/>
          </a:xfrm>
          <a:prstGeom prst="rect">
            <a:avLst/>
          </a:prstGeom>
        </p:spPr>
      </p:pic>
      <p:sp>
        <p:nvSpPr>
          <p:cNvPr id="6" name="TextBox 5"/>
          <p:cNvSpPr txBox="1"/>
          <p:nvPr/>
        </p:nvSpPr>
        <p:spPr>
          <a:xfrm>
            <a:off x="7865165" y="6488667"/>
            <a:ext cx="1278835" cy="369332"/>
          </a:xfrm>
          <a:prstGeom prst="rect">
            <a:avLst/>
          </a:prstGeom>
          <a:noFill/>
        </p:spPr>
        <p:txBody>
          <a:bodyPr wrap="square" rtlCol="0">
            <a:spAutoFit/>
          </a:bodyPr>
          <a:lstStyle/>
          <a:p>
            <a:r>
              <a:rPr lang="en-US" dirty="0">
                <a:solidFill>
                  <a:prstClr val="black"/>
                </a:solidFill>
                <a:latin typeface="Calibri"/>
              </a:rPr>
              <a:t>Slide </a:t>
            </a:r>
            <a:fld id="{B50D017E-27F1-48A2-BBF7-F2524A742725}" type="slidenum">
              <a:rPr lang="en-US" smtClean="0">
                <a:solidFill>
                  <a:prstClr val="black"/>
                </a:solidFill>
                <a:latin typeface="Calibri"/>
              </a:rPr>
              <a:t>44</a:t>
            </a:fld>
            <a:endParaRPr lang="en-US" dirty="0">
              <a:solidFill>
                <a:prstClr val="black"/>
              </a:solidFill>
              <a:latin typeface="Calibri"/>
            </a:endParaRPr>
          </a:p>
        </p:txBody>
      </p:sp>
      <p:cxnSp>
        <p:nvCxnSpPr>
          <p:cNvPr id="11" name="Straight Arrow Connector 10"/>
          <p:cNvCxnSpPr>
            <a:cxnSpLocks/>
          </p:cNvCxnSpPr>
          <p:nvPr/>
        </p:nvCxnSpPr>
        <p:spPr>
          <a:xfrm flipV="1">
            <a:off x="3971762" y="3799124"/>
            <a:ext cx="2114713" cy="22900"/>
          </a:xfrm>
          <a:prstGeom prst="straightConnector1">
            <a:avLst/>
          </a:prstGeom>
          <a:ln w="381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Arrow: Right 9"/>
          <p:cNvSpPr/>
          <p:nvPr/>
        </p:nvSpPr>
        <p:spPr>
          <a:xfrm>
            <a:off x="239184" y="3653471"/>
            <a:ext cx="423863" cy="291307"/>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57300" y="6289678"/>
            <a:ext cx="6547104" cy="369332"/>
          </a:xfrm>
          <a:prstGeom prst="rect">
            <a:avLst/>
          </a:prstGeom>
          <a:noFill/>
        </p:spPr>
        <p:txBody>
          <a:bodyPr wrap="square" rtlCol="0">
            <a:spAutoFit/>
          </a:bodyPr>
          <a:lstStyle/>
          <a:p>
            <a:pPr algn="ctr"/>
            <a:r>
              <a:rPr lang="en-US" dirty="0">
                <a:hlinkClick r:id="rId5"/>
              </a:rPr>
              <a:t>https://dot.nebraska.gov/media/5201/cfuncgospersfc.pdf</a:t>
            </a:r>
            <a:endParaRPr lang="en-US" dirty="0"/>
          </a:p>
        </p:txBody>
      </p:sp>
      <p:sp>
        <p:nvSpPr>
          <p:cNvPr id="2" name="Title 1"/>
          <p:cNvSpPr>
            <a:spLocks noGrp="1"/>
          </p:cNvSpPr>
          <p:nvPr>
            <p:ph type="title"/>
          </p:nvPr>
        </p:nvSpPr>
        <p:spPr>
          <a:xfrm>
            <a:off x="416052" y="357897"/>
            <a:ext cx="8229600" cy="1146175"/>
          </a:xfrm>
          <a:solidFill>
            <a:srgbClr val="FFFFFF"/>
          </a:solidFill>
        </p:spPr>
        <p:txBody>
          <a:bodyPr/>
          <a:lstStyle/>
          <a:p>
            <a:r>
              <a:rPr lang="en-US" dirty="0"/>
              <a:t>Example</a:t>
            </a:r>
            <a:br>
              <a:rPr lang="en-US" dirty="0"/>
            </a:br>
            <a:r>
              <a:rPr lang="en-US" dirty="0"/>
              <a:t>Remote Residential Road</a:t>
            </a:r>
          </a:p>
        </p:txBody>
      </p:sp>
      <p:sp>
        <p:nvSpPr>
          <p:cNvPr id="33" name="Oval 32"/>
          <p:cNvSpPr/>
          <p:nvPr/>
        </p:nvSpPr>
        <p:spPr>
          <a:xfrm>
            <a:off x="765411" y="2545791"/>
            <a:ext cx="656216" cy="261273"/>
          </a:xfrm>
          <a:prstGeom prst="ellipse">
            <a:avLst/>
          </a:prstGeom>
          <a:noFill/>
          <a:ln w="38100">
            <a:solidFill>
              <a:srgbClr val="0F4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 name="TextBox 17"/>
          <p:cNvSpPr txBox="1"/>
          <p:nvPr/>
        </p:nvSpPr>
        <p:spPr>
          <a:xfrm>
            <a:off x="970467" y="4709361"/>
            <a:ext cx="2169197" cy="461665"/>
          </a:xfrm>
          <a:prstGeom prst="rect">
            <a:avLst/>
          </a:prstGeom>
          <a:noFill/>
          <a:ln>
            <a:solidFill>
              <a:srgbClr val="FF0000"/>
            </a:solidFill>
          </a:ln>
        </p:spPr>
        <p:txBody>
          <a:bodyPr wrap="square" rtlCol="0">
            <a:spAutoFit/>
          </a:bodyPr>
          <a:lstStyle/>
          <a:p>
            <a:r>
              <a:rPr lang="en-US" sz="2400" b="1" dirty="0">
                <a:solidFill>
                  <a:srgbClr val="0C37AF"/>
                </a:solidFill>
              </a:rPr>
              <a:t>Gosper County</a:t>
            </a:r>
          </a:p>
        </p:txBody>
      </p:sp>
    </p:spTree>
    <p:extLst>
      <p:ext uri="{BB962C8B-B14F-4D97-AF65-F5344CB8AC3E}">
        <p14:creationId xmlns:p14="http://schemas.microsoft.com/office/powerpoint/2010/main" val="382569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150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1810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2150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2590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2780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33" grpId="0" animBg="1"/>
      <p:bldP spid="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800101"/>
            <a:ext cx="6153150" cy="609600"/>
          </a:xfrm>
        </p:spPr>
        <p:txBody>
          <a:bodyPr/>
          <a:lstStyle/>
          <a:p>
            <a:endParaRPr lang="en-US" dirty="0"/>
          </a:p>
        </p:txBody>
      </p:sp>
      <p:sp>
        <p:nvSpPr>
          <p:cNvPr id="3" name="Text Placeholder 2"/>
          <p:cNvSpPr>
            <a:spLocks noGrp="1"/>
          </p:cNvSpPr>
          <p:nvPr>
            <p:ph type="body" idx="1"/>
          </p:nvPr>
        </p:nvSpPr>
        <p:spPr>
          <a:xfrm>
            <a:off x="1885950" y="2647950"/>
            <a:ext cx="5257800" cy="2857500"/>
          </a:xfrm>
        </p:spPr>
        <p:txBody>
          <a:bodyPr/>
          <a:lstStyle/>
          <a:p>
            <a:endParaRPr lang="en-US" dirty="0"/>
          </a:p>
        </p:txBody>
      </p:sp>
      <p:pic>
        <p:nvPicPr>
          <p:cNvPr id="5" name="Picture 4"/>
          <p:cNvPicPr>
            <a:picLocks noChangeAspect="1"/>
          </p:cNvPicPr>
          <p:nvPr/>
        </p:nvPicPr>
        <p:blipFill>
          <a:blip r:embed="rId3"/>
          <a:stretch>
            <a:fillRect/>
          </a:stretch>
        </p:blipFill>
        <p:spPr>
          <a:xfrm>
            <a:off x="1562100" y="338137"/>
            <a:ext cx="6953250" cy="5838825"/>
          </a:xfrm>
          <a:prstGeom prst="rect">
            <a:avLst/>
          </a:prstGeom>
        </p:spPr>
      </p:pic>
      <p:sp>
        <p:nvSpPr>
          <p:cNvPr id="6" name="Oval 5"/>
          <p:cNvSpPr/>
          <p:nvPr/>
        </p:nvSpPr>
        <p:spPr>
          <a:xfrm>
            <a:off x="3348037" y="1228725"/>
            <a:ext cx="2108200" cy="31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Oval 6"/>
          <p:cNvSpPr/>
          <p:nvPr/>
        </p:nvSpPr>
        <p:spPr>
          <a:xfrm>
            <a:off x="4125277" y="2282626"/>
            <a:ext cx="418148"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Oval 7"/>
          <p:cNvSpPr/>
          <p:nvPr/>
        </p:nvSpPr>
        <p:spPr>
          <a:xfrm>
            <a:off x="5416550" y="2060575"/>
            <a:ext cx="1749425" cy="2964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extBox 9"/>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11" name="TextBox 10"/>
          <p:cNvSpPr txBox="1"/>
          <p:nvPr/>
        </p:nvSpPr>
        <p:spPr>
          <a:xfrm>
            <a:off x="5565912" y="6144510"/>
            <a:ext cx="3578088" cy="707886"/>
          </a:xfrm>
          <a:prstGeom prst="rect">
            <a:avLst/>
          </a:prstGeom>
          <a:solidFill>
            <a:srgbClr val="FFFFFF"/>
          </a:solidFill>
        </p:spPr>
        <p:txBody>
          <a:bodyPr wrap="square" rtlCol="0">
            <a:spAutoFit/>
          </a:bodyPr>
          <a:lstStyle/>
          <a:p>
            <a:r>
              <a:rPr lang="en-US" sz="2000" dirty="0">
                <a:solidFill>
                  <a:prstClr val="black"/>
                </a:solidFill>
                <a:latin typeface="Calibri"/>
              </a:rPr>
              <a:t>428 NAC 2-001.03Q Page 86</a:t>
            </a:r>
          </a:p>
          <a:p>
            <a:r>
              <a:rPr lang="en-US" sz="2000" dirty="0">
                <a:solidFill>
                  <a:prstClr val="black"/>
                </a:solidFill>
                <a:latin typeface="Calibri"/>
              </a:rPr>
              <a:t>§39-2113(4)</a:t>
            </a:r>
          </a:p>
        </p:txBody>
      </p:sp>
      <p:sp>
        <p:nvSpPr>
          <p:cNvPr id="18" name="TextBox 17"/>
          <p:cNvSpPr txBox="1"/>
          <p:nvPr/>
        </p:nvSpPr>
        <p:spPr>
          <a:xfrm>
            <a:off x="996317" y="6488668"/>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45</a:t>
            </a:fld>
            <a:endParaRPr lang="en-US" dirty="0">
              <a:solidFill>
                <a:prstClr val="black"/>
              </a:solidFill>
              <a:latin typeface="Calibri"/>
            </a:endParaRPr>
          </a:p>
        </p:txBody>
      </p:sp>
    </p:spTree>
    <p:extLst>
      <p:ext uri="{BB962C8B-B14F-4D97-AF65-F5344CB8AC3E}">
        <p14:creationId xmlns:p14="http://schemas.microsoft.com/office/powerpoint/2010/main" val="28291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600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70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700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80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950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72665" y="64722"/>
            <a:ext cx="7561385" cy="1447556"/>
          </a:xfrm>
          <a:prstGeom prst="rect">
            <a:avLst/>
          </a:prstGeom>
          <a:noFill/>
        </p:spPr>
        <p:txBody>
          <a:bodyPr wrap="square" anchor="ctr"/>
          <a:lstStyle>
            <a:lvl1pPr lvl="0">
              <a:defRPr/>
            </a:lvl1pPr>
          </a:lstStyle>
          <a:p>
            <a:pPr lvl="0" algn="ctr"/>
            <a:r>
              <a:rPr lang="en-US" dirty="0">
                <a:latin typeface="+mj-lt"/>
              </a:rPr>
              <a:t>2016</a:t>
            </a:r>
            <a:r>
              <a:rPr dirty="0">
                <a:latin typeface="+mj-lt"/>
              </a:rPr>
              <a:t> </a:t>
            </a:r>
            <a:r>
              <a:rPr lang="en-US" dirty="0">
                <a:latin typeface="+mj-lt"/>
              </a:rPr>
              <a:t>Design </a:t>
            </a:r>
            <a:r>
              <a:rPr dirty="0">
                <a:latin typeface="+mj-lt"/>
              </a:rPr>
              <a:t>Standards</a:t>
            </a:r>
            <a:r>
              <a:rPr lang="en-US" dirty="0">
                <a:latin typeface="+mj-lt"/>
              </a:rPr>
              <a:t> </a:t>
            </a:r>
            <a:br>
              <a:rPr lang="en-US" dirty="0">
                <a:latin typeface="+mj-lt"/>
              </a:rPr>
            </a:br>
            <a:r>
              <a:rPr lang="en-US" dirty="0">
                <a:latin typeface="+mj-lt"/>
              </a:rPr>
              <a:t>15 Tables</a:t>
            </a:r>
            <a:r>
              <a:rPr dirty="0">
                <a:latin typeface="+mj-lt"/>
              </a:rPr>
              <a:t> </a:t>
            </a:r>
          </a:p>
        </p:txBody>
      </p:sp>
      <p:sp>
        <p:nvSpPr>
          <p:cNvPr id="4" name="TextBox 3"/>
          <p:cNvSpPr txBox="1"/>
          <p:nvPr/>
        </p:nvSpPr>
        <p:spPr>
          <a:xfrm>
            <a:off x="1570381" y="1512278"/>
            <a:ext cx="7338139" cy="4585871"/>
          </a:xfrm>
          <a:prstGeom prst="rect">
            <a:avLst/>
          </a:prstGeom>
          <a:noFill/>
        </p:spPr>
        <p:txBody>
          <a:bodyPr wrap="square" rtlCol="0">
            <a:spAutoFit/>
          </a:bodyPr>
          <a:lstStyle/>
          <a:p>
            <a:r>
              <a:rPr lang="en-US" sz="3200" dirty="0">
                <a:solidFill>
                  <a:schemeClr val="bg1">
                    <a:lumMod val="85000"/>
                  </a:schemeClr>
                </a:solidFill>
                <a:latin typeface="Calibri"/>
              </a:rPr>
              <a:t>4 – Urban Areas</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4 – Rural Areas</a:t>
            </a:r>
          </a:p>
          <a:p>
            <a:endParaRPr lang="en-US" sz="2000" dirty="0">
              <a:solidFill>
                <a:prstClr val="black"/>
              </a:solidFill>
              <a:latin typeface="Calibri"/>
            </a:endParaRPr>
          </a:p>
          <a:p>
            <a:r>
              <a:rPr lang="en-US" sz="3200" dirty="0">
                <a:solidFill>
                  <a:schemeClr val="bg1">
                    <a:lumMod val="85000"/>
                  </a:schemeClr>
                </a:solidFill>
                <a:latin typeface="Calibri"/>
              </a:rPr>
              <a:t>4 – Scenic-Recreation</a:t>
            </a:r>
          </a:p>
          <a:p>
            <a:endParaRPr lang="en-US" sz="2000" dirty="0">
              <a:solidFill>
                <a:prstClr val="black"/>
              </a:solidFill>
              <a:latin typeface="Calibri"/>
            </a:endParaRPr>
          </a:p>
          <a:p>
            <a:r>
              <a:rPr lang="en-US" sz="3200" dirty="0">
                <a:solidFill>
                  <a:prstClr val="black"/>
                </a:solidFill>
                <a:latin typeface="Calibri"/>
              </a:rPr>
              <a:t>1 – Low Water Stream Crossings and Fords</a:t>
            </a:r>
          </a:p>
          <a:p>
            <a:endParaRPr lang="en-US" sz="2000" dirty="0">
              <a:solidFill>
                <a:prstClr val="black"/>
              </a:solidFill>
              <a:latin typeface="Calibri"/>
            </a:endParaRPr>
          </a:p>
          <a:p>
            <a:r>
              <a:rPr lang="en-US" sz="3200" dirty="0">
                <a:solidFill>
                  <a:schemeClr val="bg1">
                    <a:lumMod val="85000"/>
                  </a:schemeClr>
                </a:solidFill>
                <a:latin typeface="Calibri"/>
              </a:rPr>
              <a:t>1 – Minimum Maintenance Roads</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1 – Remote Residential Roads</a:t>
            </a:r>
          </a:p>
        </p:txBody>
      </p:sp>
      <p:sp>
        <p:nvSpPr>
          <p:cNvPr id="7" name="TextBox 6"/>
          <p:cNvSpPr txBox="1"/>
          <p:nvPr/>
        </p:nvSpPr>
        <p:spPr>
          <a:xfrm>
            <a:off x="918526" y="6301408"/>
            <a:ext cx="1747157" cy="369332"/>
          </a:xfrm>
          <a:prstGeom prst="rect">
            <a:avLst/>
          </a:prstGeom>
          <a:noFill/>
        </p:spPr>
        <p:txBody>
          <a:bodyPr wrap="square" rtlCol="0">
            <a:spAutoFit/>
          </a:bodyPr>
          <a:lstStyle/>
          <a:p>
            <a:r>
              <a:rPr lang="en-US" dirty="0">
                <a:solidFill>
                  <a:prstClr val="black"/>
                </a:solidFill>
                <a:latin typeface="Calibri"/>
              </a:rPr>
              <a:t>Slide </a:t>
            </a:r>
            <a:fld id="{B2853873-84E1-4D3F-BF26-1F5EBFE04FF5}" type="slidenum">
              <a:rPr lang="en-US">
                <a:solidFill>
                  <a:prstClr val="black"/>
                </a:solidFill>
                <a:latin typeface="Calibri"/>
              </a:rPr>
              <a:pPr/>
              <a:t>46</a:t>
            </a:fld>
            <a:endParaRPr lang="en-US" dirty="0">
              <a:solidFill>
                <a:prstClr val="black"/>
              </a:solidFill>
              <a:latin typeface="Calibri"/>
            </a:endParaRPr>
          </a:p>
        </p:txBody>
      </p:sp>
      <p:sp>
        <p:nvSpPr>
          <p:cNvPr id="6" name="TextBox 5"/>
          <p:cNvSpPr txBox="1"/>
          <p:nvPr/>
        </p:nvSpPr>
        <p:spPr>
          <a:xfrm>
            <a:off x="5565913" y="6301408"/>
            <a:ext cx="3578088" cy="400110"/>
          </a:xfrm>
          <a:prstGeom prst="rect">
            <a:avLst/>
          </a:prstGeom>
          <a:noFill/>
        </p:spPr>
        <p:txBody>
          <a:bodyPr wrap="square" rtlCol="0">
            <a:spAutoFit/>
          </a:bodyPr>
          <a:lstStyle/>
          <a:p>
            <a:r>
              <a:rPr lang="en-US" sz="2000" dirty="0">
                <a:solidFill>
                  <a:prstClr val="black"/>
                </a:solidFill>
                <a:latin typeface="Calibri"/>
              </a:rPr>
              <a:t>428 NAC 2-001.03O Pages 79-80</a:t>
            </a: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3" name="Rectangle 2"/>
          <p:cNvSpPr/>
          <p:nvPr/>
        </p:nvSpPr>
        <p:spPr>
          <a:xfrm>
            <a:off x="1347135" y="3810000"/>
            <a:ext cx="7561385" cy="8873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70370" y="1485900"/>
            <a:ext cx="3493388" cy="2228850"/>
          </a:xfrm>
          <a:prstGeom prst="rect">
            <a:avLst/>
          </a:prstGeom>
          <a:noFill/>
        </p:spPr>
        <p:txBody>
          <a:bodyPr wrap="square" anchor="t"/>
          <a:lstStyle>
            <a:lvl1pPr lvl="0">
              <a:defRPr/>
            </a:lvl1pPr>
          </a:lstStyle>
          <a:p>
            <a:r>
              <a:rPr lang="en-US" sz="3600" i="1" dirty="0">
                <a:solidFill>
                  <a:srgbClr val="2B0B7B"/>
                </a:solidFill>
                <a:latin typeface="Calibri"/>
              </a:rPr>
              <a:t>Which table is most appropriate for my road or street work</a:t>
            </a:r>
            <a:r>
              <a:rPr sz="3600" i="1" dirty="0">
                <a:solidFill>
                  <a:srgbClr val="2B0B7B"/>
                </a:solidFill>
                <a:latin typeface="Calibri"/>
              </a:rPr>
              <a:t>?</a:t>
            </a:r>
          </a:p>
        </p:txBody>
      </p:sp>
    </p:spTree>
    <p:extLst>
      <p:ext uri="{BB962C8B-B14F-4D97-AF65-F5344CB8AC3E}">
        <p14:creationId xmlns:p14="http://schemas.microsoft.com/office/powerpoint/2010/main" val="144976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5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500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4BCEBA7-F365-4A26-AA65-73668692B54A}"/>
              </a:ext>
            </a:extLst>
          </p:cNvPr>
          <p:cNvPicPr>
            <a:picLocks noChangeAspect="1"/>
          </p:cNvPicPr>
          <p:nvPr/>
        </p:nvPicPr>
        <p:blipFill>
          <a:blip r:embed="rId3"/>
          <a:stretch>
            <a:fillRect/>
          </a:stretch>
        </p:blipFill>
        <p:spPr>
          <a:xfrm>
            <a:off x="61726" y="1959777"/>
            <a:ext cx="3582634" cy="2393317"/>
          </a:xfrm>
          <a:prstGeom prst="rect">
            <a:avLst/>
          </a:prstGeom>
        </p:spPr>
      </p:pic>
      <p:sp>
        <p:nvSpPr>
          <p:cNvPr id="3" name="Text Placeholder 2"/>
          <p:cNvSpPr>
            <a:spLocks noGrp="1"/>
          </p:cNvSpPr>
          <p:nvPr>
            <p:ph type="body" idx="1"/>
          </p:nvPr>
        </p:nvSpPr>
        <p:spPr>
          <a:xfrm>
            <a:off x="5314950" y="2314583"/>
            <a:ext cx="1543050" cy="2458586"/>
          </a:xfrm>
        </p:spPr>
        <p:txBody>
          <a:bodyPr/>
          <a:lstStyle/>
          <a:p>
            <a:endParaRPr lang="en-US" dirty="0"/>
          </a:p>
        </p:txBody>
      </p:sp>
      <p:pic>
        <p:nvPicPr>
          <p:cNvPr id="24" name="Picture 23">
            <a:extLst>
              <a:ext uri="{FF2B5EF4-FFF2-40B4-BE49-F238E27FC236}">
                <a16:creationId xmlns:a16="http://schemas.microsoft.com/office/drawing/2014/main" id="{D8EA2100-284C-4C33-958D-B97A587B02B9}"/>
              </a:ext>
            </a:extLst>
          </p:cNvPr>
          <p:cNvPicPr>
            <a:picLocks noChangeAspect="1"/>
          </p:cNvPicPr>
          <p:nvPr/>
        </p:nvPicPr>
        <p:blipFill>
          <a:blip r:embed="rId4"/>
          <a:stretch>
            <a:fillRect/>
          </a:stretch>
        </p:blipFill>
        <p:spPr>
          <a:xfrm>
            <a:off x="4381199" y="1263627"/>
            <a:ext cx="4266029" cy="4895443"/>
          </a:xfrm>
          <a:prstGeom prst="rect">
            <a:avLst/>
          </a:prstGeom>
        </p:spPr>
      </p:pic>
      <p:sp>
        <p:nvSpPr>
          <p:cNvPr id="6" name="TextBox 5"/>
          <p:cNvSpPr txBox="1"/>
          <p:nvPr/>
        </p:nvSpPr>
        <p:spPr>
          <a:xfrm>
            <a:off x="7865165" y="6488667"/>
            <a:ext cx="1278835" cy="369332"/>
          </a:xfrm>
          <a:prstGeom prst="rect">
            <a:avLst/>
          </a:prstGeom>
          <a:noFill/>
        </p:spPr>
        <p:txBody>
          <a:bodyPr wrap="square" rtlCol="0">
            <a:spAutoFit/>
          </a:bodyPr>
          <a:lstStyle/>
          <a:p>
            <a:r>
              <a:rPr lang="en-US" dirty="0">
                <a:solidFill>
                  <a:prstClr val="black"/>
                </a:solidFill>
                <a:latin typeface="Calibri"/>
              </a:rPr>
              <a:t>Slide </a:t>
            </a:r>
            <a:fld id="{B50D017E-27F1-48A2-BBF7-F2524A742725}" type="slidenum">
              <a:rPr lang="en-US" smtClean="0">
                <a:solidFill>
                  <a:prstClr val="black"/>
                </a:solidFill>
                <a:latin typeface="Calibri"/>
              </a:rPr>
              <a:t>47</a:t>
            </a:fld>
            <a:endParaRPr lang="en-US" dirty="0">
              <a:solidFill>
                <a:prstClr val="black"/>
              </a:solidFill>
              <a:latin typeface="Calibri"/>
            </a:endParaRPr>
          </a:p>
        </p:txBody>
      </p:sp>
      <p:cxnSp>
        <p:nvCxnSpPr>
          <p:cNvPr id="11" name="Straight Arrow Connector 10"/>
          <p:cNvCxnSpPr/>
          <p:nvPr/>
        </p:nvCxnSpPr>
        <p:spPr>
          <a:xfrm>
            <a:off x="3421856" y="3624263"/>
            <a:ext cx="4464844" cy="248047"/>
          </a:xfrm>
          <a:prstGeom prst="straightConnector1">
            <a:avLst/>
          </a:prstGeom>
          <a:ln w="381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Arrow: Right 9"/>
          <p:cNvSpPr/>
          <p:nvPr/>
        </p:nvSpPr>
        <p:spPr>
          <a:xfrm>
            <a:off x="1" y="3467507"/>
            <a:ext cx="346810" cy="248047"/>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57300" y="6289678"/>
            <a:ext cx="6547104" cy="369332"/>
          </a:xfrm>
          <a:prstGeom prst="rect">
            <a:avLst/>
          </a:prstGeom>
          <a:noFill/>
        </p:spPr>
        <p:txBody>
          <a:bodyPr wrap="square" rtlCol="0">
            <a:spAutoFit/>
          </a:bodyPr>
          <a:lstStyle/>
          <a:p>
            <a:pPr algn="ctr"/>
            <a:r>
              <a:rPr lang="en-US" dirty="0">
                <a:hlinkClick r:id="rId5"/>
              </a:rPr>
              <a:t>https://dot.nebraska.gov/media/5195/cfuncfrontiersfc.pdf</a:t>
            </a:r>
            <a:endParaRPr lang="en-US" dirty="0"/>
          </a:p>
        </p:txBody>
      </p:sp>
      <p:sp>
        <p:nvSpPr>
          <p:cNvPr id="2" name="Title 1"/>
          <p:cNvSpPr>
            <a:spLocks noGrp="1"/>
          </p:cNvSpPr>
          <p:nvPr>
            <p:ph type="title"/>
          </p:nvPr>
        </p:nvSpPr>
        <p:spPr>
          <a:xfrm>
            <a:off x="457200" y="92075"/>
            <a:ext cx="8229600" cy="1146175"/>
          </a:xfrm>
          <a:solidFill>
            <a:srgbClr val="FFFFFF"/>
          </a:solidFill>
        </p:spPr>
        <p:txBody>
          <a:bodyPr/>
          <a:lstStyle/>
          <a:p>
            <a:pPr>
              <a:spcAft>
                <a:spcPts val="600"/>
              </a:spcAft>
            </a:pPr>
            <a:r>
              <a:rPr lang="en-US" dirty="0"/>
              <a:t>Example</a:t>
            </a:r>
            <a:br>
              <a:rPr lang="en-US" dirty="0"/>
            </a:br>
            <a:r>
              <a:rPr lang="en-US" sz="3200" dirty="0"/>
              <a:t>Low Water Stream Crossings and Fords</a:t>
            </a:r>
            <a:endParaRPr lang="en-US" dirty="0"/>
          </a:p>
        </p:txBody>
      </p:sp>
      <p:cxnSp>
        <p:nvCxnSpPr>
          <p:cNvPr id="20" name="Straight Arrow Connector 19"/>
          <p:cNvCxnSpPr/>
          <p:nvPr/>
        </p:nvCxnSpPr>
        <p:spPr>
          <a:xfrm>
            <a:off x="3421856" y="3624263"/>
            <a:ext cx="4078034" cy="1688266"/>
          </a:xfrm>
          <a:prstGeom prst="straightConnector1">
            <a:avLst/>
          </a:prstGeom>
          <a:ln w="381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421856" y="1602803"/>
            <a:ext cx="4464844" cy="2036143"/>
          </a:xfrm>
          <a:prstGeom prst="straightConnector1">
            <a:avLst/>
          </a:prstGeom>
          <a:ln w="381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3421856" y="1354755"/>
            <a:ext cx="3154204" cy="2269508"/>
          </a:xfrm>
          <a:prstGeom prst="straightConnector1">
            <a:avLst/>
          </a:prstGeom>
          <a:ln w="38100">
            <a:solidFill>
              <a:schemeClr val="accent6">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413806" y="2211653"/>
            <a:ext cx="679450" cy="261273"/>
          </a:xfrm>
          <a:prstGeom prst="ellipse">
            <a:avLst/>
          </a:prstGeom>
          <a:noFill/>
          <a:ln w="38100">
            <a:solidFill>
              <a:srgbClr val="0F4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4" name="TextBox 33"/>
          <p:cNvSpPr txBox="1"/>
          <p:nvPr/>
        </p:nvSpPr>
        <p:spPr>
          <a:xfrm>
            <a:off x="820462" y="4898223"/>
            <a:ext cx="2169197" cy="461665"/>
          </a:xfrm>
          <a:prstGeom prst="rect">
            <a:avLst/>
          </a:prstGeom>
          <a:noFill/>
          <a:ln>
            <a:solidFill>
              <a:srgbClr val="FF0000"/>
            </a:solidFill>
          </a:ln>
        </p:spPr>
        <p:txBody>
          <a:bodyPr wrap="square" rtlCol="0">
            <a:spAutoFit/>
          </a:bodyPr>
          <a:lstStyle/>
          <a:p>
            <a:r>
              <a:rPr lang="en-US" sz="2400" b="1" dirty="0">
                <a:solidFill>
                  <a:srgbClr val="FFC000"/>
                </a:solidFill>
              </a:rPr>
              <a:t>Frontier County</a:t>
            </a:r>
          </a:p>
        </p:txBody>
      </p:sp>
      <p:sp>
        <p:nvSpPr>
          <p:cNvPr id="16" name="Arrow: Right 15"/>
          <p:cNvSpPr/>
          <p:nvPr/>
        </p:nvSpPr>
        <p:spPr>
          <a:xfrm rot="12112299">
            <a:off x="3200762" y="4297647"/>
            <a:ext cx="700904" cy="29130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652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370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2700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2910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3100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3200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3300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3400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3500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3920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33" grpId="0" animBg="1"/>
      <p:bldP spid="34"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800101"/>
            <a:ext cx="6153150" cy="609600"/>
          </a:xfrm>
        </p:spPr>
        <p:txBody>
          <a:bodyPr/>
          <a:lstStyle/>
          <a:p>
            <a:endParaRPr lang="en-US" dirty="0"/>
          </a:p>
        </p:txBody>
      </p:sp>
      <p:sp>
        <p:nvSpPr>
          <p:cNvPr id="3" name="Text Placeholder 2"/>
          <p:cNvSpPr>
            <a:spLocks noGrp="1"/>
          </p:cNvSpPr>
          <p:nvPr>
            <p:ph type="body" idx="1"/>
          </p:nvPr>
        </p:nvSpPr>
        <p:spPr>
          <a:xfrm>
            <a:off x="1885950" y="2647950"/>
            <a:ext cx="5257800" cy="2857500"/>
          </a:xfrm>
        </p:spPr>
        <p:txBody>
          <a:bodyPr/>
          <a:lstStyle/>
          <a:p>
            <a:endParaRPr lang="en-US" dirty="0"/>
          </a:p>
        </p:txBody>
      </p:sp>
      <p:pic>
        <p:nvPicPr>
          <p:cNvPr id="4" name="Picture 3"/>
          <p:cNvPicPr>
            <a:picLocks noChangeAspect="1"/>
          </p:cNvPicPr>
          <p:nvPr/>
        </p:nvPicPr>
        <p:blipFill>
          <a:blip r:embed="rId3"/>
          <a:stretch>
            <a:fillRect/>
          </a:stretch>
        </p:blipFill>
        <p:spPr>
          <a:xfrm>
            <a:off x="1562100" y="247591"/>
            <a:ext cx="6905625" cy="6000750"/>
          </a:xfrm>
          <a:prstGeom prst="rect">
            <a:avLst/>
          </a:prstGeom>
        </p:spPr>
      </p:pic>
      <p:sp>
        <p:nvSpPr>
          <p:cNvPr id="6" name="Oval 5"/>
          <p:cNvSpPr/>
          <p:nvPr/>
        </p:nvSpPr>
        <p:spPr>
          <a:xfrm>
            <a:off x="3132137" y="1054102"/>
            <a:ext cx="4078288" cy="45084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Oval 6"/>
          <p:cNvSpPr/>
          <p:nvPr/>
        </p:nvSpPr>
        <p:spPr>
          <a:xfrm>
            <a:off x="3071177" y="2060575"/>
            <a:ext cx="418148" cy="254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8" name="Oval 7"/>
          <p:cNvSpPr/>
          <p:nvPr/>
        </p:nvSpPr>
        <p:spPr>
          <a:xfrm>
            <a:off x="3787775" y="2024063"/>
            <a:ext cx="3355975" cy="3504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0" name="TextBox 9"/>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11" name="TextBox 10"/>
          <p:cNvSpPr txBox="1"/>
          <p:nvPr/>
        </p:nvSpPr>
        <p:spPr>
          <a:xfrm>
            <a:off x="5565912" y="6381691"/>
            <a:ext cx="3578088" cy="400110"/>
          </a:xfrm>
          <a:prstGeom prst="rect">
            <a:avLst/>
          </a:prstGeom>
          <a:noFill/>
        </p:spPr>
        <p:txBody>
          <a:bodyPr wrap="square" rtlCol="0">
            <a:spAutoFit/>
          </a:bodyPr>
          <a:lstStyle/>
          <a:p>
            <a:r>
              <a:rPr lang="en-US" sz="2000" dirty="0">
                <a:solidFill>
                  <a:prstClr val="black"/>
                </a:solidFill>
                <a:latin typeface="Calibri"/>
              </a:rPr>
              <a:t>428 NAC 2-001.03O Pages 79-80</a:t>
            </a:r>
          </a:p>
        </p:txBody>
      </p:sp>
      <p:sp>
        <p:nvSpPr>
          <p:cNvPr id="15" name="TextBox 14"/>
          <p:cNvSpPr txBox="1"/>
          <p:nvPr/>
        </p:nvSpPr>
        <p:spPr>
          <a:xfrm>
            <a:off x="996317" y="6488668"/>
            <a:ext cx="1136077" cy="369332"/>
          </a:xfrm>
          <a:prstGeom prst="rect">
            <a:avLst/>
          </a:prstGeom>
          <a:solidFill>
            <a:schemeClr val="bg1"/>
          </a:solidFill>
        </p:spPr>
        <p:txBody>
          <a:bodyPr wrap="square" rtlCol="0">
            <a:spAutoFit/>
          </a:bodyPr>
          <a:lstStyle/>
          <a:p>
            <a:r>
              <a:rPr lang="en-US" dirty="0">
                <a:solidFill>
                  <a:prstClr val="black"/>
                </a:solidFill>
                <a:latin typeface="Calibri"/>
              </a:rPr>
              <a:t>Slide </a:t>
            </a:r>
            <a:fld id="{108D581E-A181-4A9B-9444-2A125A6827BD}" type="slidenum">
              <a:rPr lang="en-US">
                <a:solidFill>
                  <a:prstClr val="black"/>
                </a:solidFill>
                <a:latin typeface="Calibri"/>
              </a:rPr>
              <a:pPr/>
              <a:t>48</a:t>
            </a:fld>
            <a:endParaRPr lang="en-US" dirty="0">
              <a:solidFill>
                <a:prstClr val="black"/>
              </a:solidFill>
              <a:latin typeface="Calibri"/>
            </a:endParaRPr>
          </a:p>
        </p:txBody>
      </p:sp>
    </p:spTree>
    <p:extLst>
      <p:ext uri="{BB962C8B-B14F-4D97-AF65-F5344CB8AC3E}">
        <p14:creationId xmlns:p14="http://schemas.microsoft.com/office/powerpoint/2010/main" val="220912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6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66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760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86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960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774" y="-883"/>
            <a:ext cx="8061290" cy="1151187"/>
          </a:xfrm>
        </p:spPr>
        <p:txBody>
          <a:bodyPr/>
          <a:lstStyle/>
          <a:p>
            <a:r>
              <a:rPr lang="en-US" dirty="0">
                <a:latin typeface="+mj-lt"/>
              </a:rPr>
              <a:t>Other Principal Arterial (OPA) </a:t>
            </a:r>
          </a:p>
        </p:txBody>
      </p:sp>
      <p:sp>
        <p:nvSpPr>
          <p:cNvPr id="3" name="Subtitle 2"/>
          <p:cNvSpPr>
            <a:spLocks noGrp="1"/>
          </p:cNvSpPr>
          <p:nvPr>
            <p:ph type="subTitle" idx="1"/>
          </p:nvPr>
        </p:nvSpPr>
        <p:spPr>
          <a:xfrm>
            <a:off x="1027573" y="933160"/>
            <a:ext cx="7895491" cy="1317012"/>
          </a:xfrm>
        </p:spPr>
        <p:txBody>
          <a:bodyPr/>
          <a:lstStyle/>
          <a:p>
            <a:pPr marL="0" indent="0">
              <a:buNone/>
            </a:pPr>
            <a:r>
              <a:rPr lang="en-US" sz="3600" dirty="0">
                <a:solidFill>
                  <a:srgbClr val="FF0000"/>
                </a:solidFill>
                <a:latin typeface="+mn-lt"/>
              </a:rPr>
              <a:t>Use Applicable State Highway Standards</a:t>
            </a:r>
          </a:p>
          <a:p>
            <a:pPr marL="0" indent="0" algn="ctr">
              <a:buNone/>
            </a:pPr>
            <a:r>
              <a:rPr lang="en-US" sz="3600" dirty="0">
                <a:solidFill>
                  <a:srgbClr val="FF0000"/>
                </a:solidFill>
                <a:latin typeface="+mn-lt"/>
              </a:rPr>
              <a:t>428 NAC 2-001.02 (Pages 5-34)</a:t>
            </a:r>
          </a:p>
          <a:p>
            <a:endParaRPr lang="en-US" dirty="0">
              <a:latin typeface="+mn-lt"/>
            </a:endParaRPr>
          </a:p>
        </p:txBody>
      </p:sp>
      <p:sp>
        <p:nvSpPr>
          <p:cNvPr id="5" name="TextBox 4"/>
          <p:cNvSpPr txBox="1"/>
          <p:nvPr/>
        </p:nvSpPr>
        <p:spPr>
          <a:xfrm>
            <a:off x="5045532" y="6115344"/>
            <a:ext cx="4098471" cy="707886"/>
          </a:xfrm>
          <a:prstGeom prst="rect">
            <a:avLst/>
          </a:prstGeom>
          <a:noFill/>
        </p:spPr>
        <p:txBody>
          <a:bodyPr wrap="square" rtlCol="0">
            <a:spAutoFit/>
          </a:bodyPr>
          <a:lstStyle/>
          <a:p>
            <a:r>
              <a:rPr lang="en-US" sz="2000" dirty="0">
                <a:solidFill>
                  <a:prstClr val="black"/>
                </a:solidFill>
                <a:latin typeface="Calibri"/>
              </a:rPr>
              <a:t>428 NAC 2-001.03B Note 4, Page 47</a:t>
            </a:r>
          </a:p>
          <a:p>
            <a:r>
              <a:rPr lang="en-US" sz="2000" dirty="0">
                <a:solidFill>
                  <a:prstClr val="black"/>
                </a:solidFill>
                <a:latin typeface="Calibri"/>
              </a:rPr>
              <a:t>428 NAC 2-001.02, Pages 5-34</a:t>
            </a:r>
          </a:p>
        </p:txBody>
      </p:sp>
      <p:sp>
        <p:nvSpPr>
          <p:cNvPr id="6" name="TextBox 5"/>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4</a:t>
            </a:r>
            <a:endParaRPr lang="en-US" sz="3600" dirty="0">
              <a:solidFill>
                <a:prstClr val="black"/>
              </a:solidFill>
              <a:latin typeface="Calibri"/>
            </a:endParaRPr>
          </a:p>
        </p:txBody>
      </p:sp>
      <p:sp>
        <p:nvSpPr>
          <p:cNvPr id="10" name="TextBox 9"/>
          <p:cNvSpPr txBox="1"/>
          <p:nvPr/>
        </p:nvSpPr>
        <p:spPr>
          <a:xfrm>
            <a:off x="1244810" y="6284621"/>
            <a:ext cx="1136077" cy="369332"/>
          </a:xfrm>
          <a:prstGeom prst="rect">
            <a:avLst/>
          </a:prstGeom>
          <a:noFill/>
        </p:spPr>
        <p:txBody>
          <a:bodyPr wrap="square" rtlCol="0">
            <a:spAutoFit/>
          </a:bodyPr>
          <a:lstStyle/>
          <a:p>
            <a:r>
              <a:rPr lang="en-US" dirty="0">
                <a:solidFill>
                  <a:prstClr val="black"/>
                </a:solidFill>
                <a:latin typeface="Calibri"/>
              </a:rPr>
              <a:t>Slide </a:t>
            </a:r>
            <a:fld id="{EF7886AE-CF84-41ED-A136-0914C52EB814}" type="slidenum">
              <a:rPr lang="en-US">
                <a:solidFill>
                  <a:prstClr val="black"/>
                </a:solidFill>
                <a:latin typeface="Calibri"/>
              </a:rPr>
              <a:pPr/>
              <a:t>49</a:t>
            </a:fld>
            <a:endParaRPr lang="en-US" dirty="0">
              <a:solidFill>
                <a:prstClr val="black"/>
              </a:solidFill>
              <a:latin typeface="Calibri"/>
            </a:endParaRPr>
          </a:p>
        </p:txBody>
      </p:sp>
      <p:sp>
        <p:nvSpPr>
          <p:cNvPr id="4" name="TextBox 3"/>
          <p:cNvSpPr txBox="1"/>
          <p:nvPr/>
        </p:nvSpPr>
        <p:spPr>
          <a:xfrm>
            <a:off x="1812849" y="2521558"/>
            <a:ext cx="4565195" cy="2554545"/>
          </a:xfrm>
          <a:prstGeom prst="rect">
            <a:avLst/>
          </a:prstGeom>
          <a:noFill/>
        </p:spPr>
        <p:txBody>
          <a:bodyPr wrap="square" rtlCol="0">
            <a:spAutoFit/>
          </a:bodyPr>
          <a:lstStyle/>
          <a:p>
            <a:pPr lvl="0">
              <a:buChar char="•"/>
            </a:pPr>
            <a:r>
              <a:rPr lang="en-US" sz="3200" b="1" dirty="0"/>
              <a:t>Other Principal  Arterial</a:t>
            </a:r>
          </a:p>
          <a:p>
            <a:pPr lvl="0">
              <a:buChar char="•"/>
            </a:pPr>
            <a:r>
              <a:rPr lang="en-US" sz="3200" dirty="0"/>
              <a:t>Minor Arterial</a:t>
            </a:r>
          </a:p>
          <a:p>
            <a:pPr lvl="0">
              <a:buChar char="•"/>
            </a:pPr>
            <a:r>
              <a:rPr lang="en-US" sz="3200" dirty="0"/>
              <a:t>Major Collector  </a:t>
            </a:r>
          </a:p>
          <a:p>
            <a:pPr lvl="0">
              <a:buChar char="•"/>
            </a:pPr>
            <a:r>
              <a:rPr lang="en-US" sz="3200" dirty="0"/>
              <a:t>Minor Collector  </a:t>
            </a:r>
          </a:p>
          <a:p>
            <a:pPr lvl="0">
              <a:buChar char="•"/>
            </a:pPr>
            <a:r>
              <a:rPr lang="en-US" sz="3200" dirty="0"/>
              <a:t>Local</a:t>
            </a:r>
          </a:p>
        </p:txBody>
      </p:sp>
      <p:sp>
        <p:nvSpPr>
          <p:cNvPr id="7" name="TextBox 6"/>
          <p:cNvSpPr txBox="1"/>
          <p:nvPr/>
        </p:nvSpPr>
        <p:spPr>
          <a:xfrm>
            <a:off x="5494332" y="3740704"/>
            <a:ext cx="3649668" cy="1200329"/>
          </a:xfrm>
          <a:prstGeom prst="rect">
            <a:avLst/>
          </a:prstGeom>
          <a:noFill/>
        </p:spPr>
        <p:txBody>
          <a:bodyPr wrap="square" rtlCol="0">
            <a:spAutoFit/>
          </a:bodyPr>
          <a:lstStyle/>
          <a:p>
            <a:pPr algn="ctr"/>
            <a:r>
              <a:rPr lang="en-US" sz="3600" dirty="0">
                <a:solidFill>
                  <a:srgbClr val="FF0000"/>
                </a:solidFill>
              </a:rPr>
              <a:t>428 NAC 2-001.03</a:t>
            </a:r>
          </a:p>
          <a:p>
            <a:pPr algn="ctr"/>
            <a:r>
              <a:rPr lang="en-US" sz="3600" dirty="0">
                <a:solidFill>
                  <a:srgbClr val="FF0000"/>
                </a:solidFill>
              </a:rPr>
              <a:t>(Pages 35-86)</a:t>
            </a:r>
          </a:p>
        </p:txBody>
      </p:sp>
      <p:sp>
        <p:nvSpPr>
          <p:cNvPr id="8" name="Right Brace 7"/>
          <p:cNvSpPr/>
          <p:nvPr/>
        </p:nvSpPr>
        <p:spPr>
          <a:xfrm>
            <a:off x="4768575" y="3124841"/>
            <a:ext cx="553914" cy="189349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Arrow Connector 10"/>
          <p:cNvCxnSpPr/>
          <p:nvPr/>
        </p:nvCxnSpPr>
        <p:spPr>
          <a:xfrm flipH="1" flipV="1">
            <a:off x="6378044" y="2143485"/>
            <a:ext cx="17198" cy="64008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57116" y="2803356"/>
            <a:ext cx="25717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33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257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2670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2720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2800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4280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4380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072665" y="64722"/>
            <a:ext cx="7561385" cy="1447556"/>
          </a:xfrm>
          <a:prstGeom prst="rect">
            <a:avLst/>
          </a:prstGeom>
          <a:noFill/>
        </p:spPr>
        <p:txBody>
          <a:bodyPr wrap="square" anchor="ctr"/>
          <a:lstStyle>
            <a:lvl1pPr lvl="0">
              <a:defRPr/>
            </a:lvl1pPr>
          </a:lstStyle>
          <a:p>
            <a:pPr lvl="0" algn="ctr"/>
            <a:r>
              <a:rPr lang="en-US" dirty="0">
                <a:latin typeface="+mj-lt"/>
              </a:rPr>
              <a:t>2016</a:t>
            </a:r>
            <a:r>
              <a:rPr dirty="0">
                <a:latin typeface="+mj-lt"/>
              </a:rPr>
              <a:t> </a:t>
            </a:r>
            <a:r>
              <a:rPr lang="en-US" dirty="0">
                <a:latin typeface="+mj-lt"/>
              </a:rPr>
              <a:t>Design </a:t>
            </a:r>
            <a:r>
              <a:rPr dirty="0">
                <a:latin typeface="+mj-lt"/>
              </a:rPr>
              <a:t>Standards</a:t>
            </a:r>
            <a:r>
              <a:rPr lang="en-US" dirty="0">
                <a:latin typeface="+mj-lt"/>
              </a:rPr>
              <a:t> </a:t>
            </a:r>
            <a:br>
              <a:rPr lang="en-US" dirty="0">
                <a:latin typeface="+mj-lt"/>
              </a:rPr>
            </a:br>
            <a:r>
              <a:rPr lang="en-US" dirty="0">
                <a:latin typeface="+mj-lt"/>
              </a:rPr>
              <a:t>15 Tables</a:t>
            </a:r>
            <a:r>
              <a:rPr dirty="0">
                <a:latin typeface="+mj-lt"/>
              </a:rPr>
              <a:t> </a:t>
            </a:r>
          </a:p>
        </p:txBody>
      </p:sp>
      <p:sp>
        <p:nvSpPr>
          <p:cNvPr id="4" name="TextBox 3"/>
          <p:cNvSpPr txBox="1"/>
          <p:nvPr/>
        </p:nvSpPr>
        <p:spPr>
          <a:xfrm>
            <a:off x="1570381" y="1512278"/>
            <a:ext cx="7338139" cy="4585871"/>
          </a:xfrm>
          <a:prstGeom prst="rect">
            <a:avLst/>
          </a:prstGeom>
          <a:noFill/>
        </p:spPr>
        <p:txBody>
          <a:bodyPr wrap="square" rtlCol="0">
            <a:spAutoFit/>
          </a:bodyPr>
          <a:lstStyle/>
          <a:p>
            <a:r>
              <a:rPr lang="en-US" sz="3200" dirty="0">
                <a:solidFill>
                  <a:prstClr val="black"/>
                </a:solidFill>
                <a:latin typeface="Calibri"/>
              </a:rPr>
              <a:t>4 – Urban Areas</a:t>
            </a:r>
          </a:p>
          <a:p>
            <a:endParaRPr lang="en-US" sz="2000" dirty="0">
              <a:solidFill>
                <a:prstClr val="black"/>
              </a:solidFill>
              <a:latin typeface="Calibri"/>
            </a:endParaRPr>
          </a:p>
          <a:p>
            <a:r>
              <a:rPr lang="en-US" sz="3200" dirty="0">
                <a:solidFill>
                  <a:prstClr val="black"/>
                </a:solidFill>
                <a:latin typeface="Calibri"/>
              </a:rPr>
              <a:t>4 – Rural Areas</a:t>
            </a:r>
          </a:p>
          <a:p>
            <a:endParaRPr lang="en-US" sz="2000" dirty="0">
              <a:solidFill>
                <a:prstClr val="black"/>
              </a:solidFill>
              <a:latin typeface="Calibri"/>
            </a:endParaRPr>
          </a:p>
          <a:p>
            <a:r>
              <a:rPr lang="en-US" sz="3200" dirty="0">
                <a:solidFill>
                  <a:schemeClr val="bg1">
                    <a:lumMod val="85000"/>
                  </a:schemeClr>
                </a:solidFill>
                <a:latin typeface="Calibri"/>
              </a:rPr>
              <a:t>4 – Scenic-Recreation</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1 – Low Water Stream Crossings and Fords</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1 – Minimum Maintenance Roads</a:t>
            </a:r>
          </a:p>
          <a:p>
            <a:endParaRPr lang="en-US" sz="2000" dirty="0">
              <a:solidFill>
                <a:schemeClr val="bg1">
                  <a:lumMod val="85000"/>
                </a:schemeClr>
              </a:solidFill>
              <a:latin typeface="Calibri"/>
            </a:endParaRPr>
          </a:p>
          <a:p>
            <a:r>
              <a:rPr lang="en-US" sz="3200" dirty="0">
                <a:solidFill>
                  <a:schemeClr val="bg1">
                    <a:lumMod val="85000"/>
                  </a:schemeClr>
                </a:solidFill>
                <a:latin typeface="Calibri"/>
              </a:rPr>
              <a:t>1 – Remote Residential Roads</a:t>
            </a:r>
          </a:p>
        </p:txBody>
      </p:sp>
      <p:sp>
        <p:nvSpPr>
          <p:cNvPr id="7" name="TextBox 6"/>
          <p:cNvSpPr txBox="1"/>
          <p:nvPr/>
        </p:nvSpPr>
        <p:spPr>
          <a:xfrm>
            <a:off x="918526" y="6301408"/>
            <a:ext cx="1747157" cy="369332"/>
          </a:xfrm>
          <a:prstGeom prst="rect">
            <a:avLst/>
          </a:prstGeom>
          <a:noFill/>
        </p:spPr>
        <p:txBody>
          <a:bodyPr wrap="square" rtlCol="0">
            <a:spAutoFit/>
          </a:bodyPr>
          <a:lstStyle/>
          <a:p>
            <a:r>
              <a:rPr lang="en-US" dirty="0">
                <a:solidFill>
                  <a:prstClr val="black"/>
                </a:solidFill>
                <a:latin typeface="Calibri"/>
              </a:rPr>
              <a:t>Slide </a:t>
            </a:r>
            <a:fld id="{B2853873-84E1-4D3F-BF26-1F5EBFE04FF5}" type="slidenum">
              <a:rPr lang="en-US">
                <a:solidFill>
                  <a:prstClr val="black"/>
                </a:solidFill>
                <a:latin typeface="Calibri"/>
              </a:rPr>
              <a:pPr/>
              <a:t>5</a:t>
            </a:fld>
            <a:endParaRPr lang="en-US" dirty="0">
              <a:solidFill>
                <a:prstClr val="black"/>
              </a:solidFill>
              <a:latin typeface="Calibri"/>
            </a:endParaRPr>
          </a:p>
        </p:txBody>
      </p:sp>
      <p:sp>
        <p:nvSpPr>
          <p:cNvPr id="6" name="TextBox 5"/>
          <p:cNvSpPr txBox="1"/>
          <p:nvPr/>
        </p:nvSpPr>
        <p:spPr>
          <a:xfrm>
            <a:off x="4506686" y="6301408"/>
            <a:ext cx="4637315" cy="400110"/>
          </a:xfrm>
          <a:prstGeom prst="rect">
            <a:avLst/>
          </a:prstGeom>
          <a:noFill/>
        </p:spPr>
        <p:txBody>
          <a:bodyPr wrap="square" rtlCol="0">
            <a:spAutoFit/>
          </a:bodyPr>
          <a:lstStyle/>
          <a:p>
            <a:r>
              <a:rPr lang="en-US" sz="2000" dirty="0">
                <a:solidFill>
                  <a:prstClr val="black"/>
                </a:solidFill>
                <a:latin typeface="Calibri"/>
              </a:rPr>
              <a:t>428 NAC 2-001.03, C thru J, Pages 55-70</a:t>
            </a: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3" name="Rectangle 2"/>
          <p:cNvSpPr/>
          <p:nvPr/>
        </p:nvSpPr>
        <p:spPr>
          <a:xfrm>
            <a:off x="1415143" y="1512278"/>
            <a:ext cx="3091543" cy="15139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70370" y="1485900"/>
            <a:ext cx="3493388" cy="2228850"/>
          </a:xfrm>
          <a:prstGeom prst="rect">
            <a:avLst/>
          </a:prstGeom>
          <a:noFill/>
        </p:spPr>
        <p:txBody>
          <a:bodyPr wrap="square" anchor="t"/>
          <a:lstStyle>
            <a:lvl1pPr lvl="0">
              <a:defRPr/>
            </a:lvl1pPr>
          </a:lstStyle>
          <a:p>
            <a:r>
              <a:rPr lang="en-US" sz="3600" i="1" dirty="0">
                <a:solidFill>
                  <a:srgbClr val="2B0B7B"/>
                </a:solidFill>
                <a:latin typeface="Calibri"/>
              </a:rPr>
              <a:t>Which table is most appropriate for my road or street work</a:t>
            </a:r>
            <a:r>
              <a:rPr sz="3600" i="1" dirty="0">
                <a:solidFill>
                  <a:srgbClr val="2B0B7B"/>
                </a:solidFill>
                <a:latin typeface="Calibri"/>
              </a:rPr>
              <a:t>?</a:t>
            </a:r>
          </a:p>
        </p:txBody>
      </p:sp>
    </p:spTree>
    <p:extLst>
      <p:ext uri="{BB962C8B-B14F-4D97-AF65-F5344CB8AC3E}">
        <p14:creationId xmlns:p14="http://schemas.microsoft.com/office/powerpoint/2010/main" val="141422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457926" y="64722"/>
            <a:ext cx="5176124" cy="1447556"/>
          </a:xfrm>
          <a:prstGeom prst="rect">
            <a:avLst/>
          </a:prstGeom>
          <a:noFill/>
        </p:spPr>
        <p:txBody>
          <a:bodyPr wrap="square" anchor="ctr"/>
          <a:lstStyle>
            <a:lvl1pPr lvl="0">
              <a:defRPr/>
            </a:lvl1pPr>
          </a:lstStyle>
          <a:p>
            <a:pPr lvl="0" algn="ctr"/>
            <a:r>
              <a:rPr lang="en-US" sz="3200" b="1" dirty="0">
                <a:latin typeface="+mj-lt"/>
              </a:rPr>
              <a:t>2016</a:t>
            </a:r>
            <a:r>
              <a:rPr sz="3200" b="1" dirty="0">
                <a:latin typeface="+mj-lt"/>
              </a:rPr>
              <a:t> </a:t>
            </a:r>
            <a:r>
              <a:rPr lang="en-US" sz="3200" b="1" dirty="0">
                <a:latin typeface="+mj-lt"/>
              </a:rPr>
              <a:t>Design </a:t>
            </a:r>
            <a:r>
              <a:rPr sz="3200" b="1" dirty="0">
                <a:latin typeface="+mj-lt"/>
              </a:rPr>
              <a:t>Standards</a:t>
            </a:r>
            <a:r>
              <a:rPr lang="en-US" sz="3200" b="1" dirty="0">
                <a:latin typeface="+mj-lt"/>
              </a:rPr>
              <a:t> </a:t>
            </a:r>
            <a:br>
              <a:rPr lang="en-US" sz="3200" b="1" dirty="0">
                <a:latin typeface="+mj-lt"/>
              </a:rPr>
            </a:br>
            <a:r>
              <a:rPr lang="en-US" sz="3200" b="1" dirty="0">
                <a:latin typeface="+mj-lt"/>
              </a:rPr>
              <a:t>Tables</a:t>
            </a:r>
            <a:r>
              <a:rPr sz="3200" b="1" dirty="0">
                <a:latin typeface="+mj-lt"/>
              </a:rPr>
              <a:t> </a:t>
            </a:r>
          </a:p>
        </p:txBody>
      </p:sp>
      <p:sp>
        <p:nvSpPr>
          <p:cNvPr id="4" name="TextBox 3"/>
          <p:cNvSpPr txBox="1"/>
          <p:nvPr/>
        </p:nvSpPr>
        <p:spPr>
          <a:xfrm>
            <a:off x="3457926" y="1508974"/>
            <a:ext cx="5176124" cy="4493538"/>
          </a:xfrm>
          <a:prstGeom prst="rect">
            <a:avLst/>
          </a:prstGeom>
          <a:noFill/>
        </p:spPr>
        <p:txBody>
          <a:bodyPr wrap="square" rtlCol="0">
            <a:spAutoFit/>
          </a:bodyPr>
          <a:lstStyle/>
          <a:p>
            <a:r>
              <a:rPr lang="en-US" sz="2800" dirty="0">
                <a:solidFill>
                  <a:prstClr val="black"/>
                </a:solidFill>
                <a:latin typeface="Calibri"/>
              </a:rPr>
              <a:t>4 – Urban Areas</a:t>
            </a:r>
          </a:p>
          <a:p>
            <a:endParaRPr lang="en-US" dirty="0">
              <a:solidFill>
                <a:prstClr val="black"/>
              </a:solidFill>
              <a:latin typeface="Calibri"/>
            </a:endParaRPr>
          </a:p>
          <a:p>
            <a:r>
              <a:rPr lang="en-US" sz="2800" dirty="0">
                <a:solidFill>
                  <a:prstClr val="black"/>
                </a:solidFill>
                <a:latin typeface="Calibri"/>
              </a:rPr>
              <a:t>4 – Rural Areas</a:t>
            </a:r>
          </a:p>
          <a:p>
            <a:endParaRPr lang="en-US" dirty="0">
              <a:solidFill>
                <a:prstClr val="black"/>
              </a:solidFill>
              <a:latin typeface="Calibri"/>
            </a:endParaRPr>
          </a:p>
          <a:p>
            <a:r>
              <a:rPr lang="en-US" sz="2800" dirty="0">
                <a:solidFill>
                  <a:prstClr val="black"/>
                </a:solidFill>
                <a:latin typeface="Calibri"/>
              </a:rPr>
              <a:t>4 – Scenic-Recreation</a:t>
            </a:r>
          </a:p>
          <a:p>
            <a:endParaRPr lang="en-US" dirty="0">
              <a:solidFill>
                <a:prstClr val="black"/>
              </a:solidFill>
              <a:latin typeface="Calibri"/>
            </a:endParaRPr>
          </a:p>
          <a:p>
            <a:endParaRPr lang="en-US" sz="2800" dirty="0">
              <a:solidFill>
                <a:prstClr val="black"/>
              </a:solidFill>
              <a:latin typeface="Calibri"/>
            </a:endParaRPr>
          </a:p>
          <a:p>
            <a:r>
              <a:rPr lang="en-US" sz="2800" dirty="0">
                <a:solidFill>
                  <a:prstClr val="black"/>
                </a:solidFill>
                <a:latin typeface="Calibri"/>
              </a:rPr>
              <a:t>1 – L-W Stream Xings and Fords</a:t>
            </a:r>
          </a:p>
          <a:p>
            <a:endParaRPr lang="en-US" dirty="0">
              <a:solidFill>
                <a:prstClr val="black"/>
              </a:solidFill>
              <a:latin typeface="Calibri"/>
            </a:endParaRPr>
          </a:p>
          <a:p>
            <a:r>
              <a:rPr lang="en-US" sz="2800" dirty="0">
                <a:solidFill>
                  <a:prstClr val="black"/>
                </a:solidFill>
                <a:latin typeface="Calibri"/>
              </a:rPr>
              <a:t>1 – Minimum Maintenance Roads</a:t>
            </a:r>
          </a:p>
          <a:p>
            <a:endParaRPr lang="en-US" dirty="0">
              <a:solidFill>
                <a:prstClr val="black"/>
              </a:solidFill>
              <a:latin typeface="Calibri"/>
            </a:endParaRPr>
          </a:p>
          <a:p>
            <a:r>
              <a:rPr lang="en-US" sz="2800" dirty="0">
                <a:solidFill>
                  <a:prstClr val="black"/>
                </a:solidFill>
                <a:latin typeface="Calibri"/>
              </a:rPr>
              <a:t>1 – Remote Residential Roads</a:t>
            </a:r>
          </a:p>
        </p:txBody>
      </p:sp>
      <p:sp>
        <p:nvSpPr>
          <p:cNvPr id="7" name="TextBox 6"/>
          <p:cNvSpPr txBox="1"/>
          <p:nvPr/>
        </p:nvSpPr>
        <p:spPr>
          <a:xfrm>
            <a:off x="921857" y="6470271"/>
            <a:ext cx="1747157" cy="369332"/>
          </a:xfrm>
          <a:prstGeom prst="rect">
            <a:avLst/>
          </a:prstGeom>
          <a:noFill/>
        </p:spPr>
        <p:txBody>
          <a:bodyPr wrap="square" rtlCol="0">
            <a:spAutoFit/>
          </a:bodyPr>
          <a:lstStyle/>
          <a:p>
            <a:r>
              <a:rPr lang="en-US" dirty="0">
                <a:solidFill>
                  <a:prstClr val="black"/>
                </a:solidFill>
                <a:latin typeface="Calibri"/>
              </a:rPr>
              <a:t>Slide </a:t>
            </a:r>
            <a:fld id="{B2853873-84E1-4D3F-BF26-1F5EBFE04FF5}" type="slidenum">
              <a:rPr lang="en-US">
                <a:solidFill>
                  <a:prstClr val="black"/>
                </a:solidFill>
                <a:latin typeface="Calibri"/>
              </a:rPr>
              <a:pPr/>
              <a:t>50</a:t>
            </a:fld>
            <a:endParaRPr lang="en-US" dirty="0">
              <a:solidFill>
                <a:prstClr val="black"/>
              </a:solidFill>
              <a:latin typeface="Calibri"/>
            </a:endParaRPr>
          </a:p>
        </p:txBody>
      </p:sp>
      <p:sp>
        <p:nvSpPr>
          <p:cNvPr id="6" name="TextBox 5"/>
          <p:cNvSpPr txBox="1"/>
          <p:nvPr/>
        </p:nvSpPr>
        <p:spPr>
          <a:xfrm>
            <a:off x="5565912" y="6405162"/>
            <a:ext cx="3578088" cy="400110"/>
          </a:xfrm>
          <a:prstGeom prst="rect">
            <a:avLst/>
          </a:prstGeom>
          <a:noFill/>
        </p:spPr>
        <p:txBody>
          <a:bodyPr wrap="square" rtlCol="0">
            <a:spAutoFit/>
          </a:bodyPr>
          <a:lstStyle/>
          <a:p>
            <a:r>
              <a:rPr lang="en-US" sz="2000" dirty="0">
                <a:solidFill>
                  <a:prstClr val="black"/>
                </a:solidFill>
                <a:latin typeface="Calibri"/>
              </a:rPr>
              <a:t>428 NAC 2-001.03 Pages 55-86</a:t>
            </a: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8" name="TextBox 7"/>
          <p:cNvSpPr txBox="1"/>
          <p:nvPr/>
        </p:nvSpPr>
        <p:spPr>
          <a:xfrm>
            <a:off x="1714500" y="1508974"/>
            <a:ext cx="1625331" cy="4493538"/>
          </a:xfrm>
          <a:prstGeom prst="rect">
            <a:avLst/>
          </a:prstGeom>
          <a:noFill/>
        </p:spPr>
        <p:txBody>
          <a:bodyPr wrap="square" rtlCol="0">
            <a:spAutoFit/>
          </a:bodyPr>
          <a:lstStyle/>
          <a:p>
            <a:r>
              <a:rPr lang="en-US" sz="2800" dirty="0">
                <a:solidFill>
                  <a:prstClr val="black"/>
                </a:solidFill>
                <a:latin typeface="Calibri"/>
              </a:rPr>
              <a:t>National*</a:t>
            </a:r>
          </a:p>
          <a:p>
            <a:endParaRPr lang="en-US" dirty="0">
              <a:solidFill>
                <a:prstClr val="black"/>
              </a:solidFill>
              <a:latin typeface="Calibri"/>
            </a:endParaRPr>
          </a:p>
          <a:p>
            <a:r>
              <a:rPr lang="en-US" sz="2800" dirty="0">
                <a:solidFill>
                  <a:prstClr val="black"/>
                </a:solidFill>
                <a:latin typeface="Calibri"/>
              </a:rPr>
              <a:t>National*</a:t>
            </a:r>
          </a:p>
          <a:p>
            <a:endParaRPr lang="en-US" dirty="0">
              <a:solidFill>
                <a:prstClr val="black"/>
              </a:solidFill>
              <a:latin typeface="Calibri"/>
            </a:endParaRPr>
          </a:p>
          <a:p>
            <a:r>
              <a:rPr lang="en-US" sz="2800" dirty="0">
                <a:solidFill>
                  <a:prstClr val="black"/>
                </a:solidFill>
                <a:latin typeface="Calibri"/>
              </a:rPr>
              <a:t>National and State</a:t>
            </a:r>
          </a:p>
          <a:p>
            <a:endParaRPr lang="en-US" dirty="0">
              <a:solidFill>
                <a:prstClr val="black"/>
              </a:solidFill>
              <a:latin typeface="Calibri"/>
            </a:endParaRPr>
          </a:p>
          <a:p>
            <a:r>
              <a:rPr lang="en-US" sz="2800" dirty="0">
                <a:solidFill>
                  <a:prstClr val="black"/>
                </a:solidFill>
                <a:latin typeface="Calibri"/>
              </a:rPr>
              <a:t>State</a:t>
            </a:r>
          </a:p>
          <a:p>
            <a:endParaRPr lang="en-US" dirty="0">
              <a:solidFill>
                <a:prstClr val="black"/>
              </a:solidFill>
              <a:latin typeface="Calibri"/>
            </a:endParaRPr>
          </a:p>
          <a:p>
            <a:r>
              <a:rPr lang="en-US" sz="2800" dirty="0">
                <a:solidFill>
                  <a:prstClr val="black"/>
                </a:solidFill>
                <a:latin typeface="Calibri"/>
              </a:rPr>
              <a:t>State</a:t>
            </a:r>
          </a:p>
          <a:p>
            <a:endParaRPr lang="en-US" dirty="0">
              <a:solidFill>
                <a:prstClr val="black"/>
              </a:solidFill>
              <a:latin typeface="Calibri"/>
            </a:endParaRPr>
          </a:p>
          <a:p>
            <a:r>
              <a:rPr lang="en-US" sz="2800" dirty="0">
                <a:solidFill>
                  <a:prstClr val="black"/>
                </a:solidFill>
                <a:latin typeface="Calibri"/>
              </a:rPr>
              <a:t>State</a:t>
            </a:r>
          </a:p>
        </p:txBody>
      </p:sp>
      <p:sp>
        <p:nvSpPr>
          <p:cNvPr id="11" name="Title 1"/>
          <p:cNvSpPr txBox="1">
            <a:spLocks/>
          </p:cNvSpPr>
          <p:nvPr/>
        </p:nvSpPr>
        <p:spPr>
          <a:xfrm>
            <a:off x="1126289" y="0"/>
            <a:ext cx="2473786" cy="1447556"/>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3200" b="1" kern="0" dirty="0">
                <a:latin typeface="+mj-lt"/>
              </a:rPr>
              <a:t>Functional Classification Maps </a:t>
            </a:r>
          </a:p>
        </p:txBody>
      </p:sp>
      <p:sp>
        <p:nvSpPr>
          <p:cNvPr id="3" name="TextBox 2"/>
          <p:cNvSpPr txBox="1"/>
          <p:nvPr/>
        </p:nvSpPr>
        <p:spPr>
          <a:xfrm>
            <a:off x="977631" y="5974782"/>
            <a:ext cx="7143596" cy="523220"/>
          </a:xfrm>
          <a:prstGeom prst="rect">
            <a:avLst/>
          </a:prstGeom>
          <a:noFill/>
        </p:spPr>
        <p:txBody>
          <a:bodyPr wrap="square" rtlCol="0">
            <a:spAutoFit/>
          </a:bodyPr>
          <a:lstStyle/>
          <a:p>
            <a:r>
              <a:rPr lang="en-US" sz="2800" dirty="0"/>
              <a:t>*</a:t>
            </a:r>
            <a:r>
              <a:rPr lang="en-US" sz="2000" dirty="0"/>
              <a:t> Cities Within Counties maps show Urban Area boundaries</a:t>
            </a:r>
          </a:p>
        </p:txBody>
      </p:sp>
      <p:sp>
        <p:nvSpPr>
          <p:cNvPr id="28" name="Rectangle 27"/>
          <p:cNvSpPr/>
          <p:nvPr/>
        </p:nvSpPr>
        <p:spPr>
          <a:xfrm>
            <a:off x="1328484" y="1488746"/>
            <a:ext cx="4816356" cy="13603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328485" y="2907476"/>
            <a:ext cx="7561385" cy="3048117"/>
          </a:xfrm>
          <a:prstGeom prst="rect">
            <a:avLst/>
          </a:prstGeom>
          <a:noFill/>
          <a:ln w="381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47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3900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3000"/>
                                        <p:tgtEl>
                                          <p:spTgt spid="28"/>
                                        </p:tgtEl>
                                      </p:cBhvr>
                                    </p:animEffect>
                                  </p:childTnLst>
                                </p:cTn>
                              </p:par>
                              <p:par>
                                <p:cTn id="8" presetID="22" presetClass="entr" presetSubtype="8" fill="hold" grpId="1" nodeType="withEffect">
                                  <p:stCondLst>
                                    <p:cond delay="6700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1" presetClass="entr" presetSubtype="0" fill="hold" grpId="0" nodeType="withEffect">
                                  <p:stCondLst>
                                    <p:cond delay="8130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28" grpId="0" animBg="1"/>
      <p:bldP spid="2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00826" y="-22153"/>
            <a:ext cx="7772400" cy="1470025"/>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dirty="0">
                <a:latin typeface="+mj-lt"/>
              </a:rPr>
              <a:t>2016 Standards</a:t>
            </a:r>
          </a:p>
        </p:txBody>
      </p:sp>
      <p:sp>
        <p:nvSpPr>
          <p:cNvPr id="3" name="Subtitle 2"/>
          <p:cNvSpPr txBox="1">
            <a:spLocks noGrp="1"/>
          </p:cNvSpPr>
          <p:nvPr>
            <p:ph type="subTitle" idx="1"/>
          </p:nvPr>
        </p:nvSpPr>
        <p:spPr>
          <a:xfrm>
            <a:off x="1251612" y="3473459"/>
            <a:ext cx="6870827" cy="1640293"/>
          </a:xfrm>
          <a:prstGeom prst="rect">
            <a:avLst/>
          </a:prstGeom>
          <a:noFill/>
        </p:spPr>
        <p:txBody>
          <a:bodyPr wrap="square" anchor="t"/>
          <a:lstStyle>
            <a:lvl1pPr lvl="0">
              <a:defRPr/>
            </a:lvl1pPr>
          </a:lstStyle>
          <a:p>
            <a:pPr lvl="0" algn="ctr">
              <a:buNone/>
            </a:pPr>
            <a:r>
              <a:rPr dirty="0">
                <a:latin typeface="+mj-lt"/>
              </a:rPr>
              <a:t>County Roads and Municipal Streets</a:t>
            </a:r>
          </a:p>
          <a:p>
            <a:pPr lvl="0" algn="ctr">
              <a:buNone/>
            </a:pPr>
            <a:endParaRPr dirty="0"/>
          </a:p>
          <a:p>
            <a:pPr lvl="0" algn="ctr">
              <a:buNone/>
            </a:pPr>
            <a:r>
              <a:rPr sz="2400" dirty="0">
                <a:latin typeface="+mn-lt"/>
              </a:rPr>
              <a:t>Neb. Rev. Stat. </a:t>
            </a:r>
            <a:r>
              <a:rPr lang="en-US" sz="2400" dirty="0">
                <a:latin typeface="+mn-lt"/>
              </a:rPr>
              <a:t>39</a:t>
            </a:r>
            <a:r>
              <a:rPr sz="2400" dirty="0">
                <a:latin typeface="+mn-lt"/>
              </a:rPr>
              <a:t>-2113</a:t>
            </a:r>
          </a:p>
        </p:txBody>
      </p:sp>
      <p:sp>
        <p:nvSpPr>
          <p:cNvPr id="6" name="TextBox 5"/>
          <p:cNvSpPr txBox="1"/>
          <p:nvPr/>
        </p:nvSpPr>
        <p:spPr>
          <a:xfrm>
            <a:off x="189733" y="6391067"/>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7" name="Picture 6" descr="1 &amp; 6 year plan logoCS1-2.emf"/>
          <p:cNvPicPr>
            <a:picLocks noChangeAspect="1"/>
          </p:cNvPicPr>
          <p:nvPr/>
        </p:nvPicPr>
        <p:blipFill>
          <a:blip r:embed="rId3" cstate="print"/>
          <a:stretch>
            <a:fillRect/>
          </a:stretch>
        </p:blipFill>
        <p:spPr>
          <a:xfrm>
            <a:off x="3708296" y="5161053"/>
            <a:ext cx="2305464" cy="1226088"/>
          </a:xfrm>
          <a:prstGeom prst="rect">
            <a:avLst/>
          </a:prstGeom>
        </p:spPr>
      </p:pic>
      <p:sp>
        <p:nvSpPr>
          <p:cNvPr id="11" name="Slide Number Placeholder 10"/>
          <p:cNvSpPr>
            <a:spLocks noGrp="1"/>
          </p:cNvSpPr>
          <p:nvPr>
            <p:ph type="sldNum" idx="4"/>
          </p:nvPr>
        </p:nvSpPr>
        <p:spPr>
          <a:xfrm>
            <a:off x="8055216" y="6429940"/>
            <a:ext cx="1251856" cy="4762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p:cNvSpPr txBox="1"/>
          <p:nvPr/>
        </p:nvSpPr>
        <p:spPr>
          <a:xfrm>
            <a:off x="0" y="4086959"/>
            <a:ext cx="917993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 </a:t>
            </a: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5"/>
              </a:rPr>
              <a:t>https://dot.nebraska.gov/media/5593/nac-428-rules-regs-nbcs.pdf</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descr="Nv_m_Extension__4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916" y="5099110"/>
            <a:ext cx="3266500" cy="1306600"/>
          </a:xfrm>
          <a:prstGeom prst="rect">
            <a:avLst/>
          </a:prstGeom>
        </p:spPr>
      </p:pic>
      <p:sp>
        <p:nvSpPr>
          <p:cNvPr id="16" name="TextBox 15"/>
          <p:cNvSpPr txBox="1"/>
          <p:nvPr/>
        </p:nvSpPr>
        <p:spPr>
          <a:xfrm>
            <a:off x="189733" y="161408"/>
            <a:ext cx="22860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Video 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Finding the Correct MDS Table </a:t>
            </a:r>
          </a:p>
        </p:txBody>
      </p:sp>
      <p:sp>
        <p:nvSpPr>
          <p:cNvPr id="17" name="TextBox 16"/>
          <p:cNvSpPr txBox="1"/>
          <p:nvPr/>
        </p:nvSpPr>
        <p:spPr>
          <a:xfrm>
            <a:off x="6242620" y="6408353"/>
            <a:ext cx="13255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8/8/2019</a:t>
            </a:r>
          </a:p>
        </p:txBody>
      </p:sp>
      <p:pic>
        <p:nvPicPr>
          <p:cNvPr id="5" name="Picture 4">
            <a:extLst>
              <a:ext uri="{FF2B5EF4-FFF2-40B4-BE49-F238E27FC236}">
                <a16:creationId xmlns:a16="http://schemas.microsoft.com/office/drawing/2014/main" id="{B6D641CC-669F-4217-8659-DBFC38D28524}"/>
              </a:ext>
            </a:extLst>
          </p:cNvPr>
          <p:cNvPicPr>
            <a:picLocks noChangeAspect="1"/>
          </p:cNvPicPr>
          <p:nvPr/>
        </p:nvPicPr>
        <p:blipFill>
          <a:blip r:embed="rId7"/>
          <a:stretch>
            <a:fillRect/>
          </a:stretch>
        </p:blipFill>
        <p:spPr>
          <a:xfrm>
            <a:off x="189732" y="5161054"/>
            <a:ext cx="2805463" cy="1117940"/>
          </a:xfrm>
          <a:prstGeom prst="rect">
            <a:avLst/>
          </a:prstGeom>
        </p:spPr>
      </p:pic>
      <p:sp>
        <p:nvSpPr>
          <p:cNvPr id="15" name="TextBox 14">
            <a:extLst>
              <a:ext uri="{FF2B5EF4-FFF2-40B4-BE49-F238E27FC236}">
                <a16:creationId xmlns:a16="http://schemas.microsoft.com/office/drawing/2014/main" id="{E13BD57F-46A1-43D0-A14E-42FEC4D02183}"/>
              </a:ext>
            </a:extLst>
          </p:cNvPr>
          <p:cNvSpPr txBox="1"/>
          <p:nvPr/>
        </p:nvSpPr>
        <p:spPr>
          <a:xfrm>
            <a:off x="364172" y="1070905"/>
            <a:ext cx="8316972" cy="240065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Nebraska Administrative Code</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Title 428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Rules and Regulations of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rPr>
              <a:t>Board of Public Roads Classifications and Standards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a:ea typeface="+mn-ea"/>
                <a:cs typeface="+mn-cs"/>
              </a:rPr>
              <a:t>(Administrative Host: Nebraska Department of Transportation)</a:t>
            </a:r>
          </a:p>
        </p:txBody>
      </p:sp>
    </p:spTree>
    <p:extLst>
      <p:ext uri="{BB962C8B-B14F-4D97-AF65-F5344CB8AC3E}">
        <p14:creationId xmlns:p14="http://schemas.microsoft.com/office/powerpoint/2010/main" val="2067519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59536" y="370155"/>
            <a:ext cx="8284464" cy="1771822"/>
          </a:xfrm>
          <a:prstGeom prst="rect">
            <a:avLst/>
          </a:prstGeom>
          <a:noFill/>
        </p:spPr>
        <p:txBody>
          <a:bodyPr wrap="square" anchor="ctr"/>
          <a:lstStyle>
            <a:lvl1pPr lvl="0">
              <a:defRPr/>
            </a:lvl1pPr>
          </a:lstStyle>
          <a:p>
            <a:pPr lvl="0" algn="ctr"/>
            <a:r>
              <a:rPr lang="en-US" sz="3600" dirty="0">
                <a:latin typeface="+mj-lt"/>
              </a:rPr>
              <a:t>Finding the Table</a:t>
            </a:r>
            <a:br>
              <a:rPr lang="en-US" sz="3600" dirty="0">
                <a:latin typeface="+mj-lt"/>
              </a:rPr>
            </a:br>
            <a:r>
              <a:rPr lang="en-US" sz="2800" dirty="0">
                <a:latin typeface="+mj-lt"/>
              </a:rPr>
              <a:t>That Applies to a Segment </a:t>
            </a:r>
            <a:br>
              <a:rPr lang="en-US" sz="2800" dirty="0">
                <a:latin typeface="+mj-lt"/>
              </a:rPr>
            </a:br>
            <a:r>
              <a:rPr lang="en-US" sz="2800" dirty="0">
                <a:latin typeface="+mj-lt"/>
              </a:rPr>
              <a:t>of a </a:t>
            </a:r>
            <a:br>
              <a:rPr lang="en-US" sz="2800" dirty="0">
                <a:latin typeface="+mj-lt"/>
              </a:rPr>
            </a:br>
            <a:r>
              <a:rPr lang="en-US" sz="2800" dirty="0">
                <a:latin typeface="+mj-lt"/>
              </a:rPr>
              <a:t>County Road or Municipal Street</a:t>
            </a:r>
            <a:endParaRPr sz="3600" dirty="0">
              <a:latin typeface="+mj-lt"/>
            </a:endParaRPr>
          </a:p>
        </p:txBody>
      </p:sp>
      <p:sp>
        <p:nvSpPr>
          <p:cNvPr id="3" name="Text Placeholder 2"/>
          <p:cNvSpPr txBox="1">
            <a:spLocks noGrp="1"/>
          </p:cNvSpPr>
          <p:nvPr>
            <p:ph type="body" idx="1"/>
          </p:nvPr>
        </p:nvSpPr>
        <p:spPr>
          <a:xfrm>
            <a:off x="1355220" y="2720523"/>
            <a:ext cx="7293096" cy="3188775"/>
          </a:xfrm>
          <a:prstGeom prst="rect">
            <a:avLst/>
          </a:prstGeom>
          <a:noFill/>
        </p:spPr>
        <p:txBody>
          <a:bodyPr wrap="square" anchor="t"/>
          <a:lstStyle>
            <a:lvl1pPr lvl="0">
              <a:defRPr/>
            </a:lvl1pPr>
          </a:lstStyle>
          <a:p>
            <a:pPr marL="0" indent="0">
              <a:buNone/>
            </a:pPr>
            <a:r>
              <a:rPr lang="en-US" dirty="0">
                <a:latin typeface="+mn-lt"/>
              </a:rPr>
              <a:t>Need to know:</a:t>
            </a:r>
          </a:p>
          <a:p>
            <a:pPr marL="0" indent="0">
              <a:buNone/>
            </a:pPr>
            <a:endParaRPr lang="en-US" sz="600" dirty="0">
              <a:latin typeface="+mn-lt"/>
            </a:endParaRPr>
          </a:p>
          <a:p>
            <a:pPr marL="514350" indent="-514350">
              <a:buFont typeface="+mj-lt"/>
              <a:buAutoNum type="arabicPeriod"/>
            </a:pPr>
            <a:r>
              <a:rPr lang="en-US" sz="2800" b="1" dirty="0">
                <a:latin typeface="+mn-lt"/>
              </a:rPr>
              <a:t>Area</a:t>
            </a:r>
            <a:r>
              <a:rPr lang="en-US" sz="2800" dirty="0">
                <a:latin typeface="+mn-lt"/>
              </a:rPr>
              <a:t> (Urban or Rural) Standards that apply</a:t>
            </a:r>
          </a:p>
          <a:p>
            <a:pPr marL="514350" indent="-514350">
              <a:buFont typeface="+mj-lt"/>
              <a:buAutoNum type="arabicPeriod"/>
            </a:pPr>
            <a:r>
              <a:rPr lang="en-US" sz="2800" b="1" dirty="0">
                <a:latin typeface="+mn-lt"/>
              </a:rPr>
              <a:t>Functional Classification</a:t>
            </a:r>
          </a:p>
          <a:p>
            <a:r>
              <a:rPr lang="en-US" sz="2800" dirty="0">
                <a:solidFill>
                  <a:schemeClr val="bg1"/>
                </a:solidFill>
                <a:latin typeface="+mn-lt"/>
              </a:rPr>
              <a:t>Type of Work (N&amp;R/3R/Maintenance)</a:t>
            </a:r>
            <a:endParaRPr lang="en-US" sz="2400" dirty="0">
              <a:solidFill>
                <a:schemeClr val="bg1"/>
              </a:solidFill>
              <a:latin typeface="+mn-lt"/>
            </a:endParaRPr>
          </a:p>
          <a:p>
            <a:r>
              <a:rPr lang="en-US" sz="2800" dirty="0">
                <a:solidFill>
                  <a:schemeClr val="bg1"/>
                </a:solidFill>
                <a:latin typeface="+mn-lt"/>
              </a:rPr>
              <a:t>ADT</a:t>
            </a:r>
          </a:p>
          <a:p>
            <a:r>
              <a:rPr lang="en-US" sz="2800" dirty="0">
                <a:solidFill>
                  <a:schemeClr val="bg1"/>
                </a:solidFill>
                <a:latin typeface="+mn-lt"/>
              </a:rPr>
              <a:t>%HT (3R)</a:t>
            </a:r>
          </a:p>
          <a:p>
            <a:r>
              <a:rPr lang="en-US" sz="2800" dirty="0">
                <a:solidFill>
                  <a:schemeClr val="bg1"/>
                </a:solidFill>
                <a:latin typeface="+mn-lt"/>
              </a:rPr>
              <a:t>Surface – paved or unpaved (3R)</a:t>
            </a:r>
          </a:p>
          <a:p>
            <a:r>
              <a:rPr lang="en-US" sz="2800" dirty="0">
                <a:solidFill>
                  <a:schemeClr val="bg1"/>
                </a:solidFill>
                <a:latin typeface="+mn-lt"/>
              </a:rPr>
              <a:t>Type of Section – curbed or non-curbed</a:t>
            </a:r>
          </a:p>
          <a:p>
            <a:pPr marL="0" indent="0">
              <a:buNone/>
            </a:pPr>
            <a:endParaRPr sz="2400" dirty="0">
              <a:latin typeface="+mn-lt"/>
            </a:endParaRPr>
          </a:p>
        </p:txBody>
      </p:sp>
      <p:sp>
        <p:nvSpPr>
          <p:cNvPr id="7" name="TextBox 6"/>
          <p:cNvSpPr txBox="1"/>
          <p:nvPr/>
        </p:nvSpPr>
        <p:spPr>
          <a:xfrm>
            <a:off x="1075355" y="6487844"/>
            <a:ext cx="1747157" cy="369332"/>
          </a:xfrm>
          <a:prstGeom prst="rect">
            <a:avLst/>
          </a:prstGeom>
          <a:noFill/>
        </p:spPr>
        <p:txBody>
          <a:bodyPr wrap="square" rtlCol="0">
            <a:spAutoFit/>
          </a:bodyPr>
          <a:lstStyle/>
          <a:p>
            <a:r>
              <a:rPr lang="en-US" dirty="0">
                <a:solidFill>
                  <a:prstClr val="black"/>
                </a:solidFill>
                <a:latin typeface="Calibri"/>
              </a:rPr>
              <a:t>Slide </a:t>
            </a:r>
            <a:fld id="{E50D4605-26BE-4CC3-920D-A686EADD8A61}" type="slidenum">
              <a:rPr lang="en-US">
                <a:solidFill>
                  <a:prstClr val="black"/>
                </a:solidFill>
                <a:latin typeface="Calibri"/>
              </a:rPr>
              <a:pPr/>
              <a:t>6</a:t>
            </a:fld>
            <a:endParaRPr lang="en-US" dirty="0">
              <a:solidFill>
                <a:prstClr val="black"/>
              </a:solidFill>
              <a:latin typeface="Calibri"/>
            </a:endParaRPr>
          </a:p>
        </p:txBody>
      </p:sp>
      <p:sp>
        <p:nvSpPr>
          <p:cNvPr id="10" name="TextBox 9"/>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Tree>
    <p:extLst>
      <p:ext uri="{BB962C8B-B14F-4D97-AF65-F5344CB8AC3E}">
        <p14:creationId xmlns:p14="http://schemas.microsoft.com/office/powerpoint/2010/main" val="205562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80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1260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1355219" y="2512132"/>
            <a:ext cx="7293096" cy="3188775"/>
          </a:xfrm>
          <a:prstGeom prst="rect">
            <a:avLst/>
          </a:prstGeom>
          <a:noFill/>
        </p:spPr>
        <p:txBody>
          <a:bodyPr wrap="square" anchor="t"/>
          <a:lstStyle>
            <a:lvl1pPr lvl="0">
              <a:defRPr/>
            </a:lvl1pPr>
          </a:lstStyle>
          <a:p>
            <a:pPr marL="0" indent="0">
              <a:buNone/>
            </a:pPr>
            <a:r>
              <a:rPr lang="en-US" dirty="0">
                <a:latin typeface="+mn-lt"/>
              </a:rPr>
              <a:t>Need to know:</a:t>
            </a:r>
          </a:p>
          <a:p>
            <a:pPr marL="0" indent="0">
              <a:buNone/>
            </a:pPr>
            <a:endParaRPr lang="en-US" sz="600" dirty="0">
              <a:latin typeface="+mn-lt"/>
            </a:endParaRPr>
          </a:p>
          <a:p>
            <a:pPr marL="514350" indent="-514350">
              <a:buFont typeface="+mj-lt"/>
              <a:buAutoNum type="arabicPeriod"/>
            </a:pPr>
            <a:r>
              <a:rPr lang="en-US" sz="2800" b="1" dirty="0">
                <a:latin typeface="+mn-lt"/>
              </a:rPr>
              <a:t>Area</a:t>
            </a:r>
            <a:r>
              <a:rPr lang="en-US" sz="2800" dirty="0">
                <a:latin typeface="+mn-lt"/>
              </a:rPr>
              <a:t> (Urban or Rural) Standards that apply</a:t>
            </a:r>
          </a:p>
          <a:p>
            <a:pPr marL="514350" indent="-514350">
              <a:buFont typeface="+mj-lt"/>
              <a:buAutoNum type="arabicPeriod"/>
            </a:pPr>
            <a:r>
              <a:rPr lang="en-US" sz="2800" b="1" dirty="0">
                <a:solidFill>
                  <a:schemeClr val="bg1">
                    <a:lumMod val="85000"/>
                  </a:schemeClr>
                </a:solidFill>
                <a:latin typeface="+mn-lt"/>
              </a:rPr>
              <a:t>Functional Classification</a:t>
            </a:r>
          </a:p>
          <a:p>
            <a:r>
              <a:rPr lang="en-US" sz="2800" dirty="0">
                <a:solidFill>
                  <a:schemeClr val="bg1"/>
                </a:solidFill>
                <a:latin typeface="+mn-lt"/>
              </a:rPr>
              <a:t>Type of Work (N&amp;R/3R/Maintenance)</a:t>
            </a:r>
            <a:endParaRPr lang="en-US" sz="2400" dirty="0">
              <a:solidFill>
                <a:schemeClr val="bg1"/>
              </a:solidFill>
              <a:latin typeface="+mn-lt"/>
            </a:endParaRPr>
          </a:p>
          <a:p>
            <a:r>
              <a:rPr lang="en-US" sz="2800" dirty="0">
                <a:solidFill>
                  <a:schemeClr val="bg1"/>
                </a:solidFill>
                <a:latin typeface="+mn-lt"/>
              </a:rPr>
              <a:t>ADT</a:t>
            </a:r>
          </a:p>
          <a:p>
            <a:r>
              <a:rPr lang="en-US" sz="2800" dirty="0">
                <a:solidFill>
                  <a:schemeClr val="bg1"/>
                </a:solidFill>
                <a:latin typeface="+mn-lt"/>
              </a:rPr>
              <a:t>%HT (3R)</a:t>
            </a:r>
          </a:p>
          <a:p>
            <a:r>
              <a:rPr lang="en-US" sz="2800" dirty="0">
                <a:solidFill>
                  <a:schemeClr val="bg1"/>
                </a:solidFill>
                <a:latin typeface="+mn-lt"/>
              </a:rPr>
              <a:t>Surface – paved or unpaved (3R)</a:t>
            </a:r>
          </a:p>
          <a:p>
            <a:r>
              <a:rPr lang="en-US" sz="2800" dirty="0">
                <a:solidFill>
                  <a:schemeClr val="bg1"/>
                </a:solidFill>
                <a:latin typeface="+mn-lt"/>
              </a:rPr>
              <a:t>Type of Section – curbed or non-curbed</a:t>
            </a:r>
          </a:p>
          <a:p>
            <a:pPr marL="0" indent="0">
              <a:buNone/>
            </a:pPr>
            <a:endParaRPr sz="2400" dirty="0">
              <a:latin typeface="+mn-lt"/>
            </a:endParaRPr>
          </a:p>
        </p:txBody>
      </p:sp>
      <p:sp>
        <p:nvSpPr>
          <p:cNvPr id="7" name="TextBox 6"/>
          <p:cNvSpPr txBox="1"/>
          <p:nvPr/>
        </p:nvSpPr>
        <p:spPr>
          <a:xfrm>
            <a:off x="1075355" y="6487844"/>
            <a:ext cx="1747157" cy="369332"/>
          </a:xfrm>
          <a:prstGeom prst="rect">
            <a:avLst/>
          </a:prstGeom>
          <a:noFill/>
        </p:spPr>
        <p:txBody>
          <a:bodyPr wrap="square" rtlCol="0">
            <a:spAutoFit/>
          </a:bodyPr>
          <a:lstStyle/>
          <a:p>
            <a:r>
              <a:rPr lang="en-US" dirty="0">
                <a:solidFill>
                  <a:prstClr val="black"/>
                </a:solidFill>
                <a:latin typeface="Calibri"/>
              </a:rPr>
              <a:t>Slide </a:t>
            </a:r>
            <a:fld id="{E50D4605-26BE-4CC3-920D-A686EADD8A61}" type="slidenum">
              <a:rPr lang="en-US">
                <a:solidFill>
                  <a:prstClr val="black"/>
                </a:solidFill>
                <a:latin typeface="Calibri"/>
              </a:rPr>
              <a:pPr/>
              <a:t>7</a:t>
            </a:fld>
            <a:endParaRPr lang="en-US" dirty="0">
              <a:solidFill>
                <a:prstClr val="black"/>
              </a:solidFill>
              <a:latin typeface="Calibri"/>
            </a:endParaRPr>
          </a:p>
        </p:txBody>
      </p:sp>
      <p:sp>
        <p:nvSpPr>
          <p:cNvPr id="9" name="TextBox 8"/>
          <p:cNvSpPr txBox="1"/>
          <p:nvPr/>
        </p:nvSpPr>
        <p:spPr>
          <a:xfrm>
            <a:off x="5704115" y="6112695"/>
            <a:ext cx="352697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prstClr val="black"/>
                </a:solidFill>
                <a:effectLst/>
                <a:uLnTx/>
                <a:uFillTx/>
                <a:latin typeface="Calibri"/>
              </a:rPr>
              <a:t>428 NAC 2-001.03A2, Page 42</a:t>
            </a:r>
          </a:p>
        </p:txBody>
      </p:sp>
      <p:sp>
        <p:nvSpPr>
          <p:cNvPr id="10" name="TextBox 9"/>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11" name="TextBox 10"/>
          <p:cNvSpPr txBox="1"/>
          <p:nvPr/>
        </p:nvSpPr>
        <p:spPr>
          <a:xfrm>
            <a:off x="859536" y="4478549"/>
            <a:ext cx="8284463" cy="1077218"/>
          </a:xfrm>
          <a:prstGeom prst="rect">
            <a:avLst/>
          </a:prstGeom>
          <a:noFill/>
        </p:spPr>
        <p:txBody>
          <a:bodyPr wrap="square" rtlCol="0">
            <a:spAutoFit/>
          </a:bodyPr>
          <a:lstStyle/>
          <a:p>
            <a:pPr algn="ctr"/>
            <a:r>
              <a:rPr lang="en-US" sz="3200" dirty="0">
                <a:solidFill>
                  <a:srgbClr val="FF0000"/>
                </a:solidFill>
              </a:rPr>
              <a:t>Urban Area: </a:t>
            </a:r>
          </a:p>
          <a:p>
            <a:pPr algn="ctr"/>
            <a:r>
              <a:rPr lang="en-US" sz="3200" dirty="0">
                <a:solidFill>
                  <a:srgbClr val="FF0000"/>
                </a:solidFill>
              </a:rPr>
              <a:t>Defined in MDS, Page 42</a:t>
            </a:r>
          </a:p>
        </p:txBody>
      </p:sp>
      <p:sp>
        <p:nvSpPr>
          <p:cNvPr id="13" name="Title 1"/>
          <p:cNvSpPr txBox="1">
            <a:spLocks/>
          </p:cNvSpPr>
          <p:nvPr/>
        </p:nvSpPr>
        <p:spPr>
          <a:xfrm>
            <a:off x="859536" y="370155"/>
            <a:ext cx="8284464" cy="1771822"/>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3600" kern="0">
                <a:latin typeface="+mj-lt"/>
              </a:rPr>
              <a:t>Finding the Table</a:t>
            </a:r>
            <a:br>
              <a:rPr lang="en-US" sz="3600" kern="0">
                <a:latin typeface="+mj-lt"/>
              </a:rPr>
            </a:br>
            <a:r>
              <a:rPr lang="en-US" sz="2800" kern="0">
                <a:latin typeface="+mj-lt"/>
              </a:rPr>
              <a:t>That Applies to a Segment </a:t>
            </a:r>
            <a:br>
              <a:rPr lang="en-US" sz="2800" kern="0">
                <a:latin typeface="+mj-lt"/>
              </a:rPr>
            </a:br>
            <a:r>
              <a:rPr lang="en-US" sz="2800" kern="0">
                <a:latin typeface="+mj-lt"/>
              </a:rPr>
              <a:t>of a </a:t>
            </a:r>
            <a:br>
              <a:rPr lang="en-US" sz="2800" kern="0">
                <a:latin typeface="+mj-lt"/>
              </a:rPr>
            </a:br>
            <a:r>
              <a:rPr lang="en-US" sz="2800" kern="0">
                <a:latin typeface="+mj-lt"/>
              </a:rPr>
              <a:t>County Road or Municipal Street</a:t>
            </a:r>
            <a:endParaRPr lang="en-US" sz="3600" kern="0" dirty="0">
              <a:latin typeface="+mj-lt"/>
            </a:endParaRPr>
          </a:p>
        </p:txBody>
      </p:sp>
      <p:sp>
        <p:nvSpPr>
          <p:cNvPr id="14" name="TextBox 13"/>
          <p:cNvSpPr txBox="1"/>
          <p:nvPr/>
        </p:nvSpPr>
        <p:spPr>
          <a:xfrm>
            <a:off x="4680857" y="6457890"/>
            <a:ext cx="4637315" cy="400110"/>
          </a:xfrm>
          <a:prstGeom prst="rect">
            <a:avLst/>
          </a:prstGeom>
          <a:noFill/>
        </p:spPr>
        <p:txBody>
          <a:bodyPr wrap="square" rtlCol="0">
            <a:spAutoFit/>
          </a:bodyPr>
          <a:lstStyle/>
          <a:p>
            <a:r>
              <a:rPr lang="en-US" sz="2000" dirty="0">
                <a:solidFill>
                  <a:prstClr val="black"/>
                </a:solidFill>
                <a:latin typeface="Calibri"/>
              </a:rPr>
              <a:t>428 NAC 2-001.03, C thru J, Pages 55-70</a:t>
            </a:r>
          </a:p>
        </p:txBody>
      </p:sp>
    </p:spTree>
    <p:extLst>
      <p:ext uri="{BB962C8B-B14F-4D97-AF65-F5344CB8AC3E}">
        <p14:creationId xmlns:p14="http://schemas.microsoft.com/office/powerpoint/2010/main" val="376880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5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8" y="-28330"/>
            <a:ext cx="7825025" cy="1146175"/>
          </a:xfrm>
          <a:prstGeom prst="rect">
            <a:avLst/>
          </a:prstGeom>
          <a:noFill/>
        </p:spPr>
        <p:txBody>
          <a:bodyPr wrap="square" anchor="ctr"/>
          <a:lstStyle>
            <a:lvl1pPr lvl="0">
              <a:defRPr/>
            </a:lvl1pPr>
          </a:lstStyle>
          <a:p>
            <a:pPr lvl="0" algn="ctr"/>
            <a:r>
              <a:rPr lang="en-US" dirty="0">
                <a:latin typeface="+mj-lt"/>
              </a:rPr>
              <a:t>Area</a:t>
            </a:r>
            <a:r>
              <a:rPr dirty="0">
                <a:latin typeface="+mj-lt"/>
              </a:rPr>
              <a:t>  </a:t>
            </a:r>
          </a:p>
        </p:txBody>
      </p:sp>
      <p:sp>
        <p:nvSpPr>
          <p:cNvPr id="3" name="Text Placeholder 2"/>
          <p:cNvSpPr txBox="1">
            <a:spLocks noGrp="1"/>
          </p:cNvSpPr>
          <p:nvPr>
            <p:ph type="body" idx="1"/>
          </p:nvPr>
        </p:nvSpPr>
        <p:spPr>
          <a:xfrm>
            <a:off x="1283678" y="1108689"/>
            <a:ext cx="7403123" cy="3577611"/>
          </a:xfrm>
          <a:prstGeom prst="rect">
            <a:avLst/>
          </a:prstGeom>
          <a:noFill/>
        </p:spPr>
        <p:txBody>
          <a:bodyPr wrap="square" anchor="t"/>
          <a:lstStyle>
            <a:lvl1pPr lvl="0">
              <a:defRPr/>
            </a:lvl1pPr>
          </a:lstStyle>
          <a:p>
            <a:pPr marL="0" lvl="0" indent="0" algn="l">
              <a:buNone/>
            </a:pPr>
            <a:r>
              <a:rPr lang="en-US" sz="4000" dirty="0">
                <a:latin typeface="+mn-lt"/>
              </a:rPr>
              <a:t>Urban</a:t>
            </a:r>
          </a:p>
          <a:p>
            <a:pPr lvl="1" algn="l">
              <a:buChar char="•"/>
            </a:pPr>
            <a:r>
              <a:rPr lang="en-US" dirty="0">
                <a:latin typeface="+mn-lt"/>
              </a:rPr>
              <a:t>Dense development</a:t>
            </a:r>
          </a:p>
          <a:p>
            <a:pPr lvl="1" algn="l">
              <a:buFontTx/>
              <a:buChar char="•"/>
            </a:pPr>
            <a:r>
              <a:rPr lang="en-US" dirty="0">
                <a:latin typeface="+mn-lt"/>
              </a:rPr>
              <a:t>Determined by census</a:t>
            </a:r>
          </a:p>
          <a:p>
            <a:pPr lvl="1" algn="l">
              <a:buChar char="•"/>
            </a:pPr>
            <a:r>
              <a:rPr lang="en-US" b="1" dirty="0">
                <a:latin typeface="+mn-lt"/>
              </a:rPr>
              <a:t>Populations 5,000 and more</a:t>
            </a:r>
          </a:p>
          <a:p>
            <a:pPr lvl="1" algn="l">
              <a:buChar char="•"/>
            </a:pPr>
            <a:r>
              <a:rPr lang="en-US" dirty="0">
                <a:latin typeface="+mn-lt"/>
              </a:rPr>
              <a:t>Local and State officials decide, US Secretary of Transportation approves</a:t>
            </a:r>
          </a:p>
          <a:p>
            <a:pPr lvl="1" algn="l">
              <a:buChar char="•"/>
            </a:pPr>
            <a:r>
              <a:rPr lang="en-US" dirty="0">
                <a:latin typeface="+mn-lt"/>
              </a:rPr>
              <a:t>NOT always the same as corporate limits </a:t>
            </a:r>
          </a:p>
        </p:txBody>
      </p:sp>
      <p:sp>
        <p:nvSpPr>
          <p:cNvPr id="8" name="TextBox 7"/>
          <p:cNvSpPr txBox="1"/>
          <p:nvPr/>
        </p:nvSpPr>
        <p:spPr>
          <a:xfrm>
            <a:off x="1238248" y="6296548"/>
            <a:ext cx="1136077" cy="369332"/>
          </a:xfrm>
          <a:prstGeom prst="rect">
            <a:avLst/>
          </a:prstGeom>
          <a:noFill/>
        </p:spPr>
        <p:txBody>
          <a:bodyPr wrap="square" rtlCol="0">
            <a:spAutoFit/>
          </a:bodyPr>
          <a:lstStyle/>
          <a:p>
            <a:r>
              <a:rPr lang="en-US" dirty="0">
                <a:solidFill>
                  <a:prstClr val="black"/>
                </a:solidFill>
                <a:latin typeface="Calibri"/>
              </a:rPr>
              <a:t>Slide </a:t>
            </a:r>
            <a:fld id="{B6B67187-A404-4075-A844-26BB531735D9}" type="slidenum">
              <a:rPr lang="en-US">
                <a:solidFill>
                  <a:prstClr val="black"/>
                </a:solidFill>
                <a:latin typeface="Calibri"/>
              </a:rPr>
              <a:pPr/>
              <a:t>8</a:t>
            </a:fld>
            <a:endParaRPr lang="en-US" dirty="0">
              <a:solidFill>
                <a:prstClr val="black"/>
              </a:solidFill>
              <a:latin typeface="Calibri"/>
            </a:endParaRPr>
          </a:p>
        </p:txBody>
      </p:sp>
      <p:sp>
        <p:nvSpPr>
          <p:cNvPr id="5" name="TextBox 4"/>
          <p:cNvSpPr txBox="1"/>
          <p:nvPr/>
        </p:nvSpPr>
        <p:spPr>
          <a:xfrm>
            <a:off x="1238248" y="4486259"/>
            <a:ext cx="7448553" cy="1569660"/>
          </a:xfrm>
          <a:prstGeom prst="rect">
            <a:avLst/>
          </a:prstGeom>
          <a:noFill/>
        </p:spPr>
        <p:txBody>
          <a:bodyPr wrap="square" rtlCol="0">
            <a:spAutoFit/>
          </a:bodyPr>
          <a:lstStyle/>
          <a:p>
            <a:pPr lvl="0"/>
            <a:r>
              <a:rPr lang="en-US" sz="4000" dirty="0"/>
              <a:t>Rural</a:t>
            </a:r>
          </a:p>
          <a:p>
            <a:pPr lvl="1">
              <a:buChar char="•"/>
            </a:pPr>
            <a:r>
              <a:rPr lang="en-US" sz="2800" dirty="0"/>
              <a:t>Sparse development</a:t>
            </a:r>
          </a:p>
          <a:p>
            <a:pPr lvl="1">
              <a:buChar char="•"/>
            </a:pPr>
            <a:r>
              <a:rPr lang="en-US" sz="2800" dirty="0"/>
              <a:t>All areas not designated Urban</a:t>
            </a:r>
          </a:p>
        </p:txBody>
      </p:sp>
      <p:sp>
        <p:nvSpPr>
          <p:cNvPr id="9" name="TextBox 8"/>
          <p:cNvSpPr txBox="1"/>
          <p:nvPr/>
        </p:nvSpPr>
        <p:spPr>
          <a:xfrm>
            <a:off x="5645426" y="6296548"/>
            <a:ext cx="3498575" cy="400110"/>
          </a:xfrm>
          <a:prstGeom prst="rect">
            <a:avLst/>
          </a:prstGeom>
          <a:noFill/>
        </p:spPr>
        <p:txBody>
          <a:bodyPr wrap="square" rtlCol="0">
            <a:spAutoFit/>
          </a:bodyPr>
          <a:lstStyle/>
          <a:p>
            <a:r>
              <a:rPr lang="en-US" sz="2000" dirty="0">
                <a:solidFill>
                  <a:prstClr val="black"/>
                </a:solidFill>
                <a:latin typeface="Calibri"/>
              </a:rPr>
              <a:t>428 NAC 2-001.03A2, Page 42</a:t>
            </a:r>
          </a:p>
        </p:txBody>
      </p:sp>
      <p:sp>
        <p:nvSpPr>
          <p:cNvPr id="10" name="TextBox 9"/>
          <p:cNvSpPr txBox="1"/>
          <p:nvPr/>
        </p:nvSpPr>
        <p:spPr>
          <a:xfrm>
            <a:off x="1" y="0"/>
            <a:ext cx="861774" cy="6858000"/>
          </a:xfrm>
          <a:prstGeom prst="rect">
            <a:avLst/>
          </a:prstGeom>
          <a:solidFill>
            <a:srgbClr val="0070C0"/>
          </a:solidFill>
        </p:spPr>
        <p:txBody>
          <a:bodyPr vert="vert270" wrap="square" rtlCol="0">
            <a:spAutoFit/>
          </a:bodyPr>
          <a:lstStyle/>
          <a:p>
            <a:pPr algn="ctr"/>
            <a:r>
              <a:rPr lang="en-US" sz="4400" dirty="0">
                <a:solidFill>
                  <a:prstClr val="white"/>
                </a:solidFill>
                <a:latin typeface="Calibri"/>
              </a:rPr>
              <a:t>National FC System</a:t>
            </a:r>
          </a:p>
        </p:txBody>
      </p:sp>
      <p:sp>
        <p:nvSpPr>
          <p:cNvPr id="16" name="TextBox 15"/>
          <p:cNvSpPr txBox="1"/>
          <p:nvPr/>
        </p:nvSpPr>
        <p:spPr>
          <a:xfrm>
            <a:off x="7024087" y="713830"/>
            <a:ext cx="1808922" cy="1569660"/>
          </a:xfrm>
          <a:prstGeom prst="rect">
            <a:avLst/>
          </a:prstGeom>
          <a:noFill/>
          <a:ln>
            <a:solidFill>
              <a:srgbClr val="0F45DC"/>
            </a:solidFill>
          </a:ln>
        </p:spPr>
        <p:txBody>
          <a:bodyPr wrap="square" rtlCol="0">
            <a:spAutoFit/>
          </a:bodyPr>
          <a:lstStyle/>
          <a:p>
            <a:r>
              <a:rPr lang="en-US" sz="2400" dirty="0">
                <a:solidFill>
                  <a:srgbClr val="0F45DC"/>
                </a:solidFill>
              </a:rPr>
              <a:t>Cities of the First Class, and Lincoln and Omaha</a:t>
            </a:r>
          </a:p>
        </p:txBody>
      </p:sp>
      <p:cxnSp>
        <p:nvCxnSpPr>
          <p:cNvPr id="17" name="Straight Arrow Connector 16"/>
          <p:cNvCxnSpPr/>
          <p:nvPr/>
        </p:nvCxnSpPr>
        <p:spPr>
          <a:xfrm flipV="1">
            <a:off x="5816600" y="2062716"/>
            <a:ext cx="1207487" cy="629684"/>
          </a:xfrm>
          <a:prstGeom prst="straightConnector1">
            <a:avLst/>
          </a:prstGeom>
          <a:ln w="38100">
            <a:solidFill>
              <a:srgbClr val="0F45DC"/>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1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7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87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17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37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167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177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2250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3980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4080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1355219" y="2512132"/>
            <a:ext cx="7293096" cy="3188775"/>
          </a:xfrm>
          <a:prstGeom prst="rect">
            <a:avLst/>
          </a:prstGeom>
          <a:noFill/>
        </p:spPr>
        <p:txBody>
          <a:bodyPr wrap="square" anchor="t"/>
          <a:lstStyle>
            <a:lvl1pPr lvl="0">
              <a:defRPr/>
            </a:lvl1pPr>
          </a:lstStyle>
          <a:p>
            <a:pPr marL="0" indent="0">
              <a:buNone/>
            </a:pPr>
            <a:r>
              <a:rPr lang="en-US" dirty="0">
                <a:latin typeface="+mn-lt"/>
              </a:rPr>
              <a:t>Need to know:</a:t>
            </a:r>
          </a:p>
          <a:p>
            <a:pPr marL="0" indent="0">
              <a:buNone/>
            </a:pPr>
            <a:endParaRPr lang="en-US" sz="600" dirty="0">
              <a:latin typeface="+mn-lt"/>
            </a:endParaRPr>
          </a:p>
          <a:p>
            <a:pPr marL="514350" indent="-514350">
              <a:buFont typeface="+mj-lt"/>
              <a:buAutoNum type="arabicPeriod"/>
            </a:pPr>
            <a:r>
              <a:rPr lang="en-US" sz="2800" b="1" dirty="0">
                <a:latin typeface="+mn-lt"/>
              </a:rPr>
              <a:t>Area</a:t>
            </a:r>
            <a:r>
              <a:rPr lang="en-US" sz="2800" dirty="0">
                <a:latin typeface="+mn-lt"/>
              </a:rPr>
              <a:t> (Urban or Rural) Standards that apply</a:t>
            </a:r>
          </a:p>
          <a:p>
            <a:pPr marL="514350" indent="-514350">
              <a:buFont typeface="+mj-lt"/>
              <a:buAutoNum type="arabicPeriod"/>
            </a:pPr>
            <a:r>
              <a:rPr lang="en-US" sz="2800" b="1" u="sng" dirty="0">
                <a:solidFill>
                  <a:schemeClr val="tx1"/>
                </a:solidFill>
                <a:latin typeface="+mn-lt"/>
              </a:rPr>
              <a:t>National</a:t>
            </a:r>
            <a:r>
              <a:rPr lang="en-US" sz="2800" b="1" dirty="0">
                <a:solidFill>
                  <a:schemeClr val="tx1"/>
                </a:solidFill>
                <a:latin typeface="+mn-lt"/>
              </a:rPr>
              <a:t> Functional Classification</a:t>
            </a:r>
          </a:p>
          <a:p>
            <a:r>
              <a:rPr lang="en-US" sz="2800" dirty="0">
                <a:solidFill>
                  <a:schemeClr val="bg1"/>
                </a:solidFill>
                <a:latin typeface="+mn-lt"/>
              </a:rPr>
              <a:t>Type of Work (N&amp;R/3R/Maintenance)</a:t>
            </a:r>
            <a:endParaRPr lang="en-US" sz="2400" dirty="0">
              <a:solidFill>
                <a:schemeClr val="bg1"/>
              </a:solidFill>
              <a:latin typeface="+mn-lt"/>
            </a:endParaRPr>
          </a:p>
          <a:p>
            <a:r>
              <a:rPr lang="en-US" sz="2800" dirty="0">
                <a:solidFill>
                  <a:schemeClr val="bg1"/>
                </a:solidFill>
                <a:latin typeface="+mn-lt"/>
              </a:rPr>
              <a:t>ADT</a:t>
            </a:r>
          </a:p>
          <a:p>
            <a:r>
              <a:rPr lang="en-US" sz="2800" dirty="0">
                <a:solidFill>
                  <a:schemeClr val="bg1"/>
                </a:solidFill>
                <a:latin typeface="+mn-lt"/>
              </a:rPr>
              <a:t>%HT (3R)</a:t>
            </a:r>
          </a:p>
          <a:p>
            <a:r>
              <a:rPr lang="en-US" sz="2800" dirty="0">
                <a:solidFill>
                  <a:schemeClr val="bg1"/>
                </a:solidFill>
                <a:latin typeface="+mn-lt"/>
              </a:rPr>
              <a:t>Surface – paved or unpaved (3R)</a:t>
            </a:r>
          </a:p>
          <a:p>
            <a:r>
              <a:rPr lang="en-US" sz="2800" dirty="0">
                <a:solidFill>
                  <a:schemeClr val="bg1"/>
                </a:solidFill>
                <a:latin typeface="+mn-lt"/>
              </a:rPr>
              <a:t>Type of Section – curbed or non-curbed</a:t>
            </a:r>
          </a:p>
          <a:p>
            <a:pPr marL="0" indent="0">
              <a:buNone/>
            </a:pPr>
            <a:endParaRPr sz="2400" dirty="0">
              <a:latin typeface="+mn-lt"/>
            </a:endParaRPr>
          </a:p>
        </p:txBody>
      </p:sp>
      <p:sp>
        <p:nvSpPr>
          <p:cNvPr id="7" name="TextBox 6"/>
          <p:cNvSpPr txBox="1"/>
          <p:nvPr/>
        </p:nvSpPr>
        <p:spPr>
          <a:xfrm>
            <a:off x="1075355" y="6487844"/>
            <a:ext cx="1747157" cy="369332"/>
          </a:xfrm>
          <a:prstGeom prst="rect">
            <a:avLst/>
          </a:prstGeom>
          <a:noFill/>
        </p:spPr>
        <p:txBody>
          <a:bodyPr wrap="square" rtlCol="0">
            <a:spAutoFit/>
          </a:bodyPr>
          <a:lstStyle/>
          <a:p>
            <a:r>
              <a:rPr lang="en-US" dirty="0">
                <a:solidFill>
                  <a:prstClr val="black"/>
                </a:solidFill>
                <a:latin typeface="Calibri"/>
              </a:rPr>
              <a:t>Slide </a:t>
            </a:r>
            <a:fld id="{E50D4605-26BE-4CC3-920D-A686EADD8A61}" type="slidenum">
              <a:rPr lang="en-US">
                <a:solidFill>
                  <a:prstClr val="black"/>
                </a:solidFill>
                <a:latin typeface="Calibri"/>
              </a:rPr>
              <a:pPr/>
              <a:t>9</a:t>
            </a:fld>
            <a:endParaRPr lang="en-US" dirty="0">
              <a:solidFill>
                <a:prstClr val="black"/>
              </a:solidFill>
              <a:latin typeface="Calibri"/>
            </a:endParaRPr>
          </a:p>
        </p:txBody>
      </p:sp>
      <p:sp>
        <p:nvSpPr>
          <p:cNvPr id="10" name="TextBox 9"/>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11" name="TextBox 10"/>
          <p:cNvSpPr txBox="1"/>
          <p:nvPr/>
        </p:nvSpPr>
        <p:spPr>
          <a:xfrm>
            <a:off x="859536" y="4478549"/>
            <a:ext cx="8284463" cy="584775"/>
          </a:xfrm>
          <a:prstGeom prst="rect">
            <a:avLst/>
          </a:prstGeom>
          <a:noFill/>
        </p:spPr>
        <p:txBody>
          <a:bodyPr wrap="square" rtlCol="0">
            <a:spAutoFit/>
          </a:bodyPr>
          <a:lstStyle/>
          <a:p>
            <a:pPr algn="ctr"/>
            <a:r>
              <a:rPr lang="en-US" sz="3200" dirty="0">
                <a:solidFill>
                  <a:srgbClr val="FF0000"/>
                </a:solidFill>
              </a:rPr>
              <a:t>Tables C thru J, Pages 55-70</a:t>
            </a:r>
          </a:p>
        </p:txBody>
      </p:sp>
      <p:sp>
        <p:nvSpPr>
          <p:cNvPr id="13" name="Title 1"/>
          <p:cNvSpPr txBox="1">
            <a:spLocks/>
          </p:cNvSpPr>
          <p:nvPr/>
        </p:nvSpPr>
        <p:spPr>
          <a:xfrm>
            <a:off x="859536" y="370155"/>
            <a:ext cx="8284464" cy="1771822"/>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3600" kern="0">
                <a:latin typeface="+mj-lt"/>
              </a:rPr>
              <a:t>Finding the Table</a:t>
            </a:r>
            <a:br>
              <a:rPr lang="en-US" sz="3600" kern="0">
                <a:latin typeface="+mj-lt"/>
              </a:rPr>
            </a:br>
            <a:r>
              <a:rPr lang="en-US" sz="2800" kern="0">
                <a:latin typeface="+mj-lt"/>
              </a:rPr>
              <a:t>That Applies to a Segment </a:t>
            </a:r>
            <a:br>
              <a:rPr lang="en-US" sz="2800" kern="0">
                <a:latin typeface="+mj-lt"/>
              </a:rPr>
            </a:br>
            <a:r>
              <a:rPr lang="en-US" sz="2800" kern="0">
                <a:latin typeface="+mj-lt"/>
              </a:rPr>
              <a:t>of a </a:t>
            </a:r>
            <a:br>
              <a:rPr lang="en-US" sz="2800" kern="0">
                <a:latin typeface="+mj-lt"/>
              </a:rPr>
            </a:br>
            <a:r>
              <a:rPr lang="en-US" sz="2800" kern="0">
                <a:latin typeface="+mj-lt"/>
              </a:rPr>
              <a:t>County Road or Municipal Street</a:t>
            </a:r>
            <a:endParaRPr lang="en-US" sz="3600" kern="0" dirty="0">
              <a:latin typeface="+mj-lt"/>
            </a:endParaRPr>
          </a:p>
        </p:txBody>
      </p:sp>
      <p:sp>
        <p:nvSpPr>
          <p:cNvPr id="8" name="TextBox 7"/>
          <p:cNvSpPr txBox="1"/>
          <p:nvPr/>
        </p:nvSpPr>
        <p:spPr>
          <a:xfrm>
            <a:off x="5704115" y="6112695"/>
            <a:ext cx="352697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prstClr val="black"/>
                </a:solidFill>
                <a:effectLst/>
                <a:uLnTx/>
                <a:uFillTx/>
                <a:latin typeface="Calibri"/>
              </a:rPr>
              <a:t>428 NAC 2-001.03A2, Page 42</a:t>
            </a:r>
          </a:p>
        </p:txBody>
      </p:sp>
      <p:sp>
        <p:nvSpPr>
          <p:cNvPr id="12" name="TextBox 11"/>
          <p:cNvSpPr txBox="1"/>
          <p:nvPr/>
        </p:nvSpPr>
        <p:spPr>
          <a:xfrm>
            <a:off x="4680857" y="6457890"/>
            <a:ext cx="4637315" cy="400110"/>
          </a:xfrm>
          <a:prstGeom prst="rect">
            <a:avLst/>
          </a:prstGeom>
          <a:noFill/>
        </p:spPr>
        <p:txBody>
          <a:bodyPr wrap="square" rtlCol="0">
            <a:spAutoFit/>
          </a:bodyPr>
          <a:lstStyle/>
          <a:p>
            <a:r>
              <a:rPr lang="en-US" sz="2000" dirty="0">
                <a:solidFill>
                  <a:prstClr val="black"/>
                </a:solidFill>
                <a:latin typeface="Calibri"/>
              </a:rPr>
              <a:t>428 NAC 2-001.03, C thru J, Pages 55-70</a:t>
            </a:r>
          </a:p>
        </p:txBody>
      </p:sp>
    </p:spTree>
    <p:extLst>
      <p:ext uri="{BB962C8B-B14F-4D97-AF65-F5344CB8AC3E}">
        <p14:creationId xmlns:p14="http://schemas.microsoft.com/office/powerpoint/2010/main" val="84238731"/>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4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9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0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58015</TotalTime>
  <Words>8861</Words>
  <Application>Microsoft Office PowerPoint</Application>
  <PresentationFormat>On-screen Show (4:3)</PresentationFormat>
  <Paragraphs>1259</Paragraphs>
  <Slides>51</Slides>
  <Notes>51</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1</vt:i4>
      </vt:variant>
      <vt:variant>
        <vt:lpstr>Slide Titles</vt:lpstr>
      </vt:variant>
      <vt:variant>
        <vt:i4>51</vt:i4>
      </vt:variant>
    </vt:vector>
  </HeadingPairs>
  <TitlesOfParts>
    <vt:vector size="65" baseType="lpstr">
      <vt:lpstr>Arial</vt:lpstr>
      <vt:lpstr>Arial Black</vt:lpstr>
      <vt:lpstr>Calibri</vt:lpstr>
      <vt:lpstr>Montserrat</vt:lpstr>
      <vt:lpstr>Roboto Light</vt:lpstr>
      <vt:lpstr>Wingdings</vt:lpstr>
      <vt:lpstr>Default Design</vt:lpstr>
      <vt:lpstr>9_Default Design</vt:lpstr>
      <vt:lpstr>52_Default Design</vt:lpstr>
      <vt:lpstr>54_Default Design</vt:lpstr>
      <vt:lpstr>59_Default Design</vt:lpstr>
      <vt:lpstr>60_Default Design</vt:lpstr>
      <vt:lpstr>4_NDOT Theme - Standard Size</vt:lpstr>
      <vt:lpstr>Worksheet</vt:lpstr>
      <vt:lpstr>2016 Standards</vt:lpstr>
      <vt:lpstr>Terminology and Acronyms  used in this video</vt:lpstr>
      <vt:lpstr>Chapter 2 (428 NAC 2) Procedures for Standards</vt:lpstr>
      <vt:lpstr>2016 Design Standards  15 Tables </vt:lpstr>
      <vt:lpstr>2016 Design Standards  15 Tables </vt:lpstr>
      <vt:lpstr>Finding the Table That Applies to a Segment  of a  County Road or Municipal Street</vt:lpstr>
      <vt:lpstr>PowerPoint Presentation</vt:lpstr>
      <vt:lpstr>Area  </vt:lpstr>
      <vt:lpstr>PowerPoint Presentation</vt:lpstr>
      <vt:lpstr>PowerPoint Presentation</vt:lpstr>
      <vt:lpstr>Maps on NDOT Website</vt:lpstr>
      <vt:lpstr>Maps on NDOT Website</vt:lpstr>
      <vt:lpstr>National FC Maps on NDOT Website</vt:lpstr>
      <vt:lpstr>National FC Maps on NDOT Website</vt:lpstr>
      <vt:lpstr>High Speed – in Urban Areas</vt:lpstr>
      <vt:lpstr>National FC Maps on NDOT Website</vt:lpstr>
      <vt:lpstr>PowerPoint Presentation</vt:lpstr>
      <vt:lpstr>National FC Maps on NDOT Website</vt:lpstr>
      <vt:lpstr>PowerPoint Presentation</vt:lpstr>
      <vt:lpstr>Maps on NDOT Website</vt:lpstr>
      <vt:lpstr>National FC Maps on NDOT Website</vt:lpstr>
      <vt:lpstr>National FC Maps on NDOT Website</vt:lpstr>
      <vt:lpstr>Low Speed, Urban-like Roads  in Rural Areas</vt:lpstr>
      <vt:lpstr>Rural Area  Just north of the City of  Scotts Bluff</vt:lpstr>
      <vt:lpstr>PowerPoint Presentation</vt:lpstr>
      <vt:lpstr>PowerPoint Presentation</vt:lpstr>
      <vt:lpstr>National FC Maps on NDOT Website</vt:lpstr>
      <vt:lpstr>PowerPoint Presentation</vt:lpstr>
      <vt:lpstr>2016 Design Standards  15 Tables </vt:lpstr>
      <vt:lpstr>2016 Design Standards  15 Tables </vt:lpstr>
      <vt:lpstr>2016 Design Standards  15 Tables </vt:lpstr>
      <vt:lpstr>PowerPoint Presentation</vt:lpstr>
      <vt:lpstr>Scenic-Recreation in the Design Standards</vt:lpstr>
      <vt:lpstr>Example</vt:lpstr>
      <vt:lpstr>Scenic-Recreation - Example</vt:lpstr>
      <vt:lpstr>PowerPoint Presentation</vt:lpstr>
      <vt:lpstr>2016 Design Standards  15 Tables </vt:lpstr>
      <vt:lpstr>2016 Design Standards  15 Tables </vt:lpstr>
      <vt:lpstr>The Other Three (3) Tables</vt:lpstr>
      <vt:lpstr>2016 Design Standards  15 Tables </vt:lpstr>
      <vt:lpstr>Example Minimum Maintenance Roads</vt:lpstr>
      <vt:lpstr>PowerPoint Presentation</vt:lpstr>
      <vt:lpstr>2016 Design Standards  15 Tables </vt:lpstr>
      <vt:lpstr>Example Remote Residential Road</vt:lpstr>
      <vt:lpstr>PowerPoint Presentation</vt:lpstr>
      <vt:lpstr>2016 Design Standards  15 Tables </vt:lpstr>
      <vt:lpstr>Example Low Water Stream Crossings and Fords</vt:lpstr>
      <vt:lpstr>PowerPoint Presentation</vt:lpstr>
      <vt:lpstr>Other Principal Arterial (OPA) </vt:lpstr>
      <vt:lpstr>2016 Design Standards  Tables </vt:lpstr>
      <vt:lpstr>2016 Standards</vt:lpstr>
    </vt:vector>
  </TitlesOfParts>
  <Company>Yankee Hill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Tab.14.1_StandardsTraining</dc:title>
  <dc:subject>NBCS Standards</dc:subject>
  <dc:creator>jwilk8284</dc:creator>
  <cp:keywords>Standards Training, BEX Workshop</cp:keywords>
  <dc:description>2016 Standards approval imminent, eliminating comparisons to 2010 standards.</dc:description>
  <cp:lastModifiedBy>James Wilkinson</cp:lastModifiedBy>
  <cp:revision>2048</cp:revision>
  <dcterms:created xsi:type="dcterms:W3CDTF">2015-12-13T17:10:08Z</dcterms:created>
  <dcterms:modified xsi:type="dcterms:W3CDTF">2019-08-08T16:01:17Z</dcterms:modified>
  <cp:category>Workshop</cp:category>
</cp:coreProperties>
</file>