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774" r:id="rId2"/>
    <p:sldMasterId id="2147483782" r:id="rId3"/>
    <p:sldMasterId id="2147483788" r:id="rId4"/>
    <p:sldMasterId id="2147483794" r:id="rId5"/>
    <p:sldMasterId id="2147484289" r:id="rId6"/>
    <p:sldMasterId id="2147484301" r:id="rId7"/>
  </p:sldMasterIdLst>
  <p:notesMasterIdLst>
    <p:notesMasterId r:id="rId62"/>
  </p:notesMasterIdLst>
  <p:handoutMasterIdLst>
    <p:handoutMasterId r:id="rId63"/>
  </p:handoutMasterIdLst>
  <p:sldIdLst>
    <p:sldId id="923" r:id="rId8"/>
    <p:sldId id="874" r:id="rId9"/>
    <p:sldId id="875" r:id="rId10"/>
    <p:sldId id="876" r:id="rId11"/>
    <p:sldId id="881" r:id="rId12"/>
    <p:sldId id="708" r:id="rId13"/>
    <p:sldId id="773" r:id="rId14"/>
    <p:sldId id="774" r:id="rId15"/>
    <p:sldId id="882" r:id="rId16"/>
    <p:sldId id="629" r:id="rId17"/>
    <p:sldId id="716" r:id="rId18"/>
    <p:sldId id="640" r:id="rId19"/>
    <p:sldId id="715" r:id="rId20"/>
    <p:sldId id="871" r:id="rId21"/>
    <p:sldId id="872" r:id="rId22"/>
    <p:sldId id="873" r:id="rId23"/>
    <p:sldId id="632" r:id="rId24"/>
    <p:sldId id="642" r:id="rId25"/>
    <p:sldId id="643" r:id="rId26"/>
    <p:sldId id="644" r:id="rId27"/>
    <p:sldId id="645" r:id="rId28"/>
    <p:sldId id="779" r:id="rId29"/>
    <p:sldId id="778" r:id="rId30"/>
    <p:sldId id="915" r:id="rId31"/>
    <p:sldId id="325" r:id="rId32"/>
    <p:sldId id="904" r:id="rId33"/>
    <p:sldId id="905" r:id="rId34"/>
    <p:sldId id="907" r:id="rId35"/>
    <p:sldId id="908" r:id="rId36"/>
    <p:sldId id="909" r:id="rId37"/>
    <p:sldId id="318" r:id="rId38"/>
    <p:sldId id="899" r:id="rId39"/>
    <p:sldId id="321" r:id="rId40"/>
    <p:sldId id="917" r:id="rId41"/>
    <p:sldId id="925" r:id="rId42"/>
    <p:sldId id="919" r:id="rId43"/>
    <p:sldId id="926" r:id="rId44"/>
    <p:sldId id="912" r:id="rId45"/>
    <p:sldId id="913" r:id="rId46"/>
    <p:sldId id="906" r:id="rId47"/>
    <p:sldId id="902" r:id="rId48"/>
    <p:sldId id="903" r:id="rId49"/>
    <p:sldId id="324" r:id="rId50"/>
    <p:sldId id="884" r:id="rId51"/>
    <p:sldId id="887" r:id="rId52"/>
    <p:sldId id="895" r:id="rId53"/>
    <p:sldId id="914" r:id="rId54"/>
    <p:sldId id="921" r:id="rId55"/>
    <p:sldId id="641" r:id="rId56"/>
    <p:sldId id="646" r:id="rId57"/>
    <p:sldId id="647" r:id="rId58"/>
    <p:sldId id="922" r:id="rId59"/>
    <p:sldId id="916" r:id="rId60"/>
    <p:sldId id="92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mj" initials="jmw" lastIdx="1" clrIdx="0">
    <p:extLst>
      <p:ext uri="{19B8F6BF-5375-455C-9EA6-DF929625EA0E}">
        <p15:presenceInfo xmlns:p15="http://schemas.microsoft.com/office/powerpoint/2012/main" userId="wm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7AF"/>
    <a:srgbClr val="0F46DF"/>
    <a:srgbClr val="0F45DC"/>
    <a:srgbClr val="2B0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1" autoAdjust="0"/>
    <p:restoredTop sz="71956" autoAdjust="0"/>
  </p:normalViewPr>
  <p:slideViewPr>
    <p:cSldViewPr snapToGrid="0">
      <p:cViewPr>
        <p:scale>
          <a:sx n="33" d="100"/>
          <a:sy n="33" d="100"/>
        </p:scale>
        <p:origin x="1890" y="978"/>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DOR.BLSHelp@nebraska.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dot.nebraska.gov/travel/map-library/"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mailto:DOR.BLSHelp@nebraska.gov"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i="1" dirty="0"/>
              <a:t>8/6/2019 Updated – slides 13-16 corrected Rural </a:t>
            </a:r>
            <a:r>
              <a:rPr lang="en-US" i="1" dirty="0" err="1"/>
              <a:t>Fct</a:t>
            </a:r>
            <a:r>
              <a:rPr lang="en-US" i="1" dirty="0"/>
              <a:t> Class tables Scenic Rec Rd statute reference should be (2)(4) not (3).  </a:t>
            </a:r>
          </a:p>
          <a:p>
            <a:r>
              <a:rPr lang="en-US" i="1" dirty="0"/>
              <a:t>8/4/2019 Updated with changes per LB82 (2019).  The previous version was dated 12/21/2017. Slides 5 and 6 (from the 12/21/2017 version) are deleted (showed 428 NAC organization, which is only two chapters now, effectively, because of LB82).   Web links on 13 slides are updated: the first and last slides, and slides 25, 27 thru 30, 38, 39, 42, 46, 47 and 53.  Contact information for NDOT Roadway Asset Management on Slides 27 and 55 (now Slides 25 and 53) is updated. </a:t>
            </a:r>
          </a:p>
          <a:p>
            <a:r>
              <a:rPr lang="en-US" i="1" dirty="0"/>
              <a:t>8/5/2019 Updated with QC changes to 13 slides.  Slide 11 (NDOR</a:t>
            </a:r>
            <a:r>
              <a:rPr lang="en-US" i="1" dirty="0">
                <a:sym typeface="Wingdings" panose="05000000000000000000" pitchFamily="2" charset="2"/>
              </a:rPr>
              <a:t>NDOT), Slide 12 “Blue Sheet in Notebook” at top of slide removed (it’s an old reference to the 3-ring binder), Slides 13 thru 16 (NDORNDOT), Slide 24 updated Board’s help email address, Slides 26 and 35 thru 37 and 40 and 41 updated web link (</a:t>
            </a:r>
            <a:r>
              <a:rPr lang="en-US" i="1" dirty="0" err="1">
                <a:sym typeface="Wingdings" panose="05000000000000000000" pitchFamily="2" charset="2"/>
              </a:rPr>
              <a:t>httphttps</a:t>
            </a:r>
            <a:r>
              <a:rPr lang="en-US" i="1" dirty="0">
                <a:sym typeface="Wingdings" panose="05000000000000000000" pitchFamily="2" charset="2"/>
              </a:rPr>
              <a:t>).  Also modified slides 25 and 53 with titles only (no names) and the section phone number instead of individual phone numbers.  </a:t>
            </a:r>
            <a:endParaRPr lang="en-US" baseline="0" dirty="0"/>
          </a:p>
          <a:p>
            <a:endParaRPr lang="en-US" baseline="0" dirty="0"/>
          </a:p>
          <a:p>
            <a:r>
              <a:rPr lang="en-US" baseline="0" dirty="0"/>
              <a:t>This is one of a series of videos on Nebraska’s system of </a:t>
            </a:r>
          </a:p>
          <a:p>
            <a:r>
              <a:rPr lang="en-US" baseline="0" dirty="0"/>
              <a:t>Classifying and applying standards to its highways, roads and streets.</a:t>
            </a:r>
          </a:p>
          <a:p>
            <a:endParaRPr lang="en-US" baseline="0" dirty="0"/>
          </a:p>
          <a:p>
            <a:r>
              <a:rPr lang="en-US" baseline="0" dirty="0"/>
              <a:t>This video introduces basic information about </a:t>
            </a:r>
          </a:p>
          <a:p>
            <a:r>
              <a:rPr lang="en-US" b="1" baseline="0" dirty="0"/>
              <a:t>Nebraska’s functional classification system</a:t>
            </a:r>
            <a:r>
              <a:rPr lang="en-US" baseline="0" dirty="0"/>
              <a:t>, and   </a:t>
            </a:r>
          </a:p>
          <a:p>
            <a:r>
              <a:rPr lang="en-US" baseline="0" dirty="0"/>
              <a:t>The </a:t>
            </a:r>
            <a:r>
              <a:rPr lang="en-US" b="1" baseline="0" dirty="0"/>
              <a:t>National</a:t>
            </a:r>
            <a:r>
              <a:rPr lang="en-US" baseline="0" dirty="0"/>
              <a:t> Functional Classification system. </a:t>
            </a:r>
          </a:p>
          <a:p>
            <a:endParaRPr lang="en-US" baseline="0" dirty="0"/>
          </a:p>
          <a:p>
            <a:r>
              <a:rPr lang="en-US" dirty="0"/>
              <a:t>There is</a:t>
            </a:r>
            <a:r>
              <a:rPr lang="en-US" baseline="0" dirty="0"/>
              <a:t> also discussion about </a:t>
            </a:r>
            <a:r>
              <a:rPr lang="en-US" b="1" baseline="0" dirty="0"/>
              <a:t>jurisdictional responsibility </a:t>
            </a:r>
            <a:r>
              <a:rPr lang="en-US" baseline="0" dirty="0"/>
              <a:t>for highways, roads and streets in Nebraska.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037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For the purposes of functional classification, State Statute 39-2102 creates two broad categories: rural highways and municipal streets.  </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Note the word “public” - not all roads are public.  </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Examples:  Internal cemetery &amp; park roads that are not open to traffic 24 hours a day.  Roads in Sanitary Improvement Districts, and roads and streets that have blue street name signs are not public.</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200" b="0" i="0" u="sng" strike="noStrike" kern="1200" cap="none" spc="0" normalizeH="0" baseline="0" noProof="0" dirty="0">
                <a:ln>
                  <a:noFill/>
                </a:ln>
                <a:effectLst/>
                <a:uLnTx/>
                <a:uFillTx/>
                <a:latin typeface="Arial" pitchFamily="34" charset="0"/>
                <a:cs typeface="Arial" pitchFamily="34" charset="0"/>
              </a:rPr>
              <a:t>NOT FOR AUDIO</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itchFamily="34" charset="0"/>
                <a:cs typeface="Arial" pitchFamily="34" charset="0"/>
              </a:rPr>
              <a:t>39-2102.  Functional classification; categories.</a:t>
            </a:r>
            <a:r>
              <a:rPr kumimoji="0" lang="en-US" sz="1200" b="0" i="0" u="none" strike="noStrike" kern="1200" cap="none" spc="0" normalizeH="0" baseline="0" noProof="0" dirty="0">
                <a:ln>
                  <a:noFill/>
                </a:ln>
                <a:effectLst/>
                <a:uLnTx/>
                <a:uFillTx/>
                <a:latin typeface="Arial" pitchFamily="34" charset="0"/>
                <a:cs typeface="Arial" pitchFamily="34" charset="0"/>
              </a:rPr>
              <a:t> For purposes of functional classification thereof, the public highways, roads, and streets of this state are hereby divided into the </a:t>
            </a:r>
            <a:r>
              <a:rPr kumimoji="0" lang="en-US" sz="1200" b="1" i="1" u="none" strike="noStrike" kern="1200" cap="none" spc="0" normalizeH="0" baseline="0" noProof="0" dirty="0">
                <a:ln>
                  <a:noFill/>
                </a:ln>
                <a:effectLst/>
                <a:uLnTx/>
                <a:uFillTx/>
                <a:latin typeface="Arial" pitchFamily="34" charset="0"/>
                <a:cs typeface="Arial" pitchFamily="34" charset="0"/>
              </a:rPr>
              <a:t>two</a:t>
            </a:r>
            <a:r>
              <a:rPr kumimoji="0" lang="en-US" sz="1200" b="0" i="1" u="none" strike="noStrike" kern="1200" cap="none" spc="0" normalizeH="0" baseline="0" noProof="0" dirty="0">
                <a:ln>
                  <a:noFill/>
                </a:ln>
                <a:effectLst/>
                <a:uLnTx/>
                <a:uFillTx/>
                <a:latin typeface="Arial" pitchFamily="34" charset="0"/>
                <a:cs typeface="Arial" pitchFamily="34" charset="0"/>
              </a:rPr>
              <a:t> </a:t>
            </a:r>
            <a:r>
              <a:rPr kumimoji="0" lang="en-US" sz="1200" b="1" i="1" u="none" strike="noStrike" kern="1200" cap="none" spc="0" normalizeH="0" baseline="0" noProof="0" dirty="0">
                <a:ln>
                  <a:noFill/>
                </a:ln>
                <a:effectLst/>
                <a:uLnTx/>
                <a:uFillTx/>
                <a:latin typeface="Arial" pitchFamily="34" charset="0"/>
                <a:cs typeface="Arial" pitchFamily="34" charset="0"/>
              </a:rPr>
              <a:t>broad categories</a:t>
            </a:r>
            <a:r>
              <a:rPr kumimoji="0" lang="en-US" sz="1200" b="0" i="1" u="none" strike="noStrike" kern="1200" cap="none" spc="0" normalizeH="0" baseline="0" noProof="0" dirty="0">
                <a:ln>
                  <a:noFill/>
                </a:ln>
                <a:effectLst/>
                <a:uLnTx/>
                <a:uFillTx/>
                <a:latin typeface="Arial" pitchFamily="34" charset="0"/>
                <a:cs typeface="Arial" pitchFamily="34" charset="0"/>
              </a:rPr>
              <a:t> of rural highways and municipal streets. </a:t>
            </a:r>
            <a:r>
              <a:rPr kumimoji="0" lang="en-US" sz="1200" b="1" i="1" u="none" strike="noStrike" kern="1200" cap="none" spc="0" normalizeH="0" baseline="0" noProof="0" dirty="0">
                <a:ln>
                  <a:noFill/>
                </a:ln>
                <a:effectLst/>
                <a:uLnTx/>
                <a:uFillTx/>
                <a:latin typeface="Arial" pitchFamily="34" charset="0"/>
                <a:cs typeface="Arial" pitchFamily="34" charset="0"/>
              </a:rPr>
              <a:t>Rural highways</a:t>
            </a:r>
            <a:r>
              <a:rPr kumimoji="0" lang="en-US" sz="1200" b="0" i="0" u="none" strike="noStrike" kern="1200" cap="none" spc="0" normalizeH="0" baseline="0" noProof="0" dirty="0">
                <a:ln>
                  <a:noFill/>
                </a:ln>
                <a:effectLst/>
                <a:uLnTx/>
                <a:uFillTx/>
                <a:latin typeface="Arial" pitchFamily="34" charset="0"/>
                <a:cs typeface="Arial" pitchFamily="34" charset="0"/>
              </a:rPr>
              <a:t> shall consist of all public highways and roads </a:t>
            </a:r>
            <a:r>
              <a:rPr kumimoji="0" lang="en-US" sz="1200" b="0" i="1" u="none" strike="noStrike" kern="1200" cap="none" spc="0" normalizeH="0" baseline="0" noProof="0" dirty="0">
                <a:ln>
                  <a:noFill/>
                </a:ln>
                <a:effectLst/>
                <a:uLnTx/>
                <a:uFillTx/>
                <a:latin typeface="Arial" pitchFamily="34" charset="0"/>
                <a:cs typeface="Arial" pitchFamily="34" charset="0"/>
              </a:rPr>
              <a:t>outside the limits of any incorporated municipality</a:t>
            </a:r>
            <a:r>
              <a:rPr kumimoji="0" lang="en-US" sz="1200" b="0" i="0" u="none" strike="noStrike" kern="1200" cap="none" spc="0" normalizeH="0" baseline="0" noProof="0" dirty="0">
                <a:ln>
                  <a:noFill/>
                </a:ln>
                <a:effectLst/>
                <a:uLnTx/>
                <a:uFillTx/>
                <a:latin typeface="Arial" pitchFamily="34" charset="0"/>
                <a:cs typeface="Arial" pitchFamily="34" charset="0"/>
              </a:rPr>
              <a:t> and </a:t>
            </a:r>
            <a:r>
              <a:rPr kumimoji="0" lang="en-US" sz="1200" b="1" i="1" u="none" strike="noStrike" kern="1200" cap="none" spc="0" normalizeH="0" baseline="0" noProof="0" dirty="0">
                <a:ln>
                  <a:noFill/>
                </a:ln>
                <a:effectLst/>
                <a:uLnTx/>
                <a:uFillTx/>
                <a:latin typeface="Arial" pitchFamily="34" charset="0"/>
                <a:cs typeface="Arial" pitchFamily="34" charset="0"/>
              </a:rPr>
              <a:t>municipal streets</a:t>
            </a:r>
            <a:r>
              <a:rPr kumimoji="0" lang="en-US" sz="1200" b="0" i="1" u="none" strike="noStrike" kern="1200" cap="none" spc="0" normalizeH="0" baseline="0" noProof="0" dirty="0">
                <a:ln>
                  <a:noFill/>
                </a:ln>
                <a:effectLst/>
                <a:uLnTx/>
                <a:uFillTx/>
                <a:latin typeface="Arial" pitchFamily="34" charset="0"/>
                <a:cs typeface="Arial" pitchFamily="34" charset="0"/>
              </a:rPr>
              <a:t> </a:t>
            </a:r>
            <a:r>
              <a:rPr kumimoji="0" lang="en-US" sz="1200" b="0" i="0" u="none" strike="noStrike" kern="1200" cap="none" spc="0" normalizeH="0" baseline="0" noProof="0" dirty="0">
                <a:ln>
                  <a:noFill/>
                </a:ln>
                <a:effectLst/>
                <a:uLnTx/>
                <a:uFillTx/>
                <a:latin typeface="Arial" pitchFamily="34" charset="0"/>
                <a:cs typeface="Arial" pitchFamily="34" charset="0"/>
              </a:rPr>
              <a:t>shall consist of all public streets </a:t>
            </a:r>
            <a:r>
              <a:rPr kumimoji="0" lang="en-US" sz="1200" b="0" i="1" u="none" strike="noStrike" kern="1200" cap="none" spc="0" normalizeH="0" baseline="0" noProof="0" dirty="0">
                <a:ln>
                  <a:noFill/>
                </a:ln>
                <a:effectLst/>
                <a:uLnTx/>
                <a:uFillTx/>
                <a:latin typeface="Arial" pitchFamily="34" charset="0"/>
                <a:cs typeface="Arial" pitchFamily="34" charset="0"/>
              </a:rPr>
              <a:t>within the limits of any incorporated municipality.  (Emphasis added)</a:t>
            </a:r>
          </a:p>
          <a:p>
            <a:pPr marL="0" marR="0" lvl="0" indent="0" defTabSz="914400" rtl="0" eaLnBrk="1" fontAlgn="auto" latinLnBrk="0" hangingPunct="1">
              <a:lnSpc>
                <a:spcPct val="80000"/>
              </a:lnSpc>
              <a:spcBef>
                <a:spcPct val="20000"/>
              </a:spcBef>
              <a:spcAft>
                <a:spcPts val="0"/>
              </a:spcAft>
              <a:buClrTx/>
              <a:buSzTx/>
              <a:buFontTx/>
              <a:buNone/>
              <a:tabLst/>
              <a:defRPr/>
            </a:pPr>
            <a:endParaRPr kumimoji="0" lang="en-US" sz="1400" b="0" i="0" u="none" strike="noStrike" kern="1200" cap="none" spc="0" normalizeH="0" baseline="0" noProof="0" dirty="0">
              <a:ln>
                <a:noFill/>
              </a:ln>
              <a:effectLst/>
              <a:uLnTx/>
              <a:uFillTx/>
              <a:latin typeface="Arial" pitchFamily="34" charset="0"/>
              <a:cs typeface="Arial" pitchFamily="34" charset="0"/>
            </a:endParaRPr>
          </a:p>
          <a:p>
            <a:r>
              <a:rPr lang="en-US" sz="1200" b="1" kern="1200" dirty="0">
                <a:solidFill>
                  <a:schemeClr val="tx1"/>
                </a:solidFill>
                <a:effectLst/>
                <a:latin typeface="+mn-lt"/>
                <a:ea typeface="+mn-ea"/>
                <a:cs typeface="+mn-cs"/>
              </a:rPr>
              <a:t>Section 39-2102.  Functional classification; categories</a:t>
            </a:r>
            <a:r>
              <a:rPr lang="en-US" sz="1200" kern="1200" dirty="0">
                <a:solidFill>
                  <a:schemeClr val="tx1"/>
                </a:solidFill>
                <a:effectLst/>
                <a:latin typeface="+mn-lt"/>
                <a:ea typeface="+mn-ea"/>
                <a:cs typeface="+mn-cs"/>
              </a:rPr>
              <a:t>.  For purposes of functional classification thereof, the public highways, roads, and streets of this state are hereby divided into the </a:t>
            </a:r>
            <a:r>
              <a:rPr lang="en-US" sz="1200" i="1" kern="1200" dirty="0">
                <a:solidFill>
                  <a:schemeClr val="tx1"/>
                </a:solidFill>
                <a:effectLst/>
                <a:latin typeface="+mn-lt"/>
                <a:ea typeface="+mn-ea"/>
                <a:cs typeface="+mn-cs"/>
              </a:rPr>
              <a:t>two broad categories of rural highways and municipal streets. Rural highways</a:t>
            </a:r>
            <a:r>
              <a:rPr lang="en-US" sz="1200" kern="1200" dirty="0">
                <a:solidFill>
                  <a:schemeClr val="tx1"/>
                </a:solidFill>
                <a:effectLst/>
                <a:latin typeface="+mn-lt"/>
                <a:ea typeface="+mn-ea"/>
                <a:cs typeface="+mn-cs"/>
              </a:rPr>
              <a:t> shall consist of all public highways and roads </a:t>
            </a:r>
            <a:r>
              <a:rPr lang="en-US" sz="1200" i="1" kern="1200" dirty="0">
                <a:solidFill>
                  <a:schemeClr val="tx1"/>
                </a:solidFill>
                <a:effectLst/>
                <a:latin typeface="+mn-lt"/>
                <a:ea typeface="+mn-ea"/>
                <a:cs typeface="+mn-cs"/>
              </a:rPr>
              <a:t>outside the limits of any incorporated municipality</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municipal streets </a:t>
            </a:r>
            <a:r>
              <a:rPr lang="en-US" sz="1200" kern="1200" dirty="0">
                <a:solidFill>
                  <a:schemeClr val="tx1"/>
                </a:solidFill>
                <a:effectLst/>
                <a:latin typeface="+mn-lt"/>
                <a:ea typeface="+mn-ea"/>
                <a:cs typeface="+mn-cs"/>
              </a:rPr>
              <a:t>shall consist of all public streets </a:t>
            </a:r>
            <a:r>
              <a:rPr lang="en-US" sz="1200" i="1" kern="1200" dirty="0">
                <a:solidFill>
                  <a:schemeClr val="tx1"/>
                </a:solidFill>
                <a:effectLst/>
                <a:latin typeface="+mn-lt"/>
                <a:ea typeface="+mn-ea"/>
                <a:cs typeface="+mn-cs"/>
              </a:rPr>
              <a:t>within the limits of any incorporated municipality.  (Emphasis added)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Source:		Laws 1969, c. 312, § 2, p. 1119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FHWA’s </a:t>
            </a:r>
            <a:r>
              <a:rPr lang="en-US" sz="1200" i="1" kern="1200" dirty="0">
                <a:solidFill>
                  <a:schemeClr val="tx1"/>
                </a:solidFill>
                <a:effectLst/>
                <a:latin typeface="+mn-lt"/>
                <a:ea typeface="+mn-ea"/>
                <a:cs typeface="+mn-cs"/>
              </a:rPr>
              <a:t>Highway Functional Classification Concepts,</a:t>
            </a:r>
            <a:r>
              <a:rPr lang="en-US" sz="1200" i="1" kern="1200" baseline="0" dirty="0">
                <a:solidFill>
                  <a:schemeClr val="tx1"/>
                </a:solidFill>
                <a:effectLst/>
                <a:latin typeface="+mn-lt"/>
                <a:ea typeface="+mn-ea"/>
                <a:cs typeface="+mn-cs"/>
              </a:rPr>
              <a:t> Criteria </a:t>
            </a:r>
            <a:r>
              <a:rPr lang="en-US" sz="1200" i="1" kern="1200" dirty="0">
                <a:solidFill>
                  <a:schemeClr val="tx1"/>
                </a:solidFill>
                <a:effectLst/>
                <a:latin typeface="+mn-lt"/>
                <a:ea typeface="+mn-ea"/>
                <a:cs typeface="+mn-cs"/>
              </a:rPr>
              <a:t>and Procedures</a:t>
            </a:r>
            <a:r>
              <a:rPr lang="en-US" sz="1200" kern="1200" dirty="0">
                <a:solidFill>
                  <a:schemeClr val="tx1"/>
                </a:solidFill>
                <a:effectLst/>
                <a:latin typeface="+mn-lt"/>
                <a:ea typeface="+mn-ea"/>
                <a:cs typeface="+mn-cs"/>
              </a:rPr>
              <a:t>, Section 3.2, Page 19 (for a complete comparison</a:t>
            </a:r>
            <a:r>
              <a:rPr lang="en-US" sz="1200" kern="1200" baseline="0" dirty="0">
                <a:solidFill>
                  <a:schemeClr val="tx1"/>
                </a:solidFill>
                <a:effectLst/>
                <a:latin typeface="+mn-lt"/>
                <a:ea typeface="+mn-ea"/>
                <a:cs typeface="+mn-cs"/>
              </a:rPr>
              <a:t> of urban vs. rural, see pages 15-19)</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p>
          <a:p>
            <a:pPr lvl="1"/>
            <a:r>
              <a:rPr lang="en-US" sz="1200" b="0" i="0" u="none" strike="noStrike" kern="1200" baseline="0" dirty="0">
                <a:solidFill>
                  <a:schemeClr val="tx1"/>
                </a:solidFill>
                <a:latin typeface="+mn-lt"/>
                <a:ea typeface="+mn-ea"/>
                <a:cs typeface="+mn-cs"/>
              </a:rPr>
              <a:t>When comparing urban and rural areas, perhaps the most relevant characteristic is the </a:t>
            </a:r>
            <a:r>
              <a:rPr lang="en-US" sz="1200" b="1" i="0" u="none" strike="noStrike" kern="1200" baseline="0" dirty="0">
                <a:solidFill>
                  <a:schemeClr val="tx1"/>
                </a:solidFill>
                <a:latin typeface="+mn-lt"/>
                <a:ea typeface="+mn-ea"/>
                <a:cs typeface="+mn-cs"/>
              </a:rPr>
              <a:t>density of the roadway network</a:t>
            </a:r>
            <a:r>
              <a:rPr lang="en-US" sz="1200" b="0" i="0" u="none" strike="noStrike" kern="1200" baseline="0" dirty="0">
                <a:solidFill>
                  <a:schemeClr val="tx1"/>
                </a:solidFill>
                <a:latin typeface="+mn-lt"/>
                <a:ea typeface="+mn-ea"/>
                <a:cs typeface="+mn-cs"/>
              </a:rPr>
              <a:t>. Even with a cursory view of a map of an urban area’s roadway network, the functional classification of many roadways can be discerned due the differences in roadway size.  In contrast, the functional classification of the roadway network in many rural areas is less readily apparent, primarily due to the relatively inconsistent roadway spacing. </a:t>
            </a:r>
          </a:p>
          <a:p>
            <a:pPr lvl="1"/>
            <a:r>
              <a:rPr lang="en-US" sz="1200" b="0" i="0" u="none" strike="noStrike" kern="1200" baseline="0" dirty="0">
                <a:solidFill>
                  <a:schemeClr val="tx1"/>
                </a:solidFill>
                <a:latin typeface="+mn-lt"/>
                <a:ea typeface="+mn-ea"/>
                <a:cs typeface="+mn-cs"/>
              </a:rPr>
              <a:t>Nevertheless, </a:t>
            </a:r>
            <a:r>
              <a:rPr lang="en-US" sz="1200" b="1" i="0" u="none" strike="noStrike" kern="1200" baseline="0" dirty="0">
                <a:solidFill>
                  <a:schemeClr val="tx1"/>
                </a:solidFill>
                <a:latin typeface="+mn-lt"/>
                <a:ea typeface="+mn-ea"/>
                <a:cs typeface="+mn-cs"/>
              </a:rPr>
              <a:t>functional classifications should be assigned based on actual functional criteria, rather than the location of the roadway within an urban or rural context</a:t>
            </a:r>
            <a:r>
              <a:rPr lang="en-US" sz="1200" b="0" i="0" u="none" strike="noStrike" kern="1200" baseline="0" dirty="0">
                <a:solidFill>
                  <a:schemeClr val="tx1"/>
                </a:solidFill>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defTabSz="914400" rtl="0" eaLnBrk="1" fontAlgn="auto" latinLnBrk="0" hangingPunct="1">
              <a:lnSpc>
                <a:spcPct val="80000"/>
              </a:lnSpc>
              <a:spcBef>
                <a:spcPct val="20000"/>
              </a:spcBef>
              <a:spcAft>
                <a:spcPts val="0"/>
              </a:spcAft>
              <a:buClrTx/>
              <a:buSzTx/>
              <a:buFontTx/>
              <a:buNone/>
              <a:tabLst/>
              <a:defRPr/>
            </a:pPr>
            <a:endParaRPr kumimoji="0" lang="en-US" sz="1400" b="0" i="0" u="none" strike="noStrike" kern="1200" cap="none" spc="0" normalizeH="0" baseline="0" noProof="0" dirty="0">
              <a:ln>
                <a:noFill/>
              </a:ln>
              <a:effectLst/>
              <a:uLnTx/>
              <a:uFillTx/>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10</a:t>
            </a:fld>
            <a:endParaRPr lang="en-US" dirty="0"/>
          </a:p>
        </p:txBody>
      </p:sp>
    </p:spTree>
    <p:extLst>
      <p:ext uri="{BB962C8B-B14F-4D97-AF65-F5344CB8AC3E}">
        <p14:creationId xmlns:p14="http://schemas.microsoft.com/office/powerpoint/2010/main" val="322300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i="1" dirty="0"/>
              <a:t>8/5/2019 Updated instances of NDOR</a:t>
            </a:r>
            <a:r>
              <a:rPr lang="en-US" i="1" dirty="0">
                <a:sym typeface="Wingdings" panose="05000000000000000000" pitchFamily="2" charset="2"/>
              </a:rPr>
              <a:t>NDOT in the slide, no audio media changes</a:t>
            </a:r>
            <a:endParaRPr lang="en-US" dirty="0">
              <a:solidFill>
                <a:srgbClr val="FF0000"/>
              </a:solidFill>
            </a:endParaRPr>
          </a:p>
          <a:p>
            <a:pPr>
              <a:spcBef>
                <a:spcPct val="20000"/>
              </a:spcBef>
              <a:defRPr/>
            </a:pPr>
            <a:endParaRPr lang="en-US" sz="1200" i="0" dirty="0">
              <a:latin typeface="Arial" pitchFamily="34" charset="0"/>
              <a:cs typeface="Arial" pitchFamily="34" charset="0"/>
            </a:endParaRPr>
          </a:p>
          <a:p>
            <a:pPr>
              <a:spcBef>
                <a:spcPct val="20000"/>
              </a:spcBef>
              <a:defRPr/>
            </a:pPr>
            <a:r>
              <a:rPr lang="en-US" sz="1200" i="0" dirty="0">
                <a:latin typeface="Arial" pitchFamily="34" charset="0"/>
                <a:cs typeface="Arial" pitchFamily="34" charset="0"/>
              </a:rPr>
              <a:t>This</a:t>
            </a:r>
            <a:r>
              <a:rPr lang="en-US" sz="1200" i="0" baseline="0" dirty="0">
                <a:latin typeface="Arial" pitchFamily="34" charset="0"/>
                <a:cs typeface="Arial" pitchFamily="34" charset="0"/>
              </a:rPr>
              <a:t> screen summarizes the </a:t>
            </a:r>
            <a:r>
              <a:rPr lang="en-US" sz="1200" b="1" i="0" baseline="0" dirty="0">
                <a:latin typeface="Arial" pitchFamily="34" charset="0"/>
                <a:cs typeface="Arial" pitchFamily="34" charset="0"/>
              </a:rPr>
              <a:t>six</a:t>
            </a:r>
            <a:r>
              <a:rPr lang="en-US" sz="1200" i="0" baseline="0" dirty="0">
                <a:latin typeface="Arial" pitchFamily="34" charset="0"/>
                <a:cs typeface="Arial" pitchFamily="34" charset="0"/>
              </a:rPr>
              <a:t> Nebraska Municipal functional classifications in State Statute 39-2104 and starting on page 10 of Title 428 NAC Chapter 1.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The </a:t>
            </a:r>
            <a:r>
              <a:rPr lang="en-US" sz="1200" b="1" i="0" baseline="0" dirty="0">
                <a:latin typeface="Arial" pitchFamily="34" charset="0"/>
                <a:cs typeface="Arial" pitchFamily="34" charset="0"/>
              </a:rPr>
              <a:t>six classifications</a:t>
            </a:r>
            <a:r>
              <a:rPr lang="en-US" sz="1200" i="0" baseline="0" dirty="0">
                <a:latin typeface="Arial" pitchFamily="34" charset="0"/>
                <a:cs typeface="Arial" pitchFamily="34" charset="0"/>
              </a:rPr>
              <a:t> are Interstate, Expressway, Major Arterial, Other Arterial, Collector and Local.  A short</a:t>
            </a:r>
            <a:r>
              <a:rPr lang="en-US" sz="1200" b="1" i="0" baseline="0" dirty="0">
                <a:latin typeface="Arial" pitchFamily="34" charset="0"/>
                <a:cs typeface="Arial" pitchFamily="34" charset="0"/>
              </a:rPr>
              <a:t> description</a:t>
            </a:r>
            <a:r>
              <a:rPr lang="en-US" sz="1200" i="0" baseline="0" dirty="0">
                <a:latin typeface="Arial" pitchFamily="34" charset="0"/>
                <a:cs typeface="Arial" pitchFamily="34" charset="0"/>
              </a:rPr>
              <a:t> is shown for each on this screen.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The entity responsible – the State or the Municipality - for each classification within corporate limits is also listed; state statute 39-2105 assigns these responsibilities.  The State is responsible for all Interstate, for all Expressway except for those of a purely local nature, and for Major Arterial.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The exception in the footnote at the bottom of the screen will be explained on the next screen.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In this system of classification  .    .     .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there is a tradeoff between mobility and access.  The Interstate system is high-speed, with relatively few access points, providing excellent </a:t>
            </a:r>
            <a:r>
              <a:rPr lang="en-US" sz="1200" b="1" i="0" baseline="0" dirty="0">
                <a:latin typeface="Arial" pitchFamily="34" charset="0"/>
                <a:cs typeface="Arial" pitchFamily="34" charset="0"/>
              </a:rPr>
              <a:t>mobility</a:t>
            </a:r>
            <a:r>
              <a:rPr lang="en-US" sz="1200" i="0" baseline="0" dirty="0">
                <a:latin typeface="Arial" pitchFamily="34" charset="0"/>
                <a:cs typeface="Arial" pitchFamily="34" charset="0"/>
              </a:rPr>
              <a:t>.  Expressways typically have a lesser speed limit; some allow at-grade accesses at certain intervals, and therefore don’t have as much mobility relative to an Interstate.  </a:t>
            </a:r>
          </a:p>
          <a:p>
            <a:pPr>
              <a:spcBef>
                <a:spcPct val="20000"/>
              </a:spcBef>
              <a:defRPr/>
            </a:pPr>
            <a:endParaRPr lang="en-US" sz="1200" i="0" baseline="0" dirty="0">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i="0" baseline="0" dirty="0">
                <a:latin typeface="Arial" pitchFamily="34" charset="0"/>
                <a:cs typeface="Arial" pitchFamily="34" charset="0"/>
              </a:rPr>
              <a:t>Skipping down to the Local classification, a street may have many driveways, providing frequent </a:t>
            </a:r>
            <a:r>
              <a:rPr lang="en-US" sz="1200" b="1" i="0" baseline="0" dirty="0">
                <a:latin typeface="Arial" pitchFamily="34" charset="0"/>
                <a:cs typeface="Arial" pitchFamily="34" charset="0"/>
              </a:rPr>
              <a:t>access</a:t>
            </a:r>
            <a:r>
              <a:rPr lang="en-US" sz="1200" i="0" baseline="0" dirty="0">
                <a:latin typeface="Arial" pitchFamily="34" charset="0"/>
                <a:cs typeface="Arial" pitchFamily="34" charset="0"/>
              </a:rPr>
              <a:t>, and traffic moves slower. </a:t>
            </a:r>
          </a:p>
          <a:p>
            <a:pPr>
              <a:spcBef>
                <a:spcPct val="20000"/>
              </a:spcBef>
              <a:defRPr/>
            </a:pPr>
            <a:r>
              <a:rPr lang="en-US" sz="1200" i="0" baseline="0" dirty="0">
                <a:latin typeface="Arial" pitchFamily="34" charset="0"/>
                <a:cs typeface="Arial" pitchFamily="34" charset="0"/>
              </a:rPr>
              <a:t>    </a:t>
            </a:r>
          </a:p>
          <a:p>
            <a:pPr>
              <a:spcBef>
                <a:spcPct val="20000"/>
              </a:spcBef>
              <a:defRPr/>
            </a:pPr>
            <a:r>
              <a:rPr lang="en-US" sz="1200" i="0" baseline="0" dirty="0">
                <a:latin typeface="Arial" pitchFamily="34" charset="0"/>
                <a:cs typeface="Arial" pitchFamily="34" charset="0"/>
              </a:rPr>
              <a:t>Thus, mobility increases going up the list, and access increases going down the list.  </a:t>
            </a:r>
          </a:p>
          <a:p>
            <a:pPr>
              <a:spcBef>
                <a:spcPct val="20000"/>
              </a:spcBef>
              <a:defRPr/>
            </a:pPr>
            <a:r>
              <a:rPr lang="en-US" sz="1200" i="0" baseline="0" dirty="0">
                <a:latin typeface="Arial" pitchFamily="34" charset="0"/>
                <a:cs typeface="Arial" pitchFamily="34" charset="0"/>
              </a:rPr>
              <a:t>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u="sng" baseline="0" dirty="0">
                <a:latin typeface="Arial" pitchFamily="34" charset="0"/>
                <a:cs typeface="Arial" pitchFamily="34" charset="0"/>
              </a:rPr>
              <a:t>NOT FOR AUDIO</a:t>
            </a:r>
            <a:endParaRPr lang="en-US" sz="1200" i="0" u="sng" dirty="0">
              <a:latin typeface="Arial" pitchFamily="34" charset="0"/>
              <a:cs typeface="Arial" pitchFamily="34" charset="0"/>
            </a:endParaRPr>
          </a:p>
          <a:p>
            <a:pPr>
              <a:spcBef>
                <a:spcPct val="20000"/>
              </a:spcBef>
              <a:defRPr/>
            </a:pPr>
            <a:endParaRPr lang="en-US" sz="1200" i="0" dirty="0">
              <a:latin typeface="Arial" pitchFamily="34" charset="0"/>
              <a:cs typeface="Arial" pitchFamily="34" charset="0"/>
            </a:endParaRPr>
          </a:p>
          <a:p>
            <a:pPr>
              <a:spcBef>
                <a:spcPct val="20000"/>
              </a:spcBef>
              <a:defRPr/>
            </a:pPr>
            <a:r>
              <a:rPr lang="en-US" sz="1200" i="0" dirty="0">
                <a:latin typeface="Arial" pitchFamily="34" charset="0"/>
                <a:cs typeface="Arial" pitchFamily="34" charset="0"/>
              </a:rPr>
              <a:t>DORI</a:t>
            </a:r>
            <a:r>
              <a:rPr lang="en-US" sz="1200" i="0" baseline="0" dirty="0">
                <a:latin typeface="Arial" pitchFamily="34" charset="0"/>
                <a:cs typeface="Arial" pitchFamily="34" charset="0"/>
              </a:rPr>
              <a:t> 60-11, July 2005, Page F-15, </a:t>
            </a:r>
            <a:r>
              <a:rPr lang="en-US" sz="1200" b="1" i="0" dirty="0">
                <a:latin typeface="Arial" pitchFamily="34" charset="0"/>
                <a:cs typeface="Arial" pitchFamily="34" charset="0"/>
              </a:rPr>
              <a:t>Municipal</a:t>
            </a:r>
            <a:r>
              <a:rPr lang="en-US" sz="1200" b="1" i="0" baseline="0" dirty="0">
                <a:latin typeface="Arial" pitchFamily="34" charset="0"/>
                <a:cs typeface="Arial" pitchFamily="34" charset="0"/>
              </a:rPr>
              <a:t> Cost Sharing</a:t>
            </a:r>
            <a:r>
              <a:rPr lang="en-US" sz="1200" i="0" baseline="0" dirty="0">
                <a:latin typeface="Arial" pitchFamily="34" charset="0"/>
                <a:cs typeface="Arial" pitchFamily="34" charset="0"/>
              </a:rPr>
              <a:t> (non-Interstate projects), Projects determined by NDOT to be economic development projects are negotiated on a case-by-case basis.  </a:t>
            </a:r>
          </a:p>
          <a:p>
            <a:pPr>
              <a:spcBef>
                <a:spcPct val="20000"/>
              </a:spcBef>
              <a:defRPr/>
            </a:pPr>
            <a:r>
              <a:rPr lang="en-US" sz="1200" i="0" baseline="0" dirty="0">
                <a:latin typeface="Arial" pitchFamily="34" charset="0"/>
                <a:cs typeface="Arial" pitchFamily="34" charset="0"/>
              </a:rPr>
              <a:t>Section 4 – Municipalities with a </a:t>
            </a:r>
            <a:r>
              <a:rPr lang="en-US" sz="1200" b="1" i="0" baseline="0" dirty="0">
                <a:latin typeface="Arial" pitchFamily="34" charset="0"/>
                <a:cs typeface="Arial" pitchFamily="34" charset="0"/>
              </a:rPr>
              <a:t>Population of 5,000 or less</a:t>
            </a:r>
            <a:r>
              <a:rPr lang="en-US" sz="1200" i="0" baseline="0" dirty="0">
                <a:latin typeface="Arial" pitchFamily="34" charset="0"/>
                <a:cs typeface="Arial" pitchFamily="34" charset="0"/>
              </a:rPr>
              <a:t>.  </a:t>
            </a:r>
            <a:r>
              <a:rPr lang="en-US" sz="1200" b="1" i="0" baseline="0" dirty="0">
                <a:latin typeface="Arial" pitchFamily="34" charset="0"/>
                <a:cs typeface="Arial" pitchFamily="34" charset="0"/>
              </a:rPr>
              <a:t>Generally, no financial participation is required</a:t>
            </a:r>
            <a:r>
              <a:rPr lang="en-US" sz="1200" i="0" baseline="0" dirty="0">
                <a:latin typeface="Arial" pitchFamily="34" charset="0"/>
                <a:cs typeface="Arial" pitchFamily="34" charset="0"/>
              </a:rPr>
              <a:t>.  Constructing parking areas at the request of the Municipality is paid 100% by the Municipality.  Federal-aid Safety projects off the State Highway System requires 20% matching funds from the Municipality.   On 3R projects, if Municipality requests reconstruction of sidewalks, it pays 100% of sidewalks, but the NDOT pays for ADA ramps and blending back to the sidewalk.     </a:t>
            </a:r>
          </a:p>
          <a:p>
            <a:pPr>
              <a:spcBef>
                <a:spcPct val="20000"/>
              </a:spcBef>
              <a:defRPr/>
            </a:pPr>
            <a:r>
              <a:rPr lang="en-US" sz="1200" i="0" baseline="0" dirty="0">
                <a:latin typeface="Arial" pitchFamily="34" charset="0"/>
                <a:cs typeface="Arial" pitchFamily="34" charset="0"/>
              </a:rPr>
              <a:t>Section 5 – Municipalities with a </a:t>
            </a:r>
            <a:r>
              <a:rPr lang="en-US" sz="1200" b="1" i="0" baseline="0" dirty="0">
                <a:latin typeface="Arial" pitchFamily="34" charset="0"/>
                <a:cs typeface="Arial" pitchFamily="34" charset="0"/>
              </a:rPr>
              <a:t>Population over 5,000</a:t>
            </a:r>
            <a:r>
              <a:rPr lang="en-US" sz="1200" i="0" baseline="0" dirty="0">
                <a:latin typeface="Arial" pitchFamily="34" charset="0"/>
                <a:cs typeface="Arial" pitchFamily="34" charset="0"/>
              </a:rPr>
              <a:t>.  </a:t>
            </a:r>
            <a:r>
              <a:rPr lang="en-US" sz="1200" b="1" i="0" baseline="0" dirty="0">
                <a:latin typeface="Arial" pitchFamily="34" charset="0"/>
                <a:cs typeface="Arial" pitchFamily="34" charset="0"/>
              </a:rPr>
              <a:t>May require participation</a:t>
            </a:r>
            <a:r>
              <a:rPr lang="en-US" sz="1200" i="0" baseline="0" dirty="0">
                <a:latin typeface="Arial" pitchFamily="34" charset="0"/>
                <a:cs typeface="Arial" pitchFamily="34" charset="0"/>
              </a:rPr>
              <a:t>.  Depends on the  number of thru traffic lanes.  No cost if only two thru traffic lanes.  20% if there are four thru traffic lanes.   And more if there are more than four thru traffic lanes.  </a:t>
            </a:r>
            <a:endParaRPr lang="en-US" sz="1200" i="0" dirty="0">
              <a:latin typeface="Arial" pitchFamily="34" charset="0"/>
              <a:cs typeface="Arial" pitchFamily="34" charset="0"/>
            </a:endParaRPr>
          </a:p>
          <a:p>
            <a:pPr>
              <a:spcBef>
                <a:spcPct val="20000"/>
              </a:spcBef>
              <a:defRPr/>
            </a:pPr>
            <a:endParaRPr lang="en-US" sz="1200" i="1" dirty="0">
              <a:latin typeface="Arial" pitchFamily="34" charset="0"/>
              <a:cs typeface="Arial" pitchFamily="34" charset="0"/>
            </a:endParaRPr>
          </a:p>
          <a:p>
            <a:r>
              <a:rPr lang="en-US" sz="1200" b="1" i="0" u="none" strike="noStrike" kern="1200" baseline="0" dirty="0">
                <a:solidFill>
                  <a:schemeClr val="tx1"/>
                </a:solidFill>
                <a:latin typeface="+mn-lt"/>
                <a:ea typeface="+mn-ea"/>
                <a:cs typeface="+mn-cs"/>
              </a:rPr>
              <a:t>39-2104. Municipal streets; functional classifications.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Municipal streets are hereby divided into six functional classifications as follows: </a:t>
            </a:r>
          </a:p>
          <a:p>
            <a:r>
              <a:rPr lang="en-US" sz="1200" b="0" i="0" u="none" strike="noStrike" kern="1200" baseline="0" dirty="0">
                <a:solidFill>
                  <a:schemeClr val="tx1"/>
                </a:solidFill>
                <a:latin typeface="+mn-lt"/>
                <a:ea typeface="+mn-ea"/>
                <a:cs typeface="+mn-cs"/>
              </a:rPr>
              <a:t>(1) </a:t>
            </a:r>
            <a:r>
              <a:rPr lang="en-US" sz="1200" b="1" i="0" u="none" strike="noStrike" kern="1200" baseline="0" dirty="0">
                <a:solidFill>
                  <a:schemeClr val="tx1"/>
                </a:solidFill>
                <a:latin typeface="+mn-lt"/>
                <a:ea typeface="+mn-ea"/>
                <a:cs typeface="+mn-cs"/>
              </a:rPr>
              <a:t>Interstate</a:t>
            </a:r>
            <a:r>
              <a:rPr lang="en-US" sz="1200" b="0" i="0" u="none" strike="noStrike" kern="1200" baseline="0" dirty="0">
                <a:solidFill>
                  <a:schemeClr val="tx1"/>
                </a:solidFill>
                <a:latin typeface="+mn-lt"/>
                <a:ea typeface="+mn-ea"/>
                <a:cs typeface="+mn-cs"/>
              </a:rPr>
              <a:t>, which shall consist of the federally designated national system of interstate and defense highways; </a:t>
            </a:r>
          </a:p>
          <a:p>
            <a:r>
              <a:rPr lang="en-US" sz="1200" b="0" i="0" u="none" strike="noStrike" kern="1200" baseline="0" dirty="0">
                <a:solidFill>
                  <a:schemeClr val="tx1"/>
                </a:solidFill>
                <a:latin typeface="+mn-lt"/>
                <a:ea typeface="+mn-ea"/>
                <a:cs typeface="+mn-cs"/>
              </a:rPr>
              <a:t>(2) </a:t>
            </a:r>
            <a:r>
              <a:rPr lang="en-US" sz="1200" b="1" i="0" u="none" strike="noStrike" kern="1200" baseline="0" dirty="0">
                <a:solidFill>
                  <a:schemeClr val="tx1"/>
                </a:solidFill>
                <a:latin typeface="+mn-lt"/>
                <a:ea typeface="+mn-ea"/>
                <a:cs typeface="+mn-cs"/>
              </a:rPr>
              <a:t>Expressway</a:t>
            </a:r>
            <a:r>
              <a:rPr lang="en-US" sz="1200" b="0" i="0" u="none" strike="noStrike" kern="1200" baseline="0" dirty="0">
                <a:solidFill>
                  <a:schemeClr val="tx1"/>
                </a:solidFill>
                <a:latin typeface="+mn-lt"/>
                <a:ea typeface="+mn-ea"/>
                <a:cs typeface="+mn-cs"/>
              </a:rPr>
              <a:t>, which shall consist of two categories: Extensions of rural expressways and some additional routes which serve very high volumes of local traffic within urban areas; </a:t>
            </a:r>
          </a:p>
          <a:p>
            <a:r>
              <a:rPr lang="en-US" sz="1200" b="0" i="0" u="none" strike="noStrike" kern="1200" baseline="0" dirty="0">
                <a:solidFill>
                  <a:schemeClr val="tx1"/>
                </a:solidFill>
                <a:latin typeface="+mn-lt"/>
                <a:ea typeface="+mn-ea"/>
                <a:cs typeface="+mn-cs"/>
              </a:rPr>
              <a:t>(3) </a:t>
            </a:r>
            <a:r>
              <a:rPr lang="en-US" sz="1200" b="1" i="0" u="none" strike="noStrike" kern="1200" baseline="0" dirty="0">
                <a:solidFill>
                  <a:schemeClr val="tx1"/>
                </a:solidFill>
                <a:latin typeface="+mn-lt"/>
                <a:ea typeface="+mn-ea"/>
                <a:cs typeface="+mn-cs"/>
              </a:rPr>
              <a:t>Major arterial</a:t>
            </a:r>
            <a:r>
              <a:rPr lang="en-US" sz="1200" b="0" i="0" u="none" strike="noStrike" kern="1200" baseline="0" dirty="0">
                <a:solidFill>
                  <a:schemeClr val="tx1"/>
                </a:solidFill>
                <a:latin typeface="+mn-lt"/>
                <a:ea typeface="+mn-ea"/>
                <a:cs typeface="+mn-cs"/>
              </a:rPr>
              <a:t>, which shall generally consist of extensions of the rural major arterials which provide continuous service through municipalities for long-distance rural travel. They are the arterial streets used to transport products into and out of municipalities; </a:t>
            </a:r>
          </a:p>
          <a:p>
            <a:r>
              <a:rPr lang="en-US" sz="1200" b="0" i="0" u="none" strike="noStrike" kern="1200" baseline="0" dirty="0">
                <a:solidFill>
                  <a:schemeClr val="tx1"/>
                </a:solidFill>
                <a:latin typeface="+mn-lt"/>
                <a:ea typeface="+mn-ea"/>
                <a:cs typeface="+mn-cs"/>
              </a:rPr>
              <a:t>(4) </a:t>
            </a:r>
            <a:r>
              <a:rPr lang="en-US" sz="1200" b="1" i="0" u="none" strike="noStrike" kern="1200" baseline="0" dirty="0">
                <a:solidFill>
                  <a:schemeClr val="tx1"/>
                </a:solidFill>
                <a:latin typeface="+mn-lt"/>
                <a:ea typeface="+mn-ea"/>
                <a:cs typeface="+mn-cs"/>
              </a:rPr>
              <a:t>Other arterial</a:t>
            </a:r>
            <a:r>
              <a:rPr lang="en-US" sz="1200" b="0" i="0" u="none" strike="noStrike" kern="1200" baseline="0" dirty="0">
                <a:solidFill>
                  <a:schemeClr val="tx1"/>
                </a:solidFill>
                <a:latin typeface="+mn-lt"/>
                <a:ea typeface="+mn-ea"/>
                <a:cs typeface="+mn-cs"/>
              </a:rPr>
              <a:t>, which shall consist of two categories: Municipal extensions of rural other arterials, and arterial movements peculiar to a municipality's own complex, that is streets which interconnect major areas of activity within a municipality, such as shopping centers, the central business district, manufacturing centers, and industrial parks; </a:t>
            </a:r>
          </a:p>
          <a:p>
            <a:r>
              <a:rPr lang="en-US" sz="1200" b="0" i="0" u="none" strike="noStrike" kern="1200" baseline="0" dirty="0">
                <a:solidFill>
                  <a:schemeClr val="tx1"/>
                </a:solidFill>
                <a:latin typeface="+mn-lt"/>
                <a:ea typeface="+mn-ea"/>
                <a:cs typeface="+mn-cs"/>
              </a:rPr>
              <a:t>(5) </a:t>
            </a:r>
            <a:r>
              <a:rPr lang="en-US" sz="1200" b="1" i="0" u="none" strike="noStrike" kern="1200" baseline="0" dirty="0">
                <a:solidFill>
                  <a:schemeClr val="tx1"/>
                </a:solidFill>
                <a:latin typeface="+mn-lt"/>
                <a:ea typeface="+mn-ea"/>
                <a:cs typeface="+mn-cs"/>
              </a:rPr>
              <a:t>Collector</a:t>
            </a:r>
            <a:r>
              <a:rPr lang="en-US" sz="1200" b="0" i="0" u="none" strike="noStrike" kern="1200" baseline="0" dirty="0">
                <a:solidFill>
                  <a:schemeClr val="tx1"/>
                </a:solidFill>
                <a:latin typeface="+mn-lt"/>
                <a:ea typeface="+mn-ea"/>
                <a:cs typeface="+mn-cs"/>
              </a:rPr>
              <a:t>, which shall consist of a group of streets which collect traffic from residential streets and move it to smaller commercial centers or to higher arterial systems; and </a:t>
            </a:r>
          </a:p>
          <a:p>
            <a:r>
              <a:rPr lang="en-US" sz="1200" b="0" i="0" u="none" strike="noStrike" kern="1200" baseline="0" dirty="0">
                <a:solidFill>
                  <a:schemeClr val="tx1"/>
                </a:solidFill>
                <a:latin typeface="+mn-lt"/>
                <a:ea typeface="+mn-ea"/>
                <a:cs typeface="+mn-cs"/>
              </a:rPr>
              <a:t>(6) </a:t>
            </a:r>
            <a:r>
              <a:rPr lang="en-US" sz="1200" b="1" i="0" u="none" strike="noStrike" kern="1200" baseline="0" dirty="0">
                <a:solidFill>
                  <a:schemeClr val="tx1"/>
                </a:solidFill>
                <a:latin typeface="+mn-lt"/>
                <a:ea typeface="+mn-ea"/>
                <a:cs typeface="+mn-cs"/>
              </a:rPr>
              <a:t>Local</a:t>
            </a:r>
            <a:r>
              <a:rPr lang="en-US" sz="1200" b="0" i="0" u="none" strike="noStrike" kern="1200" baseline="0" dirty="0">
                <a:solidFill>
                  <a:schemeClr val="tx1"/>
                </a:solidFill>
                <a:latin typeface="+mn-lt"/>
                <a:ea typeface="+mn-ea"/>
                <a:cs typeface="+mn-cs"/>
              </a:rPr>
              <a:t>, which shall consist of the balance of streets in each municipality, principally residential access service streets and local business streets. They are characterized by very short trip lengths, almost exclusively limited to vehicles desiring to go to or from an adjacent property. </a:t>
            </a:r>
          </a:p>
          <a:p>
            <a:r>
              <a:rPr lang="en-US" sz="1200" b="1" i="0" u="none" strike="noStrike" kern="1200" baseline="0" dirty="0">
                <a:solidFill>
                  <a:schemeClr val="tx1"/>
                </a:solidFill>
                <a:latin typeface="+mn-lt"/>
                <a:ea typeface="+mn-ea"/>
                <a:cs typeface="+mn-cs"/>
              </a:rPr>
              <a:t>Source: Laws </a:t>
            </a:r>
            <a:r>
              <a:rPr lang="en-US" sz="1200" b="0" i="0" u="none" strike="noStrike" kern="1200" baseline="0" dirty="0">
                <a:solidFill>
                  <a:schemeClr val="tx1"/>
                </a:solidFill>
                <a:latin typeface="+mn-lt"/>
                <a:ea typeface="+mn-ea"/>
                <a:cs typeface="+mn-cs"/>
              </a:rPr>
              <a:t>1969, c. 312, § 4, p. 1120.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39-2105. Functional classifications; jurisdictional responsibility.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Jurisdictional responsibility for the various functional classifications of public highways and streets shall be as follows: </a:t>
            </a:r>
          </a:p>
          <a:p>
            <a:r>
              <a:rPr lang="en-US" sz="1200" b="0" i="0" u="none" strike="noStrike" kern="1200" baseline="0" dirty="0">
                <a:solidFill>
                  <a:schemeClr val="tx1"/>
                </a:solidFill>
                <a:latin typeface="+mn-lt"/>
                <a:ea typeface="+mn-ea"/>
                <a:cs typeface="+mn-cs"/>
              </a:rPr>
              <a:t>(1) The </a:t>
            </a:r>
            <a:r>
              <a:rPr lang="en-US" sz="1200" b="1" i="0" u="none" strike="noStrike" kern="1200" baseline="0" dirty="0">
                <a:solidFill>
                  <a:schemeClr val="tx1"/>
                </a:solidFill>
                <a:latin typeface="+mn-lt"/>
                <a:ea typeface="+mn-ea"/>
                <a:cs typeface="+mn-cs"/>
              </a:rPr>
              <a:t>state</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roads classified under the category of </a:t>
            </a:r>
            <a:r>
              <a:rPr lang="en-US" sz="1200" b="1" i="0" u="none" strike="noStrike" kern="1200" baseline="0" dirty="0">
                <a:solidFill>
                  <a:schemeClr val="tx1"/>
                </a:solidFill>
                <a:latin typeface="+mn-lt"/>
                <a:ea typeface="+mn-ea"/>
                <a:cs typeface="+mn-cs"/>
              </a:rPr>
              <a:t>rural highways as interstate, expressway, and major arterial, and the municipal extensions thereof</a:t>
            </a:r>
            <a:r>
              <a:rPr lang="en-US" sz="1200" b="0" i="0" u="none" strike="noStrike" kern="1200" baseline="0" dirty="0">
                <a:solidFill>
                  <a:schemeClr val="tx1"/>
                </a:solidFill>
                <a:latin typeface="+mn-lt"/>
                <a:ea typeface="+mn-ea"/>
                <a:cs typeface="+mn-cs"/>
              </a:rPr>
              <a:t>, except that the state shall not be responsible for that portion of a municipal extension which exceeds the design of the rural highway leading into the municipality. When the design of a rural highway differs at the different points where it leads into the municipality, the state's responsibility for the municipal extension thereof shall be limited to the lesser of the two designs. The state shall be responsible for the entire interstate system under either the rural or municipal category and for connecting links between the interstate and the nearest existing state highway system in rural areas, except that if such a connecting link has not been improved and a sufficient study by the Department of Transportation results in the determination that a link to an alternate state highway would provide better service for the area involved, the department shall have the option of providing the alternate route, subject to satisfactory local participation in the additional cost of the alternate route; </a:t>
            </a:r>
          </a:p>
          <a:p>
            <a:r>
              <a:rPr lang="en-US" sz="1200" b="0" i="0" u="none" strike="noStrike" kern="1200" baseline="0" dirty="0">
                <a:solidFill>
                  <a:schemeClr val="tx1"/>
                </a:solidFill>
                <a:latin typeface="+mn-lt"/>
                <a:ea typeface="+mn-ea"/>
                <a:cs typeface="+mn-cs"/>
              </a:rPr>
              <a:t>(2) The various </a:t>
            </a:r>
            <a:r>
              <a:rPr lang="en-US" sz="1200" b="1" i="0" u="none" strike="noStrike" kern="1200" baseline="0" dirty="0">
                <a:solidFill>
                  <a:schemeClr val="tx1"/>
                </a:solidFill>
                <a:latin typeface="+mn-lt"/>
                <a:ea typeface="+mn-ea"/>
                <a:cs typeface="+mn-cs"/>
              </a:rPr>
              <a:t>counties</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roads classified as other </a:t>
            </a:r>
            <a:r>
              <a:rPr lang="en-US" sz="1200" b="1" i="0" u="none" strike="noStrike" kern="1200" baseline="0" dirty="0">
                <a:solidFill>
                  <a:schemeClr val="tx1"/>
                </a:solidFill>
                <a:latin typeface="+mn-lt"/>
                <a:ea typeface="+mn-ea"/>
                <a:cs typeface="+mn-cs"/>
              </a:rPr>
              <a:t>arterial, collector, local, minimum maintenance, and remote residential under the rural highway category</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(3) The various incorporated </a:t>
            </a:r>
            <a:r>
              <a:rPr lang="en-US" sz="1200" b="1" i="0" u="none" strike="noStrike" kern="1200" baseline="0" dirty="0">
                <a:solidFill>
                  <a:schemeClr val="tx1"/>
                </a:solidFill>
                <a:latin typeface="+mn-lt"/>
                <a:ea typeface="+mn-ea"/>
                <a:cs typeface="+mn-cs"/>
              </a:rPr>
              <a:t>municipalities</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streets classified as </a:t>
            </a:r>
            <a:r>
              <a:rPr lang="en-US" sz="1200" b="1" i="0" u="none" strike="noStrike" kern="1200" baseline="0" dirty="0">
                <a:solidFill>
                  <a:schemeClr val="tx1"/>
                </a:solidFill>
                <a:latin typeface="+mn-lt"/>
                <a:ea typeface="+mn-ea"/>
                <a:cs typeface="+mn-cs"/>
              </a:rPr>
              <a:t>expressway which are of a purely local nature, that portion of municipal extensions of rural expressways and major arterials which exceeds the design of the rural portions of such systems, and responsibility for those streets classified as other arterial, collector, and local within their corporate limits</a:t>
            </a:r>
            <a:r>
              <a:rPr lang="en-US" sz="1200" b="0" i="0" u="none" strike="noStrike" kern="1200" baseline="0" dirty="0">
                <a:solidFill>
                  <a:schemeClr val="tx1"/>
                </a:solidFill>
                <a:latin typeface="+mn-lt"/>
                <a:ea typeface="+mn-ea"/>
                <a:cs typeface="+mn-cs"/>
              </a:rPr>
              <a:t>; and </a:t>
            </a:r>
          </a:p>
          <a:p>
            <a:r>
              <a:rPr lang="en-US" sz="1200" b="0" i="0" u="none" strike="noStrike" kern="1200" baseline="0" dirty="0">
                <a:solidFill>
                  <a:schemeClr val="tx1"/>
                </a:solidFill>
                <a:latin typeface="+mn-lt"/>
                <a:ea typeface="+mn-ea"/>
                <a:cs typeface="+mn-cs"/>
              </a:rPr>
              <a:t>(4) Jurisdictional responsibility for all scenic-recreation roads and highways shall remain with the governmental subdivision which had jurisdictional responsibility for such road or highway prior to its change in classification to scenic-recreation made pursuant to this section and sections 39-2103, 39-2109, and 39-2113. </a:t>
            </a:r>
          </a:p>
          <a:p>
            <a:r>
              <a:rPr lang="en-US" sz="1200" b="1" i="0" u="none" strike="noStrike" kern="1200" baseline="0" dirty="0">
                <a:solidFill>
                  <a:schemeClr val="tx1"/>
                </a:solidFill>
                <a:latin typeface="+mn-lt"/>
                <a:ea typeface="+mn-ea"/>
                <a:cs typeface="+mn-cs"/>
              </a:rPr>
              <a:t>Source: Laws </a:t>
            </a:r>
            <a:r>
              <a:rPr lang="en-US" sz="1200" b="0" i="0" u="none" strike="noStrike" kern="1200" baseline="0" dirty="0">
                <a:solidFill>
                  <a:schemeClr val="tx1"/>
                </a:solidFill>
                <a:latin typeface="+mn-lt"/>
                <a:ea typeface="+mn-ea"/>
                <a:cs typeface="+mn-cs"/>
              </a:rPr>
              <a:t>1969, c. 312, § 5, p. 1121; Laws 1971, LB 738, § 1; Laws 1980, LB 873, § 2; Laws 1983, LB 10, § 4; Laws 2008, LB1068, § 5. </a:t>
            </a:r>
          </a:p>
          <a:p>
            <a:endParaRPr lang="en-US" sz="1200" b="0" i="0" u="none" strike="noStrike" kern="1200" baseline="0" dirty="0">
              <a:solidFill>
                <a:schemeClr val="tx1"/>
              </a:solidFill>
              <a:latin typeface="+mn-lt"/>
              <a:ea typeface="+mn-ea"/>
              <a:cs typeface="+mn-cs"/>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11</a:t>
            </a:fld>
            <a:endParaRPr lang="en-US" dirty="0"/>
          </a:p>
        </p:txBody>
      </p:sp>
    </p:spTree>
    <p:extLst>
      <p:ext uri="{BB962C8B-B14F-4D97-AF65-F5344CB8AC3E}">
        <p14:creationId xmlns:p14="http://schemas.microsoft.com/office/powerpoint/2010/main" val="180984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i="1" dirty="0"/>
              <a:t>8/5/2019 Updated removed reference to “Blue Sheet in Notebook”</a:t>
            </a:r>
            <a:r>
              <a:rPr lang="en-US" i="1" dirty="0">
                <a:sym typeface="Wingdings" panose="05000000000000000000" pitchFamily="2" charset="2"/>
              </a:rPr>
              <a:t>, no audio media changes</a:t>
            </a:r>
            <a:endParaRPr lang="en-US" dirty="0">
              <a:solidFill>
                <a:srgbClr val="FF0000"/>
              </a:solidFill>
            </a:endParaRPr>
          </a:p>
          <a:p>
            <a:pPr>
              <a:spcBef>
                <a:spcPct val="20000"/>
              </a:spcBef>
              <a:defRPr/>
            </a:pPr>
            <a:endParaRPr lang="en-US" sz="1200" i="0" u="none" baseline="0" dirty="0">
              <a:latin typeface="Arial" pitchFamily="34" charset="0"/>
              <a:cs typeface="Arial" pitchFamily="34" charset="0"/>
            </a:endParaRP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Regarding the footnote on the previous screen which read: </a:t>
            </a:r>
            <a:r>
              <a:rPr lang="en-US" i="1" dirty="0">
                <a:solidFill>
                  <a:srgbClr val="FF0000"/>
                </a:solidFill>
                <a:cs typeface="Arial" panose="020B0604020202020204" pitchFamily="34" charset="0"/>
              </a:rPr>
              <a:t>The Municipality is responsible for that portion that exceeds the design of the rural highway that leads into the municipality</a:t>
            </a:r>
            <a:r>
              <a:rPr lang="en-US" dirty="0">
                <a:solidFill>
                  <a:srgbClr val="FF0000"/>
                </a:solidFill>
                <a:cs typeface="Arial" panose="020B0604020202020204" pitchFamily="34" charset="0"/>
              </a:rPr>
              <a:t>.   </a:t>
            </a:r>
            <a:endParaRPr lang="en-US" sz="1200" i="0" u="none" baseline="0" dirty="0">
              <a:latin typeface="Arial" pitchFamily="34" charset="0"/>
              <a:cs typeface="Arial" pitchFamily="34" charset="0"/>
            </a:endParaRP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Since the State is responsible for all roads classified as Interstate, the footnote applies only to municipal extensions of state highways with a State functional classification of Expressway or Major Arterial.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b="0" i="0" u="none" strike="noStrike" kern="1200" baseline="0" dirty="0">
                <a:solidFill>
                  <a:schemeClr val="tx1"/>
                </a:solidFill>
                <a:latin typeface="+mn-lt"/>
                <a:ea typeface="+mn-ea"/>
                <a:cs typeface="+mn-cs"/>
              </a:rPr>
              <a:t>State Statute 39-2105 reads: When the design of a rural highway differs at the different points where it leads into the municipality, the state's responsibility for the municipal extension thereof shall be limited to the lesser of the two designs. </a:t>
            </a:r>
            <a:endParaRPr lang="en-US" sz="1200" i="0" u="none" baseline="0" dirty="0">
              <a:latin typeface="Arial" pitchFamily="34" charset="0"/>
              <a:cs typeface="Arial" pitchFamily="34" charset="0"/>
            </a:endParaRP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This screen shows an example of what this means.  On the right side of the screen the rural State highway entering corporate limits is 22 ft wide.  On the left side of the screen the rural highway leaving corporate limits is 24 ft wide.  According to State Statute 39-2105, the municipality has jurisdictional responsibility for that </a:t>
            </a:r>
            <a:r>
              <a:rPr lang="en-US" sz="1200" b="1" i="0" u="none" baseline="0" dirty="0">
                <a:latin typeface="Arial" pitchFamily="34" charset="0"/>
                <a:cs typeface="Arial" pitchFamily="34" charset="0"/>
              </a:rPr>
              <a:t>portion which exceeds the design of the rural portion</a:t>
            </a:r>
            <a:r>
              <a:rPr lang="en-US" sz="1200" i="0" u="none" baseline="0" dirty="0">
                <a:latin typeface="Arial" pitchFamily="34" charset="0"/>
                <a:cs typeface="Arial" pitchFamily="34" charset="0"/>
              </a:rPr>
              <a:t>.  If the two rural portions are different, which they are in the example, the municipality is responsible for that portion which exceeds the </a:t>
            </a:r>
            <a:r>
              <a:rPr lang="en-US" sz="1200" b="1" i="0" u="none" baseline="0" dirty="0">
                <a:latin typeface="Arial" pitchFamily="34" charset="0"/>
                <a:cs typeface="Arial" pitchFamily="34" charset="0"/>
              </a:rPr>
              <a:t>lesser</a:t>
            </a:r>
            <a:r>
              <a:rPr lang="en-US" sz="1200" i="0" u="none" baseline="0" dirty="0">
                <a:latin typeface="Arial" pitchFamily="34" charset="0"/>
                <a:cs typeface="Arial" pitchFamily="34" charset="0"/>
              </a:rPr>
              <a:t> of the two designs.  So, in this example, the State is responsible for the 22 ft width and the municipality is responsible for that portion which exceeds 22 ft width..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For works or projects on a State highway, there may be some cost sharing required for the Municipality.  Usually, this affects only cities with a population of over 5,000, and is a function of the number of thru traffic lanes.  For further information, you may request a copy of Department of Transportation Instruction 60-11, Municipal Sharing.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And also note that there are usually interlocal agreements between the municipality and the Nebraska Department of Transportation for mowing, snow removal and other activities.  </a:t>
            </a:r>
          </a:p>
          <a:p>
            <a:pPr>
              <a:spcBef>
                <a:spcPct val="20000"/>
              </a:spcBef>
              <a:defRPr/>
            </a:pPr>
            <a:endParaRPr lang="en-US" sz="1200" i="0" u="none" baseline="0" dirty="0">
              <a:latin typeface="Arial" pitchFamily="34" charset="0"/>
              <a:cs typeface="Arial" pitchFamily="34" charset="0"/>
            </a:endParaRPr>
          </a:p>
          <a:p>
            <a:pPr>
              <a:spcBef>
                <a:spcPct val="20000"/>
              </a:spcBef>
              <a:defRPr/>
            </a:pPr>
            <a:endParaRPr lang="en-US" sz="1200" i="0" u="sng" baseline="0" dirty="0">
              <a:latin typeface="Arial" pitchFamily="34" charset="0"/>
              <a:cs typeface="Arial" pitchFamily="34" charset="0"/>
            </a:endParaRPr>
          </a:p>
          <a:p>
            <a:pPr>
              <a:spcBef>
                <a:spcPct val="20000"/>
              </a:spcBef>
              <a:defRPr/>
            </a:pPr>
            <a:r>
              <a:rPr lang="en-US" sz="1200" i="0" u="sng" baseline="0" dirty="0">
                <a:latin typeface="Arial" pitchFamily="34" charset="0"/>
                <a:cs typeface="Arial" pitchFamily="34" charset="0"/>
              </a:rPr>
              <a:t>NOT FOR AUDIO</a:t>
            </a:r>
            <a:endParaRPr lang="en-US" sz="1200" i="0" u="sng" dirty="0">
              <a:latin typeface="Arial" pitchFamily="34" charset="0"/>
              <a:cs typeface="Arial" pitchFamily="34" charset="0"/>
            </a:endParaRPr>
          </a:p>
          <a:p>
            <a:pPr>
              <a:spcBef>
                <a:spcPct val="20000"/>
              </a:spcBef>
              <a:defRPr/>
            </a:pPr>
            <a:endParaRPr lang="en-US" sz="1200" i="0" dirty="0">
              <a:latin typeface="Arial" pitchFamily="34" charset="0"/>
              <a:cs typeface="Arial" pitchFamily="34" charset="0"/>
            </a:endParaRPr>
          </a:p>
          <a:p>
            <a:r>
              <a:rPr lang="en-US" sz="1200" b="1" i="0" u="none" strike="noStrike" kern="1200" baseline="0" dirty="0">
                <a:solidFill>
                  <a:schemeClr val="tx1"/>
                </a:solidFill>
                <a:latin typeface="+mn-lt"/>
                <a:ea typeface="+mn-ea"/>
                <a:cs typeface="+mn-cs"/>
              </a:rPr>
              <a:t>39-2105. Functional classifications; jurisdictional responsibility.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Jurisdictional responsibility for the various functional classifications of public highways and streets shall be as follows: </a:t>
            </a:r>
          </a:p>
          <a:p>
            <a:r>
              <a:rPr lang="en-US" sz="1200" b="0" i="0" u="none" strike="noStrike" kern="1200" baseline="0" dirty="0">
                <a:solidFill>
                  <a:schemeClr val="tx1"/>
                </a:solidFill>
                <a:latin typeface="+mn-lt"/>
                <a:ea typeface="+mn-ea"/>
                <a:cs typeface="+mn-cs"/>
              </a:rPr>
              <a:t>(1) The </a:t>
            </a:r>
            <a:r>
              <a:rPr lang="en-US" sz="1200" b="1" i="0" u="none" strike="noStrike" kern="1200" baseline="0" dirty="0">
                <a:solidFill>
                  <a:schemeClr val="tx1"/>
                </a:solidFill>
                <a:latin typeface="+mn-lt"/>
                <a:ea typeface="+mn-ea"/>
                <a:cs typeface="+mn-cs"/>
              </a:rPr>
              <a:t>state</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roads classified under the category of </a:t>
            </a:r>
            <a:r>
              <a:rPr lang="en-US" sz="1200" b="1" i="0" u="none" strike="noStrike" kern="1200" baseline="0" dirty="0">
                <a:solidFill>
                  <a:schemeClr val="tx1"/>
                </a:solidFill>
                <a:latin typeface="+mn-lt"/>
                <a:ea typeface="+mn-ea"/>
                <a:cs typeface="+mn-cs"/>
              </a:rPr>
              <a:t>rural highways as interstate, expressway, and major arterial, and the municipal extensions thereof</a:t>
            </a:r>
            <a:r>
              <a:rPr lang="en-US" sz="1200" b="0" i="0" u="none" strike="noStrike" kern="1200" baseline="0" dirty="0">
                <a:solidFill>
                  <a:schemeClr val="tx1"/>
                </a:solidFill>
                <a:latin typeface="+mn-lt"/>
                <a:ea typeface="+mn-ea"/>
                <a:cs typeface="+mn-cs"/>
              </a:rPr>
              <a:t>, except that the state shall not be responsible for that portion of a municipal extension which exceeds the design of the rural highway leading into the municipality. When the design of a rural highway differs at the different points where it leads into the municipality, the state's responsibility for the municipal extension thereof shall be limited to the lesser of the two designs. The state shall be responsible for the entire interstate system under either the rural or municipal category and for connecting links between the interstate and the nearest existing state highway system in rural areas, except that if such a connecting link has not been improved and a sufficient study by the Department of Transportation results in the determination that a link to an alternate state highway would provide better service for the area involved, the department shall have the option of providing the alternate route, subject to satisfactory local participation in the additional cost of the alternate route; </a:t>
            </a:r>
          </a:p>
          <a:p>
            <a:r>
              <a:rPr lang="en-US" sz="1200" b="0" i="0" u="none" strike="noStrike" kern="1200" baseline="0" dirty="0">
                <a:solidFill>
                  <a:schemeClr val="tx1"/>
                </a:solidFill>
                <a:latin typeface="+mn-lt"/>
                <a:ea typeface="+mn-ea"/>
                <a:cs typeface="+mn-cs"/>
              </a:rPr>
              <a:t>(2) The various </a:t>
            </a:r>
            <a:r>
              <a:rPr lang="en-US" sz="1200" b="1" i="0" u="none" strike="noStrike" kern="1200" baseline="0" dirty="0">
                <a:solidFill>
                  <a:schemeClr val="tx1"/>
                </a:solidFill>
                <a:latin typeface="+mn-lt"/>
                <a:ea typeface="+mn-ea"/>
                <a:cs typeface="+mn-cs"/>
              </a:rPr>
              <a:t>counties</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roads classified as other </a:t>
            </a:r>
            <a:r>
              <a:rPr lang="en-US" sz="1200" b="1" i="0" u="none" strike="noStrike" kern="1200" baseline="0" dirty="0">
                <a:solidFill>
                  <a:schemeClr val="tx1"/>
                </a:solidFill>
                <a:latin typeface="+mn-lt"/>
                <a:ea typeface="+mn-ea"/>
                <a:cs typeface="+mn-cs"/>
              </a:rPr>
              <a:t>arterial, collector, local, minimum maintenance, and remote residential under the rural highway category</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(3) The various incorporated </a:t>
            </a:r>
            <a:r>
              <a:rPr lang="en-US" sz="1200" b="1" i="0" u="none" strike="noStrike" kern="1200" baseline="0" dirty="0">
                <a:solidFill>
                  <a:schemeClr val="tx1"/>
                </a:solidFill>
                <a:latin typeface="+mn-lt"/>
                <a:ea typeface="+mn-ea"/>
                <a:cs typeface="+mn-cs"/>
              </a:rPr>
              <a:t>municipalities</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streets classified as </a:t>
            </a:r>
            <a:r>
              <a:rPr lang="en-US" sz="1200" b="1" i="0" u="none" strike="noStrike" kern="1200" baseline="0" dirty="0">
                <a:solidFill>
                  <a:schemeClr val="tx1"/>
                </a:solidFill>
                <a:latin typeface="+mn-lt"/>
                <a:ea typeface="+mn-ea"/>
                <a:cs typeface="+mn-cs"/>
              </a:rPr>
              <a:t>expressway which are of a purely local nature, that portion of municipal extensions of rural expressways and major arterials which exceeds the design of the rural portions of such systems, and responsibility for those streets classified as other arterial, collector, and local within their corporate limits</a:t>
            </a:r>
            <a:r>
              <a:rPr lang="en-US" sz="1200" b="0" i="0" u="none" strike="noStrike" kern="1200" baseline="0" dirty="0">
                <a:solidFill>
                  <a:schemeClr val="tx1"/>
                </a:solidFill>
                <a:latin typeface="+mn-lt"/>
                <a:ea typeface="+mn-ea"/>
                <a:cs typeface="+mn-cs"/>
              </a:rPr>
              <a:t>; and </a:t>
            </a:r>
          </a:p>
          <a:p>
            <a:r>
              <a:rPr lang="en-US" sz="1200" b="0" i="0" u="none" strike="noStrike" kern="1200" baseline="0" dirty="0">
                <a:solidFill>
                  <a:schemeClr val="tx1"/>
                </a:solidFill>
                <a:latin typeface="+mn-lt"/>
                <a:ea typeface="+mn-ea"/>
                <a:cs typeface="+mn-cs"/>
              </a:rPr>
              <a:t>(4) Jurisdictional responsibility for all scenic-recreation roads and highways shall remain with the governmental subdivision which had jurisdictional responsibility for such road or highway prior to its change in classification to scenic-recreation made pursuant to this section and sections 39-2103, 39-2109, and 39-2113. </a:t>
            </a:r>
          </a:p>
          <a:p>
            <a:r>
              <a:rPr lang="en-US" sz="1200" b="1" i="0" u="none" strike="noStrike" kern="1200" baseline="0" dirty="0">
                <a:solidFill>
                  <a:schemeClr val="tx1"/>
                </a:solidFill>
                <a:latin typeface="+mn-lt"/>
                <a:ea typeface="+mn-ea"/>
                <a:cs typeface="+mn-cs"/>
              </a:rPr>
              <a:t>Source: Laws </a:t>
            </a:r>
            <a:r>
              <a:rPr lang="en-US" sz="1200" b="0" i="0" u="none" strike="noStrike" kern="1200" baseline="0" dirty="0">
                <a:solidFill>
                  <a:schemeClr val="tx1"/>
                </a:solidFill>
                <a:latin typeface="+mn-lt"/>
                <a:ea typeface="+mn-ea"/>
                <a:cs typeface="+mn-cs"/>
              </a:rPr>
              <a:t>1969, c. 312, § 5, p. 1121; Laws 1971, LB 738, § 1; Laws 1980, LB 873, § 2; Laws 1983, LB 10, § 4; Laws 2008, LB1068, § 5. </a:t>
            </a:r>
          </a:p>
          <a:p>
            <a:pPr>
              <a:spcBef>
                <a:spcPct val="20000"/>
              </a:spcBef>
              <a:defRPr/>
            </a:pPr>
            <a:endParaRPr lang="en-US" sz="1200" i="0" dirty="0">
              <a:latin typeface="Arial" pitchFamily="34" charset="0"/>
              <a:cs typeface="Arial" pitchFamily="34" charset="0"/>
            </a:endParaRPr>
          </a:p>
          <a:p>
            <a:pPr>
              <a:spcBef>
                <a:spcPct val="20000"/>
              </a:spcBef>
              <a:defRPr/>
            </a:pPr>
            <a:endParaRPr lang="en-US" sz="1200" i="0" dirty="0">
              <a:latin typeface="Arial" pitchFamily="34" charset="0"/>
              <a:cs typeface="Arial" pitchFamily="34" charset="0"/>
            </a:endParaRPr>
          </a:p>
          <a:p>
            <a:pPr>
              <a:spcBef>
                <a:spcPct val="20000"/>
              </a:spcBef>
              <a:defRPr/>
            </a:pPr>
            <a:r>
              <a:rPr lang="en-US" sz="1200" i="0" dirty="0">
                <a:latin typeface="Arial" pitchFamily="34" charset="0"/>
                <a:cs typeface="Arial" pitchFamily="34" charset="0"/>
              </a:rPr>
              <a:t>DORI</a:t>
            </a:r>
            <a:r>
              <a:rPr lang="en-US" sz="1200" i="0" baseline="0" dirty="0">
                <a:latin typeface="Arial" pitchFamily="34" charset="0"/>
                <a:cs typeface="Arial" pitchFamily="34" charset="0"/>
              </a:rPr>
              <a:t> 60-11, July 2005, Page F-15, </a:t>
            </a:r>
            <a:r>
              <a:rPr lang="en-US" sz="1200" b="1" i="0" dirty="0">
                <a:latin typeface="Arial" pitchFamily="34" charset="0"/>
                <a:cs typeface="Arial" pitchFamily="34" charset="0"/>
              </a:rPr>
              <a:t>Municipal</a:t>
            </a:r>
            <a:r>
              <a:rPr lang="en-US" sz="1200" b="1" i="0" baseline="0" dirty="0">
                <a:latin typeface="Arial" pitchFamily="34" charset="0"/>
                <a:cs typeface="Arial" pitchFamily="34" charset="0"/>
              </a:rPr>
              <a:t> Cost Sharing</a:t>
            </a:r>
            <a:r>
              <a:rPr lang="en-US" sz="1200" i="0" baseline="0" dirty="0">
                <a:latin typeface="Arial" pitchFamily="34" charset="0"/>
                <a:cs typeface="Arial" pitchFamily="34" charset="0"/>
              </a:rPr>
              <a:t> (non-Interstate projects), Projects determined by NDOT to be economic development projects are negotiated on a case-by-case basis.  </a:t>
            </a:r>
          </a:p>
          <a:p>
            <a:pPr>
              <a:spcBef>
                <a:spcPct val="20000"/>
              </a:spcBef>
              <a:defRPr/>
            </a:pPr>
            <a:r>
              <a:rPr lang="en-US" sz="1200" i="0" baseline="0" dirty="0">
                <a:latin typeface="Arial" pitchFamily="34" charset="0"/>
                <a:cs typeface="Arial" pitchFamily="34" charset="0"/>
              </a:rPr>
              <a:t>Section 4 – Municipalities with a </a:t>
            </a:r>
            <a:r>
              <a:rPr lang="en-US" sz="1200" b="1" i="0" baseline="0" dirty="0">
                <a:latin typeface="Arial" pitchFamily="34" charset="0"/>
                <a:cs typeface="Arial" pitchFamily="34" charset="0"/>
              </a:rPr>
              <a:t>Population of 5,000 or less</a:t>
            </a:r>
            <a:r>
              <a:rPr lang="en-US" sz="1200" i="0" baseline="0" dirty="0">
                <a:latin typeface="Arial" pitchFamily="34" charset="0"/>
                <a:cs typeface="Arial" pitchFamily="34" charset="0"/>
              </a:rPr>
              <a:t>.  </a:t>
            </a:r>
            <a:r>
              <a:rPr lang="en-US" sz="1200" b="1" i="0" baseline="0" dirty="0">
                <a:latin typeface="Arial" pitchFamily="34" charset="0"/>
                <a:cs typeface="Arial" pitchFamily="34" charset="0"/>
              </a:rPr>
              <a:t>Generally, no financial participation is required</a:t>
            </a:r>
            <a:r>
              <a:rPr lang="en-US" sz="1200" i="0" baseline="0" dirty="0">
                <a:latin typeface="Arial" pitchFamily="34" charset="0"/>
                <a:cs typeface="Arial" pitchFamily="34" charset="0"/>
              </a:rPr>
              <a:t>.  Constructing parking areas at the request of the Municipality is paid 100% by the Municipality.  Federal-aid Safety projects off the State Highway System requires 20% matching funds from the Municipality.   On 3R projects, if Municipality requests reconstruction of sidewalks, it pays 100% of sidewalks, but the NDOT pays for ADA ramps and blending back to the sidewalk.    </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i="0" baseline="0" dirty="0">
                <a:latin typeface="Arial" pitchFamily="34" charset="0"/>
                <a:cs typeface="Arial" pitchFamily="34" charset="0"/>
              </a:rPr>
              <a:t>Section 5 – Municipalities with a </a:t>
            </a:r>
            <a:r>
              <a:rPr lang="en-US" sz="1200" b="1" i="0" baseline="0" dirty="0">
                <a:latin typeface="Arial" pitchFamily="34" charset="0"/>
                <a:cs typeface="Arial" pitchFamily="34" charset="0"/>
              </a:rPr>
              <a:t>Population over 5,000</a:t>
            </a:r>
            <a:r>
              <a:rPr lang="en-US" sz="1200" i="0" baseline="0" dirty="0">
                <a:latin typeface="Arial" pitchFamily="34" charset="0"/>
                <a:cs typeface="Arial" pitchFamily="34" charset="0"/>
              </a:rPr>
              <a:t>.  </a:t>
            </a:r>
            <a:r>
              <a:rPr lang="en-US" sz="1200" b="1" i="0" baseline="0" dirty="0">
                <a:latin typeface="Arial" pitchFamily="34" charset="0"/>
                <a:cs typeface="Arial" pitchFamily="34" charset="0"/>
              </a:rPr>
              <a:t>May require participation</a:t>
            </a:r>
            <a:r>
              <a:rPr lang="en-US" sz="1200" i="0" baseline="0" dirty="0">
                <a:latin typeface="Arial" pitchFamily="34" charset="0"/>
                <a:cs typeface="Arial" pitchFamily="34" charset="0"/>
              </a:rPr>
              <a:t>.  Depends on the  number of thru traffic lanes.  No cost if only two thru traffic lanes.  20% if there are four thru traffic lanes.   And more if there are more than four thru traffic lanes.  </a:t>
            </a:r>
            <a:endParaRPr lang="en-US" sz="1200" i="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12</a:t>
            </a:fld>
            <a:endParaRPr lang="en-US"/>
          </a:p>
        </p:txBody>
      </p:sp>
    </p:spTree>
    <p:extLst>
      <p:ext uri="{BB962C8B-B14F-4D97-AF65-F5344CB8AC3E}">
        <p14:creationId xmlns:p14="http://schemas.microsoft.com/office/powerpoint/2010/main" val="938900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i="1" dirty="0"/>
              <a:t>8/5/2019 Updated instances of NDOR</a:t>
            </a:r>
            <a:r>
              <a:rPr lang="en-US" i="1" dirty="0">
                <a:sym typeface="Wingdings" panose="05000000000000000000" pitchFamily="2" charset="2"/>
              </a:rPr>
              <a:t>NDOT in the slide, no audio media changes</a:t>
            </a:r>
            <a:endParaRPr lang="en-US" dirty="0">
              <a:solidFill>
                <a:srgbClr val="FF0000"/>
              </a:solidFill>
            </a:endParaRPr>
          </a:p>
          <a:p>
            <a:pPr>
              <a:spcBef>
                <a:spcPct val="20000"/>
              </a:spcBef>
              <a:defRPr/>
            </a:pPr>
            <a:endParaRPr lang="en-US" sz="1200" i="0" dirty="0">
              <a:latin typeface="Arial" pitchFamily="34" charset="0"/>
              <a:cs typeface="Arial" pitchFamily="34" charset="0"/>
            </a:endParaRPr>
          </a:p>
          <a:p>
            <a:pPr>
              <a:spcBef>
                <a:spcPct val="20000"/>
              </a:spcBef>
              <a:defRPr/>
            </a:pPr>
            <a:r>
              <a:rPr lang="en-US" sz="1200" i="0" dirty="0">
                <a:latin typeface="Arial" pitchFamily="34" charset="0"/>
                <a:cs typeface="Arial" pitchFamily="34" charset="0"/>
              </a:rPr>
              <a:t>This</a:t>
            </a:r>
            <a:r>
              <a:rPr lang="en-US" sz="1200" i="0" baseline="0" dirty="0">
                <a:latin typeface="Arial" pitchFamily="34" charset="0"/>
                <a:cs typeface="Arial" pitchFamily="34" charset="0"/>
              </a:rPr>
              <a:t> screen summarizes the </a:t>
            </a:r>
            <a:r>
              <a:rPr lang="en-US" sz="1200" b="1" i="0" baseline="0" dirty="0">
                <a:latin typeface="Arial" pitchFamily="34" charset="0"/>
                <a:cs typeface="Arial" pitchFamily="34" charset="0"/>
              </a:rPr>
              <a:t>nine</a:t>
            </a:r>
            <a:r>
              <a:rPr lang="en-US" sz="1200" i="0" baseline="0" dirty="0">
                <a:latin typeface="Arial" pitchFamily="34" charset="0"/>
                <a:cs typeface="Arial" pitchFamily="34" charset="0"/>
              </a:rPr>
              <a:t> Nebraska Rural functional classifications in State Statute 39-2103 and starting on page 2 of Title 428 NAC Chapter 1.  </a:t>
            </a:r>
          </a:p>
          <a:p>
            <a:pPr>
              <a:spcBef>
                <a:spcPct val="20000"/>
              </a:spcBef>
              <a:defRPr/>
            </a:pPr>
            <a:endParaRPr lang="en-US" sz="1200" i="0" baseline="0" dirty="0">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i="0" baseline="0" dirty="0">
                <a:latin typeface="Arial" pitchFamily="34" charset="0"/>
                <a:cs typeface="Arial" pitchFamily="34" charset="0"/>
              </a:rPr>
              <a:t>The Rural category means that only roads </a:t>
            </a:r>
            <a:r>
              <a:rPr lang="en-US" sz="1200" b="1" i="0" baseline="0" dirty="0">
                <a:latin typeface="Arial" pitchFamily="34" charset="0"/>
                <a:cs typeface="Arial" pitchFamily="34" charset="0"/>
              </a:rPr>
              <a:t>outside</a:t>
            </a:r>
            <a:r>
              <a:rPr lang="en-US" sz="1200" i="0" baseline="0" dirty="0">
                <a:latin typeface="Arial" pitchFamily="34" charset="0"/>
                <a:cs typeface="Arial" pitchFamily="34" charset="0"/>
              </a:rPr>
              <a:t> corporate limits can have these classifications.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The </a:t>
            </a:r>
            <a:r>
              <a:rPr lang="en-US" sz="1200" b="1" i="0" baseline="0" dirty="0">
                <a:latin typeface="Arial" pitchFamily="34" charset="0"/>
                <a:cs typeface="Arial" pitchFamily="34" charset="0"/>
              </a:rPr>
              <a:t>nine classifications </a:t>
            </a:r>
            <a:r>
              <a:rPr lang="en-US" sz="1200" i="0" baseline="0" dirty="0">
                <a:latin typeface="Arial" pitchFamily="34" charset="0"/>
                <a:cs typeface="Arial" pitchFamily="34" charset="0"/>
              </a:rPr>
              <a:t>are Interstate, Expressway, Major Arterial, Scenic-Recreation, Other Arterial, Collector, Local, Minimum Maintenance and Remote Residential.  A short </a:t>
            </a:r>
            <a:r>
              <a:rPr lang="en-US" sz="1200" b="1" i="0" baseline="0" dirty="0">
                <a:latin typeface="Arial" pitchFamily="34" charset="0"/>
                <a:cs typeface="Arial" pitchFamily="34" charset="0"/>
              </a:rPr>
              <a:t>description</a:t>
            </a:r>
            <a:r>
              <a:rPr lang="en-US" sz="1200" i="0" baseline="0" dirty="0">
                <a:latin typeface="Arial" pitchFamily="34" charset="0"/>
                <a:cs typeface="Arial" pitchFamily="34" charset="0"/>
              </a:rPr>
              <a:t> is shown for each.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Three additional classifications made available by the Legislature for the </a:t>
            </a:r>
            <a:r>
              <a:rPr lang="en-US" sz="1200" b="1" i="0" baseline="0" dirty="0">
                <a:latin typeface="Arial" pitchFamily="34" charset="0"/>
                <a:cs typeface="Arial" pitchFamily="34" charset="0"/>
              </a:rPr>
              <a:t>Rural</a:t>
            </a:r>
            <a:r>
              <a:rPr lang="en-US" sz="1200" i="0" baseline="0" dirty="0">
                <a:latin typeface="Arial" pitchFamily="34" charset="0"/>
                <a:cs typeface="Arial" pitchFamily="34" charset="0"/>
              </a:rPr>
              <a:t> category that weren’t included in the Municipal category are: Scenic-Recreation, Minimum Maintenance and Remote Residential.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A road classified as Local that meets the Minimum Maintenance classification criteria may be re-classified as Minimum Maintenance.  Likewise, a road classified as Local that meets Remote Residential criteria may be re-classified as Remote Residential.  In a sense, the Minimum Maintenance and Remote Residential classifications are </a:t>
            </a:r>
            <a:r>
              <a:rPr lang="en-US" sz="1200" b="1" i="0" baseline="0" dirty="0">
                <a:latin typeface="Arial" pitchFamily="34" charset="0"/>
                <a:cs typeface="Arial" pitchFamily="34" charset="0"/>
              </a:rPr>
              <a:t>Optional </a:t>
            </a:r>
            <a:r>
              <a:rPr lang="en-US" sz="1200" i="0" baseline="0" dirty="0">
                <a:latin typeface="Arial" pitchFamily="34" charset="0"/>
                <a:cs typeface="Arial" pitchFamily="34" charset="0"/>
              </a:rPr>
              <a:t>classifications.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Scenic-Recreation is </a:t>
            </a:r>
            <a:r>
              <a:rPr lang="en-US" dirty="0">
                <a:solidFill>
                  <a:srgbClr val="FF0000"/>
                </a:solidFill>
              </a:rPr>
              <a:t>the</a:t>
            </a:r>
            <a:r>
              <a:rPr lang="en-US" baseline="0" dirty="0">
                <a:solidFill>
                  <a:srgbClr val="FF0000"/>
                </a:solidFill>
              </a:rPr>
              <a:t> only classification that goes with another classification, and is also considered an </a:t>
            </a:r>
            <a:r>
              <a:rPr lang="en-US" b="1" baseline="0" dirty="0">
                <a:solidFill>
                  <a:srgbClr val="FF0000"/>
                </a:solidFill>
              </a:rPr>
              <a:t>optional </a:t>
            </a:r>
            <a:r>
              <a:rPr lang="en-US" baseline="0" dirty="0">
                <a:solidFill>
                  <a:srgbClr val="FF0000"/>
                </a:solidFill>
              </a:rPr>
              <a:t>classification; the next screens will explain this. </a:t>
            </a:r>
            <a:endParaRPr lang="en-US" sz="1200" i="0" baseline="0" dirty="0">
              <a:latin typeface="Arial" pitchFamily="34" charset="0"/>
              <a:cs typeface="Arial" pitchFamily="34" charset="0"/>
            </a:endParaRPr>
          </a:p>
          <a:p>
            <a:pPr>
              <a:spcBef>
                <a:spcPct val="20000"/>
              </a:spcBef>
              <a:defRPr/>
            </a:pPr>
            <a:endParaRPr lang="en-US" sz="1200" i="0" baseline="0" dirty="0">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i="0" baseline="0" dirty="0">
                <a:latin typeface="Arial" pitchFamily="34" charset="0"/>
                <a:cs typeface="Arial" pitchFamily="34" charset="0"/>
              </a:rPr>
              <a:t>The entity responsible – the State or the County - for each classification outside corporate limits is also listed; state statute 39-2105 assigns these responsibilities.  </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200" i="0" baseline="0" dirty="0">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i="0" baseline="0" dirty="0">
                <a:latin typeface="Arial" pitchFamily="34" charset="0"/>
                <a:cs typeface="Arial" pitchFamily="34" charset="0"/>
              </a:rPr>
              <a:t>The State is responsible for Rural Interstate, Rural Expressway, Rural Major Arterial, and for any Scenic-Recreation-Major Arterials that the State was responsible for prior to the addition of the Scenic-Recreation classification.  </a:t>
            </a:r>
          </a:p>
          <a:p>
            <a:pPr>
              <a:spcBef>
                <a:spcPct val="20000"/>
              </a:spcBef>
              <a:defRPr/>
            </a:pPr>
            <a:endParaRPr lang="en-US" sz="1200" i="0" baseline="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Similar to the municipal classification, </a:t>
            </a:r>
          </a:p>
          <a:p>
            <a:pPr>
              <a:spcBef>
                <a:spcPct val="20000"/>
              </a:spcBef>
              <a:defRPr/>
            </a:pPr>
            <a:r>
              <a:rPr lang="en-US" sz="1200" i="0" baseline="0" dirty="0">
                <a:latin typeface="Arial" pitchFamily="34" charset="0"/>
                <a:cs typeface="Arial" pitchFamily="34" charset="0"/>
              </a:rPr>
              <a:t>    </a:t>
            </a:r>
          </a:p>
          <a:p>
            <a:pPr>
              <a:spcBef>
                <a:spcPct val="20000"/>
              </a:spcBef>
              <a:defRPr/>
            </a:pPr>
            <a:r>
              <a:rPr lang="en-US" sz="1200" i="0" baseline="0" dirty="0">
                <a:latin typeface="Arial" pitchFamily="34" charset="0"/>
                <a:cs typeface="Arial" pitchFamily="34" charset="0"/>
              </a:rPr>
              <a:t>Mobility increases going up the list, and access increases going down the list.  </a:t>
            </a:r>
          </a:p>
          <a:p>
            <a:pPr>
              <a:spcBef>
                <a:spcPct val="20000"/>
              </a:spcBef>
              <a:defRPr/>
            </a:pPr>
            <a:endParaRPr lang="en-US" sz="1200" i="0" baseline="0" dirty="0">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Tx/>
              <a:buNone/>
              <a:tabLst/>
              <a:defRPr/>
            </a:pPr>
            <a:r>
              <a:rPr lang="en-US" u="sng" dirty="0"/>
              <a:t>NOT FOR AUDIO</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1200" b="1" i="0" u="none" strike="noStrike" kern="1200" cap="none" spc="0" normalizeH="0" baseline="0" noProof="0" dirty="0">
              <a:ln>
                <a:noFill/>
              </a:ln>
              <a:effectLst/>
              <a:uLnTx/>
              <a:uFillTx/>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itchFamily="34" charset="0"/>
                <a:cs typeface="Arial" pitchFamily="34" charset="0"/>
              </a:rPr>
              <a:t>Section 39-2103.  Rural highways; functional classifications.</a:t>
            </a:r>
            <a:r>
              <a:rPr kumimoji="0" lang="en-US" sz="1200" b="0" i="0" u="none" strike="noStrike" kern="1200" cap="none" spc="0" normalizeH="0" baseline="0" noProof="0" dirty="0">
                <a:ln>
                  <a:noFill/>
                </a:ln>
                <a:effectLst/>
                <a:uLnTx/>
                <a:uFillTx/>
                <a:latin typeface="Arial" pitchFamily="34" charset="0"/>
                <a:cs typeface="Arial" pitchFamily="34" charset="0"/>
              </a:rPr>
              <a:t>  </a:t>
            </a:r>
            <a:r>
              <a:rPr kumimoji="0" lang="en-US" sz="1200" b="1" i="1" u="none" strike="noStrike" kern="1200" cap="none" spc="0" normalizeH="0" baseline="0" noProof="0" dirty="0">
                <a:ln>
                  <a:noFill/>
                </a:ln>
                <a:effectLst/>
                <a:uLnTx/>
                <a:uFillTx/>
                <a:latin typeface="Arial" pitchFamily="34" charset="0"/>
                <a:cs typeface="Arial" pitchFamily="34" charset="0"/>
              </a:rPr>
              <a:t>Rural highways</a:t>
            </a:r>
            <a:r>
              <a:rPr kumimoji="0" lang="en-US" sz="1200" b="0" i="0" u="none" strike="noStrike" kern="1200" cap="none" spc="0" normalizeH="0" baseline="0" noProof="0" dirty="0">
                <a:ln>
                  <a:noFill/>
                </a:ln>
                <a:effectLst/>
                <a:uLnTx/>
                <a:uFillTx/>
                <a:latin typeface="Arial" pitchFamily="34" charset="0"/>
                <a:cs typeface="Arial" pitchFamily="34" charset="0"/>
              </a:rPr>
              <a:t> are hereby divided into </a:t>
            </a:r>
            <a:r>
              <a:rPr kumimoji="0" lang="en-US" sz="1200" b="1" i="1" u="none" strike="noStrike" kern="1200" cap="none" spc="0" normalizeH="0" baseline="0" noProof="0" dirty="0">
                <a:ln>
                  <a:noFill/>
                </a:ln>
                <a:effectLst/>
                <a:uLnTx/>
                <a:uFillTx/>
                <a:latin typeface="Arial" pitchFamily="34" charset="0"/>
                <a:cs typeface="Arial" pitchFamily="34" charset="0"/>
              </a:rPr>
              <a:t>nine</a:t>
            </a:r>
            <a:r>
              <a:rPr kumimoji="0" lang="en-US" sz="1200" b="0" i="1" u="none" strike="noStrike" kern="1200" cap="none" spc="0" normalizeH="0" baseline="0" noProof="0" dirty="0">
                <a:ln>
                  <a:noFill/>
                </a:ln>
                <a:effectLst/>
                <a:uLnTx/>
                <a:uFillTx/>
                <a:latin typeface="Arial" pitchFamily="34" charset="0"/>
                <a:cs typeface="Arial" pitchFamily="34" charset="0"/>
              </a:rPr>
              <a:t> functional classifications as follows:</a:t>
            </a: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(1) </a:t>
            </a:r>
            <a:r>
              <a:rPr kumimoji="0" lang="en-US" sz="1200" b="1" i="1" u="none" strike="noStrike" kern="1200" cap="none" spc="0" normalizeH="0" baseline="0" noProof="0" dirty="0">
                <a:ln>
                  <a:noFill/>
                </a:ln>
                <a:effectLst/>
                <a:uLnTx/>
                <a:uFillTx/>
                <a:latin typeface="Arial" pitchFamily="34" charset="0"/>
                <a:cs typeface="Arial" pitchFamily="34" charset="0"/>
              </a:rPr>
              <a:t>Interstate</a:t>
            </a:r>
            <a:r>
              <a:rPr kumimoji="0" lang="en-US" sz="1200" b="0" i="0" u="none" strike="noStrike" kern="1200" cap="none" spc="0" normalizeH="0" baseline="0" noProof="0" dirty="0">
                <a:ln>
                  <a:noFill/>
                </a:ln>
                <a:effectLst/>
                <a:uLnTx/>
                <a:uFillTx/>
                <a:latin typeface="Arial" pitchFamily="34" charset="0"/>
                <a:cs typeface="Arial" pitchFamily="34" charset="0"/>
              </a:rPr>
              <a:t>, which shall consist of the federally designated </a:t>
            </a:r>
            <a:r>
              <a:rPr kumimoji="0" lang="en-US" sz="1200" b="0" i="1" u="none" strike="noStrike" kern="1200" cap="none" spc="0" normalizeH="0" baseline="0" noProof="0" dirty="0">
                <a:ln>
                  <a:noFill/>
                </a:ln>
                <a:effectLst/>
                <a:uLnTx/>
                <a:uFillTx/>
                <a:latin typeface="Arial" pitchFamily="34" charset="0"/>
                <a:cs typeface="Arial" pitchFamily="34" charset="0"/>
              </a:rPr>
              <a:t>National System of Interstate and Defense Highways</a:t>
            </a:r>
            <a:r>
              <a:rPr kumimoji="0" lang="en-US" sz="1200" b="0" i="0" u="none" strike="noStrike" kern="1200" cap="none" spc="0" normalizeH="0" baseline="0" noProof="0" dirty="0">
                <a:ln>
                  <a:noFill/>
                </a:ln>
                <a:effectLst/>
                <a:uLnTx/>
                <a:uFillTx/>
                <a:latin typeface="Arial" pitchFamily="34" charset="0"/>
                <a:cs typeface="Arial" pitchFamily="34" charset="0"/>
              </a:rPr>
              <a:t>;</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(2) </a:t>
            </a:r>
            <a:r>
              <a:rPr kumimoji="0" lang="en-US" sz="1200" b="1" i="1" u="none" strike="noStrike" kern="1200" cap="none" spc="0" normalizeH="0" baseline="0" noProof="0" dirty="0">
                <a:ln>
                  <a:noFill/>
                </a:ln>
                <a:effectLst/>
                <a:uLnTx/>
                <a:uFillTx/>
                <a:latin typeface="Arial" pitchFamily="34" charset="0"/>
                <a:cs typeface="Arial" pitchFamily="34" charset="0"/>
              </a:rPr>
              <a:t>Expressway</a:t>
            </a:r>
            <a:r>
              <a:rPr kumimoji="0" lang="en-US" sz="1200" b="0" i="0" u="none" strike="noStrike" kern="1200" cap="none" spc="0" normalizeH="0" baseline="0" noProof="0" dirty="0">
                <a:ln>
                  <a:noFill/>
                </a:ln>
                <a:effectLst/>
                <a:uLnTx/>
                <a:uFillTx/>
                <a:latin typeface="Arial" pitchFamily="34" charset="0"/>
                <a:cs typeface="Arial" pitchFamily="34" charset="0"/>
              </a:rPr>
              <a:t>, which shall consist of a group of highways following major traffic desires in Nebraska which rank next in importance to the National System of Interstate and Defense Highways. The expressway system is one which ultimately should be developed to </a:t>
            </a:r>
            <a:r>
              <a:rPr kumimoji="0" lang="en-US" sz="1200" b="0" i="1" u="none" strike="noStrike" kern="1200" cap="none" spc="0" normalizeH="0" baseline="0" noProof="0" dirty="0">
                <a:ln>
                  <a:noFill/>
                </a:ln>
                <a:effectLst/>
                <a:uLnTx/>
                <a:uFillTx/>
                <a:latin typeface="Arial" pitchFamily="34" charset="0"/>
                <a:cs typeface="Arial" pitchFamily="34" charset="0"/>
              </a:rPr>
              <a:t>multilane divided highway</a:t>
            </a:r>
            <a:r>
              <a:rPr kumimoji="0" lang="en-US" sz="1200" b="0" i="0" u="none" strike="noStrike" kern="1200" cap="none" spc="0" normalizeH="0" baseline="0" noProof="0" dirty="0">
                <a:ln>
                  <a:noFill/>
                </a:ln>
                <a:effectLst/>
                <a:uLnTx/>
                <a:uFillTx/>
                <a:latin typeface="Arial" pitchFamily="34" charset="0"/>
                <a:cs typeface="Arial" pitchFamily="34" charset="0"/>
              </a:rPr>
              <a:t> standards;</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(3) </a:t>
            </a:r>
            <a:r>
              <a:rPr kumimoji="0" lang="en-US" sz="1200" b="1" i="1" u="none" strike="noStrike" kern="1200" cap="none" spc="0" normalizeH="0" baseline="0" noProof="0" dirty="0">
                <a:ln>
                  <a:noFill/>
                </a:ln>
                <a:effectLst/>
                <a:uLnTx/>
                <a:uFillTx/>
                <a:latin typeface="Arial" pitchFamily="34" charset="0"/>
                <a:cs typeface="Arial" pitchFamily="34" charset="0"/>
              </a:rPr>
              <a:t>Major arterial</a:t>
            </a:r>
            <a:r>
              <a:rPr kumimoji="0" lang="en-US" sz="1200" b="0" i="0" u="none" strike="noStrike" kern="1200" cap="none" spc="0" normalizeH="0" baseline="0" noProof="0" dirty="0">
                <a:ln>
                  <a:noFill/>
                </a:ln>
                <a:effectLst/>
                <a:uLnTx/>
                <a:uFillTx/>
                <a:latin typeface="Arial" pitchFamily="34" charset="0"/>
                <a:cs typeface="Arial" pitchFamily="34" charset="0"/>
              </a:rPr>
              <a:t>, which shall consist of the balance of routes which serve major statewide interests for highway transportation. This system is characterized by </a:t>
            </a:r>
            <a:r>
              <a:rPr kumimoji="0" lang="en-US" sz="1200" b="0" i="1" u="none" strike="noStrike" kern="1200" cap="none" spc="0" normalizeH="0" baseline="0" noProof="0" dirty="0">
                <a:ln>
                  <a:noFill/>
                </a:ln>
                <a:effectLst/>
                <a:uLnTx/>
                <a:uFillTx/>
                <a:latin typeface="Arial" pitchFamily="34" charset="0"/>
                <a:cs typeface="Arial" pitchFamily="34" charset="0"/>
              </a:rPr>
              <a:t>high-speed, relatively long-distance travel patterns</a:t>
            </a:r>
            <a:r>
              <a:rPr kumimoji="0" lang="en-US" sz="1200" b="0" i="0" u="none" strike="noStrike" kern="1200" cap="none" spc="0" normalizeH="0" baseline="0" noProof="0" dirty="0">
                <a:ln>
                  <a:noFill/>
                </a:ln>
                <a:effectLst/>
                <a:uLnTx/>
                <a:uFillTx/>
                <a:latin typeface="Arial" pitchFamily="34" charset="0"/>
                <a:cs typeface="Arial" pitchFamily="34" charset="0"/>
              </a:rPr>
              <a:t>;</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(4) </a:t>
            </a:r>
            <a:r>
              <a:rPr kumimoji="0" lang="en-US" sz="1200" b="1" i="1" u="none" strike="noStrike" kern="1200" cap="none" spc="0" normalizeH="0" baseline="0" noProof="0" dirty="0">
                <a:ln>
                  <a:noFill/>
                </a:ln>
                <a:effectLst/>
                <a:uLnTx/>
                <a:uFillTx/>
                <a:latin typeface="Arial" pitchFamily="34" charset="0"/>
                <a:cs typeface="Arial" pitchFamily="34" charset="0"/>
              </a:rPr>
              <a:t>Scenic-recreation</a:t>
            </a:r>
            <a:r>
              <a:rPr kumimoji="0" lang="en-US" sz="1200" b="0" i="0" u="none" strike="noStrike" kern="1200" cap="none" spc="0" normalizeH="0" baseline="0" noProof="0" dirty="0">
                <a:ln>
                  <a:noFill/>
                </a:ln>
                <a:effectLst/>
                <a:uLnTx/>
                <a:uFillTx/>
                <a:latin typeface="Arial" pitchFamily="34" charset="0"/>
                <a:cs typeface="Arial" pitchFamily="34" charset="0"/>
              </a:rPr>
              <a:t>, which shall consist of highways or </a:t>
            </a:r>
            <a:r>
              <a:rPr kumimoji="0" lang="en-US" sz="1200" b="0" i="1" u="none" strike="noStrike" kern="1200" cap="none" spc="0" normalizeH="0" baseline="0" noProof="0" dirty="0">
                <a:ln>
                  <a:noFill/>
                </a:ln>
                <a:effectLst/>
                <a:uLnTx/>
                <a:uFillTx/>
                <a:latin typeface="Arial" pitchFamily="34" charset="0"/>
                <a:cs typeface="Arial" pitchFamily="34" charset="0"/>
              </a:rPr>
              <a:t>roads located within or which provide access to or through state parks, recreation or wilderness areas, other areas of geographical, historical, geological, recreational, biological, or archaeological significance, or areas of scenic beauty</a:t>
            </a:r>
            <a:r>
              <a:rPr kumimoji="0" lang="en-US" sz="1200" b="0" i="0" u="none" strike="noStrike" kern="1200" cap="none" spc="0" normalizeH="0" baseline="0" noProof="0" dirty="0">
                <a:ln>
                  <a:noFill/>
                </a:ln>
                <a:effectLst/>
                <a:uLnTx/>
                <a:uFillTx/>
                <a:latin typeface="Arial" pitchFamily="34" charset="0"/>
                <a:cs typeface="Arial" pitchFamily="34" charset="0"/>
              </a:rPr>
              <a:t>;</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(5) </a:t>
            </a:r>
            <a:r>
              <a:rPr kumimoji="0" lang="en-US" sz="1200" b="1" i="1" u="none" strike="noStrike" kern="1200" cap="none" spc="0" normalizeH="0" baseline="0" noProof="0" dirty="0">
                <a:ln>
                  <a:noFill/>
                </a:ln>
                <a:effectLst/>
                <a:uLnTx/>
                <a:uFillTx/>
                <a:latin typeface="Arial" pitchFamily="34" charset="0"/>
                <a:cs typeface="Arial" pitchFamily="34" charset="0"/>
              </a:rPr>
              <a:t>Other arterial</a:t>
            </a:r>
            <a:r>
              <a:rPr kumimoji="0" lang="en-US" sz="1200" b="0" i="0" u="none" strike="noStrike" kern="1200" cap="none" spc="0" normalizeH="0" baseline="0" noProof="0" dirty="0">
                <a:ln>
                  <a:noFill/>
                </a:ln>
                <a:effectLst/>
                <a:uLnTx/>
                <a:uFillTx/>
                <a:latin typeface="Arial" pitchFamily="34" charset="0"/>
                <a:cs typeface="Arial" pitchFamily="34" charset="0"/>
              </a:rPr>
              <a:t>, which shall consist of a group of </a:t>
            </a:r>
            <a:r>
              <a:rPr kumimoji="0" lang="en-US" sz="1200" b="0" i="1" u="none" strike="noStrike" kern="1200" cap="none" spc="0" normalizeH="0" baseline="0" noProof="0" dirty="0">
                <a:ln>
                  <a:noFill/>
                </a:ln>
                <a:effectLst/>
                <a:uLnTx/>
                <a:uFillTx/>
                <a:latin typeface="Arial" pitchFamily="34" charset="0"/>
                <a:cs typeface="Arial" pitchFamily="34" charset="0"/>
              </a:rPr>
              <a:t>highways of less importance as through-travel routes which would serve places of smaller population and smaller recreation areas </a:t>
            </a:r>
            <a:r>
              <a:rPr kumimoji="0" lang="en-US" sz="1200" b="0" i="0" u="none" strike="noStrike" kern="1200" cap="none" spc="0" normalizeH="0" baseline="0" noProof="0" dirty="0">
                <a:ln>
                  <a:noFill/>
                </a:ln>
                <a:effectLst/>
                <a:uLnTx/>
                <a:uFillTx/>
                <a:latin typeface="Arial" pitchFamily="34" charset="0"/>
                <a:cs typeface="Arial" pitchFamily="34" charset="0"/>
              </a:rPr>
              <a:t>not served by the higher systems;</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(6) </a:t>
            </a:r>
            <a:r>
              <a:rPr kumimoji="0" lang="en-US" sz="1200" b="1" i="1" u="none" strike="noStrike" kern="1200" cap="none" spc="0" normalizeH="0" baseline="0" noProof="0" dirty="0">
                <a:ln>
                  <a:noFill/>
                </a:ln>
                <a:effectLst/>
                <a:uLnTx/>
                <a:uFillTx/>
                <a:latin typeface="Arial" pitchFamily="34" charset="0"/>
                <a:cs typeface="Arial" pitchFamily="34" charset="0"/>
              </a:rPr>
              <a:t>Collector</a:t>
            </a:r>
            <a:r>
              <a:rPr kumimoji="0" lang="en-US" sz="1200" b="0" i="0" u="none" strike="noStrike" kern="1200" cap="none" spc="0" normalizeH="0" baseline="0" noProof="0" dirty="0">
                <a:ln>
                  <a:noFill/>
                </a:ln>
                <a:effectLst/>
                <a:uLnTx/>
                <a:uFillTx/>
                <a:latin typeface="Arial" pitchFamily="34" charset="0"/>
                <a:cs typeface="Arial" pitchFamily="34" charset="0"/>
              </a:rPr>
              <a:t>, which shall consist of a group of </a:t>
            </a:r>
            <a:r>
              <a:rPr kumimoji="0" lang="en-US" sz="1200" b="0" i="1" u="none" strike="noStrike" kern="1200" cap="none" spc="0" normalizeH="0" baseline="0" noProof="0" dirty="0">
                <a:ln>
                  <a:noFill/>
                </a:ln>
                <a:effectLst/>
                <a:uLnTx/>
                <a:uFillTx/>
                <a:latin typeface="Arial" pitchFamily="34" charset="0"/>
                <a:cs typeface="Arial" pitchFamily="34" charset="0"/>
              </a:rPr>
              <a:t>highways which pick up traffic from many local or land-service roads and carry it to community centers or to the arterial systems</a:t>
            </a:r>
            <a:r>
              <a:rPr kumimoji="0" lang="en-US" sz="1200" b="0" i="0" u="none" strike="noStrike" kern="1200" cap="none" spc="0" normalizeH="0" baseline="0" noProof="0" dirty="0">
                <a:ln>
                  <a:noFill/>
                </a:ln>
                <a:effectLst/>
                <a:uLnTx/>
                <a:uFillTx/>
                <a:latin typeface="Arial" pitchFamily="34" charset="0"/>
                <a:cs typeface="Arial" pitchFamily="34" charset="0"/>
              </a:rPr>
              <a:t>. They are the </a:t>
            </a:r>
            <a:r>
              <a:rPr kumimoji="0" lang="en-US" sz="1200" b="0" i="1" u="none" strike="noStrike" kern="1200" cap="none" spc="0" normalizeH="0" baseline="0" noProof="0" dirty="0">
                <a:ln>
                  <a:noFill/>
                </a:ln>
                <a:effectLst/>
                <a:uLnTx/>
                <a:uFillTx/>
                <a:latin typeface="Arial" pitchFamily="34" charset="0"/>
                <a:cs typeface="Arial" pitchFamily="34" charset="0"/>
              </a:rPr>
              <a:t>main school bus routes, mail routes, and farm-to-market routes</a:t>
            </a:r>
            <a:r>
              <a:rPr kumimoji="0" lang="en-US" sz="1200" b="0" i="0" u="none" strike="noStrike" kern="1200" cap="none" spc="0" normalizeH="0" baseline="0" noProof="0" dirty="0">
                <a:ln>
                  <a:noFill/>
                </a:ln>
                <a:effectLst/>
                <a:uLnTx/>
                <a:uFillTx/>
                <a:latin typeface="Arial" pitchFamily="34" charset="0"/>
                <a:cs typeface="Arial" pitchFamily="34" charset="0"/>
              </a:rPr>
              <a:t>;</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(7) </a:t>
            </a:r>
            <a:r>
              <a:rPr kumimoji="0" lang="en-US" sz="1200" b="1" i="1" u="none" strike="noStrike" kern="1200" cap="none" spc="0" normalizeH="0" baseline="0" noProof="0" dirty="0">
                <a:ln>
                  <a:noFill/>
                </a:ln>
                <a:effectLst/>
                <a:uLnTx/>
                <a:uFillTx/>
                <a:latin typeface="Arial" pitchFamily="34" charset="0"/>
                <a:cs typeface="Arial" pitchFamily="34" charset="0"/>
              </a:rPr>
              <a:t>Local</a:t>
            </a:r>
            <a:r>
              <a:rPr kumimoji="0" lang="en-US" sz="1200" b="0" i="0" u="none" strike="noStrike" kern="1200" cap="none" spc="0" normalizeH="0" baseline="0" noProof="0" dirty="0">
                <a:ln>
                  <a:noFill/>
                </a:ln>
                <a:effectLst/>
                <a:uLnTx/>
                <a:uFillTx/>
                <a:latin typeface="Arial" pitchFamily="34" charset="0"/>
                <a:cs typeface="Arial" pitchFamily="34" charset="0"/>
              </a:rPr>
              <a:t>, which shall consist of </a:t>
            </a:r>
            <a:r>
              <a:rPr kumimoji="0" lang="en-US" sz="1200" b="0" i="1" u="none" strike="noStrike" kern="1200" cap="none" spc="0" normalizeH="0" baseline="0" noProof="0" dirty="0">
                <a:ln>
                  <a:noFill/>
                </a:ln>
                <a:effectLst/>
                <a:uLnTx/>
                <a:uFillTx/>
                <a:latin typeface="Arial" pitchFamily="34" charset="0"/>
                <a:cs typeface="Arial" pitchFamily="34" charset="0"/>
              </a:rPr>
              <a:t>all remaining rural roads, except minimum maintenance roads and remote residential roads</a:t>
            </a:r>
            <a:r>
              <a:rPr kumimoji="0" lang="en-US" sz="1200" b="0" i="0" u="none" strike="noStrike" kern="1200" cap="none" spc="0" normalizeH="0" baseline="0" noProof="0" dirty="0">
                <a:ln>
                  <a:noFill/>
                </a:ln>
                <a:effectLst/>
                <a:uLnTx/>
                <a:uFillTx/>
                <a:latin typeface="Arial" pitchFamily="34" charset="0"/>
                <a:cs typeface="Arial" pitchFamily="34" charset="0"/>
              </a:rPr>
              <a:t>;</a:t>
            </a:r>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r>
              <a:rPr lang="en-US" sz="1200" b="1" kern="1200" dirty="0">
                <a:solidFill>
                  <a:srgbClr val="FF0000"/>
                </a:solidFill>
                <a:effectLst/>
                <a:latin typeface="+mn-lt"/>
                <a:ea typeface="+mn-ea"/>
                <a:cs typeface="+mn-cs"/>
              </a:rPr>
              <a:t>Section 39-2103  Rural highways; functional classifications.</a:t>
            </a:r>
            <a:r>
              <a:rPr lang="en-US" sz="1200" kern="1200" dirty="0">
                <a:solidFill>
                  <a:srgbClr val="FF0000"/>
                </a:solidFill>
                <a:effectLst/>
                <a:latin typeface="+mn-lt"/>
                <a:ea typeface="+mn-ea"/>
                <a:cs typeface="+mn-cs"/>
              </a:rPr>
              <a:t>  </a:t>
            </a:r>
            <a:r>
              <a:rPr lang="en-US" sz="1200" i="1" kern="1200" dirty="0">
                <a:solidFill>
                  <a:srgbClr val="FF0000"/>
                </a:solidFill>
                <a:effectLst/>
                <a:latin typeface="+mn-lt"/>
                <a:ea typeface="+mn-ea"/>
                <a:cs typeface="+mn-cs"/>
              </a:rPr>
              <a:t>Rural highways</a:t>
            </a:r>
            <a:r>
              <a:rPr lang="en-US" sz="1200" kern="1200" dirty="0">
                <a:solidFill>
                  <a:srgbClr val="FF0000"/>
                </a:solidFill>
                <a:effectLst/>
                <a:latin typeface="+mn-lt"/>
                <a:ea typeface="+mn-ea"/>
                <a:cs typeface="+mn-cs"/>
              </a:rPr>
              <a:t> are hereby divided into </a:t>
            </a:r>
            <a:r>
              <a:rPr lang="en-US" sz="1200" i="1" kern="1200" dirty="0">
                <a:solidFill>
                  <a:srgbClr val="FF0000"/>
                </a:solidFill>
                <a:effectLst/>
                <a:latin typeface="+mn-lt"/>
                <a:ea typeface="+mn-ea"/>
                <a:cs typeface="+mn-cs"/>
              </a:rPr>
              <a:t>nine functional classifications as follows:</a:t>
            </a:r>
            <a:endParaRPr lang="en-US" sz="1200" kern="1200" dirty="0">
              <a:solidFill>
                <a:srgbClr val="FF0000"/>
              </a:solidFill>
              <a:effectLst/>
              <a:latin typeface="+mn-lt"/>
              <a:ea typeface="+mn-ea"/>
              <a:cs typeface="+mn-cs"/>
            </a:endParaRPr>
          </a:p>
          <a:p>
            <a:r>
              <a:rPr lang="en-US" sz="1200" kern="1200" dirty="0">
                <a:solidFill>
                  <a:srgbClr val="FF0000"/>
                </a:solidFill>
                <a:effectLst/>
                <a:latin typeface="+mn-lt"/>
                <a:ea typeface="+mn-ea"/>
                <a:cs typeface="+mn-cs"/>
              </a:rPr>
              <a:t>(1) </a:t>
            </a:r>
            <a:r>
              <a:rPr lang="en-US" sz="1200" i="1" kern="1200" dirty="0">
                <a:solidFill>
                  <a:srgbClr val="FF0000"/>
                </a:solidFill>
                <a:effectLst/>
                <a:latin typeface="+mn-lt"/>
                <a:ea typeface="+mn-ea"/>
                <a:cs typeface="+mn-cs"/>
              </a:rPr>
              <a:t>Interstate</a:t>
            </a:r>
            <a:r>
              <a:rPr lang="en-US" sz="1200" kern="1200" dirty="0">
                <a:solidFill>
                  <a:srgbClr val="FF0000"/>
                </a:solidFill>
                <a:effectLst/>
                <a:latin typeface="+mn-lt"/>
                <a:ea typeface="+mn-ea"/>
                <a:cs typeface="+mn-cs"/>
              </a:rPr>
              <a:t>, which shall consist of the federally designated </a:t>
            </a:r>
            <a:r>
              <a:rPr lang="en-US" sz="1200" i="1" kern="1200" dirty="0">
                <a:solidFill>
                  <a:srgbClr val="FF0000"/>
                </a:solidFill>
                <a:effectLst/>
                <a:latin typeface="+mn-lt"/>
                <a:ea typeface="+mn-ea"/>
                <a:cs typeface="+mn-cs"/>
              </a:rPr>
              <a:t>National System of Interstate and Defense Highways;</a:t>
            </a:r>
            <a:endParaRPr lang="en-US" sz="1200" kern="1200" dirty="0">
              <a:solidFill>
                <a:srgbClr val="FF0000"/>
              </a:solidFill>
              <a:effectLst/>
              <a:latin typeface="+mn-lt"/>
              <a:ea typeface="+mn-ea"/>
              <a:cs typeface="+mn-cs"/>
            </a:endParaRPr>
          </a:p>
          <a:p>
            <a:r>
              <a:rPr lang="en-US" sz="1200" kern="1200" dirty="0">
                <a:solidFill>
                  <a:srgbClr val="FF0000"/>
                </a:solidFill>
                <a:effectLst/>
                <a:latin typeface="+mn-lt"/>
                <a:ea typeface="+mn-ea"/>
                <a:cs typeface="+mn-cs"/>
              </a:rPr>
              <a:t>(2) </a:t>
            </a:r>
            <a:r>
              <a:rPr lang="en-US" sz="1200" i="1" kern="1200" dirty="0">
                <a:solidFill>
                  <a:srgbClr val="FF0000"/>
                </a:solidFill>
                <a:effectLst/>
                <a:latin typeface="+mn-lt"/>
                <a:ea typeface="+mn-ea"/>
                <a:cs typeface="+mn-cs"/>
              </a:rPr>
              <a:t>Expressway</a:t>
            </a:r>
            <a:r>
              <a:rPr lang="en-US" sz="1200" kern="1200" dirty="0">
                <a:solidFill>
                  <a:srgbClr val="FF0000"/>
                </a:solidFill>
                <a:effectLst/>
                <a:latin typeface="+mn-lt"/>
                <a:ea typeface="+mn-ea"/>
                <a:cs typeface="+mn-cs"/>
              </a:rPr>
              <a:t>, which shall consist of a group of highways following major traffic desires in Nebraska which rank next in importance to the National System of Interstate and Defense Highways. The expressway system is one which ultimately should be developed to </a:t>
            </a:r>
            <a:r>
              <a:rPr lang="en-US" sz="1200" i="1" kern="1200" dirty="0">
                <a:solidFill>
                  <a:srgbClr val="FF0000"/>
                </a:solidFill>
                <a:effectLst/>
                <a:latin typeface="+mn-lt"/>
                <a:ea typeface="+mn-ea"/>
                <a:cs typeface="+mn-cs"/>
              </a:rPr>
              <a:t>multilane divided highway</a:t>
            </a:r>
            <a:r>
              <a:rPr lang="en-US" sz="1200" kern="1200" dirty="0">
                <a:solidFill>
                  <a:srgbClr val="FF0000"/>
                </a:solidFill>
                <a:effectLst/>
                <a:latin typeface="+mn-lt"/>
                <a:ea typeface="+mn-ea"/>
                <a:cs typeface="+mn-cs"/>
              </a:rPr>
              <a:t> standards;</a:t>
            </a:r>
          </a:p>
          <a:p>
            <a:r>
              <a:rPr lang="en-US" sz="1200" kern="1200" dirty="0">
                <a:solidFill>
                  <a:srgbClr val="FF0000"/>
                </a:solidFill>
                <a:effectLst/>
                <a:latin typeface="+mn-lt"/>
                <a:ea typeface="+mn-ea"/>
                <a:cs typeface="+mn-cs"/>
              </a:rPr>
              <a:t>(3) </a:t>
            </a:r>
            <a:r>
              <a:rPr lang="en-US" sz="1200" i="1" kern="1200" dirty="0">
                <a:solidFill>
                  <a:srgbClr val="FF0000"/>
                </a:solidFill>
                <a:effectLst/>
                <a:latin typeface="+mn-lt"/>
                <a:ea typeface="+mn-ea"/>
                <a:cs typeface="+mn-cs"/>
              </a:rPr>
              <a:t>Major arterial</a:t>
            </a:r>
            <a:r>
              <a:rPr lang="en-US" sz="1200" kern="1200" dirty="0">
                <a:solidFill>
                  <a:srgbClr val="FF0000"/>
                </a:solidFill>
                <a:effectLst/>
                <a:latin typeface="+mn-lt"/>
                <a:ea typeface="+mn-ea"/>
                <a:cs typeface="+mn-cs"/>
              </a:rPr>
              <a:t>, which shall consist of the balance of routes which serve major statewide interests for highway transportation. This system is characterized by </a:t>
            </a:r>
            <a:r>
              <a:rPr lang="en-US" sz="1200" i="1" kern="1200" dirty="0">
                <a:solidFill>
                  <a:srgbClr val="FF0000"/>
                </a:solidFill>
                <a:effectLst/>
                <a:latin typeface="+mn-lt"/>
                <a:ea typeface="+mn-ea"/>
                <a:cs typeface="+mn-cs"/>
              </a:rPr>
              <a:t>high-speed, relatively long-distance travel patterns;</a:t>
            </a:r>
            <a:endParaRPr lang="en-US" sz="1200" kern="1200" dirty="0">
              <a:solidFill>
                <a:srgbClr val="FF0000"/>
              </a:solidFill>
              <a:effectLst/>
              <a:latin typeface="+mn-lt"/>
              <a:ea typeface="+mn-ea"/>
              <a:cs typeface="+mn-cs"/>
            </a:endParaRPr>
          </a:p>
          <a:p>
            <a:r>
              <a:rPr lang="en-US" sz="1200" kern="1200" dirty="0">
                <a:solidFill>
                  <a:srgbClr val="FF0000"/>
                </a:solidFill>
                <a:effectLst/>
                <a:latin typeface="+mn-lt"/>
                <a:ea typeface="+mn-ea"/>
                <a:cs typeface="+mn-cs"/>
              </a:rPr>
              <a:t>(4) </a:t>
            </a:r>
            <a:r>
              <a:rPr lang="en-US" sz="1200" i="1" kern="1200" dirty="0">
                <a:solidFill>
                  <a:srgbClr val="FF0000"/>
                </a:solidFill>
                <a:effectLst/>
                <a:latin typeface="+mn-lt"/>
                <a:ea typeface="+mn-ea"/>
                <a:cs typeface="+mn-cs"/>
              </a:rPr>
              <a:t>Scenic-recreation</a:t>
            </a:r>
            <a:r>
              <a:rPr lang="en-US" sz="1200" kern="1200" dirty="0">
                <a:solidFill>
                  <a:srgbClr val="FF0000"/>
                </a:solidFill>
                <a:effectLst/>
                <a:latin typeface="+mn-lt"/>
                <a:ea typeface="+mn-ea"/>
                <a:cs typeface="+mn-cs"/>
              </a:rPr>
              <a:t>, which shall consist of highways or </a:t>
            </a:r>
            <a:r>
              <a:rPr lang="en-US" sz="1200" i="1" kern="1200" dirty="0">
                <a:solidFill>
                  <a:srgbClr val="FF0000"/>
                </a:solidFill>
                <a:effectLst/>
                <a:latin typeface="+mn-lt"/>
                <a:ea typeface="+mn-ea"/>
                <a:cs typeface="+mn-cs"/>
              </a:rPr>
              <a:t>roads located within or which provide access to or through state parks, recreation or wilderness areas, other areas of geographical, historical, geological, recreational, biological, or archaeological significance, or areas of scenic beauty</a:t>
            </a:r>
            <a:r>
              <a:rPr lang="en-US" sz="1200" kern="1200" dirty="0">
                <a:solidFill>
                  <a:srgbClr val="FF0000"/>
                </a:solidFill>
                <a:effectLst/>
                <a:latin typeface="+mn-lt"/>
                <a:ea typeface="+mn-ea"/>
                <a:cs typeface="+mn-cs"/>
              </a:rPr>
              <a:t>;</a:t>
            </a:r>
          </a:p>
          <a:p>
            <a:r>
              <a:rPr lang="en-US" sz="1200" kern="1200" dirty="0">
                <a:solidFill>
                  <a:srgbClr val="FF0000"/>
                </a:solidFill>
                <a:effectLst/>
                <a:latin typeface="+mn-lt"/>
                <a:ea typeface="+mn-ea"/>
                <a:cs typeface="+mn-cs"/>
              </a:rPr>
              <a:t>(5) </a:t>
            </a:r>
            <a:r>
              <a:rPr lang="en-US" sz="1200" i="1" kern="1200" dirty="0">
                <a:solidFill>
                  <a:srgbClr val="FF0000"/>
                </a:solidFill>
                <a:effectLst/>
                <a:latin typeface="+mn-lt"/>
                <a:ea typeface="+mn-ea"/>
                <a:cs typeface="+mn-cs"/>
              </a:rPr>
              <a:t>Other arterial</a:t>
            </a:r>
            <a:r>
              <a:rPr lang="en-US" sz="1200" kern="1200" dirty="0">
                <a:solidFill>
                  <a:srgbClr val="FF0000"/>
                </a:solidFill>
                <a:effectLst/>
                <a:latin typeface="+mn-lt"/>
                <a:ea typeface="+mn-ea"/>
                <a:cs typeface="+mn-cs"/>
              </a:rPr>
              <a:t>, which shall consist of a group of </a:t>
            </a:r>
            <a:r>
              <a:rPr lang="en-US" sz="1200" i="1" kern="1200" dirty="0">
                <a:solidFill>
                  <a:srgbClr val="FF0000"/>
                </a:solidFill>
                <a:effectLst/>
                <a:latin typeface="+mn-lt"/>
                <a:ea typeface="+mn-ea"/>
                <a:cs typeface="+mn-cs"/>
              </a:rPr>
              <a:t>highways of less importance as through-travel routes which would serve places of smaller population and smaller recreation areas</a:t>
            </a:r>
            <a:r>
              <a:rPr lang="en-US" sz="1200" kern="1200" dirty="0">
                <a:solidFill>
                  <a:srgbClr val="FF0000"/>
                </a:solidFill>
                <a:effectLst/>
                <a:latin typeface="+mn-lt"/>
                <a:ea typeface="+mn-ea"/>
                <a:cs typeface="+mn-cs"/>
              </a:rPr>
              <a:t> not served by the higher systems;</a:t>
            </a:r>
          </a:p>
          <a:p>
            <a:r>
              <a:rPr lang="en-US" sz="1200" kern="1200" dirty="0">
                <a:solidFill>
                  <a:srgbClr val="FF0000"/>
                </a:solidFill>
                <a:effectLst/>
                <a:latin typeface="+mn-lt"/>
                <a:ea typeface="+mn-ea"/>
                <a:cs typeface="+mn-cs"/>
              </a:rPr>
              <a:t>(6) </a:t>
            </a:r>
            <a:r>
              <a:rPr lang="en-US" sz="1200" i="1" kern="1200" dirty="0">
                <a:solidFill>
                  <a:srgbClr val="FF0000"/>
                </a:solidFill>
                <a:effectLst/>
                <a:latin typeface="+mn-lt"/>
                <a:ea typeface="+mn-ea"/>
                <a:cs typeface="+mn-cs"/>
              </a:rPr>
              <a:t>Collector</a:t>
            </a:r>
            <a:r>
              <a:rPr lang="en-US" sz="1200" kern="1200" dirty="0">
                <a:solidFill>
                  <a:srgbClr val="FF0000"/>
                </a:solidFill>
                <a:effectLst/>
                <a:latin typeface="+mn-lt"/>
                <a:ea typeface="+mn-ea"/>
                <a:cs typeface="+mn-cs"/>
              </a:rPr>
              <a:t>, which shall consist of a group of </a:t>
            </a:r>
            <a:r>
              <a:rPr lang="en-US" sz="1200" i="1" kern="1200" dirty="0">
                <a:solidFill>
                  <a:srgbClr val="FF0000"/>
                </a:solidFill>
                <a:effectLst/>
                <a:latin typeface="+mn-lt"/>
                <a:ea typeface="+mn-ea"/>
                <a:cs typeface="+mn-cs"/>
              </a:rPr>
              <a:t>highways which pick up traffic from many local or land-service roads and carry it to community centers or to the arterial systems.</a:t>
            </a:r>
            <a:r>
              <a:rPr lang="en-US" sz="1200" kern="1200" dirty="0">
                <a:solidFill>
                  <a:srgbClr val="FF0000"/>
                </a:solidFill>
                <a:effectLst/>
                <a:latin typeface="+mn-lt"/>
                <a:ea typeface="+mn-ea"/>
                <a:cs typeface="+mn-cs"/>
              </a:rPr>
              <a:t> They are the </a:t>
            </a:r>
            <a:r>
              <a:rPr lang="en-US" sz="1200" i="1" kern="1200" dirty="0">
                <a:solidFill>
                  <a:srgbClr val="FF0000"/>
                </a:solidFill>
                <a:effectLst/>
                <a:latin typeface="+mn-lt"/>
                <a:ea typeface="+mn-ea"/>
                <a:cs typeface="+mn-cs"/>
              </a:rPr>
              <a:t>main school bus routes, mail routes, and farm-to-market routes;</a:t>
            </a:r>
            <a:endParaRPr lang="en-US" sz="1200" kern="1200" dirty="0">
              <a:solidFill>
                <a:srgbClr val="FF0000"/>
              </a:solidFill>
              <a:effectLst/>
              <a:latin typeface="+mn-lt"/>
              <a:ea typeface="+mn-ea"/>
              <a:cs typeface="+mn-cs"/>
            </a:endParaRPr>
          </a:p>
          <a:p>
            <a:r>
              <a:rPr lang="en-US" sz="1200" kern="1200" dirty="0">
                <a:solidFill>
                  <a:srgbClr val="FF0000"/>
                </a:solidFill>
                <a:effectLst/>
                <a:latin typeface="+mn-lt"/>
                <a:ea typeface="+mn-ea"/>
                <a:cs typeface="+mn-cs"/>
              </a:rPr>
              <a:t>(7) </a:t>
            </a:r>
            <a:r>
              <a:rPr lang="en-US" sz="1200" i="1" kern="1200" dirty="0">
                <a:solidFill>
                  <a:srgbClr val="FF0000"/>
                </a:solidFill>
                <a:effectLst/>
                <a:latin typeface="+mn-lt"/>
                <a:ea typeface="+mn-ea"/>
                <a:cs typeface="+mn-cs"/>
              </a:rPr>
              <a:t>Local</a:t>
            </a:r>
            <a:r>
              <a:rPr lang="en-US" sz="1200" kern="1200" dirty="0">
                <a:solidFill>
                  <a:srgbClr val="FF0000"/>
                </a:solidFill>
                <a:effectLst/>
                <a:latin typeface="+mn-lt"/>
                <a:ea typeface="+mn-ea"/>
                <a:cs typeface="+mn-cs"/>
              </a:rPr>
              <a:t>, which shall consist of </a:t>
            </a:r>
            <a:r>
              <a:rPr lang="en-US" sz="1200" i="1" kern="1200" dirty="0">
                <a:solidFill>
                  <a:srgbClr val="FF0000"/>
                </a:solidFill>
                <a:effectLst/>
                <a:latin typeface="+mn-lt"/>
                <a:ea typeface="+mn-ea"/>
                <a:cs typeface="+mn-cs"/>
              </a:rPr>
              <a:t>all remaining rural roads, except minimum maintenance roads and remote residential roads;</a:t>
            </a:r>
            <a:r>
              <a:rPr lang="en-US" sz="1200" kern="1200" dirty="0">
                <a:solidFill>
                  <a:srgbClr val="FF0000"/>
                </a:solidFill>
                <a:effectLst/>
                <a:latin typeface="+mn-lt"/>
                <a:ea typeface="+mn-ea"/>
                <a:cs typeface="+mn-cs"/>
              </a:rPr>
              <a:t> </a:t>
            </a:r>
          </a:p>
          <a:p>
            <a:r>
              <a:rPr lang="en-US" sz="1200" kern="1200" dirty="0">
                <a:solidFill>
                  <a:srgbClr val="FF0000"/>
                </a:solidFill>
                <a:effectLst/>
                <a:latin typeface="+mn-lt"/>
                <a:ea typeface="+mn-ea"/>
                <a:cs typeface="+mn-cs"/>
              </a:rPr>
              <a:t>(8) </a:t>
            </a:r>
            <a:r>
              <a:rPr lang="en-US" sz="1200" i="1" kern="1200" dirty="0">
                <a:solidFill>
                  <a:srgbClr val="FF0000"/>
                </a:solidFill>
                <a:effectLst/>
                <a:latin typeface="+mn-lt"/>
                <a:ea typeface="+mn-ea"/>
                <a:cs typeface="+mn-cs"/>
              </a:rPr>
              <a:t>Minimum maintenance</a:t>
            </a:r>
            <a:r>
              <a:rPr lang="en-US" sz="1200" kern="1200" dirty="0">
                <a:solidFill>
                  <a:srgbClr val="FF0000"/>
                </a:solidFill>
                <a:effectLst/>
                <a:latin typeface="+mn-lt"/>
                <a:ea typeface="+mn-ea"/>
                <a:cs typeface="+mn-cs"/>
              </a:rPr>
              <a:t>, which shall consist of (a) </a:t>
            </a:r>
            <a:r>
              <a:rPr lang="en-US" sz="1200" i="1" kern="1200" dirty="0">
                <a:solidFill>
                  <a:srgbClr val="FF0000"/>
                </a:solidFill>
                <a:effectLst/>
                <a:latin typeface="+mn-lt"/>
                <a:ea typeface="+mn-ea"/>
                <a:cs typeface="+mn-cs"/>
              </a:rPr>
              <a:t>roads used occasionally by a limited number of people as alternative access roads </a:t>
            </a:r>
            <a:r>
              <a:rPr lang="en-US" sz="1200" kern="1200" dirty="0">
                <a:solidFill>
                  <a:srgbClr val="FF0000"/>
                </a:solidFill>
                <a:effectLst/>
                <a:latin typeface="+mn-lt"/>
                <a:ea typeface="+mn-ea"/>
                <a:cs typeface="+mn-cs"/>
              </a:rPr>
              <a:t>for areas served primarily by local, collector, or arterial roads or (b) </a:t>
            </a:r>
            <a:r>
              <a:rPr lang="en-US" sz="1200" i="1" kern="1200" dirty="0">
                <a:solidFill>
                  <a:srgbClr val="FF0000"/>
                </a:solidFill>
                <a:effectLst/>
                <a:latin typeface="+mn-lt"/>
                <a:ea typeface="+mn-ea"/>
                <a:cs typeface="+mn-cs"/>
              </a:rPr>
              <a:t>roads which are the principal access roads to agricultural lands for farm machinery and which are not primarily used by passenger or commercial vehicles</a:t>
            </a:r>
            <a:r>
              <a:rPr lang="en-US" sz="1200" kern="1200" dirty="0">
                <a:solidFill>
                  <a:srgbClr val="FF0000"/>
                </a:solidFill>
                <a:effectLst/>
                <a:latin typeface="+mn-lt"/>
                <a:ea typeface="+mn-ea"/>
                <a:cs typeface="+mn-cs"/>
              </a:rPr>
              <a:t>; and</a:t>
            </a:r>
          </a:p>
          <a:p>
            <a:r>
              <a:rPr lang="en-US" sz="1200" kern="1200" dirty="0">
                <a:solidFill>
                  <a:srgbClr val="FF0000"/>
                </a:solidFill>
                <a:effectLst/>
                <a:latin typeface="+mn-lt"/>
                <a:ea typeface="+mn-ea"/>
                <a:cs typeface="+mn-cs"/>
              </a:rPr>
              <a:t>(9) </a:t>
            </a:r>
            <a:r>
              <a:rPr lang="en-US" sz="1200" i="1" kern="1200" dirty="0">
                <a:solidFill>
                  <a:srgbClr val="FF0000"/>
                </a:solidFill>
                <a:effectLst/>
                <a:latin typeface="+mn-lt"/>
                <a:ea typeface="+mn-ea"/>
                <a:cs typeface="+mn-cs"/>
              </a:rPr>
              <a:t>Remote residential</a:t>
            </a:r>
            <a:r>
              <a:rPr lang="en-US" sz="1200" kern="1200" dirty="0">
                <a:solidFill>
                  <a:srgbClr val="FF0000"/>
                </a:solidFill>
                <a:effectLst/>
                <a:latin typeface="+mn-lt"/>
                <a:ea typeface="+mn-ea"/>
                <a:cs typeface="+mn-cs"/>
              </a:rPr>
              <a:t>, which shall consist of </a:t>
            </a:r>
            <a:r>
              <a:rPr lang="en-US" sz="1200" i="1" kern="1200" dirty="0">
                <a:solidFill>
                  <a:srgbClr val="FF0000"/>
                </a:solidFill>
                <a:effectLst/>
                <a:latin typeface="+mn-lt"/>
                <a:ea typeface="+mn-ea"/>
                <a:cs typeface="+mn-cs"/>
              </a:rPr>
              <a:t>roads or segments of roads in remote areas of counties </a:t>
            </a:r>
            <a:r>
              <a:rPr lang="en-US" sz="1200" kern="1200" dirty="0">
                <a:solidFill>
                  <a:srgbClr val="FF0000"/>
                </a:solidFill>
                <a:effectLst/>
                <a:latin typeface="+mn-lt"/>
                <a:ea typeface="+mn-ea"/>
                <a:cs typeface="+mn-cs"/>
              </a:rPr>
              <a:t>with (a) </a:t>
            </a:r>
            <a:r>
              <a:rPr lang="en-US" sz="1200" i="1" kern="1200" dirty="0">
                <a:solidFill>
                  <a:srgbClr val="FF0000"/>
                </a:solidFill>
                <a:effectLst/>
                <a:latin typeface="+mn-lt"/>
                <a:ea typeface="+mn-ea"/>
                <a:cs typeface="+mn-cs"/>
              </a:rPr>
              <a:t>a population density of no more than five people per square mile</a:t>
            </a:r>
            <a:r>
              <a:rPr lang="en-US" sz="1200" kern="1200" dirty="0">
                <a:solidFill>
                  <a:srgbClr val="FF0000"/>
                </a:solidFill>
                <a:effectLst/>
                <a:latin typeface="+mn-lt"/>
                <a:ea typeface="+mn-ea"/>
                <a:cs typeface="+mn-cs"/>
              </a:rPr>
              <a:t> or (b) </a:t>
            </a:r>
            <a:r>
              <a:rPr lang="en-US" sz="1200" i="1" kern="1200" dirty="0">
                <a:solidFill>
                  <a:srgbClr val="FF0000"/>
                </a:solidFill>
                <a:effectLst/>
                <a:latin typeface="+mn-lt"/>
                <a:ea typeface="+mn-ea"/>
                <a:cs typeface="+mn-cs"/>
              </a:rPr>
              <a:t>an area of at least one thousand square miles, and which roads or segments of roads serve as primary access to no more than seven residences</a:t>
            </a:r>
            <a:r>
              <a:rPr lang="en-US" sz="1200" kern="1200" dirty="0">
                <a:solidFill>
                  <a:srgbClr val="FF0000"/>
                </a:solidFill>
                <a:effectLst/>
                <a:latin typeface="+mn-lt"/>
                <a:ea typeface="+mn-ea"/>
                <a:cs typeface="+mn-cs"/>
              </a:rPr>
              <a:t>. For purposes of this subdivision, </a:t>
            </a:r>
            <a:r>
              <a:rPr lang="en-US" sz="1200" i="1" kern="1200" dirty="0">
                <a:solidFill>
                  <a:srgbClr val="FF0000"/>
                </a:solidFill>
                <a:effectLst/>
                <a:latin typeface="+mn-lt"/>
                <a:ea typeface="+mn-ea"/>
                <a:cs typeface="+mn-cs"/>
              </a:rPr>
              <a:t>residence means a structure which serves as a primary residence for more than six months of a calendar year</a:t>
            </a:r>
            <a:r>
              <a:rPr lang="en-US" sz="1200" kern="1200" dirty="0">
                <a:solidFill>
                  <a:srgbClr val="FF0000"/>
                </a:solidFill>
                <a:effectLst/>
                <a:latin typeface="+mn-lt"/>
                <a:ea typeface="+mn-ea"/>
                <a:cs typeface="+mn-cs"/>
              </a:rPr>
              <a:t>. Population shall be determined using data from the most recent federal decennial census.</a:t>
            </a:r>
          </a:p>
          <a:p>
            <a:r>
              <a:rPr lang="en-US" sz="1200" i="1" kern="1200" dirty="0">
                <a:solidFill>
                  <a:srgbClr val="FF0000"/>
                </a:solidFill>
                <a:effectLst/>
                <a:latin typeface="+mn-lt"/>
                <a:ea typeface="+mn-ea"/>
                <a:cs typeface="+mn-cs"/>
              </a:rPr>
              <a:t>The rural highways classified under subdivisions (1) through (3) of this section should, combined, serve every incorporated municipality having a minimum population of one hundred inhabitants or sufficient commerce, a part of which will be served by stubs or spurs, and along with rural highways classified under subdivision (4) of this section, should serve the major recreational areas of the state.</a:t>
            </a:r>
            <a:endParaRPr lang="en-US" sz="1200" kern="1200" dirty="0">
              <a:solidFill>
                <a:srgbClr val="FF0000"/>
              </a:solidFill>
              <a:effectLst/>
              <a:latin typeface="+mn-lt"/>
              <a:ea typeface="+mn-ea"/>
              <a:cs typeface="+mn-cs"/>
            </a:endParaRPr>
          </a:p>
          <a:p>
            <a:r>
              <a:rPr lang="en-US" sz="1200" kern="1200" dirty="0">
                <a:solidFill>
                  <a:srgbClr val="FF0000"/>
                </a:solidFill>
                <a:effectLst/>
                <a:latin typeface="+mn-lt"/>
                <a:ea typeface="+mn-ea"/>
                <a:cs typeface="+mn-cs"/>
              </a:rPr>
              <a:t>For purposes of this section, </a:t>
            </a:r>
            <a:r>
              <a:rPr lang="en-US" sz="1200" i="1" kern="1200" dirty="0">
                <a:solidFill>
                  <a:srgbClr val="FF0000"/>
                </a:solidFill>
                <a:effectLst/>
                <a:latin typeface="+mn-lt"/>
                <a:ea typeface="+mn-ea"/>
                <a:cs typeface="+mn-cs"/>
              </a:rPr>
              <a:t>sufficient commerce means a minimum of two hundred thousand dollars of gross receipts</a:t>
            </a:r>
            <a:r>
              <a:rPr lang="en-US" sz="1200" kern="1200" dirty="0">
                <a:solidFill>
                  <a:srgbClr val="FF0000"/>
                </a:solidFill>
                <a:effectLst/>
                <a:latin typeface="+mn-lt"/>
                <a:ea typeface="+mn-ea"/>
                <a:cs typeface="+mn-cs"/>
              </a:rPr>
              <a:t> under the Nebraska Revenue Act of 1967.  </a:t>
            </a:r>
            <a:r>
              <a:rPr lang="en-US" sz="1200" i="1" kern="1200" dirty="0">
                <a:solidFill>
                  <a:srgbClr val="FF0000"/>
                </a:solidFill>
                <a:effectLst/>
                <a:latin typeface="+mn-lt"/>
                <a:ea typeface="+mn-ea"/>
                <a:cs typeface="+mn-cs"/>
              </a:rPr>
              <a:t>(Emphasis added)</a:t>
            </a:r>
            <a:endParaRPr lang="en-US" sz="1200" kern="1200" dirty="0">
              <a:solidFill>
                <a:srgbClr val="FF0000"/>
              </a:solidFill>
              <a:effectLst/>
              <a:latin typeface="+mn-lt"/>
              <a:ea typeface="+mn-ea"/>
              <a:cs typeface="+mn-cs"/>
            </a:endParaRPr>
          </a:p>
          <a:p>
            <a:r>
              <a:rPr lang="en-US" sz="1200" kern="1200" dirty="0">
                <a:solidFill>
                  <a:srgbClr val="FF0000"/>
                </a:solidFill>
                <a:effectLst/>
                <a:latin typeface="+mn-lt"/>
                <a:ea typeface="+mn-ea"/>
                <a:cs typeface="+mn-cs"/>
              </a:rPr>
              <a:t> </a:t>
            </a:r>
          </a:p>
          <a:p>
            <a:r>
              <a:rPr lang="en-US" sz="1200" kern="1200" dirty="0">
                <a:solidFill>
                  <a:srgbClr val="FF0000"/>
                </a:solidFill>
                <a:effectLst/>
                <a:latin typeface="+mn-lt"/>
                <a:ea typeface="+mn-ea"/>
                <a:cs typeface="+mn-cs"/>
              </a:rPr>
              <a:t>Source</a:t>
            </a:r>
          </a:p>
          <a:p>
            <a:r>
              <a:rPr lang="en-US" sz="1200" kern="1200" dirty="0">
                <a:solidFill>
                  <a:srgbClr val="FF0000"/>
                </a:solidFill>
                <a:effectLst/>
                <a:latin typeface="+mn-lt"/>
                <a:ea typeface="+mn-ea"/>
                <a:cs typeface="+mn-cs"/>
              </a:rPr>
              <a:t> </a:t>
            </a:r>
          </a:p>
          <a:p>
            <a:r>
              <a:rPr lang="en-US" sz="1200" kern="1200" dirty="0">
                <a:solidFill>
                  <a:srgbClr val="FF0000"/>
                </a:solidFill>
                <a:effectLst/>
                <a:latin typeface="+mn-lt"/>
                <a:ea typeface="+mn-ea"/>
                <a:cs typeface="+mn-cs"/>
              </a:rPr>
              <a:t>Laws 1969, c. 312, § 3, p. 1119; Laws 1972, LB 866, § 2; Laws 1976, LB 724, § 1; Laws 1980, LB 873, § 1; Laws 1983, LB 10, § 3; Laws 2008, LB 1068, § 4.July 18, 2008</a:t>
            </a:r>
          </a:p>
          <a:p>
            <a:r>
              <a:rPr lang="en-US" sz="1200" b="1" kern="1200" dirty="0">
                <a:solidFill>
                  <a:srgbClr val="FF0000"/>
                </a:solidFill>
                <a:effectLst/>
                <a:latin typeface="+mn-lt"/>
                <a:ea typeface="+mn-ea"/>
                <a:cs typeface="+mn-cs"/>
              </a:rPr>
              <a:t> </a:t>
            </a:r>
            <a:endParaRPr lang="en-US" sz="1200" kern="1200" dirty="0">
              <a:solidFill>
                <a:srgbClr val="FF0000"/>
              </a:solidFill>
              <a:effectLst/>
              <a:latin typeface="+mn-lt"/>
              <a:ea typeface="+mn-ea"/>
              <a:cs typeface="+mn-cs"/>
            </a:endParaRPr>
          </a:p>
          <a:p>
            <a:r>
              <a:rPr lang="en-US" sz="1200" b="1" kern="1200" dirty="0">
                <a:solidFill>
                  <a:srgbClr val="FF0000"/>
                </a:solidFill>
                <a:effectLst/>
                <a:latin typeface="+mn-lt"/>
                <a:ea typeface="+mn-ea"/>
                <a:cs typeface="+mn-cs"/>
              </a:rPr>
              <a:t>Cross References:</a:t>
            </a:r>
            <a:r>
              <a:rPr lang="en-US" sz="1200" kern="1200" dirty="0">
                <a:solidFill>
                  <a:srgbClr val="FF0000"/>
                </a:solidFill>
                <a:effectLst/>
                <a:latin typeface="+mn-lt"/>
                <a:ea typeface="+mn-ea"/>
                <a:cs typeface="+mn-cs"/>
              </a:rPr>
              <a:t>	Nebraska Revenue Act of 1967, see section 77-2701.</a:t>
            </a:r>
          </a:p>
          <a:p>
            <a:r>
              <a:rPr lang="en-US" sz="1200" b="1" kern="1200" dirty="0">
                <a:solidFill>
                  <a:srgbClr val="FF0000"/>
                </a:solidFill>
                <a:effectLst/>
                <a:latin typeface="+mn-lt"/>
                <a:ea typeface="+mn-ea"/>
                <a:cs typeface="+mn-cs"/>
              </a:rPr>
              <a:t> </a:t>
            </a:r>
            <a:endParaRPr lang="en-US" sz="1200" kern="1200" dirty="0">
              <a:solidFill>
                <a:srgbClr val="FF0000"/>
              </a:solidFill>
              <a:effectLst/>
              <a:latin typeface="+mn-lt"/>
              <a:ea typeface="+mn-ea"/>
              <a:cs typeface="+mn-cs"/>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13</a:t>
            </a:fld>
            <a:endParaRPr lang="en-US" dirty="0"/>
          </a:p>
        </p:txBody>
      </p:sp>
    </p:spTree>
    <p:extLst>
      <p:ext uri="{BB962C8B-B14F-4D97-AF65-F5344CB8AC3E}">
        <p14:creationId xmlns:p14="http://schemas.microsoft.com/office/powerpoint/2010/main" val="4264207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instances of NDOR</a:t>
            </a:r>
            <a:r>
              <a:rPr lang="en-US" i="1" dirty="0">
                <a:sym typeface="Wingdings" panose="05000000000000000000" pitchFamily="2" charset="2"/>
              </a:rPr>
              <a:t>NDOT in the slide, no audio media changes</a:t>
            </a:r>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About the Scenic-Recreation classification     .     .     .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14</a:t>
            </a:fld>
            <a:endParaRPr lang="en-US" dirty="0"/>
          </a:p>
        </p:txBody>
      </p:sp>
    </p:spTree>
    <p:extLst>
      <p:ext uri="{BB962C8B-B14F-4D97-AF65-F5344CB8AC3E}">
        <p14:creationId xmlns:p14="http://schemas.microsoft.com/office/powerpoint/2010/main" val="63136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instances of NDOR</a:t>
            </a:r>
            <a:r>
              <a:rPr lang="en-US" i="1" dirty="0">
                <a:sym typeface="Wingdings" panose="05000000000000000000" pitchFamily="2" charset="2"/>
              </a:rPr>
              <a:t>NDOT in the slide, no audio media changes</a:t>
            </a:r>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About the Scenic-Recreation classification     .     .     .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15</a:t>
            </a:fld>
            <a:endParaRPr lang="en-US" dirty="0"/>
          </a:p>
        </p:txBody>
      </p:sp>
    </p:spTree>
    <p:extLst>
      <p:ext uri="{BB962C8B-B14F-4D97-AF65-F5344CB8AC3E}">
        <p14:creationId xmlns:p14="http://schemas.microsoft.com/office/powerpoint/2010/main" val="367676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dirty="0"/>
              <a:t>8/5/2019 Updated instances of NDOR</a:t>
            </a:r>
            <a:r>
              <a:rPr lang="en-US" i="1" dirty="0">
                <a:sym typeface="Wingdings" panose="05000000000000000000" pitchFamily="2" charset="2"/>
              </a:rPr>
              <a:t>NDOT in the slide, no audio media changes</a:t>
            </a:r>
            <a:endParaRPr lang="en-US" dirty="0">
              <a:solidFill>
                <a:srgbClr val="FF0000"/>
              </a:solidFill>
            </a:endParaRPr>
          </a:p>
          <a:p>
            <a:endParaRPr lang="en-US" dirty="0">
              <a:solidFill>
                <a:srgbClr val="FF0000"/>
              </a:solidFill>
            </a:endParaRPr>
          </a:p>
          <a:p>
            <a:r>
              <a:rPr lang="en-US" dirty="0">
                <a:solidFill>
                  <a:srgbClr val="FF0000"/>
                </a:solidFill>
              </a:rPr>
              <a:t>It is the</a:t>
            </a:r>
            <a:r>
              <a:rPr lang="en-US" baseline="0" dirty="0">
                <a:solidFill>
                  <a:srgbClr val="FF0000"/>
                </a:solidFill>
              </a:rPr>
              <a:t> only classification that goes </a:t>
            </a:r>
            <a:r>
              <a:rPr lang="en-US" b="1" baseline="0" dirty="0">
                <a:solidFill>
                  <a:srgbClr val="FF0000"/>
                </a:solidFill>
              </a:rPr>
              <a:t>with</a:t>
            </a:r>
            <a:r>
              <a:rPr lang="en-US" baseline="0" dirty="0">
                <a:solidFill>
                  <a:srgbClr val="FF0000"/>
                </a:solidFill>
              </a:rPr>
              <a:t> another classification.  </a:t>
            </a:r>
          </a:p>
          <a:p>
            <a:endParaRPr lang="en-US" baseline="0" dirty="0">
              <a:solidFill>
                <a:srgbClr val="FF0000"/>
              </a:solidFill>
            </a:endParaRPr>
          </a:p>
          <a:p>
            <a:r>
              <a:rPr lang="en-US" baseline="0" dirty="0">
                <a:solidFill>
                  <a:srgbClr val="FF0000"/>
                </a:solidFill>
              </a:rPr>
              <a:t>What that means is that any rural highway or road, which already has a State Functional Classification of Major Arterial, Other </a:t>
            </a:r>
            <a:r>
              <a:rPr lang="en-US" strike="sngStrike" baseline="0" dirty="0">
                <a:solidFill>
                  <a:srgbClr val="FF0000"/>
                </a:solidFill>
              </a:rPr>
              <a:t>Minor</a:t>
            </a:r>
            <a:r>
              <a:rPr lang="en-US" baseline="0" dirty="0">
                <a:solidFill>
                  <a:srgbClr val="FF0000"/>
                </a:solidFill>
              </a:rPr>
              <a:t> Arterial, Collector or Local, may </a:t>
            </a:r>
            <a:r>
              <a:rPr lang="en-US" b="1" baseline="0" dirty="0">
                <a:solidFill>
                  <a:srgbClr val="FF0000"/>
                </a:solidFill>
              </a:rPr>
              <a:t>also</a:t>
            </a:r>
            <a:r>
              <a:rPr lang="en-US" baseline="0" dirty="0">
                <a:solidFill>
                  <a:srgbClr val="FF0000"/>
                </a:solidFill>
              </a:rPr>
              <a:t> be classified as Scenic-Recreation.  Roads with a state functional classification of Interstate or Expressway are not eligible for the Scenic-Recreation classification.</a:t>
            </a:r>
          </a:p>
          <a:p>
            <a:endParaRPr lang="en-US" baseline="0" dirty="0">
              <a:solidFill>
                <a:srgbClr val="FF0000"/>
              </a:solidFill>
            </a:endParaRPr>
          </a:p>
          <a:p>
            <a:r>
              <a:rPr lang="en-US" baseline="0" dirty="0">
                <a:solidFill>
                  <a:srgbClr val="FF0000"/>
                </a:solidFill>
              </a:rPr>
              <a:t>This screen lists all of the possible Scenic-Recreation state functional classifications.  There are four possibilities.   Scenic-Recreation Major Arterial, Scenic-Recreation Other </a:t>
            </a:r>
            <a:r>
              <a:rPr lang="en-US" strike="sngStrike" baseline="0" dirty="0">
                <a:solidFill>
                  <a:srgbClr val="FF0000"/>
                </a:solidFill>
              </a:rPr>
              <a:t>Minor</a:t>
            </a:r>
            <a:r>
              <a:rPr lang="en-US" baseline="0" dirty="0">
                <a:solidFill>
                  <a:srgbClr val="FF0000"/>
                </a:solidFill>
              </a:rPr>
              <a:t> Arterial, Scenic-Recreation Collector, and Scenic-Recreation Local.  Refer to Title 428 NAC Chapter 1 pages 14-17 for the criteria for each of these classifications.  </a:t>
            </a:r>
          </a:p>
          <a:p>
            <a:endParaRPr lang="en-US" baseline="0" dirty="0">
              <a:solidFill>
                <a:srgbClr val="FF0000"/>
              </a:solidFill>
            </a:endParaRPr>
          </a:p>
          <a:p>
            <a:r>
              <a:rPr lang="en-US" baseline="0" dirty="0">
                <a:solidFill>
                  <a:srgbClr val="FF0000"/>
                </a:solidFill>
              </a:rPr>
              <a:t>Referring to the footnote at the bottom of the screen, the jurisdictional responsibility of </a:t>
            </a:r>
            <a:r>
              <a:rPr lang="en-US" sz="1200" b="0" i="0" u="none" strike="noStrike" kern="1200" baseline="0" dirty="0">
                <a:solidFill>
                  <a:schemeClr val="tx1"/>
                </a:solidFill>
                <a:latin typeface="+mn-lt"/>
                <a:ea typeface="+mn-ea"/>
                <a:cs typeface="+mn-cs"/>
              </a:rPr>
              <a:t>all scenic-recreation roads and highways shall remain with the governmental subdivision which had jurisdictional responsibility for such road or highway prior to its change in classification to scenic-recreation [ NOT FOR AUDIO: made pursuant to this section and sections 39-2103, 39-2109, and 39-2113].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Scenic-Recreation classification can be thought of as an </a:t>
            </a:r>
            <a:r>
              <a:rPr lang="en-US" sz="1200" b="1" i="0" u="none" strike="noStrike" kern="1200" baseline="0" dirty="0">
                <a:solidFill>
                  <a:schemeClr val="tx1"/>
                </a:solidFill>
                <a:latin typeface="+mn-lt"/>
                <a:ea typeface="+mn-ea"/>
                <a:cs typeface="+mn-cs"/>
              </a:rPr>
              <a:t>added</a:t>
            </a:r>
            <a:r>
              <a:rPr lang="en-US" sz="1200" b="0" i="0" u="none" strike="noStrike" kern="1200" baseline="0" dirty="0">
                <a:solidFill>
                  <a:schemeClr val="tx1"/>
                </a:solidFill>
                <a:latin typeface="+mn-lt"/>
                <a:ea typeface="+mn-ea"/>
                <a:cs typeface="+mn-cs"/>
              </a:rPr>
              <a:t> layer of classification, on </a:t>
            </a:r>
            <a:r>
              <a:rPr lang="en-US" sz="1200" b="1" i="0" u="none" strike="noStrike" kern="1200" baseline="0" dirty="0">
                <a:solidFill>
                  <a:schemeClr val="tx1"/>
                </a:solidFill>
                <a:latin typeface="+mn-lt"/>
                <a:ea typeface="+mn-ea"/>
                <a:cs typeface="+mn-cs"/>
              </a:rPr>
              <a:t>top</a:t>
            </a:r>
            <a:r>
              <a:rPr lang="en-US" sz="1200" b="0" i="0" u="none" strike="noStrike" kern="1200" baseline="0" dirty="0">
                <a:solidFill>
                  <a:schemeClr val="tx1"/>
                </a:solidFill>
                <a:latin typeface="+mn-lt"/>
                <a:ea typeface="+mn-ea"/>
                <a:cs typeface="+mn-cs"/>
              </a:rPr>
              <a:t> of the road’s </a:t>
            </a:r>
            <a:r>
              <a:rPr lang="en-US" sz="1200" b="1" i="0" u="none" strike="noStrike" kern="1200" baseline="0" dirty="0">
                <a:solidFill>
                  <a:schemeClr val="tx1"/>
                </a:solidFill>
                <a:latin typeface="+mn-lt"/>
                <a:ea typeface="+mn-ea"/>
                <a:cs typeface="+mn-cs"/>
              </a:rPr>
              <a:t>required</a:t>
            </a:r>
            <a:r>
              <a:rPr lang="en-US" sz="1200" b="0" i="0" u="none" strike="noStrike" kern="1200" baseline="0" dirty="0">
                <a:solidFill>
                  <a:schemeClr val="tx1"/>
                </a:solidFill>
                <a:latin typeface="+mn-lt"/>
                <a:ea typeface="+mn-ea"/>
                <a:cs typeface="+mn-cs"/>
              </a:rPr>
              <a:t> functional classification.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Referring to State Statute 39-2113(2).  </a:t>
            </a:r>
            <a:endParaRPr lang="en-US" baseline="0" dirty="0">
              <a:solidFill>
                <a:srgbClr val="FF0000"/>
              </a:solidFill>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purpose of this classification is to allow less restrictive and more flexible design standards, and to minimize environmental disruption.  </a:t>
            </a:r>
          </a:p>
          <a:p>
            <a:endParaRPr lang="en-US" sz="1200" b="0" i="0" u="none" strike="noStrike" kern="1200" baseline="0" dirty="0">
              <a:solidFill>
                <a:schemeClr val="tx1"/>
              </a:solidFill>
              <a:latin typeface="+mn-lt"/>
              <a:ea typeface="+mn-ea"/>
              <a:cs typeface="+mn-cs"/>
            </a:endParaRPr>
          </a:p>
          <a:p>
            <a:endParaRPr lang="en-US" baseline="0" dirty="0">
              <a:solidFill>
                <a:srgbClr val="FF0000"/>
              </a:solidFill>
            </a:endParaRPr>
          </a:p>
          <a:p>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16</a:t>
            </a:fld>
            <a:endParaRPr lang="en-US" dirty="0"/>
          </a:p>
        </p:txBody>
      </p:sp>
    </p:spTree>
    <p:extLst>
      <p:ext uri="{BB962C8B-B14F-4D97-AF65-F5344CB8AC3E}">
        <p14:creationId xmlns:p14="http://schemas.microsoft.com/office/powerpoint/2010/main" val="420141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State Highway System is required to serve every incorporated municipality having a minimum population of 100, or sufficient commerce.  This may be provided by stubs or highway spurs.  </a:t>
            </a:r>
          </a:p>
          <a:p>
            <a:endParaRPr lang="en-US" baseline="0" dirty="0"/>
          </a:p>
          <a:p>
            <a:r>
              <a:rPr lang="en-US" baseline="0" dirty="0"/>
              <a:t>Nebraska’s major recreational areas must be served by stubs, spurs, county roads, or roads classified as Scenic-Recreation.  </a:t>
            </a:r>
          </a:p>
          <a:p>
            <a:endParaRPr lang="en-US" baseline="0" dirty="0"/>
          </a:p>
          <a:p>
            <a:r>
              <a:rPr lang="en-US" dirty="0"/>
              <a:t>The State is responsible,</a:t>
            </a:r>
            <a:r>
              <a:rPr lang="en-US" baseline="0" dirty="0"/>
              <a:t> in rural areas, to provide connecting links between the Interstate and the nearest existing State Highway – or provide an acceptable alternative route.  </a:t>
            </a:r>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17</a:t>
            </a:fld>
            <a:endParaRPr lang="en-US" dirty="0"/>
          </a:p>
        </p:txBody>
      </p:sp>
    </p:spTree>
    <p:extLst>
      <p:ext uri="{BB962C8B-B14F-4D97-AF65-F5344CB8AC3E}">
        <p14:creationId xmlns:p14="http://schemas.microsoft.com/office/powerpoint/2010/main" val="175041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100" b="0" i="0" u="none" strike="noStrike" kern="1200" cap="none" spc="0" normalizeH="0" baseline="0" noProof="0" dirty="0">
                <a:ln>
                  <a:noFill/>
                </a:ln>
                <a:effectLst/>
                <a:uLnTx/>
                <a:uFillTx/>
                <a:latin typeface="Arial" pitchFamily="34" charset="0"/>
                <a:cs typeface="Arial" pitchFamily="34" charset="0"/>
              </a:rPr>
              <a:t>The Legislature, in State Statute 39-2109, made the </a:t>
            </a:r>
            <a:r>
              <a:rPr kumimoji="0" lang="en-US" sz="1100" b="1" i="0" u="none" strike="noStrike" kern="1200" cap="none" spc="0" normalizeH="0" baseline="0" noProof="0" dirty="0">
                <a:ln>
                  <a:noFill/>
                </a:ln>
                <a:effectLst/>
                <a:uLnTx/>
                <a:uFillTx/>
                <a:latin typeface="Arial" pitchFamily="34" charset="0"/>
                <a:cs typeface="Arial" pitchFamily="34" charset="0"/>
              </a:rPr>
              <a:t>Board of Public Roads Classifications and Standards </a:t>
            </a:r>
            <a:r>
              <a:rPr kumimoji="0" lang="en-US" sz="1100" b="0" i="0" u="none" strike="noStrike" kern="1200" cap="none" spc="0" normalizeH="0" baseline="0" noProof="0" dirty="0">
                <a:ln>
                  <a:noFill/>
                </a:ln>
                <a:effectLst/>
                <a:uLnTx/>
                <a:uFillTx/>
                <a:latin typeface="Arial" pitchFamily="34" charset="0"/>
                <a:cs typeface="Arial" pitchFamily="34" charset="0"/>
              </a:rPr>
              <a:t>responsible to </a:t>
            </a:r>
            <a:r>
              <a:rPr kumimoji="0" lang="en-US" sz="1100" b="1" i="0" u="none" strike="noStrike" kern="1200" cap="none" spc="0" normalizeH="0" baseline="0" noProof="0" dirty="0">
                <a:ln>
                  <a:noFill/>
                </a:ln>
                <a:effectLst/>
                <a:uLnTx/>
                <a:uFillTx/>
                <a:latin typeface="Arial" pitchFamily="34" charset="0"/>
                <a:cs typeface="Arial" pitchFamily="34" charset="0"/>
              </a:rPr>
              <a:t>develop criteria </a:t>
            </a:r>
            <a:r>
              <a:rPr kumimoji="0" lang="en-US" sz="1100" b="0" i="0" u="none" strike="noStrike" kern="1200" cap="none" spc="0" normalizeH="0" baseline="0" noProof="0" dirty="0">
                <a:ln>
                  <a:noFill/>
                </a:ln>
                <a:effectLst/>
                <a:uLnTx/>
                <a:uFillTx/>
                <a:latin typeface="Arial" pitchFamily="34" charset="0"/>
                <a:cs typeface="Arial" pitchFamily="34" charset="0"/>
              </a:rPr>
              <a:t>for functional classification.  Those criteria are expressed in Title 428 NAC 1.  </a:t>
            </a:r>
          </a:p>
          <a:p>
            <a:endParaRPr kumimoji="0" lang="en-US" sz="1100" b="1" i="0" u="none" strike="noStrike" kern="1200" cap="none" spc="0" normalizeH="0" baseline="0" noProof="0" dirty="0">
              <a:ln>
                <a:noFill/>
              </a:ln>
              <a:effectLst/>
              <a:uLnTx/>
              <a:uFillTx/>
              <a:latin typeface="Arial" pitchFamily="34" charset="0"/>
              <a:cs typeface="Arial" pitchFamily="34" charset="0"/>
            </a:endParaRPr>
          </a:p>
          <a:p>
            <a:r>
              <a:rPr kumimoji="0" lang="en-US" sz="1100" b="0" i="0" u="sng" strike="noStrike" kern="1200" cap="none" spc="0" normalizeH="0" baseline="0" noProof="0" dirty="0">
                <a:ln>
                  <a:noFill/>
                </a:ln>
                <a:effectLst/>
                <a:uLnTx/>
                <a:uFillTx/>
                <a:latin typeface="Arial" pitchFamily="34" charset="0"/>
                <a:cs typeface="Arial" pitchFamily="34" charset="0"/>
              </a:rPr>
              <a:t>NOT FOR AUDIO</a:t>
            </a:r>
          </a:p>
          <a:p>
            <a:endParaRPr kumimoji="0" lang="en-US" sz="1100" b="1" i="0" u="none" strike="noStrike" kern="1200" cap="none" spc="0" normalizeH="0" baseline="0" noProof="0" dirty="0">
              <a:ln>
                <a:noFill/>
              </a:ln>
              <a:effectLst/>
              <a:uLnTx/>
              <a:uFillTx/>
              <a:latin typeface="Arial" pitchFamily="34" charset="0"/>
              <a:cs typeface="Arial" pitchFamily="34" charset="0"/>
            </a:endParaRPr>
          </a:p>
          <a:p>
            <a:r>
              <a:rPr kumimoji="0" lang="en-US" sz="1100" b="1" i="0" u="none" strike="noStrike" kern="1200" cap="none" spc="0" normalizeH="0" baseline="0" noProof="0" dirty="0">
                <a:ln>
                  <a:noFill/>
                </a:ln>
                <a:effectLst/>
                <a:uLnTx/>
                <a:uFillTx/>
                <a:latin typeface="Arial" pitchFamily="34" charset="0"/>
                <a:cs typeface="Arial" pitchFamily="34" charset="0"/>
              </a:rPr>
              <a:t>Section 39-2109.  Board of Public Roads Classifications and Standards; functional classification; criteria; adoption; hearing; publication; filing.</a:t>
            </a:r>
            <a:r>
              <a:rPr kumimoji="0" lang="en-US" sz="1100" b="0" i="0" u="none" strike="noStrike" kern="1200" cap="none" spc="0" normalizeH="0" baseline="0" noProof="0" dirty="0">
                <a:ln>
                  <a:noFill/>
                </a:ln>
                <a:effectLst/>
                <a:uLnTx/>
                <a:uFillTx/>
                <a:latin typeface="Arial" pitchFamily="34" charset="0"/>
                <a:cs typeface="Arial" pitchFamily="34" charset="0"/>
              </a:rPr>
              <a:t> </a:t>
            </a:r>
            <a:r>
              <a:rPr lang="en-US" sz="1200" dirty="0">
                <a:latin typeface="Arial" pitchFamily="34" charset="0"/>
                <a:cs typeface="Arial" pitchFamily="34" charset="0"/>
              </a:rPr>
              <a:t>(1) The Board of Public Roads Classifications and Standards </a:t>
            </a:r>
            <a:r>
              <a:rPr lang="en-US" sz="1200" i="1" dirty="0">
                <a:latin typeface="Arial" pitchFamily="34" charset="0"/>
                <a:cs typeface="Arial" pitchFamily="34" charset="0"/>
              </a:rPr>
              <a:t>shall develop the </a:t>
            </a:r>
            <a:r>
              <a:rPr lang="en-US" sz="1200" b="1" i="1" dirty="0">
                <a:latin typeface="Arial" pitchFamily="34" charset="0"/>
                <a:cs typeface="Arial" pitchFamily="34" charset="0"/>
              </a:rPr>
              <a:t>specific criteria for each functional classification</a:t>
            </a:r>
            <a:r>
              <a:rPr lang="en-US" sz="1200" dirty="0">
                <a:latin typeface="Arial" pitchFamily="34" charset="0"/>
                <a:cs typeface="Arial" pitchFamily="34" charset="0"/>
              </a:rPr>
              <a:t> set forth in sections 39-2103 and 39-2104, which criteria shall be consistent with the general criteria set forth in those sections. No such criteria shall be adopted until after public hearings have been held thereon at such times and places as to assure interested parties throughout the state an opportunity to be heard thereon. Following their adoption, such criteria shall be printed and published and copies thereof shall be deposited with the Secretary of State, the Clerk of the Legislature, the county clerk of each county, and the clerk of each incorporated municipality.</a:t>
            </a:r>
          </a:p>
          <a:p>
            <a:r>
              <a:rPr lang="en-US" sz="1200" dirty="0">
                <a:latin typeface="Arial" pitchFamily="34" charset="0"/>
                <a:cs typeface="Arial" pitchFamily="34" charset="0"/>
              </a:rPr>
              <a:t>	(2) Within eighteen months after July 18, 2008, the Board of Public Roads Classifications and Standards shall adopt and promulgate the specific criteria for remote residential roads.  </a:t>
            </a:r>
            <a:r>
              <a:rPr lang="en-US" sz="1200" i="1" dirty="0">
                <a:latin typeface="Arial" pitchFamily="34" charset="0"/>
                <a:cs typeface="Arial" pitchFamily="34" charset="0"/>
              </a:rPr>
              <a:t>(Emphasis added)</a:t>
            </a:r>
            <a:endParaRPr kumimoji="0" lang="en-US" sz="1200" b="0" i="1" u="none" strike="noStrike" kern="1200" cap="none" spc="0" normalizeH="0" baseline="0" noProof="0" dirty="0">
              <a:ln>
                <a:noFill/>
              </a:ln>
              <a:effectLst/>
              <a:uLnTx/>
              <a:uFillTx/>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18</a:t>
            </a:fld>
            <a:endParaRPr lang="en-US" dirty="0"/>
          </a:p>
        </p:txBody>
      </p:sp>
    </p:spTree>
    <p:extLst>
      <p:ext uri="{BB962C8B-B14F-4D97-AF65-F5344CB8AC3E}">
        <p14:creationId xmlns:p14="http://schemas.microsoft.com/office/powerpoint/2010/main" val="187471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The Legislature, in State Statute 39-2110, made the </a:t>
            </a:r>
            <a:r>
              <a:rPr kumimoji="0" lang="en-US" sz="1200" b="1" i="0" u="none" strike="noStrike" kern="1200" cap="none" spc="0" normalizeH="0" baseline="0" noProof="0" dirty="0">
                <a:ln>
                  <a:noFill/>
                </a:ln>
                <a:effectLst/>
                <a:uLnTx/>
                <a:uFillTx/>
                <a:latin typeface="Arial" pitchFamily="34" charset="0"/>
                <a:cs typeface="Arial" pitchFamily="34" charset="0"/>
              </a:rPr>
              <a:t>Nebraska Department of Transportation </a:t>
            </a:r>
            <a:r>
              <a:rPr kumimoji="0" lang="en-US" sz="1200" b="0" i="0" u="none" strike="noStrike" kern="1200" cap="none" spc="0" normalizeH="0" baseline="0" noProof="0" dirty="0">
                <a:ln>
                  <a:noFill/>
                </a:ln>
                <a:effectLst/>
                <a:uLnTx/>
                <a:uFillTx/>
                <a:latin typeface="Arial" pitchFamily="34" charset="0"/>
                <a:cs typeface="Arial" pitchFamily="34" charset="0"/>
              </a:rPr>
              <a:t>responsible to </a:t>
            </a:r>
            <a:r>
              <a:rPr kumimoji="0" lang="en-US" sz="1200" b="1" i="0" u="none" strike="noStrike" kern="1200" cap="none" spc="0" normalizeH="0" baseline="0" noProof="0" dirty="0">
                <a:ln>
                  <a:noFill/>
                </a:ln>
                <a:effectLst/>
                <a:uLnTx/>
                <a:uFillTx/>
                <a:latin typeface="Arial" pitchFamily="34" charset="0"/>
                <a:cs typeface="Arial" pitchFamily="34" charset="0"/>
              </a:rPr>
              <a:t>assign</a:t>
            </a:r>
            <a:r>
              <a:rPr kumimoji="0" lang="en-US" sz="1200" b="0" i="0" u="none" strike="noStrike" kern="1200" cap="none" spc="0" normalizeH="0" baseline="0" noProof="0" dirty="0">
                <a:ln>
                  <a:noFill/>
                </a:ln>
                <a:effectLst/>
                <a:uLnTx/>
                <a:uFillTx/>
                <a:latin typeface="Arial" pitchFamily="34" charset="0"/>
                <a:cs typeface="Arial" pitchFamily="34" charset="0"/>
              </a:rPr>
              <a:t> each public highway, road and street a functional classification.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For county roads and municipal streets, the Department consults with the county or the municipality, respectively.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Since all streets and roads now have a functional classification, requests are for </a:t>
            </a:r>
            <a:r>
              <a:rPr kumimoji="0" lang="en-US" sz="1200" b="1" i="0" u="none" strike="noStrike" kern="1200" cap="none" spc="0" normalizeH="0" baseline="0" noProof="0" dirty="0">
                <a:ln>
                  <a:noFill/>
                </a:ln>
                <a:effectLst/>
                <a:uLnTx/>
                <a:uFillTx/>
                <a:latin typeface="Arial" pitchFamily="34" charset="0"/>
                <a:cs typeface="Arial" pitchFamily="34" charset="0"/>
              </a:rPr>
              <a:t>new</a:t>
            </a:r>
            <a:r>
              <a:rPr kumimoji="0" lang="en-US" sz="1200" b="0" i="0" u="none" strike="noStrike" kern="1200" cap="none" spc="0" normalizeH="0" baseline="0" noProof="0" dirty="0">
                <a:ln>
                  <a:noFill/>
                </a:ln>
                <a:effectLst/>
                <a:uLnTx/>
                <a:uFillTx/>
                <a:latin typeface="Arial" pitchFamily="34" charset="0"/>
                <a:cs typeface="Arial" pitchFamily="34" charset="0"/>
              </a:rPr>
              <a:t> streets and roads.</a:t>
            </a:r>
            <a:endParaRPr kumimoji="0" lang="en-US" sz="1200" b="1" i="0" u="none" strike="noStrike" kern="1200" cap="none" spc="0" normalizeH="0" baseline="0" noProof="0" dirty="0">
              <a:ln>
                <a:noFill/>
              </a:ln>
              <a:effectLst/>
              <a:uLnTx/>
              <a:uFillTx/>
              <a:latin typeface="Arial" pitchFamily="34" charset="0"/>
              <a:cs typeface="Arial" pitchFamily="34" charset="0"/>
            </a:endParaRPr>
          </a:p>
          <a:p>
            <a:pPr lvl="0">
              <a:spcBef>
                <a:spcPct val="20000"/>
              </a:spcBef>
              <a:defRPr/>
            </a:pPr>
            <a:endParaRPr kumimoji="0" lang="en-US" sz="1200" b="1" i="0" u="none" strike="noStrike" kern="1200" cap="none" spc="0" normalizeH="0" baseline="0" noProof="0" dirty="0">
              <a:ln>
                <a:noFill/>
              </a:ln>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0" u="sng" strike="noStrike" kern="1200" cap="none" spc="0" normalizeH="0" baseline="0" noProof="0" dirty="0">
                <a:ln>
                  <a:noFill/>
                </a:ln>
                <a:effectLst/>
                <a:uLnTx/>
                <a:uFillTx/>
                <a:latin typeface="Arial" pitchFamily="34" charset="0"/>
                <a:cs typeface="Arial" pitchFamily="34" charset="0"/>
              </a:rPr>
              <a:t>NOT FOR AUDIO</a:t>
            </a:r>
          </a:p>
          <a:p>
            <a:pPr lvl="0">
              <a:spcBef>
                <a:spcPct val="20000"/>
              </a:spcBef>
              <a:defRPr/>
            </a:pPr>
            <a:endParaRPr kumimoji="0" lang="en-US" sz="1200" b="1" i="0" u="none" strike="noStrike" kern="1200" cap="none" spc="0" normalizeH="0" baseline="0" noProof="0" dirty="0">
              <a:ln>
                <a:noFill/>
              </a:ln>
              <a:effectLst/>
              <a:uLnTx/>
              <a:uFillTx/>
              <a:latin typeface="Arial" pitchFamily="34" charset="0"/>
              <a:cs typeface="Arial" pitchFamily="34" charset="0"/>
            </a:endParaRPr>
          </a:p>
          <a:p>
            <a:pPr lvl="0">
              <a:spcBef>
                <a:spcPct val="20000"/>
              </a:spcBef>
              <a:defRPr/>
            </a:pPr>
            <a:r>
              <a:rPr kumimoji="0" lang="en-US" sz="1200" b="1" i="0" u="none" strike="noStrike" kern="1200" cap="none" spc="0" normalizeH="0" baseline="0" noProof="0" dirty="0">
                <a:ln>
                  <a:noFill/>
                </a:ln>
                <a:effectLst/>
                <a:uLnTx/>
                <a:uFillTx/>
                <a:latin typeface="Arial" pitchFamily="34" charset="0"/>
                <a:cs typeface="Arial" pitchFamily="34" charset="0"/>
              </a:rPr>
              <a:t>Section 39-2110.  Functional classification; specific criteria; assignment to highways, roads, streets.</a:t>
            </a:r>
            <a:r>
              <a:rPr kumimoji="0" lang="en-US" sz="1200" b="0" i="0" u="none" strike="noStrike" kern="1200" cap="none" spc="0" normalizeH="0" baseline="0" noProof="0" dirty="0">
                <a:ln>
                  <a:noFill/>
                </a:ln>
                <a:effectLst/>
                <a:uLnTx/>
                <a:uFillTx/>
                <a:latin typeface="Arial" pitchFamily="34" charset="0"/>
                <a:cs typeface="Arial" pitchFamily="34" charset="0"/>
              </a:rPr>
              <a:t> </a:t>
            </a:r>
            <a:r>
              <a:rPr lang="en-US" sz="1200" dirty="0">
                <a:latin typeface="Arial" pitchFamily="34" charset="0"/>
                <a:cs typeface="Arial" pitchFamily="34" charset="0"/>
              </a:rPr>
              <a:t>Following adoption and publication of the specific criteria required by section 39-2109, </a:t>
            </a:r>
            <a:r>
              <a:rPr lang="en-US" sz="1200" i="1" dirty="0">
                <a:latin typeface="Arial" pitchFamily="34" charset="0"/>
                <a:cs typeface="Arial" pitchFamily="34" charset="0"/>
              </a:rPr>
              <a:t>the </a:t>
            </a:r>
            <a:r>
              <a:rPr lang="en-US" sz="1200" b="1" i="1" dirty="0">
                <a:latin typeface="Arial" pitchFamily="34" charset="0"/>
                <a:cs typeface="Arial" pitchFamily="34" charset="0"/>
              </a:rPr>
              <a:t>Department of Transportation</a:t>
            </a:r>
            <a:r>
              <a:rPr lang="en-US" sz="1200" i="1" dirty="0">
                <a:latin typeface="Arial" pitchFamily="34" charset="0"/>
                <a:cs typeface="Arial" pitchFamily="34" charset="0"/>
              </a:rPr>
              <a:t>, after consultation with the appropriate local authorities</a:t>
            </a:r>
            <a:r>
              <a:rPr lang="en-US" sz="1200" dirty="0">
                <a:latin typeface="Arial" pitchFamily="34" charset="0"/>
                <a:cs typeface="Arial" pitchFamily="34" charset="0"/>
              </a:rPr>
              <a:t> in each instance, </a:t>
            </a:r>
            <a:r>
              <a:rPr lang="en-US" sz="1200" b="1" i="1" dirty="0">
                <a:latin typeface="Arial" pitchFamily="34" charset="0"/>
                <a:cs typeface="Arial" pitchFamily="34" charset="0"/>
              </a:rPr>
              <a:t>shall assign </a:t>
            </a:r>
            <a:r>
              <a:rPr lang="en-US" sz="1200" i="1" dirty="0">
                <a:latin typeface="Arial" pitchFamily="34" charset="0"/>
                <a:cs typeface="Arial" pitchFamily="34" charset="0"/>
              </a:rPr>
              <a:t>a functional classification to each segment of highway, road, and street in this state. </a:t>
            </a:r>
            <a:r>
              <a:rPr lang="en-US" sz="1200" dirty="0">
                <a:latin typeface="Arial" pitchFamily="34" charset="0"/>
                <a:cs typeface="Arial" pitchFamily="34" charset="0"/>
              </a:rPr>
              <a:t>Before assigning any such classification, the department shall make reasonable effort to resolve any differences of opinion between the department and any county or municipality. Whenever a </a:t>
            </a:r>
            <a:r>
              <a:rPr lang="en-US" sz="1200" i="1" dirty="0">
                <a:latin typeface="Arial" pitchFamily="34" charset="0"/>
                <a:cs typeface="Arial" pitchFamily="34" charset="0"/>
              </a:rPr>
              <a:t>new road or street is to be opened or an existing road or street is to be extended</a:t>
            </a:r>
            <a:r>
              <a:rPr lang="en-US" sz="1200" dirty="0">
                <a:latin typeface="Arial" pitchFamily="34" charset="0"/>
                <a:cs typeface="Arial" pitchFamily="34" charset="0"/>
              </a:rPr>
              <a:t>, the department shall, upon a request from the operating jurisdiction, </a:t>
            </a:r>
            <a:r>
              <a:rPr lang="en-US" sz="1200" i="1" dirty="0">
                <a:latin typeface="Arial" pitchFamily="34" charset="0"/>
                <a:cs typeface="Arial" pitchFamily="34" charset="0"/>
              </a:rPr>
              <a:t>assign a functional classification to such segment</a:t>
            </a:r>
            <a:r>
              <a:rPr lang="en-US" sz="1200" dirty="0">
                <a:latin typeface="Arial" pitchFamily="34" charset="0"/>
                <a:cs typeface="Arial" pitchFamily="34" charset="0"/>
              </a:rPr>
              <a:t> in accordance with the specific criteria established under section 39-2109.  </a:t>
            </a:r>
            <a:r>
              <a:rPr lang="en-US" sz="1200" i="1" dirty="0">
                <a:latin typeface="Arial" pitchFamily="34" charset="0"/>
                <a:cs typeface="Arial" pitchFamily="34" charset="0"/>
              </a:rPr>
              <a:t>(Emphasis added)</a:t>
            </a:r>
          </a:p>
          <a:p>
            <a:pPr lvl="0">
              <a:spcBef>
                <a:spcPct val="20000"/>
              </a:spcBef>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a:spcBef>
                <a:spcPct val="20000"/>
              </a:spcBef>
            </a:pPr>
            <a:r>
              <a:rPr lang="en-US" sz="1200" b="1" i="1" dirty="0">
                <a:latin typeface="Arial" pitchFamily="34" charset="0"/>
                <a:cs typeface="Arial" pitchFamily="34" charset="0"/>
              </a:rPr>
              <a:t>Note:</a:t>
            </a:r>
          </a:p>
          <a:p>
            <a:pPr>
              <a:spcBef>
                <a:spcPct val="20000"/>
              </a:spcBef>
              <a:buFontTx/>
              <a:buChar char="•"/>
            </a:pPr>
            <a:r>
              <a:rPr lang="en-US" sz="1200" i="1" dirty="0">
                <a:latin typeface="Arial" pitchFamily="34" charset="0"/>
                <a:cs typeface="Arial" pitchFamily="34" charset="0"/>
              </a:rPr>
              <a:t> Initially, all roads were classified “from scratch”.</a:t>
            </a:r>
          </a:p>
          <a:p>
            <a:pPr>
              <a:spcBef>
                <a:spcPct val="20000"/>
              </a:spcBef>
              <a:buFontTx/>
              <a:buChar char="•"/>
            </a:pPr>
            <a:r>
              <a:rPr lang="en-US" sz="1200" i="1" dirty="0">
                <a:latin typeface="Arial" pitchFamily="34" charset="0"/>
                <a:cs typeface="Arial" pitchFamily="34" charset="0"/>
              </a:rPr>
              <a:t> Now, this applies to </a:t>
            </a:r>
            <a:r>
              <a:rPr lang="en-US" sz="1200" i="1" u="sng" dirty="0">
                <a:latin typeface="Arial" pitchFamily="34" charset="0"/>
                <a:cs typeface="Arial" pitchFamily="34" charset="0"/>
              </a:rPr>
              <a:t>new roads</a:t>
            </a:r>
            <a:r>
              <a:rPr lang="en-US" sz="1200" i="1" dirty="0">
                <a:latin typeface="Arial" pitchFamily="34" charset="0"/>
                <a:cs typeface="Arial" pitchFamily="34" charset="0"/>
              </a:rPr>
              <a:t>.</a:t>
            </a:r>
          </a:p>
          <a:p>
            <a:pPr marL="0" lvl="0" indent="0">
              <a:spcBef>
                <a:spcPct val="20000"/>
              </a:spcBef>
              <a:buFont typeface="Wingdings" panose="05000000000000000000" pitchFamily="2" charset="2"/>
              <a:buNone/>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19</a:t>
            </a:fld>
            <a:endParaRPr lang="en-US" dirty="0"/>
          </a:p>
        </p:txBody>
      </p:sp>
    </p:spTree>
    <p:extLst>
      <p:ext uri="{BB962C8B-B14F-4D97-AF65-F5344CB8AC3E}">
        <p14:creationId xmlns:p14="http://schemas.microsoft.com/office/powerpoint/2010/main" val="76508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dirty="0"/>
              <a:t>First, some terminology and acronyms</a:t>
            </a:r>
            <a:r>
              <a:rPr lang="en-US" b="0" baseline="0" dirty="0"/>
              <a:t>  .     .      .   </a:t>
            </a:r>
          </a:p>
          <a:p>
            <a:endParaRPr lang="en-US" b="0" baseline="0" dirty="0"/>
          </a:p>
          <a:p>
            <a:pPr marL="228600" indent="-228600">
              <a:buFont typeface="+mj-lt"/>
              <a:buAutoNum type="alphaLcParenR"/>
            </a:pPr>
            <a:r>
              <a:rPr lang="en-US" b="1" baseline="0" dirty="0"/>
              <a:t>NBCS</a:t>
            </a:r>
            <a:r>
              <a:rPr lang="en-US" baseline="0" dirty="0"/>
              <a:t> is the Nebraska Board of Public Roads Classifications and Standards; it may also be called the Board of Public Roads, or just The Board.</a:t>
            </a:r>
            <a:r>
              <a:rPr lang="en-US" dirty="0"/>
              <a:t>  </a:t>
            </a:r>
          </a:p>
          <a:p>
            <a:pPr marL="228600" indent="-228600">
              <a:buFont typeface="+mj-lt"/>
              <a:buAutoNum type="alphaLcParenR"/>
            </a:pPr>
            <a:r>
              <a:rPr lang="en-US" b="1" dirty="0"/>
              <a:t>NDOT</a:t>
            </a:r>
            <a:r>
              <a:rPr lang="en-US" dirty="0"/>
              <a:t> is the Nebraska Department of Transportation</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Standards</a:t>
            </a:r>
            <a:r>
              <a:rPr lang="en-US" dirty="0"/>
              <a:t> refers</a:t>
            </a:r>
            <a:r>
              <a:rPr lang="en-US" baseline="0" dirty="0"/>
              <a:t> to the NBCS standards, including design, construction, maintenance and relaxation of standards.   </a:t>
            </a:r>
            <a:r>
              <a:rPr lang="en-US" b="1" baseline="0" dirty="0"/>
              <a:t>MDS</a:t>
            </a:r>
            <a:r>
              <a:rPr lang="en-US" baseline="0" dirty="0"/>
              <a:t> refers to the </a:t>
            </a:r>
            <a:r>
              <a:rPr lang="en-US" b="1" baseline="0" dirty="0"/>
              <a:t>Minimum Design Standards</a:t>
            </a:r>
            <a:r>
              <a:rPr lang="en-US" baseline="0" dirty="0"/>
              <a:t>, which address only the </a:t>
            </a:r>
            <a:r>
              <a:rPr lang="en-US" b="1" baseline="0" dirty="0"/>
              <a:t>design</a:t>
            </a:r>
            <a:r>
              <a:rPr lang="en-US" baseline="0" dirty="0"/>
              <a:t> aspect of a work or project. Standards are often termed “</a:t>
            </a:r>
            <a:r>
              <a:rPr lang="en-US" b="1" baseline="0" dirty="0"/>
              <a:t>minimum</a:t>
            </a:r>
            <a:r>
              <a:rPr lang="en-US" baseline="0" dirty="0"/>
              <a:t>” but realize there are </a:t>
            </a:r>
            <a:r>
              <a:rPr lang="en-US" b="1" baseline="0" dirty="0"/>
              <a:t>maximums</a:t>
            </a:r>
            <a:r>
              <a:rPr lang="en-US" baseline="0" dirty="0"/>
              <a:t> (for superelevation, grade) and </a:t>
            </a:r>
            <a:r>
              <a:rPr lang="en-US" b="1" baseline="0" dirty="0"/>
              <a:t>ranges</a:t>
            </a:r>
            <a:r>
              <a:rPr lang="en-US" baseline="0" dirty="0"/>
              <a:t> ( for cross slopes).  When we say “minimum” – sometimes it refers to all of those.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Neb. Rev. Stat. </a:t>
            </a:r>
            <a:r>
              <a:rPr lang="en-US" dirty="0"/>
              <a:t>refers to the Nebraska Revised</a:t>
            </a:r>
            <a:r>
              <a:rPr lang="en-US" baseline="0" dirty="0"/>
              <a:t> Statutes</a:t>
            </a:r>
          </a:p>
          <a:p>
            <a:pPr marL="228600" indent="-228600">
              <a:buFont typeface="+mj-lt"/>
              <a:buAutoNum type="alphaLcParenR"/>
            </a:pPr>
            <a:r>
              <a:rPr lang="en-US" b="1" dirty="0"/>
              <a:t>NAC</a:t>
            </a:r>
            <a:r>
              <a:rPr lang="en-US" baseline="0" dirty="0"/>
              <a:t> is the Nebraska Administrative Code.  These are regulations, that have the force of law.  </a:t>
            </a:r>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The word</a:t>
            </a:r>
            <a:r>
              <a:rPr lang="en-US" dirty="0"/>
              <a:t> “</a:t>
            </a:r>
            <a:r>
              <a:rPr lang="en-US" b="1" dirty="0"/>
              <a:t>Highway</a:t>
            </a:r>
            <a:r>
              <a:rPr lang="en-US" dirty="0"/>
              <a:t>” in</a:t>
            </a:r>
            <a:r>
              <a:rPr lang="en-US" baseline="0" dirty="0"/>
              <a:t> Nebraska law also refers to roads and streets. </a:t>
            </a:r>
            <a:r>
              <a:rPr lang="en-US" sz="1200" b="0" i="0" u="none" strike="noStrike" kern="1200" baseline="0" dirty="0">
                <a:solidFill>
                  <a:schemeClr val="tx1"/>
                </a:solidFill>
                <a:latin typeface="+mn-lt"/>
                <a:ea typeface="+mn-ea"/>
                <a:cs typeface="+mn-cs"/>
              </a:rPr>
              <a:t>Highway means the entire width between the boundary limits of any street, road, avenue, boulevard, or way which is </a:t>
            </a:r>
            <a:r>
              <a:rPr lang="en-US" sz="1200" b="1" i="0" u="none" strike="noStrike" kern="1200" baseline="0" dirty="0">
                <a:solidFill>
                  <a:schemeClr val="tx1"/>
                </a:solidFill>
                <a:latin typeface="+mn-lt"/>
                <a:ea typeface="+mn-ea"/>
                <a:cs typeface="+mn-cs"/>
              </a:rPr>
              <a:t>publicly maintained </a:t>
            </a:r>
            <a:r>
              <a:rPr lang="en-US" sz="1200" b="0" i="0" u="none" strike="noStrike" kern="1200" baseline="0" dirty="0">
                <a:solidFill>
                  <a:schemeClr val="tx1"/>
                </a:solidFill>
                <a:latin typeface="+mn-lt"/>
                <a:ea typeface="+mn-ea"/>
                <a:cs typeface="+mn-cs"/>
              </a:rPr>
              <a:t>when any part is open to the </a:t>
            </a:r>
            <a:r>
              <a:rPr lang="en-US" sz="1200" b="1" i="0" u="none" strike="noStrike" kern="1200" baseline="0" dirty="0">
                <a:solidFill>
                  <a:schemeClr val="tx1"/>
                </a:solidFill>
                <a:latin typeface="+mn-lt"/>
                <a:ea typeface="+mn-ea"/>
                <a:cs typeface="+mn-cs"/>
              </a:rPr>
              <a:t>use of the public </a:t>
            </a:r>
            <a:r>
              <a:rPr lang="en-US" sz="1200" b="0" i="0" u="none" strike="noStrike" kern="1200" baseline="0" dirty="0">
                <a:solidFill>
                  <a:schemeClr val="tx1"/>
                </a:solidFill>
                <a:latin typeface="+mn-lt"/>
                <a:ea typeface="+mn-ea"/>
                <a:cs typeface="+mn-cs"/>
              </a:rPr>
              <a:t>for purposes of vehicular travel. </a:t>
            </a: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3R</a:t>
            </a:r>
            <a:r>
              <a:rPr lang="en-US" baseline="0" dirty="0"/>
              <a:t> is short for resurfacing, restoration and rehabilitation.  For more details, see the video dedicated to 3R.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FC</a:t>
            </a:r>
            <a:r>
              <a:rPr lang="en-US" baseline="0" dirty="0"/>
              <a:t> is Functional Classification.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CFR</a:t>
            </a:r>
            <a:r>
              <a:rPr lang="en-US" baseline="0" dirty="0"/>
              <a:t> is the acronym for the Code of Federal Regulations.</a:t>
            </a:r>
            <a:endParaRPr lang="en-US" b="0" dirty="0"/>
          </a:p>
          <a:p>
            <a:endParaRPr lang="en-US" b="1"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76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itchFamily="34" charset="0"/>
                <a:cs typeface="Arial" pitchFamily="34" charset="0"/>
              </a:rPr>
              <a:t>A county or municipality may appeal to the Board of Public Roads Classifications and Standards (NBCS) for any functional classification assignment made by the Nebraska Department of Transportation.  A public hearing may be held.  The NBCS makes their decision, which can be further appealed.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effectLst/>
                <a:uLnTx/>
                <a:uFillTx/>
                <a:latin typeface="Arial" pitchFamily="34" charset="0"/>
                <a:cs typeface="Arial" pitchFamily="34" charset="0"/>
              </a:rPr>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itchFamily="34" charset="0"/>
                <a:cs typeface="Arial" pitchFamily="34" charset="0"/>
              </a:rPr>
              <a:t>Note:  NDOT did take the NBCS to court on the on the Calumus Lake Road FC about 25 years ago.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itchFamily="34" charset="0"/>
                <a:cs typeface="Arial" pitchFamily="34" charset="0"/>
              </a:rPr>
              <a:t>Section 39-2111.  Functional classification; assignment; appeal.</a:t>
            </a:r>
            <a:r>
              <a:rPr kumimoji="0" lang="en-US" sz="1200" b="0" i="0" u="none" strike="noStrike" kern="1200" cap="none" spc="0" normalizeH="0" baseline="0" noProof="0" dirty="0">
                <a:ln>
                  <a:noFill/>
                </a:ln>
                <a:effectLst/>
                <a:uLnTx/>
                <a:uFillTx/>
                <a:latin typeface="Arial" pitchFamily="34" charset="0"/>
                <a:cs typeface="Arial" pitchFamily="34" charset="0"/>
              </a:rPr>
              <a:t> </a:t>
            </a:r>
            <a:r>
              <a:rPr kumimoji="0" lang="en-US" sz="1200" b="0" i="1" u="none" strike="noStrike" kern="1200" cap="none" spc="0" normalizeH="0" baseline="0" noProof="0" dirty="0">
                <a:ln>
                  <a:noFill/>
                </a:ln>
                <a:effectLst/>
                <a:uLnTx/>
                <a:uFillTx/>
                <a:latin typeface="Arial" pitchFamily="34" charset="0"/>
                <a:cs typeface="Arial" pitchFamily="34" charset="0"/>
              </a:rPr>
              <a:t> The county or municipality may </a:t>
            </a:r>
            <a:r>
              <a:rPr kumimoji="0" lang="en-US" sz="1200" b="1" i="1" u="none" strike="noStrike" kern="1200" cap="none" spc="0" normalizeH="0" baseline="0" noProof="0" dirty="0">
                <a:ln>
                  <a:noFill/>
                </a:ln>
                <a:effectLst/>
                <a:uLnTx/>
                <a:uFillTx/>
                <a:latin typeface="Arial" pitchFamily="34" charset="0"/>
                <a:cs typeface="Arial" pitchFamily="34" charset="0"/>
              </a:rPr>
              <a:t>appeal</a:t>
            </a:r>
            <a:r>
              <a:rPr kumimoji="0" lang="en-US" sz="1200" b="0" i="1" u="none" strike="noStrike" kern="1200" cap="none" spc="0" normalizeH="0" baseline="0" noProof="0" dirty="0">
                <a:ln>
                  <a:noFill/>
                </a:ln>
                <a:effectLst/>
                <a:uLnTx/>
                <a:uFillTx/>
                <a:latin typeface="Arial" pitchFamily="34" charset="0"/>
                <a:cs typeface="Arial" pitchFamily="34" charset="0"/>
              </a:rPr>
              <a:t> to the </a:t>
            </a:r>
            <a:r>
              <a:rPr kumimoji="0" lang="en-US" sz="1200" b="1" i="1" u="none" strike="noStrike" kern="1200" cap="none" spc="0" normalizeH="0" baseline="0" noProof="0" dirty="0">
                <a:ln>
                  <a:noFill/>
                </a:ln>
                <a:effectLst/>
                <a:uLnTx/>
                <a:uFillTx/>
                <a:latin typeface="Arial" pitchFamily="34" charset="0"/>
                <a:cs typeface="Arial" pitchFamily="34" charset="0"/>
              </a:rPr>
              <a:t>Board of Public Roads Classifications and Standards</a:t>
            </a:r>
            <a:r>
              <a:rPr kumimoji="0" lang="en-US" sz="1200" b="0" i="1" u="none" strike="noStrike" kern="1200" cap="none" spc="0" normalizeH="0" baseline="0" noProof="0" dirty="0">
                <a:ln>
                  <a:noFill/>
                </a:ln>
                <a:effectLst/>
                <a:uLnTx/>
                <a:uFillTx/>
                <a:latin typeface="Arial" pitchFamily="34" charset="0"/>
                <a:cs typeface="Arial" pitchFamily="34" charset="0"/>
              </a:rPr>
              <a:t> from any action taken by the Department of Transportation in assigning any functional classification </a:t>
            </a:r>
            <a:r>
              <a:rPr kumimoji="0" lang="en-US" sz="1200" b="0" i="0" u="none" strike="noStrike" kern="1200" cap="none" spc="0" normalizeH="0" baseline="0" noProof="0" dirty="0">
                <a:ln>
                  <a:noFill/>
                </a:ln>
                <a:effectLst/>
                <a:uLnTx/>
                <a:uFillTx/>
                <a:latin typeface="Arial" pitchFamily="34" charset="0"/>
                <a:cs typeface="Arial" pitchFamily="34" charset="0"/>
              </a:rPr>
              <a:t>under the provisions of section 39-2110. Upon the taking of such an appeal, the board shall review all information pertaining to the assignment, </a:t>
            </a:r>
            <a:r>
              <a:rPr kumimoji="0" lang="en-US" sz="1200" b="1" i="0" u="none" strike="noStrike" kern="1200" cap="none" spc="0" normalizeH="0" baseline="0" noProof="0" dirty="0">
                <a:ln>
                  <a:noFill/>
                </a:ln>
                <a:effectLst/>
                <a:uLnTx/>
                <a:uFillTx/>
                <a:latin typeface="Arial" pitchFamily="34" charset="0"/>
                <a:cs typeface="Arial" pitchFamily="34" charset="0"/>
              </a:rPr>
              <a:t>hold a hearing</a:t>
            </a:r>
            <a:r>
              <a:rPr kumimoji="0" lang="en-US" sz="1200" b="0" i="0" u="none" strike="noStrike" kern="1200" cap="none" spc="0" normalizeH="0" baseline="0" noProof="0" dirty="0">
                <a:ln>
                  <a:noFill/>
                </a:ln>
                <a:effectLst/>
                <a:uLnTx/>
                <a:uFillTx/>
                <a:latin typeface="Arial" pitchFamily="34" charset="0"/>
                <a:cs typeface="Arial" pitchFamily="34" charset="0"/>
              </a:rPr>
              <a:t> thereon if deemed advisable, and render a decision on the assigned classification. The decision of the board may be appealed, and the appeal shall be in accordance with the Administrative Procedure Act.  </a:t>
            </a:r>
            <a:r>
              <a:rPr kumimoji="0" lang="en-US" sz="1200" b="0" i="1" u="none" strike="noStrike" kern="1200" cap="none" spc="0" normalizeH="0" baseline="0" noProof="0" dirty="0">
                <a:ln>
                  <a:noFill/>
                </a:ln>
                <a:effectLst/>
                <a:uLnTx/>
                <a:uFillTx/>
                <a:latin typeface="Arial" pitchFamily="34" charset="0"/>
                <a:cs typeface="Arial" pitchFamily="34" charset="0"/>
              </a:rPr>
              <a:t>(Emphasis added)</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20</a:t>
            </a:fld>
            <a:endParaRPr lang="en-US" dirty="0"/>
          </a:p>
        </p:txBody>
      </p:sp>
    </p:spTree>
    <p:extLst>
      <p:ext uri="{BB962C8B-B14F-4D97-AF65-F5344CB8AC3E}">
        <p14:creationId xmlns:p14="http://schemas.microsoft.com/office/powerpoint/2010/main" val="282252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State law provides for re-classifying existing highways, roads and streets.  A</a:t>
            </a:r>
            <a:r>
              <a:rPr lang="en-US" baseline="0" dirty="0"/>
              <a:t> change in traffic patterns, traffic types and volumes may trigger a re-classification request.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screen shows some examples, such as a new bypass, an annexation, adding the Scenic-Recreation classification, or changing to a Minimum Maintenance classification.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effectLst/>
                <a:uLnTx/>
                <a:uFillTx/>
                <a:latin typeface="Arial" pitchFamily="34" charset="0"/>
                <a:cs typeface="Arial" pitchFamily="34" charset="0"/>
              </a:rPr>
              <a:t>NOT FOR AUDIO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itchFamily="34" charset="0"/>
                <a:cs typeface="Arial" pitchFamily="34" charset="0"/>
              </a:rPr>
              <a:t>Section 39-2112.  Functional classification; assignment; Department of Transportation; request to reclassify; county board; public hearing; decision; appeal.</a:t>
            </a:r>
            <a:r>
              <a:rPr lang="en-US" sz="1200" dirty="0">
                <a:latin typeface="Arial" pitchFamily="34" charset="0"/>
                <a:cs typeface="Arial" pitchFamily="34" charset="0"/>
              </a:rPr>
              <a:t>  </a:t>
            </a:r>
            <a:r>
              <a:rPr lang="en-US" sz="1200" i="1" dirty="0">
                <a:latin typeface="Arial" pitchFamily="34" charset="0"/>
                <a:cs typeface="Arial" pitchFamily="34" charset="0"/>
              </a:rPr>
              <a:t>Any county or municipality may, based on changing traffic patterns or volume or a change in jurisdiction, request the </a:t>
            </a:r>
            <a:r>
              <a:rPr lang="en-US" sz="1200" b="1" i="1" dirty="0">
                <a:latin typeface="Arial" pitchFamily="34" charset="0"/>
                <a:cs typeface="Arial" pitchFamily="34" charset="0"/>
              </a:rPr>
              <a:t>Department of Transportation </a:t>
            </a:r>
            <a:r>
              <a:rPr lang="en-US" sz="1200" i="1" dirty="0">
                <a:latin typeface="Arial" pitchFamily="34" charset="0"/>
                <a:cs typeface="Arial" pitchFamily="34" charset="0"/>
              </a:rPr>
              <a:t>to </a:t>
            </a:r>
            <a:r>
              <a:rPr lang="en-US" sz="1200" b="1" i="1" dirty="0">
                <a:latin typeface="Arial" pitchFamily="34" charset="0"/>
                <a:cs typeface="Arial" pitchFamily="34" charset="0"/>
              </a:rPr>
              <a:t>reclassify</a:t>
            </a:r>
            <a:r>
              <a:rPr lang="en-US" sz="1200" i="1" dirty="0">
                <a:latin typeface="Arial" pitchFamily="34" charset="0"/>
                <a:cs typeface="Arial" pitchFamily="34" charset="0"/>
              </a:rPr>
              <a:t> any segment of highway, road, or street</a:t>
            </a:r>
            <a:r>
              <a:rPr lang="en-US" sz="1200" dirty="0">
                <a:latin typeface="Arial" pitchFamily="34" charset="0"/>
                <a:cs typeface="Arial" pitchFamily="34" charset="0"/>
              </a:rPr>
              <a:t>.</a:t>
            </a:r>
            <a:r>
              <a:rPr lang="en-US" sz="1200" i="1" dirty="0">
                <a:latin typeface="Arial" pitchFamily="34" charset="0"/>
                <a:cs typeface="Arial" pitchFamily="34" charset="0"/>
              </a:rPr>
              <a:t> Any </a:t>
            </a:r>
            <a:r>
              <a:rPr lang="en-US" sz="1200" b="1" i="1" dirty="0">
                <a:latin typeface="Arial" pitchFamily="34" charset="0"/>
                <a:cs typeface="Arial" pitchFamily="34" charset="0"/>
              </a:rPr>
              <a:t>county</a:t>
            </a:r>
            <a:r>
              <a:rPr lang="en-US" sz="1200" i="1" dirty="0">
                <a:latin typeface="Arial" pitchFamily="34" charset="0"/>
                <a:cs typeface="Arial" pitchFamily="34" charset="0"/>
              </a:rPr>
              <a:t> that wants to use the minimum maintenance, remote residential, or scenic-recreation functional classification or wants to return a road to its previous functional classification may request the department to </a:t>
            </a:r>
            <a:r>
              <a:rPr lang="en-US" sz="1200" b="1" i="1" dirty="0">
                <a:latin typeface="Arial" pitchFamily="34" charset="0"/>
                <a:cs typeface="Arial" pitchFamily="34" charset="0"/>
              </a:rPr>
              <a:t>reclassify </a:t>
            </a:r>
            <a:r>
              <a:rPr lang="en-US" sz="1200" i="1" dirty="0">
                <a:latin typeface="Arial" pitchFamily="34" charset="0"/>
                <a:cs typeface="Arial" pitchFamily="34" charset="0"/>
              </a:rPr>
              <a:t>an applicable segment of highway or road</a:t>
            </a:r>
            <a:r>
              <a:rPr lang="en-US" sz="1200" dirty="0">
                <a:latin typeface="Arial" pitchFamily="34" charset="0"/>
                <a:cs typeface="Arial" pitchFamily="34" charset="0"/>
              </a:rPr>
              <a:t>. If a county board wants a road or a segment of road to be classified as </a:t>
            </a:r>
            <a:r>
              <a:rPr lang="en-US" sz="1200" b="1" i="1" dirty="0">
                <a:latin typeface="Arial" pitchFamily="34" charset="0"/>
                <a:cs typeface="Arial" pitchFamily="34" charset="0"/>
              </a:rPr>
              <a:t>remote residential</a:t>
            </a:r>
            <a:r>
              <a:rPr lang="en-US" sz="1200" i="1" dirty="0">
                <a:latin typeface="Arial" pitchFamily="34" charset="0"/>
                <a:cs typeface="Arial" pitchFamily="34" charset="0"/>
              </a:rPr>
              <a:t>,</a:t>
            </a:r>
            <a:r>
              <a:rPr lang="en-US" sz="1200" dirty="0">
                <a:latin typeface="Arial" pitchFamily="34" charset="0"/>
                <a:cs typeface="Arial" pitchFamily="34" charset="0"/>
              </a:rPr>
              <a:t> </a:t>
            </a:r>
            <a:r>
              <a:rPr lang="en-US" sz="1200" b="1" i="1" dirty="0">
                <a:latin typeface="Arial" pitchFamily="34" charset="0"/>
                <a:cs typeface="Arial" pitchFamily="34" charset="0"/>
              </a:rPr>
              <a:t>it shall hold a public hearing</a:t>
            </a:r>
            <a:r>
              <a:rPr lang="en-US" sz="1200" dirty="0">
                <a:latin typeface="Arial" pitchFamily="34" charset="0"/>
                <a:cs typeface="Arial" pitchFamily="34" charset="0"/>
              </a:rPr>
              <a:t> on the matter prior to requesting the department to reclassify such road or segment of road. The department shall </a:t>
            </a:r>
            <a:r>
              <a:rPr lang="en-US" sz="1200" b="1" dirty="0">
                <a:latin typeface="Arial" pitchFamily="34" charset="0"/>
                <a:cs typeface="Arial" pitchFamily="34" charset="0"/>
              </a:rPr>
              <a:t>review</a:t>
            </a:r>
            <a:r>
              <a:rPr lang="en-US" sz="1200" dirty="0">
                <a:latin typeface="Arial" pitchFamily="34" charset="0"/>
                <a:cs typeface="Arial" pitchFamily="34" charset="0"/>
              </a:rPr>
              <a:t> a request made under this section and either </a:t>
            </a:r>
            <a:r>
              <a:rPr lang="en-US" sz="1200" b="1" dirty="0">
                <a:latin typeface="Arial" pitchFamily="34" charset="0"/>
                <a:cs typeface="Arial" pitchFamily="34" charset="0"/>
              </a:rPr>
              <a:t>grant or deny the reclassification in whole or in part</a:t>
            </a:r>
            <a:r>
              <a:rPr lang="en-US" sz="1200" dirty="0">
                <a:latin typeface="Arial" pitchFamily="34" charset="0"/>
                <a:cs typeface="Arial" pitchFamily="34" charset="0"/>
              </a:rPr>
              <a:t>. </a:t>
            </a:r>
            <a:r>
              <a:rPr lang="en-US" sz="1200" i="1" dirty="0">
                <a:latin typeface="Arial" pitchFamily="34" charset="0"/>
                <a:cs typeface="Arial" pitchFamily="34" charset="0"/>
              </a:rPr>
              <a:t>Any county or municipality</a:t>
            </a:r>
            <a:r>
              <a:rPr lang="en-US" sz="1200" dirty="0">
                <a:latin typeface="Arial" pitchFamily="34" charset="0"/>
                <a:cs typeface="Arial" pitchFamily="34" charset="0"/>
              </a:rPr>
              <a:t> dissatisfied with the action taken by the department under this section </a:t>
            </a:r>
            <a:r>
              <a:rPr lang="en-US" sz="1200" i="1" dirty="0">
                <a:latin typeface="Arial" pitchFamily="34" charset="0"/>
                <a:cs typeface="Arial" pitchFamily="34" charset="0"/>
              </a:rPr>
              <a:t>may </a:t>
            </a:r>
            <a:r>
              <a:rPr lang="en-US" sz="1200" b="1" i="1" dirty="0">
                <a:latin typeface="Arial" pitchFamily="34" charset="0"/>
                <a:cs typeface="Arial" pitchFamily="34" charset="0"/>
              </a:rPr>
              <a:t>appeal</a:t>
            </a:r>
            <a:r>
              <a:rPr lang="en-US" sz="1200" i="1" dirty="0">
                <a:latin typeface="Arial" pitchFamily="34" charset="0"/>
                <a:cs typeface="Arial" pitchFamily="34" charset="0"/>
              </a:rPr>
              <a:t> to the </a:t>
            </a:r>
            <a:r>
              <a:rPr lang="en-US" sz="1200" b="1" i="1" dirty="0">
                <a:latin typeface="Arial" pitchFamily="34" charset="0"/>
                <a:cs typeface="Arial" pitchFamily="34" charset="0"/>
              </a:rPr>
              <a:t>Board of Public Roads Classifications and Standards</a:t>
            </a:r>
            <a:r>
              <a:rPr lang="en-US" sz="1200" i="1" dirty="0">
                <a:latin typeface="Arial" pitchFamily="34" charset="0"/>
                <a:cs typeface="Arial" pitchFamily="34" charset="0"/>
              </a:rPr>
              <a:t> </a:t>
            </a:r>
            <a:r>
              <a:rPr lang="en-US" sz="1200" dirty="0">
                <a:latin typeface="Arial" pitchFamily="34" charset="0"/>
                <a:cs typeface="Arial" pitchFamily="34" charset="0"/>
              </a:rPr>
              <a:t>in the manner provided in section 39-2111.  </a:t>
            </a:r>
            <a:r>
              <a:rPr lang="en-US" sz="1200" i="1" dirty="0">
                <a:latin typeface="Arial" pitchFamily="34" charset="0"/>
                <a:cs typeface="Arial" pitchFamily="34" charset="0"/>
              </a:rPr>
              <a:t>(Emphasis added)</a:t>
            </a:r>
            <a:endParaRPr kumimoji="0" lang="en-US" sz="1200" b="0" i="1" u="none" strike="noStrike" kern="1200" cap="none" spc="0" normalizeH="0" baseline="0" noProof="0" dirty="0">
              <a:ln>
                <a:noFill/>
              </a:ln>
              <a:effectLst/>
              <a:uLnTx/>
              <a:uFillTx/>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21</a:t>
            </a:fld>
            <a:endParaRPr lang="en-US" dirty="0"/>
          </a:p>
        </p:txBody>
      </p:sp>
    </p:spTree>
    <p:extLst>
      <p:ext uri="{BB962C8B-B14F-4D97-AF65-F5344CB8AC3E}">
        <p14:creationId xmlns:p14="http://schemas.microsoft.com/office/powerpoint/2010/main" val="3593419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Reclassification</a:t>
            </a:r>
            <a:r>
              <a:rPr lang="en-US" baseline="0" dirty="0"/>
              <a:t> affects the standards to which a highway, road or street is built and may also have funding implications.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effectLst/>
                <a:uLnTx/>
                <a:uFillTx/>
                <a:latin typeface="Arial" pitchFamily="34" charset="0"/>
                <a:cs typeface="Arial" pitchFamily="34" charset="0"/>
              </a:rPr>
              <a:t>NOT FOR AUDIO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itchFamily="34" charset="0"/>
                <a:cs typeface="Arial" pitchFamily="34" charset="0"/>
              </a:rPr>
              <a:t>Section 39-2112.  Functional classification; assignment; Department of Transportation; request to reclassify; county board; public hearing; decision; appeal.</a:t>
            </a:r>
            <a:r>
              <a:rPr lang="en-US" sz="1200" dirty="0">
                <a:latin typeface="Arial" pitchFamily="34" charset="0"/>
                <a:cs typeface="Arial" pitchFamily="34" charset="0"/>
              </a:rPr>
              <a:t>  </a:t>
            </a:r>
            <a:r>
              <a:rPr lang="en-US" sz="1200" i="1" dirty="0">
                <a:latin typeface="Arial" pitchFamily="34" charset="0"/>
                <a:cs typeface="Arial" pitchFamily="34" charset="0"/>
              </a:rPr>
              <a:t>Any county or municipality may, based on changing traffic patterns or volume or a change in jurisdiction, request the </a:t>
            </a:r>
            <a:r>
              <a:rPr lang="en-US" sz="1200" b="1" i="1" dirty="0">
                <a:latin typeface="Arial" pitchFamily="34" charset="0"/>
                <a:cs typeface="Arial" pitchFamily="34" charset="0"/>
              </a:rPr>
              <a:t>Department of Transportation </a:t>
            </a:r>
            <a:r>
              <a:rPr lang="en-US" sz="1200" i="1" dirty="0">
                <a:latin typeface="Arial" pitchFamily="34" charset="0"/>
                <a:cs typeface="Arial" pitchFamily="34" charset="0"/>
              </a:rPr>
              <a:t>to </a:t>
            </a:r>
            <a:r>
              <a:rPr lang="en-US" sz="1200" b="1" i="1" dirty="0">
                <a:latin typeface="Arial" pitchFamily="34" charset="0"/>
                <a:cs typeface="Arial" pitchFamily="34" charset="0"/>
              </a:rPr>
              <a:t>reclassify</a:t>
            </a:r>
            <a:r>
              <a:rPr lang="en-US" sz="1200" i="1" dirty="0">
                <a:latin typeface="Arial" pitchFamily="34" charset="0"/>
                <a:cs typeface="Arial" pitchFamily="34" charset="0"/>
              </a:rPr>
              <a:t> any segment of highway, road, or street</a:t>
            </a:r>
            <a:r>
              <a:rPr lang="en-US" sz="1200" dirty="0">
                <a:latin typeface="Arial" pitchFamily="34" charset="0"/>
                <a:cs typeface="Arial" pitchFamily="34" charset="0"/>
              </a:rPr>
              <a:t>.</a:t>
            </a:r>
            <a:r>
              <a:rPr lang="en-US" sz="1200" i="1" dirty="0">
                <a:latin typeface="Arial" pitchFamily="34" charset="0"/>
                <a:cs typeface="Arial" pitchFamily="34" charset="0"/>
              </a:rPr>
              <a:t> Any </a:t>
            </a:r>
            <a:r>
              <a:rPr lang="en-US" sz="1200" b="1" i="1" dirty="0">
                <a:latin typeface="Arial" pitchFamily="34" charset="0"/>
                <a:cs typeface="Arial" pitchFamily="34" charset="0"/>
              </a:rPr>
              <a:t>county</a:t>
            </a:r>
            <a:r>
              <a:rPr lang="en-US" sz="1200" i="1" dirty="0">
                <a:latin typeface="Arial" pitchFamily="34" charset="0"/>
                <a:cs typeface="Arial" pitchFamily="34" charset="0"/>
              </a:rPr>
              <a:t> that wants to use the minimum maintenance, remote residential, or scenic-recreation functional classification or wants to return a road to its previous functional classification may request the department to </a:t>
            </a:r>
            <a:r>
              <a:rPr lang="en-US" sz="1200" b="1" i="1" dirty="0">
                <a:latin typeface="Arial" pitchFamily="34" charset="0"/>
                <a:cs typeface="Arial" pitchFamily="34" charset="0"/>
              </a:rPr>
              <a:t>reclassify </a:t>
            </a:r>
            <a:r>
              <a:rPr lang="en-US" sz="1200" i="1" dirty="0">
                <a:latin typeface="Arial" pitchFamily="34" charset="0"/>
                <a:cs typeface="Arial" pitchFamily="34" charset="0"/>
              </a:rPr>
              <a:t>an applicable segment of highway or road</a:t>
            </a:r>
            <a:r>
              <a:rPr lang="en-US" sz="1200" dirty="0">
                <a:latin typeface="Arial" pitchFamily="34" charset="0"/>
                <a:cs typeface="Arial" pitchFamily="34" charset="0"/>
              </a:rPr>
              <a:t>. If a county board wants a road or a segment of road to be classified as </a:t>
            </a:r>
            <a:r>
              <a:rPr lang="en-US" sz="1200" b="1" i="1" dirty="0">
                <a:latin typeface="Arial" pitchFamily="34" charset="0"/>
                <a:cs typeface="Arial" pitchFamily="34" charset="0"/>
              </a:rPr>
              <a:t>remote residential</a:t>
            </a:r>
            <a:r>
              <a:rPr lang="en-US" sz="1200" i="1" dirty="0">
                <a:latin typeface="Arial" pitchFamily="34" charset="0"/>
                <a:cs typeface="Arial" pitchFamily="34" charset="0"/>
              </a:rPr>
              <a:t>,</a:t>
            </a:r>
            <a:r>
              <a:rPr lang="en-US" sz="1200" dirty="0">
                <a:latin typeface="Arial" pitchFamily="34" charset="0"/>
                <a:cs typeface="Arial" pitchFamily="34" charset="0"/>
              </a:rPr>
              <a:t> </a:t>
            </a:r>
            <a:r>
              <a:rPr lang="en-US" sz="1200" b="1" i="1" dirty="0">
                <a:latin typeface="Arial" pitchFamily="34" charset="0"/>
                <a:cs typeface="Arial" pitchFamily="34" charset="0"/>
              </a:rPr>
              <a:t>it shall hold a public hearing</a:t>
            </a:r>
            <a:r>
              <a:rPr lang="en-US" sz="1200" dirty="0">
                <a:latin typeface="Arial" pitchFamily="34" charset="0"/>
                <a:cs typeface="Arial" pitchFamily="34" charset="0"/>
              </a:rPr>
              <a:t> on the matter prior to requesting the department to reclassify such road or segment of road. The department shall </a:t>
            </a:r>
            <a:r>
              <a:rPr lang="en-US" sz="1200" b="1" dirty="0">
                <a:latin typeface="Arial" pitchFamily="34" charset="0"/>
                <a:cs typeface="Arial" pitchFamily="34" charset="0"/>
              </a:rPr>
              <a:t>review</a:t>
            </a:r>
            <a:r>
              <a:rPr lang="en-US" sz="1200" dirty="0">
                <a:latin typeface="Arial" pitchFamily="34" charset="0"/>
                <a:cs typeface="Arial" pitchFamily="34" charset="0"/>
              </a:rPr>
              <a:t> a request made under this section and either </a:t>
            </a:r>
            <a:r>
              <a:rPr lang="en-US" sz="1200" b="1" dirty="0">
                <a:latin typeface="Arial" pitchFamily="34" charset="0"/>
                <a:cs typeface="Arial" pitchFamily="34" charset="0"/>
              </a:rPr>
              <a:t>grant or deny the reclassification in whole or in part</a:t>
            </a:r>
            <a:r>
              <a:rPr lang="en-US" sz="1200" dirty="0">
                <a:latin typeface="Arial" pitchFamily="34" charset="0"/>
                <a:cs typeface="Arial" pitchFamily="34" charset="0"/>
              </a:rPr>
              <a:t>. </a:t>
            </a:r>
            <a:r>
              <a:rPr lang="en-US" sz="1200" i="1" dirty="0">
                <a:latin typeface="Arial" pitchFamily="34" charset="0"/>
                <a:cs typeface="Arial" pitchFamily="34" charset="0"/>
              </a:rPr>
              <a:t>Any county or municipality</a:t>
            </a:r>
            <a:r>
              <a:rPr lang="en-US" sz="1200" dirty="0">
                <a:latin typeface="Arial" pitchFamily="34" charset="0"/>
                <a:cs typeface="Arial" pitchFamily="34" charset="0"/>
              </a:rPr>
              <a:t> dissatisfied with the action taken by the department under this section </a:t>
            </a:r>
            <a:r>
              <a:rPr lang="en-US" sz="1200" i="1" dirty="0">
                <a:latin typeface="Arial" pitchFamily="34" charset="0"/>
                <a:cs typeface="Arial" pitchFamily="34" charset="0"/>
              </a:rPr>
              <a:t>may </a:t>
            </a:r>
            <a:r>
              <a:rPr lang="en-US" sz="1200" b="1" i="1" dirty="0">
                <a:latin typeface="Arial" pitchFamily="34" charset="0"/>
                <a:cs typeface="Arial" pitchFamily="34" charset="0"/>
              </a:rPr>
              <a:t>appeal</a:t>
            </a:r>
            <a:r>
              <a:rPr lang="en-US" sz="1200" i="1" dirty="0">
                <a:latin typeface="Arial" pitchFamily="34" charset="0"/>
                <a:cs typeface="Arial" pitchFamily="34" charset="0"/>
              </a:rPr>
              <a:t> to the </a:t>
            </a:r>
            <a:r>
              <a:rPr lang="en-US" sz="1200" b="1" i="1" dirty="0">
                <a:latin typeface="Arial" pitchFamily="34" charset="0"/>
                <a:cs typeface="Arial" pitchFamily="34" charset="0"/>
              </a:rPr>
              <a:t>Board of Public Roads Classifications and Standards</a:t>
            </a:r>
            <a:r>
              <a:rPr lang="en-US" sz="1200" i="1" dirty="0">
                <a:latin typeface="Arial" pitchFamily="34" charset="0"/>
                <a:cs typeface="Arial" pitchFamily="34" charset="0"/>
              </a:rPr>
              <a:t> </a:t>
            </a:r>
            <a:r>
              <a:rPr lang="en-US" sz="1200" dirty="0">
                <a:latin typeface="Arial" pitchFamily="34" charset="0"/>
                <a:cs typeface="Arial" pitchFamily="34" charset="0"/>
              </a:rPr>
              <a:t>in the manner provided in section 39-2111.  </a:t>
            </a:r>
            <a:r>
              <a:rPr lang="en-US" sz="1200" i="1" dirty="0">
                <a:latin typeface="Arial" pitchFamily="34" charset="0"/>
                <a:cs typeface="Arial" pitchFamily="34" charset="0"/>
              </a:rPr>
              <a:t>(Emphasis added)</a:t>
            </a:r>
            <a:endParaRPr kumimoji="0" lang="en-US" sz="1200" b="0" i="1" u="none" strike="noStrike" kern="1200" cap="none" spc="0" normalizeH="0" baseline="0" noProof="0" dirty="0">
              <a:ln>
                <a:noFill/>
              </a:ln>
              <a:effectLst/>
              <a:uLnTx/>
              <a:uFillTx/>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22</a:t>
            </a:fld>
            <a:endParaRPr lang="en-US" dirty="0"/>
          </a:p>
        </p:txBody>
      </p:sp>
    </p:spTree>
    <p:extLst>
      <p:ext uri="{BB962C8B-B14F-4D97-AF65-F5344CB8AC3E}">
        <p14:creationId xmlns:p14="http://schemas.microsoft.com/office/powerpoint/2010/main" val="2678727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Reclassification requests are submitted to the Nebraska Department of Transportation.</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the request involves the Remote Residential classification, the county must hold a public hearing prior to the request.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Requests will be granted in whole or in part, or will be denied, by the Nebraska </a:t>
            </a:r>
            <a:r>
              <a:rPr lang="en-US" baseline="0" dirty="0" err="1"/>
              <a:t>Dept</a:t>
            </a:r>
            <a:r>
              <a:rPr lang="en-US" baseline="0" dirty="0"/>
              <a:t> of Transportation.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Counties and municipalities may appeal to the Board of Public Roads Classifications and Standards, as mentioned previously in this presentation.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effectLst/>
                <a:uLnTx/>
                <a:uFillTx/>
                <a:latin typeface="Arial" pitchFamily="34" charset="0"/>
                <a:cs typeface="Arial" pitchFamily="34" charset="0"/>
              </a:rPr>
              <a:t>NOT FOR AUDIO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itchFamily="34" charset="0"/>
                <a:cs typeface="Arial" pitchFamily="34" charset="0"/>
              </a:rPr>
              <a:t>Section 39-2112.  Functional classification; assignment; Department of Transportation; request to reclassify; county board; public hearing; decision; appeal.</a:t>
            </a:r>
            <a:r>
              <a:rPr lang="en-US" sz="1200" dirty="0">
                <a:latin typeface="Arial" pitchFamily="34" charset="0"/>
                <a:cs typeface="Arial" pitchFamily="34" charset="0"/>
              </a:rPr>
              <a:t>  </a:t>
            </a:r>
            <a:r>
              <a:rPr lang="en-US" sz="1200" i="1" dirty="0">
                <a:latin typeface="Arial" pitchFamily="34" charset="0"/>
                <a:cs typeface="Arial" pitchFamily="34" charset="0"/>
              </a:rPr>
              <a:t>Any county or municipality may, based on changing traffic patterns or volume or a change in jurisdiction, request the </a:t>
            </a:r>
            <a:r>
              <a:rPr lang="en-US" sz="1200" b="1" i="1" dirty="0">
                <a:latin typeface="Arial" pitchFamily="34" charset="0"/>
                <a:cs typeface="Arial" pitchFamily="34" charset="0"/>
              </a:rPr>
              <a:t>Department of Transportation </a:t>
            </a:r>
            <a:r>
              <a:rPr lang="en-US" sz="1200" i="1" dirty="0">
                <a:latin typeface="Arial" pitchFamily="34" charset="0"/>
                <a:cs typeface="Arial" pitchFamily="34" charset="0"/>
              </a:rPr>
              <a:t>to </a:t>
            </a:r>
            <a:r>
              <a:rPr lang="en-US" sz="1200" b="1" i="1" dirty="0">
                <a:latin typeface="Arial" pitchFamily="34" charset="0"/>
                <a:cs typeface="Arial" pitchFamily="34" charset="0"/>
              </a:rPr>
              <a:t>reclassify</a:t>
            </a:r>
            <a:r>
              <a:rPr lang="en-US" sz="1200" i="1" dirty="0">
                <a:latin typeface="Arial" pitchFamily="34" charset="0"/>
                <a:cs typeface="Arial" pitchFamily="34" charset="0"/>
              </a:rPr>
              <a:t> any segment of highway, road, or street</a:t>
            </a:r>
            <a:r>
              <a:rPr lang="en-US" sz="1200" dirty="0">
                <a:latin typeface="Arial" pitchFamily="34" charset="0"/>
                <a:cs typeface="Arial" pitchFamily="34" charset="0"/>
              </a:rPr>
              <a:t>.</a:t>
            </a:r>
            <a:r>
              <a:rPr lang="en-US" sz="1200" i="1" dirty="0">
                <a:latin typeface="Arial" pitchFamily="34" charset="0"/>
                <a:cs typeface="Arial" pitchFamily="34" charset="0"/>
              </a:rPr>
              <a:t> Any </a:t>
            </a:r>
            <a:r>
              <a:rPr lang="en-US" sz="1200" b="1" i="1" dirty="0">
                <a:latin typeface="Arial" pitchFamily="34" charset="0"/>
                <a:cs typeface="Arial" pitchFamily="34" charset="0"/>
              </a:rPr>
              <a:t>county</a:t>
            </a:r>
            <a:r>
              <a:rPr lang="en-US" sz="1200" i="1" dirty="0">
                <a:latin typeface="Arial" pitchFamily="34" charset="0"/>
                <a:cs typeface="Arial" pitchFamily="34" charset="0"/>
              </a:rPr>
              <a:t> that wants to use the minimum maintenance, remote residential, or scenic-recreation functional classification or wants to return a road to its previous functional classification may request the department to </a:t>
            </a:r>
            <a:r>
              <a:rPr lang="en-US" sz="1200" b="1" i="1" dirty="0">
                <a:latin typeface="Arial" pitchFamily="34" charset="0"/>
                <a:cs typeface="Arial" pitchFamily="34" charset="0"/>
              </a:rPr>
              <a:t>reclassify </a:t>
            </a:r>
            <a:r>
              <a:rPr lang="en-US" sz="1200" i="1" dirty="0">
                <a:latin typeface="Arial" pitchFamily="34" charset="0"/>
                <a:cs typeface="Arial" pitchFamily="34" charset="0"/>
              </a:rPr>
              <a:t>an applicable segment of highway or road</a:t>
            </a:r>
            <a:r>
              <a:rPr lang="en-US" sz="1200" dirty="0">
                <a:latin typeface="Arial" pitchFamily="34" charset="0"/>
                <a:cs typeface="Arial" pitchFamily="34" charset="0"/>
              </a:rPr>
              <a:t>. If a county board wants a road or a segment of road to be classified as </a:t>
            </a:r>
            <a:r>
              <a:rPr lang="en-US" sz="1200" b="1" i="1" dirty="0">
                <a:latin typeface="Arial" pitchFamily="34" charset="0"/>
                <a:cs typeface="Arial" pitchFamily="34" charset="0"/>
              </a:rPr>
              <a:t>remote residential</a:t>
            </a:r>
            <a:r>
              <a:rPr lang="en-US" sz="1200" i="1" dirty="0">
                <a:latin typeface="Arial" pitchFamily="34" charset="0"/>
                <a:cs typeface="Arial" pitchFamily="34" charset="0"/>
              </a:rPr>
              <a:t>,</a:t>
            </a:r>
            <a:r>
              <a:rPr lang="en-US" sz="1200" dirty="0">
                <a:latin typeface="Arial" pitchFamily="34" charset="0"/>
                <a:cs typeface="Arial" pitchFamily="34" charset="0"/>
              </a:rPr>
              <a:t> </a:t>
            </a:r>
            <a:r>
              <a:rPr lang="en-US" sz="1200" b="1" i="1" dirty="0">
                <a:latin typeface="Arial" pitchFamily="34" charset="0"/>
                <a:cs typeface="Arial" pitchFamily="34" charset="0"/>
              </a:rPr>
              <a:t>it shall hold a public hearing</a:t>
            </a:r>
            <a:r>
              <a:rPr lang="en-US" sz="1200" dirty="0">
                <a:latin typeface="Arial" pitchFamily="34" charset="0"/>
                <a:cs typeface="Arial" pitchFamily="34" charset="0"/>
              </a:rPr>
              <a:t> on the matter prior to requesting the department to reclassify such road or segment of road. The department shall </a:t>
            </a:r>
            <a:r>
              <a:rPr lang="en-US" sz="1200" b="1" dirty="0">
                <a:latin typeface="Arial" pitchFamily="34" charset="0"/>
                <a:cs typeface="Arial" pitchFamily="34" charset="0"/>
              </a:rPr>
              <a:t>review</a:t>
            </a:r>
            <a:r>
              <a:rPr lang="en-US" sz="1200" dirty="0">
                <a:latin typeface="Arial" pitchFamily="34" charset="0"/>
                <a:cs typeface="Arial" pitchFamily="34" charset="0"/>
              </a:rPr>
              <a:t> a request made under this section and either </a:t>
            </a:r>
            <a:r>
              <a:rPr lang="en-US" sz="1200" b="1" dirty="0">
                <a:latin typeface="Arial" pitchFamily="34" charset="0"/>
                <a:cs typeface="Arial" pitchFamily="34" charset="0"/>
              </a:rPr>
              <a:t>grant or deny the reclassification in whole or in part</a:t>
            </a:r>
            <a:r>
              <a:rPr lang="en-US" sz="1200" dirty="0">
                <a:latin typeface="Arial" pitchFamily="34" charset="0"/>
                <a:cs typeface="Arial" pitchFamily="34" charset="0"/>
              </a:rPr>
              <a:t>. </a:t>
            </a:r>
            <a:r>
              <a:rPr lang="en-US" sz="1200" i="1" dirty="0">
                <a:latin typeface="Arial" pitchFamily="34" charset="0"/>
                <a:cs typeface="Arial" pitchFamily="34" charset="0"/>
              </a:rPr>
              <a:t>Any county or municipality</a:t>
            </a:r>
            <a:r>
              <a:rPr lang="en-US" sz="1200" dirty="0">
                <a:latin typeface="Arial" pitchFamily="34" charset="0"/>
                <a:cs typeface="Arial" pitchFamily="34" charset="0"/>
              </a:rPr>
              <a:t> dissatisfied with the action taken by the department under this section </a:t>
            </a:r>
            <a:r>
              <a:rPr lang="en-US" sz="1200" i="1" dirty="0">
                <a:latin typeface="Arial" pitchFamily="34" charset="0"/>
                <a:cs typeface="Arial" pitchFamily="34" charset="0"/>
              </a:rPr>
              <a:t>may </a:t>
            </a:r>
            <a:r>
              <a:rPr lang="en-US" sz="1200" b="1" i="1" dirty="0">
                <a:latin typeface="Arial" pitchFamily="34" charset="0"/>
                <a:cs typeface="Arial" pitchFamily="34" charset="0"/>
              </a:rPr>
              <a:t>appeal</a:t>
            </a:r>
            <a:r>
              <a:rPr lang="en-US" sz="1200" i="1" dirty="0">
                <a:latin typeface="Arial" pitchFamily="34" charset="0"/>
                <a:cs typeface="Arial" pitchFamily="34" charset="0"/>
              </a:rPr>
              <a:t> to the </a:t>
            </a:r>
            <a:r>
              <a:rPr lang="en-US" sz="1200" b="1" i="1" dirty="0">
                <a:latin typeface="Arial" pitchFamily="34" charset="0"/>
                <a:cs typeface="Arial" pitchFamily="34" charset="0"/>
              </a:rPr>
              <a:t>Board of Public Roads Classifications and Standards</a:t>
            </a:r>
            <a:r>
              <a:rPr lang="en-US" sz="1200" i="1" dirty="0">
                <a:latin typeface="Arial" pitchFamily="34" charset="0"/>
                <a:cs typeface="Arial" pitchFamily="34" charset="0"/>
              </a:rPr>
              <a:t> </a:t>
            </a:r>
            <a:r>
              <a:rPr lang="en-US" sz="1200" dirty="0">
                <a:latin typeface="Arial" pitchFamily="34" charset="0"/>
                <a:cs typeface="Arial" pitchFamily="34" charset="0"/>
              </a:rPr>
              <a:t>in the manner provided in section 39-2111.  </a:t>
            </a:r>
            <a:r>
              <a:rPr lang="en-US" sz="1200" i="1" dirty="0">
                <a:latin typeface="Arial" pitchFamily="34" charset="0"/>
                <a:cs typeface="Arial" pitchFamily="34" charset="0"/>
              </a:rPr>
              <a:t>(Emphasis added)</a:t>
            </a:r>
            <a:endParaRPr kumimoji="0" lang="en-US" sz="1200" b="0" i="1" u="none" strike="noStrike" kern="1200" cap="none" spc="0" normalizeH="0" baseline="0" noProof="0" dirty="0">
              <a:ln>
                <a:noFill/>
              </a:ln>
              <a:effectLst/>
              <a:uLnTx/>
              <a:uFillTx/>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23</a:t>
            </a:fld>
            <a:endParaRPr lang="en-US" dirty="0"/>
          </a:p>
        </p:txBody>
      </p:sp>
    </p:spTree>
    <p:extLst>
      <p:ext uri="{BB962C8B-B14F-4D97-AF65-F5344CB8AC3E}">
        <p14:creationId xmlns:p14="http://schemas.microsoft.com/office/powerpoint/2010/main" val="3846868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8/5/2019 Updated “</a:t>
            </a:r>
            <a:r>
              <a:rPr lang="en-US" i="1" dirty="0" err="1"/>
              <a:t>mailto</a:t>
            </a:r>
            <a:r>
              <a:rPr lang="en-US" i="1" dirty="0"/>
              <a:t>” address from NDOR to NDOT</a:t>
            </a:r>
          </a:p>
          <a:p>
            <a:endParaRPr lang="en-US" dirty="0"/>
          </a:p>
          <a:p>
            <a:r>
              <a:rPr lang="en-US" dirty="0"/>
              <a:t>For any segment of highway, road or street, how does a person</a:t>
            </a:r>
            <a:r>
              <a:rPr lang="en-US" baseline="0" dirty="0"/>
              <a:t> find its functional classification?  </a:t>
            </a:r>
          </a:p>
          <a:p>
            <a:endParaRPr lang="en-US" baseline="0" dirty="0"/>
          </a:p>
          <a:p>
            <a:r>
              <a:rPr lang="en-US" dirty="0"/>
              <a:t>The Nebraska Department of Transportation</a:t>
            </a:r>
            <a:r>
              <a:rPr lang="en-US" baseline="0" dirty="0"/>
              <a:t> maintains this information in its databases and on maps.  </a:t>
            </a:r>
          </a:p>
          <a:p>
            <a:endParaRPr lang="en-US" baseline="0" dirty="0"/>
          </a:p>
          <a:p>
            <a:r>
              <a:rPr lang="en-US" baseline="0" dirty="0"/>
              <a:t>Your county or municipality may have its own matching records identifying the functional classification of each road or street.  </a:t>
            </a:r>
          </a:p>
          <a:p>
            <a:endParaRPr lang="en-US" baseline="0" dirty="0"/>
          </a:p>
          <a:p>
            <a:r>
              <a:rPr lang="en-US" baseline="0" dirty="0"/>
              <a:t>A county or municipality wishing to identify the functional classification of a road or street would therefore </a:t>
            </a:r>
          </a:p>
          <a:p>
            <a:endParaRPr lang="en-US" baseline="0" dirty="0"/>
          </a:p>
          <a:p>
            <a:r>
              <a:rPr lang="en-US" baseline="0" dirty="0"/>
              <a:t>Review its own records, or </a:t>
            </a:r>
          </a:p>
          <a:p>
            <a:r>
              <a:rPr lang="en-US" baseline="0" dirty="0"/>
              <a:t>Get the appropriate map from the DOT, in one of two ways: </a:t>
            </a:r>
          </a:p>
          <a:p>
            <a:pPr marL="171450" indent="-171450">
              <a:buFont typeface="Arial" panose="020B0604020202020204" pitchFamily="34" charset="0"/>
              <a:buChar char="•"/>
            </a:pPr>
            <a:r>
              <a:rPr lang="en-US" baseline="0" dirty="0"/>
              <a:t>Online – there will be a short tutorial in a few moments how to do that, or </a:t>
            </a:r>
          </a:p>
          <a:p>
            <a:pPr marL="171450" indent="-171450">
              <a:buFont typeface="Arial" panose="020B0604020202020204" pitchFamily="34" charset="0"/>
              <a:buChar char="•"/>
            </a:pPr>
            <a:r>
              <a:rPr lang="en-US" baseline="0" dirty="0"/>
              <a:t>Paper – which can be requested from the DOT. </a:t>
            </a:r>
          </a:p>
          <a:p>
            <a:endParaRPr lang="en-US" baseline="0" dirty="0"/>
          </a:p>
          <a:p>
            <a:r>
              <a:rPr lang="en-US" baseline="0" dirty="0"/>
              <a:t>Just a cautionary note that maps do change, occasionally.  </a:t>
            </a:r>
          </a:p>
          <a:p>
            <a:r>
              <a:rPr lang="en-US" baseline="0" dirty="0"/>
              <a:t>The map that is online in  the DOT’s map library may </a:t>
            </a:r>
            <a:r>
              <a:rPr lang="en-US" b="1" baseline="0" dirty="0"/>
              <a:t>not</a:t>
            </a:r>
            <a:r>
              <a:rPr lang="en-US" baseline="0" dirty="0"/>
              <a:t> </a:t>
            </a:r>
            <a:r>
              <a:rPr lang="en-US" b="1" baseline="0" dirty="0"/>
              <a:t>always</a:t>
            </a:r>
            <a:r>
              <a:rPr lang="en-US" baseline="0" dirty="0"/>
              <a:t> be the latest.  </a:t>
            </a:r>
          </a:p>
          <a:p>
            <a:endParaRPr lang="en-US" baseline="0" dirty="0"/>
          </a:p>
          <a:p>
            <a:r>
              <a:rPr lang="en-US" baseline="0" dirty="0"/>
              <a:t>For classification or re-classification, </a:t>
            </a:r>
          </a:p>
          <a:p>
            <a:endParaRPr lang="en-US" baseline="0" dirty="0"/>
          </a:p>
          <a:p>
            <a:r>
              <a:rPr lang="en-US" baseline="0" dirty="0"/>
              <a:t>Consultation between the NDOT and political jurisdictions is required by State Statute 39-2110.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Therefore, the responsible party at the county or municipality should be aware of any pending changes.  </a:t>
            </a:r>
          </a:p>
          <a:p>
            <a:endParaRPr lang="en-US" baseline="0" dirty="0"/>
          </a:p>
          <a:p>
            <a:endParaRPr lang="en-US" baseline="0" dirty="0"/>
          </a:p>
          <a:p>
            <a:r>
              <a:rPr lang="en-US" u="sng" baseline="0" dirty="0"/>
              <a:t>NOT FOR AUDIO</a:t>
            </a:r>
          </a:p>
          <a:p>
            <a:r>
              <a:rPr lang="en-US" baseline="0" dirty="0"/>
              <a:t>From the </a:t>
            </a:r>
            <a:r>
              <a:rPr lang="en-US" i="1" baseline="0" dirty="0"/>
              <a:t>interim instructions for proposed combined Form7+10</a:t>
            </a:r>
            <a:r>
              <a:rPr lang="en-US" baseline="0" dirty="0"/>
              <a:t>: </a:t>
            </a:r>
          </a:p>
          <a:p>
            <a:r>
              <a:rPr lang="en-US" sz="1200" kern="1200" dirty="0">
                <a:solidFill>
                  <a:schemeClr val="tx1"/>
                </a:solidFill>
                <a:effectLst/>
                <a:latin typeface="+mn-lt"/>
                <a:ea typeface="+mn-ea"/>
                <a:cs typeface="+mn-cs"/>
              </a:rPr>
              <a:t>NDOT functional classification maps are located online at </a:t>
            </a:r>
            <a:r>
              <a:rPr lang="en-US" sz="1200" u="sng" kern="1200" dirty="0">
                <a:solidFill>
                  <a:schemeClr val="tx1"/>
                </a:solidFill>
                <a:effectLst/>
                <a:latin typeface="+mn-lt"/>
                <a:ea typeface="+mn-ea"/>
                <a:cs typeface="+mn-cs"/>
              </a:rPr>
              <a:t>http://dot.nebraska.gov/travel/map-library/ </a:t>
            </a:r>
            <a:r>
              <a:rPr lang="en-US" sz="1200" kern="1200" dirty="0">
                <a:solidFill>
                  <a:schemeClr val="tx1"/>
                </a:solidFill>
                <a:effectLst/>
                <a:latin typeface="+mn-lt"/>
                <a:ea typeface="+mn-ea"/>
                <a:cs typeface="+mn-cs"/>
              </a:rPr>
              <a:t>or may be requested from NDOT Boards-Liaison Services Section at </a:t>
            </a:r>
            <a:r>
              <a:rPr lang="en-US" sz="1200" u="sng" kern="1200" dirty="0">
                <a:solidFill>
                  <a:schemeClr val="tx1"/>
                </a:solidFill>
                <a:effectLst/>
                <a:latin typeface="+mn-lt"/>
                <a:ea typeface="+mn-ea"/>
                <a:cs typeface="+mn-cs"/>
                <a:hlinkClick r:id="rId3"/>
              </a:rPr>
              <a:t>DOR.BLSHelp@nebraska.gov</a:t>
            </a:r>
            <a:r>
              <a:rPr lang="en-US" sz="1200" kern="1200" dirty="0">
                <a:solidFill>
                  <a:schemeClr val="tx1"/>
                </a:solidFill>
                <a:effectLst/>
                <a:latin typeface="+mn-lt"/>
                <a:ea typeface="+mn-ea"/>
                <a:cs typeface="+mn-cs"/>
              </a:rPr>
              <a:t>.  For map clarifications or corrections contact the NDOT Materials &amp; Research Division.</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24</a:t>
            </a:fld>
            <a:endParaRPr lang="en-US"/>
          </a:p>
        </p:txBody>
      </p:sp>
    </p:spTree>
    <p:extLst>
      <p:ext uri="{BB962C8B-B14F-4D97-AF65-F5344CB8AC3E}">
        <p14:creationId xmlns:p14="http://schemas.microsoft.com/office/powerpoint/2010/main" val="1406859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65030" y="4336212"/>
            <a:ext cx="5766758" cy="3220528"/>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is any question, or a need for help in verifying or establishing functional classification of a public highway, road</a:t>
            </a:r>
            <a:r>
              <a:rPr lang="en-US" sz="1200" kern="1200" baseline="0" dirty="0">
                <a:solidFill>
                  <a:schemeClr val="tx1"/>
                </a:solidFill>
                <a:effectLst/>
                <a:latin typeface="+mn-lt"/>
                <a:ea typeface="+mn-ea"/>
                <a:cs typeface="+mn-cs"/>
              </a:rPr>
              <a:t> or street, contact the Nebraska </a:t>
            </a:r>
            <a:r>
              <a:rPr lang="en-US" sz="1200" kern="1200" baseline="0" dirty="0" err="1">
                <a:solidFill>
                  <a:schemeClr val="tx1"/>
                </a:solidFill>
                <a:effectLst/>
                <a:latin typeface="+mn-lt"/>
                <a:ea typeface="+mn-ea"/>
                <a:cs typeface="+mn-cs"/>
              </a:rPr>
              <a:t>Dept</a:t>
            </a:r>
            <a:r>
              <a:rPr lang="en-US" sz="1200" kern="1200" baseline="0" dirty="0">
                <a:solidFill>
                  <a:schemeClr val="tx1"/>
                </a:solidFill>
                <a:effectLst/>
                <a:latin typeface="+mn-lt"/>
                <a:ea typeface="+mn-ea"/>
                <a:cs typeface="+mn-cs"/>
              </a:rPr>
              <a:t> of Transportation as shown on this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Maps and re-classification guidance can be found online, using the weblinks shown on this screen.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NOT</a:t>
            </a:r>
            <a:r>
              <a:rPr lang="en-US" sz="1200" u="sng" kern="1200" baseline="0" dirty="0">
                <a:solidFill>
                  <a:schemeClr val="tx1"/>
                </a:solidFill>
                <a:effectLst/>
                <a:latin typeface="+mn-lt"/>
                <a:ea typeface="+mn-ea"/>
                <a:cs typeface="+mn-cs"/>
              </a:rPr>
              <a:t> FOR AUDIO</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reference to maps is removed; they are not always up-to-date; proposed guidance is to contact NDOT.   </a:t>
            </a:r>
          </a:p>
          <a:p>
            <a:pPr lvl="0"/>
            <a:endParaRPr lang="en-US" dirty="0"/>
          </a:p>
          <a:p>
            <a:pPr lvl="0"/>
            <a:r>
              <a:rPr lang="en-US" dirty="0"/>
              <a:t>Your agency works with NDOT in order to establish functional classification, so you should have records.  </a:t>
            </a:r>
          </a:p>
          <a:p>
            <a:pPr lvl="0"/>
            <a:r>
              <a:rPr lang="en-US" dirty="0"/>
              <a:t>NDOT maps may not be up to date.  Call Dave Brokaw for confirmation/verification  </a:t>
            </a:r>
          </a:p>
          <a:p>
            <a:pPr lvl="0"/>
            <a:r>
              <a:rPr lang="en-US" dirty="0"/>
              <a:t>Design must be done in consistent with the anticipated functional classification.</a:t>
            </a:r>
          </a:p>
          <a:p>
            <a:pPr lvl="0"/>
            <a:r>
              <a:rPr lang="en-US" dirty="0"/>
              <a:t>You can go to the following website and view NDOTs Reclassification Guides http://www.transportation.nebraska.gov/maps/#class  once there you can open up one of the following:</a:t>
            </a:r>
          </a:p>
          <a:p>
            <a:pPr lvl="0"/>
            <a:r>
              <a:rPr lang="en-US" dirty="0"/>
              <a:t>Local - Remote Residential Roads</a:t>
            </a:r>
          </a:p>
          <a:p>
            <a:pPr lvl="0"/>
            <a:r>
              <a:rPr lang="en-US" dirty="0"/>
              <a:t>Counties Eligible for Remote Road Classification</a:t>
            </a:r>
          </a:p>
          <a:p>
            <a:pPr lvl="0"/>
            <a:r>
              <a:rPr lang="en-US" dirty="0"/>
              <a:t>Local - Minimum Maintenance Roads</a:t>
            </a:r>
          </a:p>
          <a:p>
            <a:pPr lvl="0"/>
            <a:r>
              <a:rPr lang="en-US" dirty="0"/>
              <a:t>Change to Add Roads to State Highway System</a:t>
            </a:r>
          </a:p>
          <a:p>
            <a:pPr lvl="0"/>
            <a:r>
              <a:rPr lang="en-US" dirty="0"/>
              <a:t>Change to Only County or City System</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25</a:t>
            </a:fld>
            <a:endParaRPr lang="en-US"/>
          </a:p>
        </p:txBody>
      </p:sp>
    </p:spTree>
    <p:extLst>
      <p:ext uri="{BB962C8B-B14F-4D97-AF65-F5344CB8AC3E}">
        <p14:creationId xmlns:p14="http://schemas.microsoft.com/office/powerpoint/2010/main" val="1503871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i="1" dirty="0"/>
              <a:t>8/5/2019 Updated web link (</a:t>
            </a:r>
            <a:r>
              <a:rPr lang="en-US" i="1" dirty="0" err="1"/>
              <a:t>http</a:t>
            </a:r>
            <a:r>
              <a:rPr lang="en-US" i="1" dirty="0" err="1">
                <a:sym typeface="Wingdings" panose="05000000000000000000" pitchFamily="2" charset="2"/>
              </a:rPr>
              <a:t>https</a:t>
            </a:r>
            <a:r>
              <a:rPr lang="en-US" i="1" dirty="0">
                <a:sym typeface="Wingdings" panose="05000000000000000000" pitchFamily="2" charset="2"/>
              </a:rPr>
              <a:t>)</a:t>
            </a:r>
            <a:endParaRPr lang="en-US" i="1" dirty="0"/>
          </a:p>
          <a:p>
            <a:endParaRPr lang="en-US" dirty="0"/>
          </a:p>
          <a:p>
            <a:r>
              <a:rPr lang="en-US" dirty="0"/>
              <a:t>In order to find the State Functional Classification map for your highway, road or street of interest, </a:t>
            </a:r>
          </a:p>
          <a:p>
            <a:endParaRPr lang="en-US" dirty="0"/>
          </a:p>
          <a:p>
            <a:r>
              <a:rPr lang="en-US" dirty="0"/>
              <a:t>On the DOT’s main web page, on the Travel tab, selec</a:t>
            </a:r>
            <a:r>
              <a:rPr lang="en-US" baseline="0" dirty="0"/>
              <a:t>t the Map Library.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26</a:t>
            </a:fld>
            <a:endParaRPr lang="en-US"/>
          </a:p>
        </p:txBody>
      </p:sp>
    </p:spTree>
    <p:extLst>
      <p:ext uri="{BB962C8B-B14F-4D97-AF65-F5344CB8AC3E}">
        <p14:creationId xmlns:p14="http://schemas.microsoft.com/office/powerpoint/2010/main" val="43654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baseline="0" dirty="0"/>
              <a:t>In the Map Library, select the </a:t>
            </a:r>
          </a:p>
          <a:p>
            <a:endParaRPr lang="en-US" baseline="0" dirty="0"/>
          </a:p>
          <a:p>
            <a:r>
              <a:rPr lang="en-US" baseline="0" dirty="0"/>
              <a:t>State &amp; National Functional Classification Maps – by City – if the highway or street of interest is within the corporate limits of a municipality.  </a:t>
            </a:r>
          </a:p>
          <a:p>
            <a:endParaRPr lang="en-US" baseline="0" dirty="0"/>
          </a:p>
          <a:p>
            <a:r>
              <a:rPr lang="en-US" baseline="0" dirty="0"/>
              <a:t>Or, just below that, the State &amp; National Functional Classification Maps by County – if the highway or road of interest is in a rural area.  </a:t>
            </a:r>
          </a:p>
          <a:p>
            <a:endParaRPr lang="en-US" baseline="0" dirty="0"/>
          </a:p>
          <a:p>
            <a:r>
              <a:rPr lang="en-US" baseline="0" dirty="0"/>
              <a:t>Shortly, this video will address the </a:t>
            </a:r>
            <a:r>
              <a:rPr lang="en-US" b="1" baseline="0" dirty="0"/>
              <a:t>National</a:t>
            </a:r>
            <a:r>
              <a:rPr lang="en-US" baseline="0" dirty="0"/>
              <a:t> Functional Classification.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an example, let’s find the State FC for 325</a:t>
            </a:r>
            <a:r>
              <a:rPr lang="en-US" baseline="30000" dirty="0"/>
              <a:t>th</a:t>
            </a:r>
            <a:r>
              <a:rPr lang="en-US" baseline="0" dirty="0"/>
              <a:t> Avenue, south of St. Edward in Boone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the Map Library screen, click on State &amp; National Functional Classification Maps by County </a:t>
            </a:r>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27</a:t>
            </a:fld>
            <a:endParaRPr lang="en-US"/>
          </a:p>
        </p:txBody>
      </p:sp>
    </p:spTree>
    <p:extLst>
      <p:ext uri="{BB962C8B-B14F-4D97-AF65-F5344CB8AC3E}">
        <p14:creationId xmlns:p14="http://schemas.microsoft.com/office/powerpoint/2010/main" val="3346120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baseline="0" dirty="0"/>
              <a:t>That will bring up the County map index.    </a:t>
            </a:r>
          </a:p>
          <a:p>
            <a:endParaRPr lang="en-US" baseline="0" dirty="0"/>
          </a:p>
          <a:p>
            <a:r>
              <a:rPr lang="en-US" baseline="0" dirty="0"/>
              <a:t>Click on the </a:t>
            </a:r>
            <a:r>
              <a:rPr lang="en-US" b="1" baseline="0" dirty="0"/>
              <a:t>“State” link </a:t>
            </a:r>
            <a:r>
              <a:rPr lang="en-US" baseline="0" dirty="0"/>
              <a:t>to get to the State Functional Classification map for the County of interest.</a:t>
            </a:r>
          </a:p>
          <a:p>
            <a:endParaRPr lang="en-US" baseline="0" dirty="0"/>
          </a:p>
          <a:p>
            <a:r>
              <a:rPr lang="en-US" baseline="0" dirty="0"/>
              <a:t>In this case, Boone County.    </a:t>
            </a:r>
          </a:p>
          <a:p>
            <a:endParaRPr lang="en-US" baseline="0" dirty="0"/>
          </a:p>
          <a:p>
            <a:endParaRPr lang="en-US" baseline="0" dirty="0"/>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28</a:t>
            </a:fld>
            <a:endParaRPr lang="en-US"/>
          </a:p>
        </p:txBody>
      </p:sp>
    </p:spTree>
    <p:extLst>
      <p:ext uri="{BB962C8B-B14F-4D97-AF65-F5344CB8AC3E}">
        <p14:creationId xmlns:p14="http://schemas.microsoft.com/office/powerpoint/2010/main" val="80223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baseline="0" dirty="0"/>
              <a:t>That gets you to the county’s State Functional Classification map.  </a:t>
            </a:r>
          </a:p>
          <a:p>
            <a:endParaRPr lang="en-US" baseline="0" dirty="0"/>
          </a:p>
          <a:p>
            <a:r>
              <a:rPr lang="en-US" baseline="0" dirty="0"/>
              <a:t> </a:t>
            </a:r>
            <a:r>
              <a:rPr lang="en-US" b="1" baseline="0" dirty="0"/>
              <a:t>Boone County</a:t>
            </a:r>
            <a:r>
              <a:rPr lang="en-US" b="0" baseline="0" dirty="0"/>
              <a:t>, in this example</a:t>
            </a:r>
            <a:r>
              <a:rPr lang="en-US" baseline="0" dirty="0"/>
              <a:t>. </a:t>
            </a:r>
          </a:p>
          <a:p>
            <a:endParaRPr lang="en-US" baseline="0" dirty="0"/>
          </a:p>
          <a:p>
            <a:r>
              <a:rPr lang="en-US" baseline="0" dirty="0"/>
              <a:t>The legend identifies the map as SFC.  </a:t>
            </a:r>
          </a:p>
          <a:p>
            <a:endParaRPr lang="en-US" baseline="0" dirty="0"/>
          </a:p>
          <a:p>
            <a:r>
              <a:rPr lang="en-US" baseline="0" dirty="0"/>
              <a:t>Saint Edward is in the southeastern corner of the county.  </a:t>
            </a:r>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29</a:t>
            </a:fld>
            <a:endParaRPr lang="en-US"/>
          </a:p>
        </p:txBody>
      </p:sp>
    </p:spTree>
    <p:extLst>
      <p:ext uri="{BB962C8B-B14F-4D97-AF65-F5344CB8AC3E}">
        <p14:creationId xmlns:p14="http://schemas.microsoft.com/office/powerpoint/2010/main" val="340162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NBCS rules and regulations in Title 428 can be found on the Secretary of State’s website, listed under the Department of Transportation.  </a:t>
            </a:r>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532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baseline="0" dirty="0"/>
              <a:t>325</a:t>
            </a:r>
            <a:r>
              <a:rPr lang="en-US" baseline="30000" dirty="0"/>
              <a:t>th</a:t>
            </a:r>
            <a:r>
              <a:rPr lang="en-US" baseline="0" dirty="0"/>
              <a:t> Avenue south of St. Edward is color coded </a:t>
            </a:r>
            <a:r>
              <a:rPr lang="en-US" b="1" strike="sngStrike" baseline="0" dirty="0"/>
              <a:t>yellow</a:t>
            </a:r>
            <a:r>
              <a:rPr lang="en-US" baseline="0" dirty="0"/>
              <a:t> </a:t>
            </a:r>
            <a:r>
              <a:rPr lang="en-US" b="1" baseline="0" dirty="0"/>
              <a:t>purple </a:t>
            </a:r>
            <a:r>
              <a:rPr lang="en-US" baseline="0" dirty="0"/>
              <a:t>on the map.  </a:t>
            </a:r>
          </a:p>
          <a:p>
            <a:endParaRPr lang="en-US" baseline="0" dirty="0"/>
          </a:p>
          <a:p>
            <a:r>
              <a:rPr lang="en-US" baseline="0" dirty="0"/>
              <a:t>Therefore, it has a State Functional Classification of </a:t>
            </a:r>
            <a:r>
              <a:rPr lang="en-US" b="1" baseline="0" dirty="0"/>
              <a:t>Collector</a:t>
            </a:r>
            <a:r>
              <a:rPr lang="en-US" baseline="0" dirty="0"/>
              <a:t>.  </a:t>
            </a:r>
          </a:p>
          <a:p>
            <a:endParaRPr lang="en-US" baseline="0" dirty="0"/>
          </a:p>
          <a:p>
            <a:endParaRPr lang="en-US" baseline="0" dirty="0"/>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30</a:t>
            </a:fld>
            <a:endParaRPr lang="en-US"/>
          </a:p>
        </p:txBody>
      </p:sp>
    </p:spTree>
    <p:extLst>
      <p:ext uri="{BB962C8B-B14F-4D97-AF65-F5344CB8AC3E}">
        <p14:creationId xmlns:p14="http://schemas.microsoft.com/office/powerpoint/2010/main" val="2996319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720306" y="5957977"/>
            <a:ext cx="5490713" cy="753374"/>
          </a:xfrm>
          <a:prstGeom prst="rect">
            <a:avLst/>
          </a:prstGeom>
          <a:noFill/>
        </p:spPr>
        <p:txBody>
          <a:bodyPr wrap="square" anchor="t"/>
          <a:lstStyle>
            <a:lvl1pPr lvl="0">
              <a:defRPr/>
            </a:lvl1pPr>
          </a:lstStyle>
          <a:p>
            <a:r>
              <a:rPr lang="en-US" dirty="0"/>
              <a:t>As mentioned previously,</a:t>
            </a:r>
            <a:r>
              <a:rPr lang="en-US" baseline="0" dirty="0"/>
              <a:t> </a:t>
            </a:r>
            <a:r>
              <a:rPr lang="en-US" dirty="0"/>
              <a:t>The Federal government has its</a:t>
            </a:r>
            <a:r>
              <a:rPr lang="en-US" baseline="0" dirty="0"/>
              <a:t> own system of Functional Classification.  </a:t>
            </a:r>
          </a:p>
          <a:p>
            <a:endParaRPr lang="en-US" baseline="0" dirty="0"/>
          </a:p>
          <a:p>
            <a:r>
              <a:rPr lang="en-US" baseline="0" dirty="0"/>
              <a:t>Refer to the Code of Federal Regulations (CFR) Title 23 Part 470, known as 23 CFR 470.  </a:t>
            </a:r>
          </a:p>
          <a:p>
            <a:endParaRPr lang="en-US" baseline="0" dirty="0"/>
          </a:p>
          <a:p>
            <a:r>
              <a:rPr lang="en-US" baseline="0" dirty="0"/>
              <a:t>Refer to the publication shown on the screen, </a:t>
            </a:r>
            <a:r>
              <a:rPr lang="en-US" i="1" baseline="0" dirty="0"/>
              <a:t>Highway Functional Classification Concepts, Criteria and Procedures</a:t>
            </a:r>
            <a:r>
              <a:rPr lang="en-US" baseline="0" dirty="0"/>
              <a:t>, for more information about the National Functional Classification system.  It is available online.  </a:t>
            </a:r>
          </a:p>
          <a:p>
            <a:endParaRPr lang="en-US" baseline="0" dirty="0"/>
          </a:p>
          <a:p>
            <a:r>
              <a:rPr lang="en-US" dirty="0"/>
              <a:t>Classification is a Systematic </a:t>
            </a:r>
            <a:r>
              <a:rPr lang="en-US" b="1" dirty="0"/>
              <a:t>hierarchy</a:t>
            </a:r>
            <a:r>
              <a:rPr lang="en-US" baseline="0" dirty="0"/>
              <a:t> of roads which depends on the </a:t>
            </a:r>
            <a:r>
              <a:rPr lang="en-US" b="1" baseline="0" dirty="0"/>
              <a:t>character of travel service </a:t>
            </a:r>
            <a:r>
              <a:rPr lang="en-US" baseline="0" dirty="0"/>
              <a:t>it provides.  </a:t>
            </a:r>
          </a:p>
          <a:p>
            <a:r>
              <a:rPr lang="en-US" b="1" baseline="0" dirty="0"/>
              <a:t>Mobility</a:t>
            </a:r>
            <a:r>
              <a:rPr lang="en-US" baseline="0" dirty="0"/>
              <a:t> and </a:t>
            </a:r>
            <a:r>
              <a:rPr lang="en-US" b="1" baseline="0" dirty="0"/>
              <a:t>access</a:t>
            </a:r>
            <a:r>
              <a:rPr lang="en-US" baseline="0" dirty="0"/>
              <a:t> are the two main determining factors as to how to classify roads.  </a:t>
            </a:r>
          </a:p>
          <a:p>
            <a:r>
              <a:rPr lang="en-US" baseline="0" dirty="0"/>
              <a:t>Other factors are </a:t>
            </a:r>
            <a:r>
              <a:rPr lang="en-US" b="1" baseline="0" dirty="0"/>
              <a:t>trip length</a:t>
            </a:r>
            <a:r>
              <a:rPr lang="en-US" baseline="0" dirty="0"/>
              <a:t>, </a:t>
            </a:r>
            <a:r>
              <a:rPr lang="en-US" b="1" baseline="0" dirty="0"/>
              <a:t>speed limit</a:t>
            </a:r>
            <a:r>
              <a:rPr lang="en-US" baseline="0" dirty="0"/>
              <a:t>, </a:t>
            </a:r>
            <a:r>
              <a:rPr lang="en-US" b="1" baseline="0" dirty="0"/>
              <a:t>traffic volume </a:t>
            </a:r>
            <a:r>
              <a:rPr lang="en-US" baseline="0" dirty="0"/>
              <a:t>and </a:t>
            </a:r>
            <a:r>
              <a:rPr lang="en-US" b="1" baseline="0" dirty="0"/>
              <a:t>vehicle mix</a:t>
            </a:r>
            <a:r>
              <a:rPr lang="en-US" baseline="0" dirty="0"/>
              <a:t>.  </a:t>
            </a:r>
          </a:p>
          <a:p>
            <a:endParaRPr lang="en-US" baseline="0" dirty="0"/>
          </a:p>
          <a:p>
            <a:r>
              <a:rPr lang="en-US" baseline="0" dirty="0"/>
              <a:t>The national system has some differences with the state system of classification. </a:t>
            </a:r>
          </a:p>
          <a:p>
            <a:r>
              <a:rPr lang="en-US" baseline="0" dirty="0"/>
              <a:t>Nebraska State Statutes created two broad categories – Municipal and Rural.  </a:t>
            </a:r>
          </a:p>
          <a:p>
            <a:r>
              <a:rPr lang="en-US" baseline="0" dirty="0"/>
              <a:t>Municipal is defined as the corporate limits.  </a:t>
            </a:r>
          </a:p>
          <a:p>
            <a:endParaRPr lang="en-US" baseline="0" dirty="0"/>
          </a:p>
          <a:p>
            <a:r>
              <a:rPr lang="en-US" baseline="0" dirty="0"/>
              <a:t>The national system also creates two broad categories, but they are slightly different, and are termed Urban and Rural.  </a:t>
            </a:r>
          </a:p>
          <a:p>
            <a:r>
              <a:rPr lang="en-US" baseline="0" dirty="0"/>
              <a:t>Urban is the urbanized area, which is sometimes, but </a:t>
            </a:r>
            <a:r>
              <a:rPr lang="en-US" b="1" baseline="0" dirty="0"/>
              <a:t>not necessarily</a:t>
            </a:r>
            <a:r>
              <a:rPr lang="en-US" baseline="0" dirty="0"/>
              <a:t>, the same as corporate limits.  </a:t>
            </a:r>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31</a:t>
            </a:fld>
            <a:endParaRPr lang="en-US"/>
          </a:p>
        </p:txBody>
      </p:sp>
    </p:spTree>
    <p:extLst>
      <p:ext uri="{BB962C8B-B14F-4D97-AF65-F5344CB8AC3E}">
        <p14:creationId xmlns:p14="http://schemas.microsoft.com/office/powerpoint/2010/main" val="650040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1134374" y="4917056"/>
            <a:ext cx="4507302" cy="521898"/>
          </a:xfrm>
          <a:prstGeom prst="rect">
            <a:avLst/>
          </a:prstGeom>
          <a:noFill/>
        </p:spPr>
        <p:txBody>
          <a:bodyPr wrap="square" anchor="t"/>
          <a:lstStyle>
            <a:lvl1pPr lvl="0">
              <a:defRPr/>
            </a:lvl1pPr>
          </a:lstStyle>
          <a:p>
            <a:r>
              <a:rPr lang="en-US" dirty="0"/>
              <a:t>This screen describes</a:t>
            </a:r>
            <a:r>
              <a:rPr lang="en-US" baseline="0" dirty="0"/>
              <a:t> Urban and Rural areas. </a:t>
            </a:r>
            <a:r>
              <a:rPr lang="en-US" strike="sngStrike" baseline="0" dirty="0"/>
              <a:t>as used in the </a:t>
            </a:r>
            <a:r>
              <a:rPr lang="en-US" b="1" strike="sngStrike" baseline="0" dirty="0"/>
              <a:t>national</a:t>
            </a:r>
            <a:r>
              <a:rPr lang="en-US" strike="sngStrike" baseline="0" dirty="0"/>
              <a:t> system of functional classification. </a:t>
            </a:r>
            <a:r>
              <a:rPr lang="en-US" strike="noStrike" baseline="0" dirty="0"/>
              <a:t>  </a:t>
            </a:r>
            <a:endParaRPr lang="en-US" strike="sngStrike" baseline="0" dirty="0"/>
          </a:p>
          <a:p>
            <a:endParaRPr lang="en-US" baseline="0" dirty="0"/>
          </a:p>
          <a:p>
            <a:r>
              <a:rPr lang="en-US" baseline="0" dirty="0"/>
              <a:t>Urban areas are the more densely populated areas, are determined by census, and defined as populations 5,000 and greater.  The actual boundaries are determined by local and state officials, with approval by the US Secretary of Transportation.  </a:t>
            </a:r>
          </a:p>
          <a:p>
            <a:endParaRPr lang="en-US" baseline="0" dirty="0"/>
          </a:p>
          <a:p>
            <a:r>
              <a:rPr lang="en-US" baseline="0" dirty="0"/>
              <a:t>Rural areas are all areas not designated as Urban.  </a:t>
            </a:r>
          </a:p>
          <a:p>
            <a:endParaRPr lang="en-US" baseline="0" dirty="0"/>
          </a:p>
          <a:p>
            <a:r>
              <a:rPr lang="en-US" baseline="0" dirty="0"/>
              <a:t>State statute 16-101 requires Cities of the First Class to have a population more than 5,000, </a:t>
            </a:r>
            <a:endParaRPr lang="en-US" dirty="0"/>
          </a:p>
          <a:p>
            <a:endParaRPr lang="en-US" dirty="0"/>
          </a:p>
          <a:p>
            <a:r>
              <a:rPr lang="en-US" baseline="0" dirty="0"/>
              <a:t>Therefore, </a:t>
            </a:r>
            <a:r>
              <a:rPr lang="en-US" strike="sngStrike" baseline="0" dirty="0"/>
              <a:t>the way the national system is defined, </a:t>
            </a:r>
          </a:p>
          <a:p>
            <a:r>
              <a:rPr lang="en-US" baseline="0" dirty="0"/>
              <a:t>Urban applies only in and around Cities of the First Class, and the Lincoln and Omaha areas.</a:t>
            </a:r>
          </a:p>
          <a:p>
            <a:endParaRPr lang="en-US" baseline="0" dirty="0"/>
          </a:p>
          <a:p>
            <a:r>
              <a:rPr lang="en-US" baseline="0" dirty="0"/>
              <a:t>If your highway, road or street of interest is in one of these cities, it </a:t>
            </a:r>
            <a:r>
              <a:rPr lang="en-US" b="1" baseline="0" dirty="0"/>
              <a:t>is</a:t>
            </a:r>
            <a:r>
              <a:rPr lang="en-US" baseline="0" dirty="0"/>
              <a:t> in an Urban area </a:t>
            </a:r>
          </a:p>
          <a:p>
            <a:r>
              <a:rPr lang="en-US" baseline="0" dirty="0"/>
              <a:t>and if it is near the corporate limits of any one of these then you need to verify </a:t>
            </a:r>
            <a:r>
              <a:rPr lang="en-US" b="1" baseline="0" dirty="0"/>
              <a:t>if</a:t>
            </a:r>
            <a:r>
              <a:rPr lang="en-US" baseline="0" dirty="0"/>
              <a:t> it is in the Urban area.  </a:t>
            </a:r>
          </a:p>
          <a:p>
            <a:endParaRPr lang="en-US" baseline="0" dirty="0"/>
          </a:p>
          <a:p>
            <a:r>
              <a:rPr lang="en-US" baseline="0" dirty="0"/>
              <a:t>How you do that is to check the map on the DOT’s website, which we will show momentarily. </a:t>
            </a:r>
          </a:p>
          <a:p>
            <a:endParaRPr lang="en-US" baseline="0" dirty="0"/>
          </a:p>
          <a:p>
            <a:r>
              <a:rPr lang="en-US" baseline="0" dirty="0"/>
              <a:t>But first, let’s review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32</a:t>
            </a:fld>
            <a:endParaRPr lang="en-US"/>
          </a:p>
        </p:txBody>
      </p:sp>
    </p:spTree>
    <p:extLst>
      <p:ext uri="{BB962C8B-B14F-4D97-AF65-F5344CB8AC3E}">
        <p14:creationId xmlns:p14="http://schemas.microsoft.com/office/powerpoint/2010/main" val="1152970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82283" y="5578414"/>
            <a:ext cx="5732253" cy="1736785"/>
          </a:xfrm>
          <a:prstGeom prst="rect">
            <a:avLst/>
          </a:prstGeom>
          <a:noFill/>
        </p:spPr>
        <p:txBody>
          <a:bodyPr wrap="square" anchor="t"/>
          <a:lstStyle>
            <a:lvl1pPr lvl="0">
              <a:defRPr/>
            </a:lvl1pPr>
          </a:lstStyle>
          <a:p>
            <a:pPr lvl="0"/>
            <a:r>
              <a:rPr lang="en-US" dirty="0"/>
              <a:t>There are seven classifications in the national system.  </a:t>
            </a:r>
          </a:p>
          <a:p>
            <a:pPr lvl="0"/>
            <a:endParaRPr lang="en-US" dirty="0"/>
          </a:p>
          <a:p>
            <a:pPr lvl="0"/>
            <a:r>
              <a:rPr lang="en-US" dirty="0"/>
              <a:t>They are </a:t>
            </a:r>
            <a:r>
              <a:rPr lang="en-US" baseline="0" dirty="0"/>
              <a:t>Interstate, Other Freeways and Expressways, Other Principal Arterial, Minor Arterial, Major Collector, Minor Collector and Local.  </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Urban areas and Rural areas both use these classifications.</a:t>
            </a:r>
            <a:endParaRPr lang="en-US" dirty="0"/>
          </a:p>
          <a:p>
            <a:pPr lvl="0"/>
            <a:endParaRPr lang="en-US" dirty="0"/>
          </a:p>
          <a:p>
            <a:pPr lvl="0"/>
            <a:r>
              <a:rPr lang="en-US" dirty="0"/>
              <a:t>Classifications in </a:t>
            </a:r>
            <a:r>
              <a:rPr dirty="0"/>
              <a:t>Bold font </a:t>
            </a:r>
            <a:r>
              <a:rPr lang="en-US" dirty="0"/>
              <a:t>are</a:t>
            </a:r>
            <a:r>
              <a:rPr lang="en-US" baseline="0" dirty="0"/>
              <a:t> those that typically would apply to roads and streets </a:t>
            </a:r>
            <a:r>
              <a:rPr dirty="0"/>
              <a:t>within </a:t>
            </a:r>
            <a:r>
              <a:rPr lang="en-US" dirty="0"/>
              <a:t>counties and municipalities.  </a:t>
            </a:r>
          </a:p>
          <a:p>
            <a:pPr lvl="0"/>
            <a:endParaRPr lang="en-US" dirty="0"/>
          </a:p>
          <a:p>
            <a:pPr lvl="0"/>
            <a:r>
              <a:rPr lang="en-US" dirty="0"/>
              <a:t>Although most of the Other Principal</a:t>
            </a:r>
            <a:r>
              <a:rPr lang="en-US" baseline="0" dirty="0"/>
              <a:t> Arterial classification is on the State Highway System.  </a:t>
            </a:r>
            <a:endParaRPr lang="en-US" dirty="0"/>
          </a:p>
          <a:p>
            <a:pPr lvl="0"/>
            <a:endParaRPr lang="en-US" dirty="0"/>
          </a:p>
          <a:p>
            <a:pPr lvl="0"/>
            <a:r>
              <a:rPr lang="en-US" dirty="0"/>
              <a:t>Interstate is always,</a:t>
            </a:r>
            <a:r>
              <a:rPr lang="en-US" baseline="0" dirty="0"/>
              <a:t> </a:t>
            </a:r>
            <a:r>
              <a:rPr lang="en-US" dirty="0"/>
              <a:t>and Other Freeways</a:t>
            </a:r>
            <a:r>
              <a:rPr lang="en-US" baseline="0" dirty="0"/>
              <a:t> and Expressways are typically, on the State Highway System.  </a:t>
            </a:r>
          </a:p>
          <a:p>
            <a:pPr lvl="0"/>
            <a:endParaRPr lang="en-US" baseline="0"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33</a:t>
            </a:fld>
            <a:endParaRPr lang="en-US"/>
          </a:p>
        </p:txBody>
      </p:sp>
    </p:spTree>
    <p:extLst>
      <p:ext uri="{BB962C8B-B14F-4D97-AF65-F5344CB8AC3E}">
        <p14:creationId xmlns:p14="http://schemas.microsoft.com/office/powerpoint/2010/main" val="3008318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segment of highway, road or street, how does a person</a:t>
            </a:r>
            <a:r>
              <a:rPr lang="en-US" baseline="0" dirty="0"/>
              <a:t> find its functional classification?  </a:t>
            </a:r>
          </a:p>
          <a:p>
            <a:endParaRPr lang="en-US" baseline="0" dirty="0"/>
          </a:p>
          <a:p>
            <a:r>
              <a:rPr lang="en-US" dirty="0"/>
              <a:t>As it does with the State Functional Classification</a:t>
            </a:r>
            <a:r>
              <a:rPr lang="en-US" baseline="0" dirty="0"/>
              <a:t> system, </a:t>
            </a:r>
            <a:r>
              <a:rPr lang="en-US" dirty="0"/>
              <a:t>The Nebraska Department of Transportation</a:t>
            </a:r>
            <a:r>
              <a:rPr lang="en-US" baseline="0" dirty="0"/>
              <a:t> also maintains National Functional Classification information in its databases and on maps.  </a:t>
            </a:r>
          </a:p>
          <a:p>
            <a:endParaRPr lang="en-US" baseline="0" dirty="0"/>
          </a:p>
          <a:p>
            <a:r>
              <a:rPr lang="en-US" baseline="0" dirty="0"/>
              <a:t>Finding the National Functional Classification is the same process that was demonstrated earlier for the State Functional Classification system.   </a:t>
            </a:r>
          </a:p>
          <a:p>
            <a:endParaRPr lang="en-US" baseline="0" dirty="0"/>
          </a:p>
          <a:p>
            <a:r>
              <a:rPr lang="en-US" baseline="0" dirty="0"/>
              <a:t>There are maps available online or by request. </a:t>
            </a:r>
          </a:p>
          <a:p>
            <a:endParaRPr lang="en-US" baseline="0" dirty="0"/>
          </a:p>
          <a:p>
            <a:r>
              <a:rPr lang="en-US" baseline="0" dirty="0"/>
              <a:t>Just a cautionary note that maps do change, occasionally.  </a:t>
            </a:r>
          </a:p>
          <a:p>
            <a:r>
              <a:rPr lang="en-US" baseline="0" dirty="0"/>
              <a:t>The map that is online in the DOT’s map library may </a:t>
            </a:r>
            <a:r>
              <a:rPr lang="en-US" b="1" baseline="0" dirty="0"/>
              <a:t>not</a:t>
            </a:r>
            <a:r>
              <a:rPr lang="en-US" baseline="0" dirty="0"/>
              <a:t> </a:t>
            </a:r>
            <a:r>
              <a:rPr lang="en-US" b="1" baseline="0" dirty="0"/>
              <a:t>always</a:t>
            </a:r>
            <a:r>
              <a:rPr lang="en-US" baseline="0" dirty="0"/>
              <a:t> be the latest.  </a:t>
            </a:r>
          </a:p>
          <a:p>
            <a:endParaRPr lang="en-US" baseline="0" dirty="0"/>
          </a:p>
          <a:p>
            <a:endParaRPr lang="en-US" baseline="0" dirty="0"/>
          </a:p>
          <a:p>
            <a:endParaRPr lang="en-US" baseline="0" dirty="0"/>
          </a:p>
          <a:p>
            <a:r>
              <a:rPr lang="en-US" u="sng" baseline="0" dirty="0"/>
              <a:t>NOT FOR AUDIO</a:t>
            </a:r>
          </a:p>
          <a:p>
            <a:r>
              <a:rPr lang="en-US" baseline="0" dirty="0"/>
              <a:t>From the </a:t>
            </a:r>
            <a:r>
              <a:rPr lang="en-US" i="1" baseline="0" dirty="0"/>
              <a:t>interim instructions for proposed combined Form7+10</a:t>
            </a:r>
            <a:r>
              <a:rPr lang="en-US" baseline="0" dirty="0"/>
              <a:t>: </a:t>
            </a:r>
          </a:p>
          <a:p>
            <a:r>
              <a:rPr lang="en-US" sz="1200" kern="1200" dirty="0">
                <a:solidFill>
                  <a:schemeClr val="tx1"/>
                </a:solidFill>
                <a:effectLst/>
                <a:latin typeface="+mn-lt"/>
                <a:ea typeface="+mn-ea"/>
                <a:cs typeface="+mn-cs"/>
              </a:rPr>
              <a:t>NDOT functional classification maps are located online at </a:t>
            </a:r>
            <a:r>
              <a:rPr lang="en-US" sz="1200" dirty="0">
                <a:hlinkClick r:id="rId3"/>
              </a:rPr>
              <a:t>http://dot.nebraska.gov/travel/map-library</a:t>
            </a:r>
            <a:r>
              <a:rPr lang="en-US" sz="1200" kern="1200" dirty="0">
                <a:solidFill>
                  <a:schemeClr val="tx1"/>
                </a:solidFill>
                <a:effectLst/>
                <a:latin typeface="+mn-lt"/>
                <a:ea typeface="+mn-ea"/>
                <a:cs typeface="+mn-cs"/>
              </a:rPr>
              <a:t> or may be requested from NDOT Boards-Liaison Services Section at </a:t>
            </a:r>
            <a:r>
              <a:rPr lang="en-US" sz="1200" u="sng" kern="1200" dirty="0">
                <a:solidFill>
                  <a:schemeClr val="tx1"/>
                </a:solidFill>
                <a:effectLst/>
                <a:latin typeface="+mn-lt"/>
                <a:ea typeface="+mn-ea"/>
                <a:cs typeface="+mn-cs"/>
                <a:hlinkClick r:id="rId4"/>
              </a:rPr>
              <a:t>DOR.BLSHelp@nebraska.gov</a:t>
            </a:r>
            <a:r>
              <a:rPr lang="en-US" sz="1200" kern="1200" dirty="0">
                <a:solidFill>
                  <a:schemeClr val="tx1"/>
                </a:solidFill>
                <a:effectLst/>
                <a:latin typeface="+mn-lt"/>
                <a:ea typeface="+mn-ea"/>
                <a:cs typeface="+mn-cs"/>
              </a:rPr>
              <a:t>.  For map clarifications or corrections contact the NDOT Materials &amp; Research Division.</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34</a:t>
            </a:fld>
            <a:endParaRPr lang="en-US"/>
          </a:p>
        </p:txBody>
      </p:sp>
    </p:spTree>
    <p:extLst>
      <p:ext uri="{BB962C8B-B14F-4D97-AF65-F5344CB8AC3E}">
        <p14:creationId xmlns:p14="http://schemas.microsoft.com/office/powerpoint/2010/main" val="1403734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a:t>
            </a:r>
            <a:r>
              <a:rPr lang="en-US" i="1" dirty="0" err="1"/>
              <a:t>http</a:t>
            </a:r>
            <a:r>
              <a:rPr lang="en-US" i="1" dirty="0" err="1">
                <a:sym typeface="Wingdings" panose="05000000000000000000" pitchFamily="2" charset="2"/>
              </a:rPr>
              <a:t>https</a:t>
            </a:r>
            <a:r>
              <a:rPr lang="en-US" i="1" dirty="0">
                <a:sym typeface="Wingdings" panose="05000000000000000000" pitchFamily="2" charset="2"/>
              </a:rPr>
              <a:t>)</a:t>
            </a:r>
            <a:endParaRPr lang="en-US" i="1" dirty="0"/>
          </a:p>
          <a:p>
            <a:endParaRPr lang="en-US" dirty="0"/>
          </a:p>
          <a:p>
            <a:endParaRPr lang="en-US" dirty="0"/>
          </a:p>
          <a:p>
            <a:r>
              <a:rPr lang="en-US" dirty="0"/>
              <a:t>In order to find the </a:t>
            </a:r>
            <a:r>
              <a:rPr lang="en-US" b="1" dirty="0"/>
              <a:t>National</a:t>
            </a:r>
            <a:r>
              <a:rPr lang="en-US" dirty="0"/>
              <a:t> Functional Classification map for your highway, road or street of interest, </a:t>
            </a:r>
          </a:p>
          <a:p>
            <a:endParaRPr lang="en-US" dirty="0"/>
          </a:p>
          <a:p>
            <a:r>
              <a:rPr lang="en-US" dirty="0"/>
              <a:t>On NDOT’s main web page, on the Travel tab, selec</a:t>
            </a:r>
            <a:r>
              <a:rPr lang="en-US" baseline="0" dirty="0"/>
              <a:t>t the Map Library.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564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a:t>
            </a:r>
            <a:r>
              <a:rPr lang="en-US" i="1" dirty="0" err="1"/>
              <a:t>http</a:t>
            </a:r>
            <a:r>
              <a:rPr lang="en-US" i="1" dirty="0" err="1">
                <a:sym typeface="Wingdings" panose="05000000000000000000" pitchFamily="2" charset="2"/>
              </a:rPr>
              <a:t>https</a:t>
            </a:r>
            <a:r>
              <a:rPr lang="en-US" i="1" dirty="0">
                <a:sym typeface="Wingdings" panose="05000000000000000000" pitchFamily="2" charset="2"/>
              </a:rPr>
              <a:t>)</a:t>
            </a:r>
            <a:endParaRPr lang="en-US" i="1" dirty="0"/>
          </a:p>
          <a:p>
            <a:endParaRPr lang="en-US" baseline="0" dirty="0"/>
          </a:p>
          <a:p>
            <a:r>
              <a:rPr lang="en-US" baseline="0" dirty="0"/>
              <a:t>In the Map Library, select the </a:t>
            </a:r>
          </a:p>
          <a:p>
            <a:endParaRPr lang="en-US" baseline="0" dirty="0"/>
          </a:p>
          <a:p>
            <a:r>
              <a:rPr lang="en-US" baseline="0" dirty="0"/>
              <a:t>State &amp; National Functional Classification Maps – by City – if the highway or street of interest is in Urban Area.  Remember, Urban Areas in Nebraska are located at Cities of the First Class, and Lincoln and Omaha.  </a:t>
            </a:r>
          </a:p>
          <a:p>
            <a:endParaRPr lang="en-US" baseline="0" dirty="0"/>
          </a:p>
          <a:p>
            <a:r>
              <a:rPr lang="en-US" baseline="0" dirty="0"/>
              <a:t>Or, just below that, the State &amp; National Functional Classification Maps by County – if the highway or road of interest is in a rural area.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an example, let’s find the National FC for 325</a:t>
            </a:r>
            <a:r>
              <a:rPr lang="en-US" baseline="30000" dirty="0"/>
              <a:t>th</a:t>
            </a:r>
            <a:r>
              <a:rPr lang="en-US" baseline="0" dirty="0"/>
              <a:t> Avenue, south of St. Edward in Boone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the Map Library screen, click on State &amp; National Functional Classification Maps by County </a:t>
            </a:r>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36</a:t>
            </a:fld>
            <a:endParaRPr lang="en-US"/>
          </a:p>
        </p:txBody>
      </p:sp>
    </p:spTree>
    <p:extLst>
      <p:ext uri="{BB962C8B-B14F-4D97-AF65-F5344CB8AC3E}">
        <p14:creationId xmlns:p14="http://schemas.microsoft.com/office/powerpoint/2010/main" val="2001860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baseline="0" dirty="0"/>
              <a:t>That will bring up the County map index.    </a:t>
            </a:r>
          </a:p>
          <a:p>
            <a:endParaRPr lang="en-US" baseline="0" dirty="0"/>
          </a:p>
          <a:p>
            <a:r>
              <a:rPr lang="en-US" baseline="0" dirty="0"/>
              <a:t>Click on the </a:t>
            </a:r>
            <a:r>
              <a:rPr lang="en-US" b="1" baseline="0" dirty="0"/>
              <a:t>“National” link </a:t>
            </a:r>
            <a:r>
              <a:rPr lang="en-US" baseline="0" dirty="0"/>
              <a:t>to get to the National Functional Classification map for the County of interest.</a:t>
            </a:r>
          </a:p>
          <a:p>
            <a:endParaRPr lang="en-US" baseline="0" dirty="0"/>
          </a:p>
          <a:p>
            <a:r>
              <a:rPr lang="en-US" baseline="0" dirty="0"/>
              <a:t>In this case, Boone County.    </a:t>
            </a:r>
          </a:p>
          <a:p>
            <a:endParaRPr lang="en-US" baseline="0" dirty="0"/>
          </a:p>
          <a:p>
            <a:endParaRPr lang="en-US" baseline="0" dirty="0"/>
          </a:p>
          <a:p>
            <a:endParaRPr lang="en-US" baseline="0" dirty="0"/>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558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a:t>
            </a:r>
            <a:r>
              <a:rPr lang="en-US" i="1" dirty="0" err="1"/>
              <a:t>http</a:t>
            </a:r>
            <a:r>
              <a:rPr lang="en-US" i="1" dirty="0" err="1">
                <a:sym typeface="Wingdings" panose="05000000000000000000" pitchFamily="2" charset="2"/>
              </a:rPr>
              <a:t>https</a:t>
            </a:r>
            <a:r>
              <a:rPr lang="en-US" i="1" dirty="0">
                <a:sym typeface="Wingdings" panose="05000000000000000000" pitchFamily="2" charset="2"/>
              </a:rPr>
              <a:t>)</a:t>
            </a:r>
            <a:endParaRPr lang="en-US" i="1" dirty="0"/>
          </a:p>
          <a:p>
            <a:endParaRPr lang="en-US" baseline="0" dirty="0"/>
          </a:p>
          <a:p>
            <a:endParaRPr lang="en-US" baseline="0" dirty="0"/>
          </a:p>
          <a:p>
            <a:r>
              <a:rPr lang="en-US" baseline="0" dirty="0"/>
              <a:t>That gets you to the county’s National Functional Classification map.  </a:t>
            </a:r>
          </a:p>
          <a:p>
            <a:endParaRPr lang="en-US" baseline="0" dirty="0"/>
          </a:p>
          <a:p>
            <a:r>
              <a:rPr lang="en-US" baseline="0" dirty="0"/>
              <a:t> </a:t>
            </a:r>
            <a:r>
              <a:rPr lang="en-US" b="1" baseline="0" dirty="0"/>
              <a:t>Boone County</a:t>
            </a:r>
            <a:r>
              <a:rPr lang="en-US" b="0" baseline="0" dirty="0"/>
              <a:t>, in this example</a:t>
            </a:r>
            <a:r>
              <a:rPr lang="en-US" baseline="0" dirty="0"/>
              <a:t>. </a:t>
            </a:r>
          </a:p>
          <a:p>
            <a:endParaRPr lang="en-US" baseline="0" dirty="0"/>
          </a:p>
          <a:p>
            <a:r>
              <a:rPr lang="en-US" baseline="0" dirty="0"/>
              <a:t>The legend identifies the map as NFC.  </a:t>
            </a:r>
          </a:p>
          <a:p>
            <a:endParaRPr lang="en-US" baseline="0" dirty="0"/>
          </a:p>
          <a:p>
            <a:r>
              <a:rPr lang="en-US" baseline="0" dirty="0"/>
              <a:t>Saint Edward is in the southeastern corner of the county.  </a:t>
            </a:r>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38</a:t>
            </a:fld>
            <a:endParaRPr lang="en-US"/>
          </a:p>
        </p:txBody>
      </p:sp>
    </p:spTree>
    <p:extLst>
      <p:ext uri="{BB962C8B-B14F-4D97-AF65-F5344CB8AC3E}">
        <p14:creationId xmlns:p14="http://schemas.microsoft.com/office/powerpoint/2010/main" val="644146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baseline="0" dirty="0"/>
              <a:t>325</a:t>
            </a:r>
            <a:r>
              <a:rPr lang="en-US" baseline="30000" dirty="0"/>
              <a:t>th</a:t>
            </a:r>
            <a:r>
              <a:rPr lang="en-US" baseline="0" dirty="0"/>
              <a:t> Avenue south of St. Edward is color coded </a:t>
            </a:r>
            <a:r>
              <a:rPr lang="en-US" b="1" baseline="0" dirty="0"/>
              <a:t>yellow</a:t>
            </a:r>
            <a:r>
              <a:rPr lang="en-US" baseline="0" dirty="0"/>
              <a:t> on the map.  </a:t>
            </a:r>
          </a:p>
          <a:p>
            <a:endParaRPr lang="en-US" baseline="0" dirty="0"/>
          </a:p>
          <a:p>
            <a:r>
              <a:rPr lang="en-US" baseline="0" dirty="0"/>
              <a:t>Therefore, it has a National Functional Classification of </a:t>
            </a:r>
            <a:r>
              <a:rPr lang="en-US" b="1" baseline="0" dirty="0"/>
              <a:t>Minor</a:t>
            </a:r>
            <a:r>
              <a:rPr lang="en-US" baseline="0" dirty="0"/>
              <a:t> </a:t>
            </a:r>
            <a:r>
              <a:rPr lang="en-US" b="1" baseline="0" dirty="0"/>
              <a:t>Collector</a:t>
            </a:r>
            <a:r>
              <a:rPr lang="en-US" baseline="0" dirty="0"/>
              <a:t>.  </a:t>
            </a:r>
          </a:p>
          <a:p>
            <a:endParaRPr lang="en-US" baseline="0" dirty="0"/>
          </a:p>
          <a:p>
            <a:endParaRPr lang="en-US" baseline="0" dirty="0"/>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39</a:t>
            </a:fld>
            <a:endParaRPr lang="en-US"/>
          </a:p>
        </p:txBody>
      </p:sp>
    </p:spTree>
    <p:extLst>
      <p:ext uri="{BB962C8B-B14F-4D97-AF65-F5344CB8AC3E}">
        <p14:creationId xmlns:p14="http://schemas.microsoft.com/office/powerpoint/2010/main" val="373038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Title 428 NAC Chapter 1 can be accessed at the web link shown on this screen.  </a:t>
            </a:r>
          </a:p>
          <a:p>
            <a:endParaRPr lang="en-US" baseline="0" dirty="0"/>
          </a:p>
          <a:p>
            <a:r>
              <a:rPr lang="en-US" baseline="0" dirty="0"/>
              <a:t>It can also be accessed on the </a:t>
            </a:r>
            <a:r>
              <a:rPr lang="en-US" baseline="0" dirty="0" err="1"/>
              <a:t>Dept</a:t>
            </a:r>
            <a:r>
              <a:rPr lang="en-US" baseline="0" dirty="0"/>
              <a:t> of Transportation’s website, under “Business Center” Local Public Agencies “Boards-Liaison Services”, and then clicking on the “Downloadable Documents” link.  </a:t>
            </a:r>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7100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a:t>
            </a:r>
            <a:r>
              <a:rPr lang="en-US" i="1" dirty="0" err="1"/>
              <a:t>http</a:t>
            </a:r>
            <a:r>
              <a:rPr lang="en-US" i="1" dirty="0" err="1">
                <a:sym typeface="Wingdings" panose="05000000000000000000" pitchFamily="2" charset="2"/>
              </a:rPr>
              <a:t>https</a:t>
            </a:r>
            <a:r>
              <a:rPr lang="en-US" i="1" dirty="0">
                <a:sym typeface="Wingdings" panose="05000000000000000000" pitchFamily="2" charset="2"/>
              </a:rPr>
              <a:t>)</a:t>
            </a:r>
            <a:endParaRPr lang="en-US" i="1" dirty="0"/>
          </a:p>
          <a:p>
            <a:endParaRPr lang="en-US" baseline="0" dirty="0"/>
          </a:p>
          <a:p>
            <a:endParaRPr lang="en-US" baseline="0" dirty="0"/>
          </a:p>
          <a:p>
            <a:r>
              <a:rPr lang="en-US" baseline="0" dirty="0"/>
              <a:t>Let’s do an example for a highway, road or street of interest near an urban area.  </a:t>
            </a:r>
          </a:p>
          <a:p>
            <a:r>
              <a:rPr lang="en-US" baseline="0" dirty="0"/>
              <a:t>Remember, an Urban area, defined in the National system, is an area with 5,000 population and greater.  </a:t>
            </a:r>
          </a:p>
          <a:p>
            <a:endParaRPr lang="en-US" baseline="0" dirty="0"/>
          </a:p>
          <a:p>
            <a:r>
              <a:rPr lang="en-US" baseline="0" dirty="0"/>
              <a:t>So we need to be near a City of the First Class, or Lincoln, or Omaha.  </a:t>
            </a:r>
          </a:p>
          <a:p>
            <a:endParaRPr lang="en-US" baseline="0" dirty="0"/>
          </a:p>
          <a:p>
            <a:r>
              <a:rPr lang="en-US" baseline="0" dirty="0"/>
              <a:t>The City of Hastings is a City of the First Class.     </a:t>
            </a:r>
          </a:p>
          <a:p>
            <a:endParaRPr lang="en-US" baseline="0" dirty="0"/>
          </a:p>
          <a:p>
            <a:r>
              <a:rPr lang="en-US" baseline="0" dirty="0"/>
              <a:t>In the Map Library, select the </a:t>
            </a:r>
          </a:p>
          <a:p>
            <a:r>
              <a:rPr lang="en-US" baseline="0" dirty="0"/>
              <a:t>State &amp; national Functional Classification Maps – by City</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40</a:t>
            </a:fld>
            <a:endParaRPr lang="en-US"/>
          </a:p>
        </p:txBody>
      </p:sp>
    </p:spTree>
    <p:extLst>
      <p:ext uri="{BB962C8B-B14F-4D97-AF65-F5344CB8AC3E}">
        <p14:creationId xmlns:p14="http://schemas.microsoft.com/office/powerpoint/2010/main" val="435813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a:t>
            </a:r>
            <a:r>
              <a:rPr lang="en-US" i="1" dirty="0" err="1"/>
              <a:t>http</a:t>
            </a:r>
            <a:r>
              <a:rPr lang="en-US" i="1" dirty="0" err="1">
                <a:sym typeface="Wingdings" panose="05000000000000000000" pitchFamily="2" charset="2"/>
              </a:rPr>
              <a:t>https</a:t>
            </a:r>
            <a:r>
              <a:rPr lang="en-US" i="1" dirty="0">
                <a:sym typeface="Wingdings" panose="05000000000000000000" pitchFamily="2" charset="2"/>
              </a:rPr>
              <a:t>)</a:t>
            </a:r>
            <a:endParaRPr lang="en-US" i="1" dirty="0"/>
          </a:p>
          <a:p>
            <a:endParaRPr lang="en-US" baseline="0" dirty="0"/>
          </a:p>
          <a:p>
            <a:endParaRPr lang="en-US" baseline="0" dirty="0"/>
          </a:p>
          <a:p>
            <a:r>
              <a:rPr lang="en-US" baseline="0" dirty="0"/>
              <a:t>Select the National map for the City of Hastings. </a:t>
            </a:r>
          </a:p>
          <a:p>
            <a:endParaRPr lang="en-US" baseline="0" dirty="0"/>
          </a:p>
          <a:p>
            <a:r>
              <a:rPr lang="en-US" baseline="0" dirty="0"/>
              <a:t>Only the National map will show Urban Area boundaries.  </a:t>
            </a:r>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41</a:t>
            </a:fld>
            <a:endParaRPr lang="en-US"/>
          </a:p>
        </p:txBody>
      </p:sp>
    </p:spTree>
    <p:extLst>
      <p:ext uri="{BB962C8B-B14F-4D97-AF65-F5344CB8AC3E}">
        <p14:creationId xmlns:p14="http://schemas.microsoft.com/office/powerpoint/2010/main" val="3476429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23823" y="6147757"/>
            <a:ext cx="5162909" cy="1201947"/>
          </a:xfrm>
          <a:prstGeom prst="rect">
            <a:avLst/>
          </a:prstGeom>
          <a:noFill/>
        </p:spPr>
        <p:txBody>
          <a:bodyPr wrap="square" anchor="t"/>
          <a:lstStyle>
            <a:lvl1pPr lvl="0">
              <a:defRPr/>
            </a:lvl1pPr>
          </a:lstStyle>
          <a:p>
            <a:r>
              <a:rPr lang="en-US" dirty="0"/>
              <a:t>This is the southeast part of the City of Hastings, in</a:t>
            </a:r>
            <a:r>
              <a:rPr lang="en-US" baseline="0" dirty="0"/>
              <a:t> Adams County.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map identifies the corporate limits</a:t>
            </a:r>
            <a:r>
              <a:rPr lang="en-US" baseline="0" dirty="0"/>
              <a:t>.  </a:t>
            </a:r>
            <a:endParaRPr lang="en-US" dirty="0"/>
          </a:p>
          <a:p>
            <a:endParaRPr lang="en-US" dirty="0"/>
          </a:p>
          <a:p>
            <a:r>
              <a:rPr lang="en-US" dirty="0"/>
              <a:t>The Urban Area Boundary is the cross-hatched line.  </a:t>
            </a:r>
          </a:p>
          <a:p>
            <a:endParaRPr lang="en-US" dirty="0"/>
          </a:p>
          <a:p>
            <a:r>
              <a:rPr lang="en-US" dirty="0"/>
              <a:t>As</a:t>
            </a:r>
            <a:r>
              <a:rPr lang="en-US" baseline="0" dirty="0"/>
              <a:t> you can see the Urban Area Boundary is not always the same as the </a:t>
            </a:r>
            <a:r>
              <a:rPr lang="en-US" dirty="0"/>
              <a:t>corporate limits.</a:t>
            </a:r>
            <a:r>
              <a:rPr lang="en-US" baseline="0" dirty="0"/>
              <a:t>  </a:t>
            </a:r>
            <a:endParaRPr lang="en-US"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42</a:t>
            </a:fld>
            <a:endParaRPr lang="en-US"/>
          </a:p>
        </p:txBody>
      </p:sp>
    </p:spTree>
    <p:extLst>
      <p:ext uri="{BB962C8B-B14F-4D97-AF65-F5344CB8AC3E}">
        <p14:creationId xmlns:p14="http://schemas.microsoft.com/office/powerpoint/2010/main" val="3320120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944592" y="5043578"/>
            <a:ext cx="5456208" cy="1426234"/>
          </a:xfrm>
          <a:prstGeom prst="rect">
            <a:avLst/>
          </a:prstGeom>
          <a:noFill/>
        </p:spPr>
        <p:txBody>
          <a:bodyPr wrap="square" anchor="t"/>
          <a:lstStyle>
            <a:lvl1pPr lvl="0">
              <a:defRPr/>
            </a:lvl1pPr>
          </a:lstStyle>
          <a:p>
            <a:pPr lvl="0"/>
            <a:r>
              <a:rPr lang="en-US" dirty="0"/>
              <a:t>The State and National</a:t>
            </a:r>
            <a:r>
              <a:rPr lang="en-US" baseline="0" dirty="0"/>
              <a:t> systems do not correlate with one another exactly.   </a:t>
            </a:r>
          </a:p>
          <a:p>
            <a:pPr lvl="0"/>
            <a:endParaRPr lang="en-US" baseline="0" dirty="0"/>
          </a:p>
          <a:p>
            <a:pPr marL="228600" lvl="0" indent="-228600">
              <a:buFont typeface="+mj-lt"/>
              <a:buAutoNum type="arabicPeriod"/>
            </a:pPr>
            <a:r>
              <a:rPr lang="en-US" baseline="0" dirty="0"/>
              <a:t>Several classification names are different.</a:t>
            </a:r>
          </a:p>
          <a:p>
            <a:pPr marL="228600" lvl="0" indent="-228600">
              <a:buFont typeface="+mj-lt"/>
              <a:buAutoNum type="arabicPeriod"/>
            </a:pPr>
            <a:r>
              <a:rPr lang="en-US" baseline="0" dirty="0"/>
              <a:t>The criteria used to define each classification is not described exactly the same.     </a:t>
            </a:r>
          </a:p>
          <a:p>
            <a:pPr marL="228600" lvl="0" indent="-228600">
              <a:buFont typeface="+mj-lt"/>
              <a:buAutoNum type="arabicPeriod"/>
            </a:pPr>
            <a:r>
              <a:rPr lang="en-US" baseline="0" dirty="0"/>
              <a:t>The two broad categories differ slightly – the State uses corporate limits, the Federal government uses the Urban boundary.  </a:t>
            </a:r>
          </a:p>
          <a:p>
            <a:pPr marL="228600" lvl="0" indent="-228600">
              <a:buFont typeface="+mj-lt"/>
              <a:buAutoNum type="arabicPeriod"/>
            </a:pPr>
            <a:r>
              <a:rPr lang="en-US" baseline="0" dirty="0"/>
              <a:t>Nebraska has the three additional rural classifications, listed at the bottom. </a:t>
            </a:r>
          </a:p>
          <a:p>
            <a:pPr lvl="0"/>
            <a:endParaRPr lang="en-US" baseline="0" dirty="0"/>
          </a:p>
          <a:p>
            <a:pPr lvl="0"/>
            <a:r>
              <a:rPr lang="en-US" baseline="0" dirty="0"/>
              <a:t>A road classified nationally as Local is not necessarily classified as Local on the State FC system; it could be any of the three optional classifications, or even a higher classification such as collector.  </a:t>
            </a:r>
            <a:endParaRPr lang="en-US"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43</a:t>
            </a:fld>
            <a:endParaRPr lang="en-US"/>
          </a:p>
        </p:txBody>
      </p:sp>
    </p:spTree>
    <p:extLst>
      <p:ext uri="{BB962C8B-B14F-4D97-AF65-F5344CB8AC3E}">
        <p14:creationId xmlns:p14="http://schemas.microsoft.com/office/powerpoint/2010/main" val="3049461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Let’s do another example.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6877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want to find both</a:t>
            </a:r>
            <a:r>
              <a:rPr lang="en-US" baseline="0" dirty="0"/>
              <a:t> the state and national </a:t>
            </a:r>
            <a:r>
              <a:rPr lang="en-US" dirty="0"/>
              <a:t>functional classifications of the</a:t>
            </a:r>
            <a:r>
              <a:rPr lang="en-US" baseline="0" dirty="0"/>
              <a:t> east-west county road just north of Wilber in Saline County.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78626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State Functional Classification.</a:t>
            </a:r>
            <a:r>
              <a:rPr lang="en-US" baseline="0" dirty="0"/>
              <a:t>  </a:t>
            </a:r>
          </a:p>
          <a:p>
            <a:endParaRPr lang="en-US" baseline="0" dirty="0"/>
          </a:p>
          <a:p>
            <a:r>
              <a:rPr lang="en-US" baseline="0" dirty="0"/>
              <a:t>You get to the map for Saline County by selecting the State &amp; National Functional Classification Maps </a:t>
            </a:r>
            <a:r>
              <a:rPr lang="en-US" b="1" baseline="0" dirty="0"/>
              <a:t>by County  </a:t>
            </a:r>
            <a:r>
              <a:rPr lang="en-US" baseline="0" dirty="0"/>
              <a:t>on the DOT’s Map Library web page, then selecting the “State” option for Saline County on the county index web page.   </a:t>
            </a:r>
          </a:p>
          <a:p>
            <a:endParaRPr lang="en-US" baseline="0" dirty="0"/>
          </a:p>
          <a:p>
            <a:r>
              <a:rPr lang="en-US" baseline="0" dirty="0"/>
              <a:t>This is the map of the area.  The road is not color coded. </a:t>
            </a:r>
            <a:r>
              <a:rPr lang="en-US" dirty="0"/>
              <a:t>The State FC</a:t>
            </a:r>
            <a:r>
              <a:rPr lang="en-US" baseline="0" dirty="0"/>
              <a:t> is Local.  See the note at the bottom of the Legend.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46</a:t>
            </a:fld>
            <a:endParaRPr lang="en-US"/>
          </a:p>
        </p:txBody>
      </p:sp>
    </p:spTree>
    <p:extLst>
      <p:ext uri="{BB962C8B-B14F-4D97-AF65-F5344CB8AC3E}">
        <p14:creationId xmlns:p14="http://schemas.microsoft.com/office/powerpoint/2010/main" val="2532602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the National Functional Classification.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get to the map for Saline County by selecting the State &amp; National Functional Classification Maps by County  on the DOT’s Map Library web page, then selecting the “</a:t>
            </a:r>
            <a:r>
              <a:rPr lang="en-US" b="1" baseline="0" dirty="0"/>
              <a:t>National</a:t>
            </a:r>
            <a:r>
              <a:rPr lang="en-US" baseline="0" dirty="0"/>
              <a:t>” option for Saline County on the county index web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Wilber happened to be a City of the First Class, which it is not, you may need to check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State &amp; National Functional Classification Maps – by City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This is the map of the area.  The road is not color coded. </a:t>
            </a:r>
            <a:r>
              <a:rPr lang="en-US" dirty="0"/>
              <a:t>The National FC</a:t>
            </a:r>
            <a:r>
              <a:rPr lang="en-US" baseline="0" dirty="0"/>
              <a:t> is Local.  See the note at the bottom of the Legend.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47</a:t>
            </a:fld>
            <a:endParaRPr lang="en-US"/>
          </a:p>
        </p:txBody>
      </p:sp>
    </p:spTree>
    <p:extLst>
      <p:ext uri="{BB962C8B-B14F-4D97-AF65-F5344CB8AC3E}">
        <p14:creationId xmlns:p14="http://schemas.microsoft.com/office/powerpoint/2010/main" val="1623480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r>
              <a:rPr lang="en-US" baseline="0" dirty="0"/>
              <a:t>This final segment is a short review of what was discussed in this video, with questions.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it comes time to answering a review question, you have the option of pausing the video before the answer is given.  </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48</a:t>
            </a:fld>
            <a:endParaRPr lang="en-US"/>
          </a:p>
        </p:txBody>
      </p:sp>
    </p:spTree>
    <p:extLst>
      <p:ext uri="{BB962C8B-B14F-4D97-AF65-F5344CB8AC3E}">
        <p14:creationId xmlns:p14="http://schemas.microsoft.com/office/powerpoint/2010/main" val="2445785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video provided basic information on</a:t>
            </a:r>
          </a:p>
          <a:p>
            <a:r>
              <a:rPr lang="en-US" b="1" baseline="0" dirty="0"/>
              <a:t>Nebraska’s functional classification system</a:t>
            </a:r>
            <a:r>
              <a:rPr lang="en-US" baseline="0" dirty="0"/>
              <a:t>, </a:t>
            </a:r>
          </a:p>
          <a:p>
            <a:r>
              <a:rPr lang="en-US" baseline="0" dirty="0"/>
              <a:t>Jurisdictional responsibility of public highways, roads and streets in Nebraska, </a:t>
            </a:r>
          </a:p>
          <a:p>
            <a:r>
              <a:rPr lang="en-US" baseline="0" dirty="0"/>
              <a:t>and   </a:t>
            </a:r>
          </a:p>
          <a:p>
            <a:r>
              <a:rPr lang="en-US" baseline="0" dirty="0"/>
              <a:t>The </a:t>
            </a:r>
            <a:r>
              <a:rPr lang="en-US" b="1" baseline="0" dirty="0"/>
              <a:t>National</a:t>
            </a:r>
            <a:r>
              <a:rPr lang="en-US" baseline="0" dirty="0"/>
              <a:t> Functional Classification system. </a:t>
            </a:r>
          </a:p>
          <a:p>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49</a:t>
            </a:fld>
            <a:endParaRPr lang="en-US"/>
          </a:p>
        </p:txBody>
      </p:sp>
    </p:spTree>
    <p:extLst>
      <p:ext uri="{BB962C8B-B14F-4D97-AF65-F5344CB8AC3E}">
        <p14:creationId xmlns:p14="http://schemas.microsoft.com/office/powerpoint/2010/main" val="118289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Statute 39-2101 is a declaration that</a:t>
            </a:r>
            <a:r>
              <a:rPr lang="en-US" baseline="0" dirty="0"/>
              <a:t> provides a broad overview, or the Big Picture view of 1969 legislation, which was a significant change in Nebraska’s approach to its system of highways, roads and streets. The Nebraska Legislature recognized, determined and declared that</a:t>
            </a:r>
            <a:endParaRPr lang="en-US" dirty="0"/>
          </a:p>
          <a:p>
            <a:endParaRPr lang="en-US" dirty="0"/>
          </a:p>
          <a:p>
            <a:pPr>
              <a:buFont typeface="Wingdings" panose="05000000000000000000" pitchFamily="2" charset="2"/>
              <a:buChar char="Ø"/>
            </a:pPr>
            <a:r>
              <a:rPr lang="en-US" sz="2600" b="1" dirty="0">
                <a:latin typeface="Arial" panose="020B0604020202020204" pitchFamily="34" charset="0"/>
                <a:cs typeface="Arial" panose="020B0604020202020204" pitchFamily="34" charset="0"/>
              </a:rPr>
              <a:t>   Safe and efficient transportation over public roads </a:t>
            </a:r>
            <a:r>
              <a:rPr lang="en-US" sz="2600" dirty="0">
                <a:latin typeface="Arial" panose="020B0604020202020204" pitchFamily="34" charset="0"/>
                <a:cs typeface="Arial" panose="020B0604020202020204" pitchFamily="34" charset="0"/>
              </a:rPr>
              <a:t>is a matter of major importance to all Nebraskans</a:t>
            </a:r>
          </a:p>
          <a:p>
            <a:pPr marL="213122" lvl="1" indent="-213122">
              <a:spcBef>
                <a:spcPts val="45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An</a:t>
            </a:r>
            <a:r>
              <a:rPr lang="en-US" sz="2600" b="1" dirty="0">
                <a:latin typeface="Arial" panose="020B0604020202020204" pitchFamily="34" charset="0"/>
                <a:cs typeface="Arial" panose="020B0604020202020204" pitchFamily="34" charset="0"/>
              </a:rPr>
              <a:t> integrated system of public roads </a:t>
            </a:r>
            <a:r>
              <a:rPr lang="en-US" sz="2600" dirty="0">
                <a:latin typeface="Arial" panose="020B0604020202020204" pitchFamily="34" charset="0"/>
                <a:cs typeface="Arial" panose="020B0604020202020204" pitchFamily="34" charset="0"/>
              </a:rPr>
              <a:t>is essential to the general welfare of the State</a:t>
            </a:r>
          </a:p>
          <a:p>
            <a:pPr marL="213122" lvl="1" indent="-213122">
              <a:spcBef>
                <a:spcPts val="450"/>
              </a:spcBef>
              <a:buFont typeface="Wingdings" panose="05000000000000000000" pitchFamily="2" charset="2"/>
              <a:buChar char="Ø"/>
            </a:pPr>
            <a:r>
              <a:rPr lang="en-US" sz="2600" b="1" dirty="0">
                <a:latin typeface="Arial" panose="020B0604020202020204" pitchFamily="34" charset="0"/>
                <a:cs typeface="Arial" panose="020B0604020202020204" pitchFamily="34" charset="0"/>
              </a:rPr>
              <a:t>Adequate Public Roads</a:t>
            </a:r>
            <a:r>
              <a:rPr lang="en-US" sz="2600" dirty="0">
                <a:latin typeface="Arial" pitchFamily="34" charset="0"/>
                <a:cs typeface="Arial" pitchFamily="34" charset="0"/>
              </a:rPr>
              <a:t> </a:t>
            </a:r>
          </a:p>
          <a:p>
            <a:pPr marL="213122" lvl="1" indent="0">
              <a:spcBef>
                <a:spcPts val="450"/>
              </a:spcBef>
              <a:buNone/>
            </a:pPr>
            <a:r>
              <a:rPr lang="en-US" sz="2600" dirty="0">
                <a:latin typeface="Arial" pitchFamily="34" charset="0"/>
                <a:cs typeface="Arial" pitchFamily="34" charset="0"/>
              </a:rPr>
              <a:t>-           Provide for the free flow of traffic</a:t>
            </a:r>
          </a:p>
          <a:p>
            <a:pPr marL="670323" lvl="1" indent="-457200">
              <a:spcBef>
                <a:spcPts val="450"/>
              </a:spcBef>
              <a:buFontTx/>
              <a:buChar char="-"/>
            </a:pPr>
            <a:r>
              <a:rPr lang="en-US" sz="2600" dirty="0">
                <a:latin typeface="Arial" pitchFamily="34" charset="0"/>
                <a:cs typeface="Arial" pitchFamily="34" charset="0"/>
              </a:rPr>
              <a:t>Protect the health and safety of the citizens of the state, </a:t>
            </a:r>
          </a:p>
          <a:p>
            <a:pPr marL="670323" lvl="1" indent="-457200">
              <a:spcBef>
                <a:spcPts val="450"/>
              </a:spcBef>
              <a:buFontTx/>
              <a:buChar char="-"/>
            </a:pPr>
            <a:r>
              <a:rPr lang="en-US" sz="2600" dirty="0">
                <a:latin typeface="Arial" pitchFamily="34" charset="0"/>
                <a:cs typeface="Arial" pitchFamily="34" charset="0"/>
              </a:rPr>
              <a:t>result in lower cost of motor vehicle operation </a:t>
            </a:r>
          </a:p>
          <a:p>
            <a:pPr marL="213122" lvl="1" indent="0">
              <a:spcBef>
                <a:spcPts val="450"/>
              </a:spcBef>
              <a:buNone/>
            </a:pPr>
            <a:r>
              <a:rPr lang="en-US" sz="2600" dirty="0">
                <a:latin typeface="Arial" pitchFamily="34" charset="0"/>
                <a:cs typeface="Arial" pitchFamily="34" charset="0"/>
              </a:rPr>
              <a:t>-           Increase property values</a:t>
            </a:r>
          </a:p>
          <a:p>
            <a:pPr marL="348854" lvl="1" indent="-135731">
              <a:lnSpc>
                <a:spcPct val="110000"/>
              </a:lnSpc>
              <a:spcBef>
                <a:spcPts val="450"/>
              </a:spcBef>
              <a:buNone/>
            </a:pPr>
            <a:r>
              <a:rPr lang="en-US" sz="2600" dirty="0">
                <a:latin typeface="Arial" pitchFamily="34" charset="0"/>
                <a:cs typeface="Arial" pitchFamily="34" charset="0"/>
              </a:rPr>
              <a:t>-           Generally promote the economic and social progress of the  state</a:t>
            </a:r>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5</a:t>
            </a:fld>
            <a:endParaRPr lang="en-US"/>
          </a:p>
        </p:txBody>
      </p:sp>
    </p:spTree>
    <p:extLst>
      <p:ext uri="{BB962C8B-B14F-4D97-AF65-F5344CB8AC3E}">
        <p14:creationId xmlns:p14="http://schemas.microsoft.com/office/powerpoint/2010/main" val="2235488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Nebraska </a:t>
            </a:r>
            <a:r>
              <a:rPr lang="en-US" dirty="0" err="1"/>
              <a:t>Dept</a:t>
            </a:r>
            <a:r>
              <a:rPr lang="en-US" dirty="0"/>
              <a:t> of Transportation is responsible for assigning each highway, road and street segment a state functional classification. </a:t>
            </a:r>
          </a:p>
        </p:txBody>
      </p:sp>
      <p:sp>
        <p:nvSpPr>
          <p:cNvPr id="4" name="Slide Number Placeholder 3"/>
          <p:cNvSpPr>
            <a:spLocks noGrp="1"/>
          </p:cNvSpPr>
          <p:nvPr>
            <p:ph type="sldNum" sz="quarter" idx="10"/>
          </p:nvPr>
        </p:nvSpPr>
        <p:spPr/>
        <p:txBody>
          <a:bodyPr/>
          <a:lstStyle/>
          <a:p>
            <a:fld id="{F4C524DF-ACA2-4030-981D-DD26CF03BBCC}" type="slidenum">
              <a:rPr lang="en-US" smtClean="0"/>
              <a:pPr/>
              <a:t>50</a:t>
            </a:fld>
            <a:endParaRPr lang="en-US" dirty="0"/>
          </a:p>
        </p:txBody>
      </p:sp>
    </p:spTree>
    <p:extLst>
      <p:ext uri="{BB962C8B-B14F-4D97-AF65-F5344CB8AC3E}">
        <p14:creationId xmlns:p14="http://schemas.microsoft.com/office/powerpoint/2010/main" val="3096627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file </a:t>
            </a:r>
            <a:r>
              <a:rPr lang="en-US" i="1" dirty="0"/>
              <a:t>Tab.11 </a:t>
            </a:r>
            <a:r>
              <a:rPr lang="en-US" i="1" baseline="0" dirty="0"/>
              <a:t>Functional Classification </a:t>
            </a:r>
            <a:r>
              <a:rPr lang="en-US" i="0" baseline="0" dirty="0"/>
              <a:t>Slide.24</a:t>
            </a:r>
            <a:endParaRPr lang="en-US" i="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51</a:t>
            </a:fld>
            <a:endParaRPr lang="en-US"/>
          </a:p>
        </p:txBody>
      </p:sp>
    </p:spTree>
    <p:extLst>
      <p:ext uri="{BB962C8B-B14F-4D97-AF65-F5344CB8AC3E}">
        <p14:creationId xmlns:p14="http://schemas.microsoft.com/office/powerpoint/2010/main" val="106235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file </a:t>
            </a:r>
            <a:r>
              <a:rPr lang="en-US" i="1" dirty="0"/>
              <a:t>Tab.11 </a:t>
            </a:r>
            <a:r>
              <a:rPr lang="en-US" i="1" baseline="0" dirty="0"/>
              <a:t>Functional Classification </a:t>
            </a:r>
            <a:r>
              <a:rPr lang="en-US" i="0" baseline="0" dirty="0"/>
              <a:t>Slide.24</a:t>
            </a:r>
            <a:endParaRPr lang="en-US" i="0" dirty="0"/>
          </a:p>
          <a:p>
            <a:endParaRPr lang="en-US" dirty="0"/>
          </a:p>
          <a:p>
            <a:r>
              <a:rPr lang="en-US" dirty="0"/>
              <a:t>The Federal Highway Administration, or FHWA, </a:t>
            </a:r>
            <a:r>
              <a:rPr lang="en-US" b="1" dirty="0"/>
              <a:t>approves</a:t>
            </a:r>
            <a:r>
              <a:rPr lang="en-US" dirty="0"/>
              <a:t> National Functional Classification assignments </a:t>
            </a:r>
            <a:r>
              <a:rPr lang="en-US" b="1" dirty="0"/>
              <a:t>proposed</a:t>
            </a:r>
            <a:r>
              <a:rPr lang="en-US" dirty="0"/>
              <a:t> by the DOT</a:t>
            </a:r>
          </a:p>
        </p:txBody>
      </p:sp>
      <p:sp>
        <p:nvSpPr>
          <p:cNvPr id="4" name="Slide Number Placeholder 3"/>
          <p:cNvSpPr>
            <a:spLocks noGrp="1"/>
          </p:cNvSpPr>
          <p:nvPr>
            <p:ph type="sldNum" sz="quarter" idx="10"/>
          </p:nvPr>
        </p:nvSpPr>
        <p:spPr/>
        <p:txBody>
          <a:bodyPr/>
          <a:lstStyle/>
          <a:p>
            <a:fld id="{56DD4794-76E5-4795-95DA-389BBC47F755}" type="slidenum">
              <a:rPr lang="en-US" smtClean="0"/>
              <a:t>52</a:t>
            </a:fld>
            <a:endParaRPr lang="en-US"/>
          </a:p>
        </p:txBody>
      </p:sp>
    </p:spTree>
    <p:extLst>
      <p:ext uri="{BB962C8B-B14F-4D97-AF65-F5344CB8AC3E}">
        <p14:creationId xmlns:p14="http://schemas.microsoft.com/office/powerpoint/2010/main" val="163887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65030" y="4336212"/>
            <a:ext cx="5766758" cy="3220528"/>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reminder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is any question, for help in verifying or establishing functional classification of a highway, road</a:t>
            </a:r>
            <a:r>
              <a:rPr lang="en-US" sz="1200" kern="1200" baseline="0" dirty="0">
                <a:solidFill>
                  <a:schemeClr val="tx1"/>
                </a:solidFill>
                <a:effectLst/>
                <a:latin typeface="+mn-lt"/>
                <a:ea typeface="+mn-ea"/>
                <a:cs typeface="+mn-cs"/>
              </a:rPr>
              <a:t> or street,, contact the NDOT as shown on this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Maps and re-classification guidance can be found online, using the weblinks shown on this screen.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NOT</a:t>
            </a:r>
            <a:r>
              <a:rPr lang="en-US" sz="1200" u="sng" kern="1200" baseline="0" dirty="0">
                <a:solidFill>
                  <a:schemeClr val="tx1"/>
                </a:solidFill>
                <a:effectLst/>
                <a:latin typeface="+mn-lt"/>
                <a:ea typeface="+mn-ea"/>
                <a:cs typeface="+mn-cs"/>
              </a:rPr>
              <a:t> FOR AUDIO</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reference to maps is removed; they are not always up-to-date; proposed guidance is to contact NDOT.   </a:t>
            </a:r>
          </a:p>
          <a:p>
            <a:pPr lvl="0"/>
            <a:endParaRPr lang="en-US" dirty="0"/>
          </a:p>
          <a:p>
            <a:pPr lvl="0"/>
            <a:r>
              <a:rPr lang="en-US" dirty="0"/>
              <a:t>Your agency works with NDOT in order to establish functional classification, so you should have records.  </a:t>
            </a:r>
          </a:p>
          <a:p>
            <a:pPr lvl="0"/>
            <a:r>
              <a:rPr lang="en-US" dirty="0"/>
              <a:t>NDOT maps may not be up to date.  Call Dave Brokaw for confirmation/verification  </a:t>
            </a:r>
          </a:p>
          <a:p>
            <a:pPr lvl="0"/>
            <a:r>
              <a:rPr lang="en-US" dirty="0"/>
              <a:t>Design must be done in consistent with the anticipated functional classification.</a:t>
            </a:r>
          </a:p>
          <a:p>
            <a:pPr lvl="0"/>
            <a:r>
              <a:rPr lang="en-US" dirty="0"/>
              <a:t>You can go to the following website and view NDOTs Reclassification Guides http://www.transportation.nebraska.gov/maps/#class  once there you can open up one of the following:</a:t>
            </a:r>
          </a:p>
          <a:p>
            <a:pPr lvl="0"/>
            <a:r>
              <a:rPr lang="en-US" dirty="0"/>
              <a:t>Local - Remote Residential Roads</a:t>
            </a:r>
          </a:p>
          <a:p>
            <a:pPr lvl="0"/>
            <a:r>
              <a:rPr lang="en-US" dirty="0"/>
              <a:t>Counties Eligible for Remote Road Classification</a:t>
            </a:r>
          </a:p>
          <a:p>
            <a:pPr lvl="0"/>
            <a:r>
              <a:rPr lang="en-US" dirty="0"/>
              <a:t>Local - Minimum Maintenance Roads</a:t>
            </a:r>
          </a:p>
          <a:p>
            <a:pPr lvl="0"/>
            <a:r>
              <a:rPr lang="en-US" dirty="0"/>
              <a:t>Change to Add Roads to State Highway System</a:t>
            </a:r>
          </a:p>
          <a:p>
            <a:pPr lvl="0"/>
            <a:r>
              <a:rPr lang="en-US" dirty="0"/>
              <a:t>Change to Only County or City System</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53</a:t>
            </a:fld>
            <a:endParaRPr lang="en-US"/>
          </a:p>
        </p:txBody>
      </p:sp>
    </p:spTree>
    <p:extLst>
      <p:ext uri="{BB962C8B-B14F-4D97-AF65-F5344CB8AC3E}">
        <p14:creationId xmlns:p14="http://schemas.microsoft.com/office/powerpoint/2010/main" val="2340114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is one of a series of videos on Nebraska’s system of </a:t>
            </a:r>
          </a:p>
          <a:p>
            <a:r>
              <a:rPr lang="en-US" baseline="0" dirty="0"/>
              <a:t>Classifying and applying standards to its highways, roads and streets.</a:t>
            </a:r>
          </a:p>
          <a:p>
            <a:endParaRPr lang="en-US" baseline="0" dirty="0"/>
          </a:p>
          <a:p>
            <a:r>
              <a:rPr lang="en-US" baseline="0" dirty="0"/>
              <a:t>This video introduced basic information about </a:t>
            </a:r>
          </a:p>
          <a:p>
            <a:r>
              <a:rPr lang="en-US" b="1" baseline="0" dirty="0"/>
              <a:t>Nebraska’s functional classification system</a:t>
            </a:r>
            <a:r>
              <a:rPr lang="en-US" baseline="0" dirty="0"/>
              <a:t>, and   </a:t>
            </a:r>
          </a:p>
          <a:p>
            <a:r>
              <a:rPr lang="en-US" baseline="0" dirty="0"/>
              <a:t>The </a:t>
            </a:r>
            <a:r>
              <a:rPr lang="en-US" b="1" baseline="0" dirty="0"/>
              <a:t>National</a:t>
            </a:r>
            <a:r>
              <a:rPr lang="en-US" baseline="0" dirty="0"/>
              <a:t> Functional Classification system. </a:t>
            </a:r>
          </a:p>
          <a:p>
            <a:endParaRPr lang="en-US" baseline="0" dirty="0"/>
          </a:p>
          <a:p>
            <a:r>
              <a:rPr lang="en-US" dirty="0"/>
              <a:t>There is</a:t>
            </a:r>
            <a:r>
              <a:rPr lang="en-US" baseline="0" dirty="0"/>
              <a:t> also discussion about </a:t>
            </a:r>
            <a:r>
              <a:rPr lang="en-US" b="1" baseline="0" dirty="0"/>
              <a:t>jurisdictional responsibility </a:t>
            </a:r>
            <a:r>
              <a:rPr lang="en-US" baseline="0" dirty="0"/>
              <a:t>for highways, roads and streets in Nebraska.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37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concept of an integrated system of roads shown here is taken from </a:t>
            </a:r>
          </a:p>
          <a:p>
            <a:endParaRPr lang="en-US" baseline="0" dirty="0"/>
          </a:p>
          <a:p>
            <a:r>
              <a:rPr lang="en-US" baseline="0" dirty="0"/>
              <a:t>AASHTO’s </a:t>
            </a:r>
            <a:r>
              <a:rPr lang="en-US" i="1" baseline="0" dirty="0"/>
              <a:t>A Policy on Geometric Design of Highways and Streets</a:t>
            </a:r>
            <a:r>
              <a:rPr lang="en-US" baseline="0" dirty="0"/>
              <a:t>, also known as The Green Book, 6</a:t>
            </a:r>
            <a:r>
              <a:rPr lang="en-US" baseline="30000" dirty="0"/>
              <a:t>th</a:t>
            </a:r>
            <a:r>
              <a:rPr lang="en-US" baseline="0" dirty="0"/>
              <a:t> Edition, 2011.  </a:t>
            </a:r>
          </a:p>
          <a:p>
            <a:endParaRPr lang="en-US" baseline="0" dirty="0"/>
          </a:p>
          <a:p>
            <a:r>
              <a:rPr lang="en-US" baseline="0" dirty="0"/>
              <a:t>The schematic illustration shows desire lines of travel, with the circles representing trip origins and destinations, and line thickness representing relative amounts of travel desire. </a:t>
            </a:r>
            <a:r>
              <a:rPr lang="en-US" sz="1200" b="0" i="0" u="none" strike="noStrike" kern="1200" baseline="0" dirty="0">
                <a:solidFill>
                  <a:schemeClr val="tx1"/>
                </a:solidFill>
                <a:latin typeface="+mn-lt"/>
                <a:ea typeface="+mn-ea"/>
                <a:cs typeface="+mn-cs"/>
              </a:rPr>
              <a:t>The sizes of the circles indicate the relative trip-generating and attracting power of the places shown.  </a:t>
            </a:r>
            <a:r>
              <a:rPr lang="en-US" baseline="0" dirty="0"/>
              <a:t> The thicker lines represent more desire (or volume), as between cities and towns, and the smaller lines represent less desire, as between farms and villages.  </a:t>
            </a:r>
          </a:p>
          <a:p>
            <a:endParaRPr lang="en-US" baseline="0" dirty="0"/>
          </a:p>
          <a:p>
            <a:r>
              <a:rPr lang="en-US" sz="1200" b="0" i="0" u="none" strike="noStrike" kern="1200" baseline="0" dirty="0">
                <a:solidFill>
                  <a:schemeClr val="tx1"/>
                </a:solidFill>
                <a:latin typeface="+mn-lt"/>
                <a:ea typeface="+mn-ea"/>
                <a:cs typeface="+mn-cs"/>
              </a:rPr>
              <a:t>Because it is impractical to provide direct-line connections for every desire line, trips should be channelized on a limited road network in the manner shown in the bottom schematic illustration.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Heavy travel movements are served directly or nearly so, and the smaller movements are channeled into</a:t>
            </a:r>
          </a:p>
          <a:p>
            <a:r>
              <a:rPr lang="en-US" sz="1200" b="0" i="0" u="none" strike="noStrike" kern="1200" baseline="0" dirty="0">
                <a:solidFill>
                  <a:schemeClr val="tx1"/>
                </a:solidFill>
                <a:latin typeface="+mn-lt"/>
                <a:ea typeface="+mn-ea"/>
                <a:cs typeface="+mn-cs"/>
              </a:rPr>
              <a:t>somewhat indirect paths.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facilities in the illustration are labeled local access, collector, and arterial, which are terms that describe their functional relationships.   In this scheme, the functional hierarchy is also seen to be related to the hierarchy of trip</a:t>
            </a:r>
          </a:p>
          <a:p>
            <a:r>
              <a:rPr lang="en-US" sz="1200" b="0" i="0" u="none" strike="noStrike" kern="1200" baseline="0" dirty="0">
                <a:solidFill>
                  <a:schemeClr val="tx1"/>
                </a:solidFill>
                <a:latin typeface="+mn-lt"/>
                <a:ea typeface="+mn-ea"/>
                <a:cs typeface="+mn-cs"/>
              </a:rPr>
              <a:t>distances served by the network.</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6</a:t>
            </a:fld>
            <a:endParaRPr lang="en-US"/>
          </a:p>
        </p:txBody>
      </p:sp>
    </p:spTree>
    <p:extLst>
      <p:ext uri="{BB962C8B-B14F-4D97-AF65-F5344CB8AC3E}">
        <p14:creationId xmlns:p14="http://schemas.microsoft.com/office/powerpoint/2010/main" val="109985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more complete illustration of a functionally classified rural network is shown in this figure,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Which is also taken from </a:t>
            </a:r>
            <a:r>
              <a:rPr lang="en-US" baseline="0" dirty="0"/>
              <a:t>The Green Book</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Arterial highways </a:t>
            </a:r>
            <a:r>
              <a:rPr lang="en-US" sz="1200" b="0" i="0" u="none" strike="noStrike" kern="1200" baseline="0" dirty="0">
                <a:solidFill>
                  <a:schemeClr val="tx1"/>
                </a:solidFill>
                <a:latin typeface="+mn-lt"/>
                <a:ea typeface="+mn-ea"/>
                <a:cs typeface="+mn-cs"/>
              </a:rPr>
              <a:t>generally provide direct service between cities and larger towns that generate and attract a large proportion of the relatively longer trips.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Roads of the intermediate functional category (</a:t>
            </a:r>
            <a:r>
              <a:rPr lang="en-US" sz="1200" b="1" i="0" u="none" strike="noStrike" kern="1200" baseline="0" dirty="0">
                <a:solidFill>
                  <a:schemeClr val="tx1"/>
                </a:solidFill>
                <a:latin typeface="+mn-lt"/>
                <a:ea typeface="+mn-ea"/>
                <a:cs typeface="+mn-cs"/>
              </a:rPr>
              <a:t>collectors</a:t>
            </a:r>
            <a:r>
              <a:rPr lang="en-US" sz="1200" b="0" i="0" u="none" strike="noStrike" kern="1200" baseline="0" dirty="0">
                <a:solidFill>
                  <a:schemeClr val="tx1"/>
                </a:solidFill>
                <a:latin typeface="+mn-lt"/>
                <a:ea typeface="+mn-ea"/>
                <a:cs typeface="+mn-cs"/>
              </a:rPr>
              <a:t>) serve small towns directly, connecting them to the arterial network.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Roads of this category collect traffic from the </a:t>
            </a:r>
            <a:r>
              <a:rPr lang="en-US" sz="1200" b="1" i="0" u="none" strike="noStrike" kern="1200" baseline="0" dirty="0">
                <a:solidFill>
                  <a:schemeClr val="tx1"/>
                </a:solidFill>
                <a:latin typeface="+mn-lt"/>
                <a:ea typeface="+mn-ea"/>
                <a:cs typeface="+mn-cs"/>
              </a:rPr>
              <a:t>local roads </a:t>
            </a:r>
            <a:r>
              <a:rPr lang="en-US" sz="1200" b="0" i="0" u="none" strike="noStrike" kern="1200" baseline="0" dirty="0">
                <a:solidFill>
                  <a:schemeClr val="tx1"/>
                </a:solidFill>
                <a:latin typeface="+mn-lt"/>
                <a:ea typeface="+mn-ea"/>
                <a:cs typeface="+mn-cs"/>
              </a:rPr>
              <a:t>serving individual farms and other rural land uses or distribute traffic to these local roads from the arterials.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7</a:t>
            </a:fld>
            <a:endParaRPr lang="en-US"/>
          </a:p>
        </p:txBody>
      </p:sp>
    </p:spTree>
    <p:extLst>
      <p:ext uri="{BB962C8B-B14F-4D97-AF65-F5344CB8AC3E}">
        <p14:creationId xmlns:p14="http://schemas.microsoft.com/office/powerpoint/2010/main" val="25927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previous screen had a rural setting.  The same basic concepts apply in urban and suburban areas, and a similar hierarchy of systems can be defined.  This screen shows a schematic illustration of a functionally classified suburban street network.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of the high intensity of land use and travel in urban and suburban areas, specific travel-generation centers are more difficult to identify.  In these areas, additional considerations, such as the spacing of intersections, become more important in defining a logical and efficient network.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8</a:t>
            </a:fld>
            <a:endParaRPr lang="en-US"/>
          </a:p>
        </p:txBody>
      </p:sp>
    </p:spTree>
    <p:extLst>
      <p:ext uri="{BB962C8B-B14F-4D97-AF65-F5344CB8AC3E}">
        <p14:creationId xmlns:p14="http://schemas.microsoft.com/office/powerpoint/2010/main" val="3361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25"/>
              </a:spcBef>
              <a:buFont typeface="Wingdings" panose="05000000000000000000" pitchFamily="2" charset="2"/>
              <a:buChar char="Ø"/>
              <a:defRPr/>
            </a:pPr>
            <a:r>
              <a:rPr lang="en-US" sz="2500" dirty="0">
                <a:latin typeface="Arial" pitchFamily="34" charset="0"/>
                <a:cs typeface="Arial" pitchFamily="34" charset="0"/>
              </a:rPr>
              <a:t>Fundamental to the development of an integrated system of public roads is a determination of the </a:t>
            </a:r>
            <a:r>
              <a:rPr lang="en-US" sz="2500" b="1" dirty="0">
                <a:latin typeface="Arial" pitchFamily="34" charset="0"/>
                <a:cs typeface="Arial" pitchFamily="34" charset="0"/>
              </a:rPr>
              <a:t>function </a:t>
            </a:r>
            <a:r>
              <a:rPr lang="en-US" sz="2500" b="0" dirty="0">
                <a:latin typeface="Arial" pitchFamily="34" charset="0"/>
                <a:cs typeface="Arial" pitchFamily="34" charset="0"/>
              </a:rPr>
              <a:t>that</a:t>
            </a:r>
            <a:r>
              <a:rPr lang="en-US" sz="2500" b="1" dirty="0">
                <a:latin typeface="Arial" pitchFamily="34" charset="0"/>
                <a:cs typeface="Arial" pitchFamily="34" charset="0"/>
              </a:rPr>
              <a:t> </a:t>
            </a:r>
            <a:r>
              <a:rPr lang="en-US" sz="2500" dirty="0">
                <a:latin typeface="Arial" pitchFamily="34" charset="0"/>
                <a:cs typeface="Arial" pitchFamily="34" charset="0"/>
              </a:rPr>
              <a:t>each road segment serves.  </a:t>
            </a:r>
            <a:r>
              <a:rPr lang="en-US" sz="2500" i="1" dirty="0">
                <a:latin typeface="Arial" pitchFamily="34" charset="0"/>
                <a:cs typeface="Arial" pitchFamily="34" charset="0"/>
              </a:rPr>
              <a:t>That is how this video fits into the big picture.</a:t>
            </a:r>
          </a:p>
          <a:p>
            <a:pPr>
              <a:spcBef>
                <a:spcPts val="225"/>
              </a:spcBef>
              <a:buFont typeface="Wingdings" panose="05000000000000000000" pitchFamily="2" charset="2"/>
              <a:buChar char="Ø"/>
              <a:defRPr/>
            </a:pPr>
            <a:endParaRPr lang="en-US" sz="2500" i="1" dirty="0">
              <a:latin typeface="Arial" pitchFamily="34" charset="0"/>
              <a:cs typeface="Arial" pitchFamily="34" charset="0"/>
            </a:endParaRPr>
          </a:p>
          <a:p>
            <a:pPr>
              <a:spcBef>
                <a:spcPts val="225"/>
              </a:spcBef>
              <a:buFont typeface="Wingdings" panose="05000000000000000000" pitchFamily="2" charset="2"/>
              <a:buChar char="Ø"/>
              <a:defRPr/>
            </a:pPr>
            <a:r>
              <a:rPr lang="en-US" sz="2500" dirty="0">
                <a:latin typeface="Arial" pitchFamily="34" charset="0"/>
                <a:cs typeface="Arial" pitchFamily="34" charset="0"/>
              </a:rPr>
              <a:t>Through adoption by law of a </a:t>
            </a:r>
            <a:r>
              <a:rPr lang="en-US" sz="2500" b="1" dirty="0">
                <a:latin typeface="Arial" pitchFamily="34" charset="0"/>
                <a:cs typeface="Arial" pitchFamily="34" charset="0"/>
              </a:rPr>
              <a:t>functional classification system</a:t>
            </a:r>
            <a:r>
              <a:rPr lang="en-US" sz="2500" dirty="0">
                <a:latin typeface="Arial" pitchFamily="34" charset="0"/>
                <a:cs typeface="Arial" pitchFamily="34" charset="0"/>
              </a:rPr>
              <a:t>, it is the intent of the Legislature that </a:t>
            </a:r>
            <a:r>
              <a:rPr lang="en-US" sz="2500" b="1" dirty="0">
                <a:latin typeface="Arial" pitchFamily="34" charset="0"/>
                <a:cs typeface="Arial" pitchFamily="34" charset="0"/>
              </a:rPr>
              <a:t>each segment of public road</a:t>
            </a:r>
            <a:r>
              <a:rPr lang="en-US" sz="2500" dirty="0">
                <a:latin typeface="Arial" pitchFamily="34" charset="0"/>
                <a:cs typeface="Arial" pitchFamily="34" charset="0"/>
              </a:rPr>
              <a:t> shall be identified according to the function it serves </a:t>
            </a:r>
          </a:p>
          <a:p>
            <a:pPr>
              <a:spcBef>
                <a:spcPts val="225"/>
              </a:spcBef>
              <a:buFont typeface="Wingdings" panose="05000000000000000000" pitchFamily="2" charset="2"/>
              <a:buChar char="Ø"/>
              <a:defRPr/>
            </a:pPr>
            <a:endParaRPr lang="en-US" sz="2500" dirty="0">
              <a:latin typeface="Arial" pitchFamily="34" charset="0"/>
              <a:cs typeface="Arial" pitchFamily="34" charset="0"/>
            </a:endParaRPr>
          </a:p>
          <a:p>
            <a:pPr>
              <a:spcBef>
                <a:spcPts val="225"/>
              </a:spcBef>
              <a:buFont typeface="Wingdings" panose="05000000000000000000" pitchFamily="2" charset="2"/>
              <a:buChar char="Ø"/>
              <a:defRPr/>
            </a:pPr>
            <a:r>
              <a:rPr lang="en-US" sz="2500" dirty="0">
                <a:latin typeface="Arial" pitchFamily="34" charset="0"/>
                <a:cs typeface="Arial" pitchFamily="34" charset="0"/>
              </a:rPr>
              <a:t>That permits the establishment of </a:t>
            </a:r>
            <a:r>
              <a:rPr lang="en-US" sz="2500" b="1" dirty="0">
                <a:latin typeface="Arial" pitchFamily="34" charset="0"/>
                <a:cs typeface="Arial" pitchFamily="34" charset="0"/>
              </a:rPr>
              <a:t>uniform</a:t>
            </a:r>
            <a:r>
              <a:rPr lang="en-US" sz="2500" b="1" baseline="0" dirty="0">
                <a:latin typeface="Arial" pitchFamily="34" charset="0"/>
                <a:cs typeface="Arial" pitchFamily="34" charset="0"/>
              </a:rPr>
              <a:t> standards </a:t>
            </a:r>
            <a:r>
              <a:rPr lang="en-US" sz="2500" baseline="0" dirty="0">
                <a:latin typeface="Arial" pitchFamily="34" charset="0"/>
                <a:cs typeface="Arial" pitchFamily="34" charset="0"/>
              </a:rPr>
              <a:t>for design, construction and maintenance.  </a:t>
            </a:r>
            <a:endParaRPr lang="en-US" sz="2500" dirty="0">
              <a:latin typeface="Arial" pitchFamily="34" charset="0"/>
              <a:cs typeface="Arial" pitchFamily="34" charset="0"/>
            </a:endParaRPr>
          </a:p>
          <a:p>
            <a:pPr>
              <a:spcBef>
                <a:spcPts val="225"/>
              </a:spcBef>
              <a:buFont typeface="Wingdings" panose="05000000000000000000" pitchFamily="2" charset="2"/>
              <a:buChar char="Ø"/>
              <a:defRPr/>
            </a:pPr>
            <a:endParaRPr lang="en-US" sz="2500" dirty="0">
              <a:latin typeface="Arial" pitchFamily="34" charset="0"/>
              <a:cs typeface="Arial" pitchFamily="34" charset="0"/>
            </a:endParaRPr>
          </a:p>
          <a:p>
            <a:pPr>
              <a:spcBef>
                <a:spcPts val="225"/>
              </a:spcBef>
              <a:buFont typeface="Wingdings" panose="05000000000000000000" pitchFamily="2" charset="2"/>
              <a:buNone/>
              <a:defRPr/>
            </a:pPr>
            <a:r>
              <a:rPr lang="en-US" sz="2500" u="sng" dirty="0">
                <a:latin typeface="Arial" pitchFamily="34" charset="0"/>
                <a:cs typeface="Arial" pitchFamily="34" charset="0"/>
              </a:rPr>
              <a:t>NOT FOR AUDIO</a:t>
            </a:r>
          </a:p>
          <a:p>
            <a:pPr marL="0" indent="0">
              <a:spcBef>
                <a:spcPts val="225"/>
              </a:spcBef>
              <a:buNone/>
              <a:defRPr/>
            </a:pPr>
            <a:endParaRPr lang="en-US" sz="2500" dirty="0">
              <a:latin typeface="Arial" pitchFamily="34" charset="0"/>
              <a:cs typeface="Arial" pitchFamily="34" charset="0"/>
            </a:endParaRPr>
          </a:p>
          <a:p>
            <a:pPr marL="213122" indent="-213122">
              <a:spcBef>
                <a:spcPts val="225"/>
              </a:spcBef>
              <a:buFont typeface="Wingdings" panose="05000000000000000000" pitchFamily="2" charset="2"/>
              <a:buChar char="Ø"/>
            </a:pPr>
            <a:r>
              <a:rPr lang="en-US" sz="2500" dirty="0">
                <a:latin typeface="Arial" pitchFamily="34" charset="0"/>
                <a:cs typeface="Arial" pitchFamily="34" charset="0"/>
              </a:rPr>
              <a:t>Identifying functional classifications permits the establishment of </a:t>
            </a:r>
            <a:r>
              <a:rPr lang="en-US" sz="2500" b="1" dirty="0">
                <a:latin typeface="Arial" pitchFamily="34" charset="0"/>
                <a:cs typeface="Arial" pitchFamily="34" charset="0"/>
              </a:rPr>
              <a:t>uniform standards for:</a:t>
            </a:r>
          </a:p>
          <a:p>
            <a:pPr marL="213122" lvl="1" indent="0">
              <a:spcBef>
                <a:spcPts val="225"/>
              </a:spcBef>
              <a:buNone/>
            </a:pPr>
            <a:r>
              <a:rPr lang="en-US" sz="2500" dirty="0">
                <a:latin typeface="Arial" panose="020B0604020202020204" pitchFamily="34" charset="0"/>
                <a:cs typeface="Arial" panose="020B0604020202020204" pitchFamily="34" charset="0"/>
              </a:rPr>
              <a:t>- Design</a:t>
            </a:r>
          </a:p>
          <a:p>
            <a:pPr marL="213122" lvl="1" indent="0">
              <a:spcBef>
                <a:spcPts val="225"/>
              </a:spcBef>
              <a:buNone/>
            </a:pPr>
            <a:r>
              <a:rPr lang="en-US" sz="2500" dirty="0">
                <a:latin typeface="Arial" panose="020B0604020202020204" pitchFamily="34" charset="0"/>
                <a:cs typeface="Arial" panose="020B0604020202020204" pitchFamily="34" charset="0"/>
              </a:rPr>
              <a:t>- Construction</a:t>
            </a:r>
          </a:p>
          <a:p>
            <a:pPr marL="213122" lvl="1" indent="0">
              <a:spcBef>
                <a:spcPts val="225"/>
              </a:spcBef>
              <a:buNone/>
            </a:pPr>
            <a:r>
              <a:rPr lang="en-US" sz="2500" dirty="0">
                <a:latin typeface="Arial" panose="020B0604020202020204" pitchFamily="34" charset="0"/>
                <a:cs typeface="Arial" panose="020B0604020202020204" pitchFamily="34" charset="0"/>
              </a:rPr>
              <a:t>- Maintenance</a:t>
            </a:r>
            <a:endParaRPr lang="en-US" dirty="0"/>
          </a:p>
          <a:p>
            <a:r>
              <a:rPr lang="en-US" i="1" dirty="0"/>
              <a:t>This is where the</a:t>
            </a:r>
            <a:r>
              <a:rPr lang="en-US" i="1" baseline="0" dirty="0"/>
              <a:t> videos on the </a:t>
            </a:r>
            <a:r>
              <a:rPr lang="en-US" i="1" dirty="0"/>
              <a:t>Standards fits in the big picture.</a:t>
            </a:r>
            <a:r>
              <a:rPr lang="en-US" dirty="0"/>
              <a:t>  </a:t>
            </a:r>
          </a:p>
        </p:txBody>
      </p:sp>
      <p:sp>
        <p:nvSpPr>
          <p:cNvPr id="4" name="Slide Number Placeholder 3"/>
          <p:cNvSpPr>
            <a:spLocks noGrp="1"/>
          </p:cNvSpPr>
          <p:nvPr>
            <p:ph type="sldNum" sz="quarter" idx="10"/>
          </p:nvPr>
        </p:nvSpPr>
        <p:spPr/>
        <p:txBody>
          <a:bodyPr/>
          <a:lstStyle/>
          <a:p>
            <a:fld id="{56DD4794-76E5-4795-95DA-389BBC47F755}" type="slidenum">
              <a:rPr lang="en-US" smtClean="0"/>
              <a:t>9</a:t>
            </a:fld>
            <a:endParaRPr lang="en-US"/>
          </a:p>
        </p:txBody>
      </p:sp>
    </p:spTree>
    <p:extLst>
      <p:ext uri="{BB962C8B-B14F-4D97-AF65-F5344CB8AC3E}">
        <p14:creationId xmlns:p14="http://schemas.microsoft.com/office/powerpoint/2010/main" val="426033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64642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65666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99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62722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687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85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3072864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174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978446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99493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62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268695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71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3805478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948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9137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952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84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3621737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a:t>
            </a:fld>
            <a:endParaRPr lang="en-US" dirty="0">
              <a:solidFill>
                <a:schemeClr val="bg1"/>
              </a:solidFill>
              <a:latin typeface="Calibri"/>
            </a:endParaRPr>
          </a:p>
        </p:txBody>
      </p:sp>
    </p:spTree>
    <p:extLst>
      <p:ext uri="{BB962C8B-B14F-4D97-AF65-F5344CB8AC3E}">
        <p14:creationId xmlns:p14="http://schemas.microsoft.com/office/powerpoint/2010/main" val="3234506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94987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92363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DE45B71-7DC1-4F73-A493-28FC81A99DE4}" type="datetimeFigureOut">
              <a:rPr lang="en-US" smtClean="0">
                <a:solidFill>
                  <a:prstClr val="black">
                    <a:tint val="75000"/>
                  </a:prstClr>
                </a:solidFill>
              </a:rPr>
              <a:pPr>
                <a:defRPr/>
              </a:pPr>
              <a:t>8/6/2019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D8E8536-4A9C-4457-B5B3-F17511BF22D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4417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296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52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94885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28154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DE45B71-7DC1-4F73-A493-28FC81A99DE4}" type="datetimeFigureOut">
              <a:rPr lang="en-US" smtClean="0">
                <a:solidFill>
                  <a:prstClr val="black">
                    <a:tint val="75000"/>
                  </a:prstClr>
                </a:solidFill>
              </a:rPr>
              <a:pPr>
                <a:defRPr/>
              </a:pPr>
              <a:t>8/6/2019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D8E8536-4A9C-4457-B5B3-F17511BF22D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690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05600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537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5156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7010188"/>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5249560"/>
      </p:ext>
    </p:extLst>
  </p:cSld>
  <p:clrMap bg1="lt1" tx1="dk1" bg2="lt2" tx2="dk2" accent1="accent1" accent2="accent2" accent3="accent3" accent4="accent4" accent5="accent5" accent6="accent6" hlink="hlink" folHlink="folHlink"/>
  <p:sldLayoutIdLst>
    <p:sldLayoutId id="2147483775" r:id="rId1"/>
    <p:sldLayoutId id="2147484284"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35312158"/>
      </p:ext>
    </p:extLst>
  </p:cSld>
  <p:clrMap bg1="lt1" tx1="dk1" bg2="lt2" tx2="dk2" accent1="accent1" accent2="accent2" accent3="accent3" accent4="accent4" accent5="accent5" accent6="accent6" hlink="hlink" folHlink="folHlink"/>
  <p:sldLayoutIdLst>
    <p:sldLayoutId id="214748378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5400127"/>
      </p:ext>
    </p:extLst>
  </p:cSld>
  <p:clrMap bg1="lt1" tx1="dk1" bg2="lt2" tx2="dk2" accent1="accent1" accent2="accent2" accent3="accent3" accent4="accent4" accent5="accent5" accent6="accent6" hlink="hlink" folHlink="folHlink"/>
  <p:sldLayoutIdLst>
    <p:sldLayoutId id="2147483789" r:id="rId1"/>
    <p:sldLayoutId id="2147484288"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6972460"/>
      </p:ext>
    </p:extLst>
  </p:cSld>
  <p:clrMap bg1="lt1" tx1="dk1" bg2="lt2" tx2="dk2" accent1="accent1" accent2="accent2" accent3="accent3" accent4="accent4" accent5="accent5" accent6="accent6" hlink="hlink" folHlink="folHlink"/>
  <p:sldLayoutIdLst>
    <p:sldLayoutId id="2147483795" r:id="rId1"/>
    <p:sldLayoutId id="2147484286" r:id="rId2"/>
    <p:sldLayoutId id="2147484287" r:id="rId3"/>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2475340"/>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9294334"/>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nebraskalegislature.gov/laws/browse-chapters.php?chapter=3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hyperlink" Target="http://www.nebraskalegislature.gov/laws/browse-chapters.php?chapter=3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22.jpe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3.emf"/><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7"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7"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mailto:DOR.BLSHelp@nebraska.gov"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hyperlink" Target="mailto:NDOT.BLSHelp@nebraska.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t.nebraska.gov/travel/map-library/"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hyperlink" Target="http://www.nebraskalegislature.gov/laws/browse-chapters.php?chapter=39" TargetMode="Externa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hyperlink" Target="https://dot.nebraska.gov/travel/map-librar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dot.nebraska.gov/travel/map-library/" TargetMode="Externa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dot.nebraska.gov/travel/map-libra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ot.nebraska.gov/travel/map-library/func-by-coun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www.sos.ne.gov/rules-and-regs/regsearch/Rules/index.cgi?l=Transportation_Dept_of&amp;t=Title-428" TargetMode="Externa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dot.nebraska.gov/travel/map-library/func-by-count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fhwa.dot.gov/planning/processes/statewide/related/highway_functional_classifications/fcauab.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mailto:DOR.BLSHelp@nebraska.gov"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hyperlink" Target="mailto:NDOT.BLSHelp@nebraska.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hyperlink" Target="https://dot.nebraska.gov/travel/map-librar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ot.nebraska.gov/travel/map-library/"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dot.nebraska.gov/travel/map-librar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dot.nebraska.gov/travel/map-librar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https://dot.nebraska.gov/travel/map-libra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hyperlink" Target="http://www.sos.ne.gov/rules-and-regs/regsearch/Rules/Transportation_Dept_of/Title-428/Chapter-1.pdf" TargetMode="Externa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6.xml"/><Relationship Id="rId5" Type="http://schemas.openxmlformats.org/officeDocument/2006/relationships/hyperlink" Target="https://dot.nebraska.gov/travel/map-library/" TargetMode="Externa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dot.nebraska.gov/travel/map-library/func-by-city/" TargetMode="External"/><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s://dot.nebraska.gov/media/9514/hastingsnfc.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hyperlink" Target="https://dot.nebraska.gov/media/5136/cfuncsalinesfc.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hyperlink" Target="https://dot.nebraska.gov/media/8729/cfuncsalinenfc.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s://dot.nebraska.gov/travel/map-library/" TargetMode="External"/><Relationship Id="rId2" Type="http://schemas.openxmlformats.org/officeDocument/2006/relationships/notesSlide" Target="../notesSlides/notesSlide53.xml"/><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hyperlink" Target="http://www.nebraskalegislature.gov/laws/browse-chapters.php?chapter=39" TargetMode="Externa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2386"/>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137160" y="2790975"/>
            <a:ext cx="9418320" cy="1138022"/>
          </a:xfrm>
        </p:spPr>
        <p:txBody>
          <a:bodyPr>
            <a:normAutofit fontScale="92500" lnSpcReduction="20000"/>
          </a:bodyPr>
          <a:lstStyle/>
          <a:p>
            <a:r>
              <a:rPr lang="en-US" sz="2800" dirty="0"/>
              <a:t>The Basics of   </a:t>
            </a:r>
          </a:p>
          <a:p>
            <a:r>
              <a:rPr lang="en-US" sz="2800" b="1" dirty="0">
                <a:solidFill>
                  <a:schemeClr val="tx1"/>
                </a:solidFill>
              </a:rPr>
              <a:t>Functional Classification</a:t>
            </a:r>
          </a:p>
          <a:p>
            <a:r>
              <a:rPr lang="en-US" sz="2800" dirty="0">
                <a:solidFill>
                  <a:schemeClr val="tx1"/>
                </a:solidFill>
              </a:rPr>
              <a:t> 428 NAC 1, §39-2113</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8</a:t>
            </a:r>
            <a:r>
              <a:rPr kumimoji="0" lang="en-US" sz="1800" b="0" i="0" u="none" strike="noStrike" kern="1200" cap="none" spc="0" normalizeH="0" baseline="0" noProof="0" dirty="0">
                <a:ln>
                  <a:noFill/>
                </a:ln>
                <a:solidFill>
                  <a:prstClr val="black"/>
                </a:solidFill>
                <a:effectLst/>
                <a:uLnTx/>
                <a:uFillTx/>
                <a:latin typeface="Calibri"/>
                <a:ea typeface="+mn-ea"/>
                <a:cs typeface="+mn-cs"/>
              </a:rPr>
              <a:t>/6/2019</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1" y="6496880"/>
            <a:ext cx="19756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Video B02</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292766"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92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txBox="1">
            <a:spLocks noChangeArrowheads="1"/>
          </p:cNvSpPr>
          <p:nvPr/>
        </p:nvSpPr>
        <p:spPr>
          <a:xfrm>
            <a:off x="861774" y="1859849"/>
            <a:ext cx="8053626" cy="4000427"/>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itchFamily="34" charset="0"/>
                <a:cs typeface="Arial" pitchFamily="34" charset="0"/>
              </a:rPr>
              <a:t>	</a:t>
            </a:r>
            <a:endParaRPr kumimoji="0" lang="en-US" sz="2400" b="1" i="1" u="none" strike="noStrike" kern="1200" cap="none" spc="0" normalizeH="0" baseline="0" noProof="0" dirty="0">
              <a:ln>
                <a:noFill/>
              </a:ln>
              <a:effectLst/>
              <a:uLnTx/>
              <a:uFillTx/>
              <a:latin typeface="Arial" pitchFamily="34" charset="0"/>
              <a:cs typeface="Arial" pitchFamily="34" charset="0"/>
            </a:endParaRPr>
          </a:p>
        </p:txBody>
      </p:sp>
      <p:sp>
        <p:nvSpPr>
          <p:cNvPr id="9"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2" name="Title 1"/>
          <p:cNvSpPr>
            <a:spLocks noGrp="1"/>
          </p:cNvSpPr>
          <p:nvPr>
            <p:ph type="title" idx="4294967295"/>
          </p:nvPr>
        </p:nvSpPr>
        <p:spPr>
          <a:xfrm>
            <a:off x="1524000" y="152400"/>
            <a:ext cx="6009860" cy="1246188"/>
          </a:xfrm>
        </p:spPr>
        <p:txBody>
          <a:bodyPr>
            <a:normAutofit/>
          </a:bodyPr>
          <a:lstStyle/>
          <a:p>
            <a:pPr lvl="0" algn="ctr"/>
            <a:r>
              <a:rPr lang="en-US" sz="3200" dirty="0">
                <a:latin typeface="Arial Black" panose="020B0A04020102020204" pitchFamily="34" charset="0"/>
              </a:rPr>
              <a:t>§39-2102 State </a:t>
            </a:r>
            <a:br>
              <a:rPr lang="en-US" sz="3200" dirty="0">
                <a:latin typeface="Arial Black" panose="020B0A04020102020204" pitchFamily="34" charset="0"/>
              </a:rPr>
            </a:br>
            <a:r>
              <a:rPr lang="en-US" sz="3200" dirty="0">
                <a:latin typeface="Arial Black" panose="020B0A04020102020204" pitchFamily="34" charset="0"/>
              </a:rPr>
              <a:t>Functional Classification</a:t>
            </a:r>
          </a:p>
        </p:txBody>
      </p:sp>
      <p:sp>
        <p:nvSpPr>
          <p:cNvPr id="8" name="TextBox 7"/>
          <p:cNvSpPr txBox="1"/>
          <p:nvPr/>
        </p:nvSpPr>
        <p:spPr>
          <a:xfrm>
            <a:off x="7860973" y="6469261"/>
            <a:ext cx="1610139" cy="369332"/>
          </a:xfrm>
          <a:prstGeom prst="rect">
            <a:avLst/>
          </a:prstGeom>
          <a:noFill/>
        </p:spPr>
        <p:txBody>
          <a:bodyPr wrap="square" rtlCol="0">
            <a:spAutoFit/>
          </a:bodyPr>
          <a:lstStyle/>
          <a:p>
            <a:r>
              <a:rPr lang="en-US" dirty="0">
                <a:solidFill>
                  <a:schemeClr val="bg1"/>
                </a:solidFill>
              </a:rPr>
              <a:t>Slide </a:t>
            </a:r>
            <a:fld id="{0F0EAA6E-BCC8-4523-AD09-972C97DF8E99}" type="slidenum">
              <a:rPr lang="en-US" smtClean="0">
                <a:solidFill>
                  <a:schemeClr val="bg1"/>
                </a:solidFill>
              </a:rPr>
              <a:t>10</a:t>
            </a:fld>
            <a:endParaRPr lang="en-US" dirty="0">
              <a:solidFill>
                <a:schemeClr val="bg1"/>
              </a:solidFill>
            </a:endParaRPr>
          </a:p>
        </p:txBody>
      </p:sp>
      <p:sp>
        <p:nvSpPr>
          <p:cNvPr id="3" name="Content Placeholder 2"/>
          <p:cNvSpPr>
            <a:spLocks noGrp="1"/>
          </p:cNvSpPr>
          <p:nvPr>
            <p:ph idx="4294967295"/>
          </p:nvPr>
        </p:nvSpPr>
        <p:spPr>
          <a:xfrm>
            <a:off x="1023144" y="2148386"/>
            <a:ext cx="7554912" cy="3856037"/>
          </a:xfrm>
        </p:spPr>
        <p:txBody>
          <a:bodyPr>
            <a:normAutofit lnSpcReduction="10000"/>
          </a:bodyPr>
          <a:lstStyle/>
          <a:p>
            <a:pPr>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Two (2) separate categories identified for the purpose of Classification: </a:t>
            </a:r>
          </a:p>
          <a:p>
            <a:pPr lvl="1">
              <a:spcAft>
                <a:spcPts val="1200"/>
              </a:spcAft>
              <a:buFont typeface="Wingdings" panose="05000000000000000000" pitchFamily="2" charset="2"/>
              <a:buChar char="Ø"/>
            </a:pPr>
            <a:r>
              <a:rPr lang="en-US" sz="2800" b="1" dirty="0">
                <a:latin typeface="Arial" panose="020B0604020202020204" pitchFamily="34" charset="0"/>
                <a:cs typeface="Arial" panose="020B0604020202020204" pitchFamily="34" charset="0"/>
              </a:rPr>
              <a:t>Municipal Streets</a:t>
            </a:r>
          </a:p>
          <a:p>
            <a:pPr lvl="2">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Public streets within the limits of any incorporated municipality</a:t>
            </a:r>
          </a:p>
          <a:p>
            <a:pPr lvl="1">
              <a:spcAft>
                <a:spcPts val="1200"/>
              </a:spcAft>
              <a:buFont typeface="Wingdings" panose="05000000000000000000" pitchFamily="2" charset="2"/>
              <a:buChar char="Ø"/>
            </a:pPr>
            <a:r>
              <a:rPr lang="en-US" sz="2800" b="1" dirty="0">
                <a:latin typeface="Arial" panose="020B0604020202020204" pitchFamily="34" charset="0"/>
                <a:cs typeface="Arial" panose="020B0604020202020204" pitchFamily="34" charset="0"/>
              </a:rPr>
              <a:t>Rural Highways</a:t>
            </a:r>
          </a:p>
          <a:p>
            <a:pPr lvl="2">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Public highways and roads outside the limits of any incorporated municipality</a:t>
            </a:r>
          </a:p>
        </p:txBody>
      </p:sp>
      <p:sp>
        <p:nvSpPr>
          <p:cNvPr id="10" name="TextBox 9"/>
          <p:cNvSpPr txBox="1"/>
          <p:nvPr/>
        </p:nvSpPr>
        <p:spPr>
          <a:xfrm>
            <a:off x="0" y="1510362"/>
            <a:ext cx="677108" cy="5368524"/>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11" name="TextBox 10"/>
          <p:cNvSpPr txBox="1"/>
          <p:nvPr/>
        </p:nvSpPr>
        <p:spPr>
          <a:xfrm>
            <a:off x="1069474" y="1537227"/>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pic>
        <p:nvPicPr>
          <p:cNvPr id="13" name="Picture 12"/>
          <p:cNvPicPr>
            <a:picLocks noChangeAspect="1"/>
          </p:cNvPicPr>
          <p:nvPr/>
        </p:nvPicPr>
        <p:blipFill>
          <a:blip r:embed="rId4"/>
          <a:stretch>
            <a:fillRect/>
          </a:stretch>
        </p:blipFill>
        <p:spPr>
          <a:xfrm>
            <a:off x="7536546" y="0"/>
            <a:ext cx="1607454" cy="1489476"/>
          </a:xfrm>
          <a:prstGeom prst="rect">
            <a:avLst/>
          </a:prstGeom>
        </p:spPr>
      </p:pic>
      <p:pic>
        <p:nvPicPr>
          <p:cNvPr id="14" name="Picture 13"/>
          <p:cNvPicPr>
            <a:picLocks noChangeAspect="1"/>
          </p:cNvPicPr>
          <p:nvPr/>
        </p:nvPicPr>
        <p:blipFill>
          <a:blip r:embed="rId5"/>
          <a:stretch>
            <a:fillRect/>
          </a:stretch>
        </p:blipFill>
        <p:spPr>
          <a:xfrm>
            <a:off x="0" y="-20887"/>
            <a:ext cx="1574586" cy="1531249"/>
          </a:xfrm>
          <a:prstGeom prst="rect">
            <a:avLst/>
          </a:prstGeom>
        </p:spPr>
      </p:pic>
      <p:cxnSp>
        <p:nvCxnSpPr>
          <p:cNvPr id="5" name="Straight Connector 4"/>
          <p:cNvCxnSpPr/>
          <p:nvPr/>
        </p:nvCxnSpPr>
        <p:spPr>
          <a:xfrm>
            <a:off x="2095055" y="3929132"/>
            <a:ext cx="9356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95055" y="5354849"/>
            <a:ext cx="9356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29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3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1400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A4F4EDE-07ED-4AB0-877F-94DC52F9D4D5}"/>
              </a:ext>
            </a:extLst>
          </p:cNvPr>
          <p:cNvPicPr>
            <a:picLocks noChangeAspect="1"/>
          </p:cNvPicPr>
          <p:nvPr/>
        </p:nvPicPr>
        <p:blipFill>
          <a:blip r:embed="rId3"/>
          <a:stretch>
            <a:fillRect/>
          </a:stretch>
        </p:blipFill>
        <p:spPr>
          <a:xfrm>
            <a:off x="238125" y="661987"/>
            <a:ext cx="8667750" cy="5534025"/>
          </a:xfrm>
          <a:prstGeom prst="rect">
            <a:avLst/>
          </a:prstGeom>
        </p:spPr>
      </p:pic>
      <p:sp>
        <p:nvSpPr>
          <p:cNvPr id="7"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8" name="Rectangle 11"/>
          <p:cNvSpPr txBox="1">
            <a:spLocks noChangeArrowheads="1"/>
          </p:cNvSpPr>
          <p:nvPr/>
        </p:nvSpPr>
        <p:spPr>
          <a:xfrm>
            <a:off x="228600" y="1524000"/>
            <a:ext cx="8686800" cy="4800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pitchFamily="34" charset="0"/>
              <a:cs typeface="Arial" pitchFamily="34" charset="0"/>
            </a:endParaRPr>
          </a:p>
        </p:txBody>
      </p:sp>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11</a:t>
            </a:fld>
            <a:endParaRPr lang="en-US" dirty="0">
              <a:solidFill>
                <a:prstClr val="black"/>
              </a:solidFill>
              <a:latin typeface="Calibri"/>
            </a:endParaRPr>
          </a:p>
        </p:txBody>
      </p:sp>
      <p:sp>
        <p:nvSpPr>
          <p:cNvPr id="24" name="Title 1"/>
          <p:cNvSpPr>
            <a:spLocks noGrp="1"/>
          </p:cNvSpPr>
          <p:nvPr>
            <p:ph type="title"/>
          </p:nvPr>
        </p:nvSpPr>
        <p:spPr>
          <a:xfrm>
            <a:off x="-36740" y="104317"/>
            <a:ext cx="7901905" cy="571500"/>
          </a:xfrm>
        </p:spPr>
        <p:txBody>
          <a:bodyPr>
            <a:normAutofit/>
          </a:bodyPr>
          <a:lstStyle/>
          <a:p>
            <a:pPr lvl="0"/>
            <a:r>
              <a:rPr lang="en-US" sz="2800" dirty="0">
                <a:latin typeface="+mj-lt"/>
              </a:rPr>
              <a:t>State </a:t>
            </a:r>
            <a:r>
              <a:rPr lang="en-US" sz="2800" b="1" dirty="0">
                <a:latin typeface="+mj-lt"/>
              </a:rPr>
              <a:t>Municipal</a:t>
            </a:r>
            <a:r>
              <a:rPr lang="en-US" sz="2800" dirty="0">
                <a:latin typeface="+mj-lt"/>
              </a:rPr>
              <a:t> Functional Classifications (6)</a:t>
            </a:r>
          </a:p>
        </p:txBody>
      </p:sp>
      <p:sp>
        <p:nvSpPr>
          <p:cNvPr id="9" name="TextBox 8"/>
          <p:cNvSpPr txBox="1"/>
          <p:nvPr/>
        </p:nvSpPr>
        <p:spPr>
          <a:xfrm>
            <a:off x="338714" y="6111371"/>
            <a:ext cx="7391400" cy="738664"/>
          </a:xfrm>
          <a:prstGeom prst="rect">
            <a:avLst/>
          </a:prstGeom>
          <a:noFill/>
        </p:spPr>
        <p:txBody>
          <a:bodyPr wrap="square" rtlCol="0">
            <a:spAutoFit/>
          </a:bodyPr>
          <a:lstStyle/>
          <a:p>
            <a:pPr marL="0" lvl="1"/>
            <a:r>
              <a:rPr lang="en-US" sz="2400" b="1" dirty="0">
                <a:solidFill>
                  <a:srgbClr val="FF0000"/>
                </a:solidFill>
                <a:cs typeface="Arial" panose="020B0604020202020204" pitchFamily="34" charset="0"/>
              </a:rPr>
              <a:t>*</a:t>
            </a:r>
            <a:r>
              <a:rPr lang="en-US" dirty="0">
                <a:solidFill>
                  <a:srgbClr val="FF0000"/>
                </a:solidFill>
                <a:cs typeface="Arial" panose="020B0604020202020204" pitchFamily="34" charset="0"/>
              </a:rPr>
              <a:t> Exception: Municipality is responsible for that portion that exceeds the design of the rural highway that leads into the municipality (next slide)</a:t>
            </a:r>
          </a:p>
        </p:txBody>
      </p:sp>
      <p:sp>
        <p:nvSpPr>
          <p:cNvPr id="2" name="TextBox 1"/>
          <p:cNvSpPr txBox="1"/>
          <p:nvPr/>
        </p:nvSpPr>
        <p:spPr>
          <a:xfrm rot="16200000">
            <a:off x="657742" y="5487793"/>
            <a:ext cx="877824" cy="369332"/>
          </a:xfrm>
          <a:prstGeom prst="rect">
            <a:avLst/>
          </a:prstGeom>
          <a:noFill/>
        </p:spPr>
        <p:txBody>
          <a:bodyPr wrap="square" rtlCol="0">
            <a:spAutoFit/>
          </a:bodyPr>
          <a:lstStyle/>
          <a:p>
            <a:r>
              <a:rPr lang="en-US" b="1" dirty="0">
                <a:solidFill>
                  <a:srgbClr val="FF0000"/>
                </a:solidFill>
              </a:rPr>
              <a:t>Access</a:t>
            </a:r>
          </a:p>
        </p:txBody>
      </p:sp>
      <p:sp>
        <p:nvSpPr>
          <p:cNvPr id="10" name="TextBox 9"/>
          <p:cNvSpPr txBox="1"/>
          <p:nvPr/>
        </p:nvSpPr>
        <p:spPr>
          <a:xfrm rot="16200000">
            <a:off x="612250" y="1616392"/>
            <a:ext cx="1011316" cy="369332"/>
          </a:xfrm>
          <a:prstGeom prst="rect">
            <a:avLst/>
          </a:prstGeom>
          <a:noFill/>
        </p:spPr>
        <p:txBody>
          <a:bodyPr wrap="square" rtlCol="0">
            <a:spAutoFit/>
          </a:bodyPr>
          <a:lstStyle/>
          <a:p>
            <a:pPr algn="r"/>
            <a:r>
              <a:rPr lang="en-US" b="1" dirty="0">
                <a:solidFill>
                  <a:srgbClr val="FF0000"/>
                </a:solidFill>
              </a:rPr>
              <a:t>Mobility</a:t>
            </a:r>
          </a:p>
        </p:txBody>
      </p:sp>
      <p:cxnSp>
        <p:nvCxnSpPr>
          <p:cNvPr id="5" name="Straight Arrow Connector 4"/>
          <p:cNvCxnSpPr>
            <a:endCxn id="2" idx="3"/>
          </p:cNvCxnSpPr>
          <p:nvPr/>
        </p:nvCxnSpPr>
        <p:spPr>
          <a:xfrm flipH="1">
            <a:off x="1096654" y="2306716"/>
            <a:ext cx="21254" cy="2926831"/>
          </a:xfrm>
          <a:prstGeom prst="straightConnector1">
            <a:avLst/>
          </a:prstGeom>
          <a:ln w="381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65165" y="29486"/>
            <a:ext cx="1524000" cy="646331"/>
          </a:xfrm>
          <a:prstGeom prst="rect">
            <a:avLst/>
          </a:prstGeom>
          <a:noFill/>
        </p:spPr>
        <p:txBody>
          <a:bodyPr wrap="square" rtlCol="0">
            <a:spAutoFit/>
          </a:bodyPr>
          <a:lstStyle/>
          <a:p>
            <a:r>
              <a:rPr lang="en-US" dirty="0"/>
              <a:t>428 NAC 1 pages 10-12</a:t>
            </a:r>
          </a:p>
        </p:txBody>
      </p:sp>
    </p:spTree>
    <p:extLst>
      <p:ext uri="{BB962C8B-B14F-4D97-AF65-F5344CB8AC3E}">
        <p14:creationId xmlns:p14="http://schemas.microsoft.com/office/powerpoint/2010/main" val="235875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75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8400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87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unicipal Extensions.jpg"/>
          <p:cNvPicPr>
            <a:picLocks noChangeAspect="1"/>
          </p:cNvPicPr>
          <p:nvPr/>
        </p:nvPicPr>
        <p:blipFill>
          <a:blip r:embed="rId3" cstate="print">
            <a:clrChange>
              <a:clrFrom>
                <a:srgbClr val="FFFFFF"/>
              </a:clrFrom>
              <a:clrTo>
                <a:srgbClr val="FFFFFF">
                  <a:alpha val="0"/>
                </a:srgbClr>
              </a:clrTo>
            </a:clrChange>
          </a:blip>
          <a:stretch>
            <a:fillRect/>
          </a:stretch>
        </p:blipFill>
        <p:spPr>
          <a:xfrm rot="16200000">
            <a:off x="1510747" y="-908604"/>
            <a:ext cx="6400800" cy="8865705"/>
          </a:xfrm>
          <a:prstGeom prst="rect">
            <a:avLst/>
          </a:prstGeom>
          <a:scene3d>
            <a:camera prst="orthographicFront">
              <a:rot lat="0" lon="0" rev="21570000"/>
            </a:camera>
            <a:lightRig rig="threePt" dir="t"/>
          </a:scene3d>
        </p:spPr>
      </p:pic>
      <p:sp>
        <p:nvSpPr>
          <p:cNvPr id="4" name="TextBox 3"/>
          <p:cNvSpPr txBox="1"/>
          <p:nvPr/>
        </p:nvSpPr>
        <p:spPr>
          <a:xfrm>
            <a:off x="7882532" y="6507307"/>
            <a:ext cx="1278835" cy="369332"/>
          </a:xfrm>
          <a:prstGeom prst="rect">
            <a:avLst/>
          </a:prstGeom>
          <a:noFill/>
        </p:spPr>
        <p:txBody>
          <a:bodyPr wrap="square" rtlCol="0">
            <a:spAutoFit/>
          </a:bodyPr>
          <a:lstStyle/>
          <a:p>
            <a:r>
              <a:rPr lang="en-US" dirty="0">
                <a:solidFill>
                  <a:prstClr val="black"/>
                </a:solidFill>
                <a:latin typeface="Calibri"/>
              </a:rPr>
              <a:t>Slide </a:t>
            </a:r>
            <a:fld id="{74D56609-3300-47E4-9567-9A54FAA60463}" type="slidenum">
              <a:rPr lang="en-US" smtClean="0">
                <a:solidFill>
                  <a:prstClr val="black"/>
                </a:solidFill>
                <a:latin typeface="Calibri"/>
              </a:rPr>
              <a:t>12</a:t>
            </a:fld>
            <a:endParaRPr lang="en-US" dirty="0">
              <a:solidFill>
                <a:prstClr val="black"/>
              </a:solidFill>
              <a:latin typeface="Calibri"/>
            </a:endParaRPr>
          </a:p>
        </p:txBody>
      </p:sp>
      <p:sp>
        <p:nvSpPr>
          <p:cNvPr id="5" name="TextBox 4"/>
          <p:cNvSpPr txBox="1"/>
          <p:nvPr/>
        </p:nvSpPr>
        <p:spPr>
          <a:xfrm>
            <a:off x="0" y="1489476"/>
            <a:ext cx="677108" cy="5368524"/>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6" name="TextBox 5"/>
          <p:cNvSpPr txBox="1"/>
          <p:nvPr/>
        </p:nvSpPr>
        <p:spPr>
          <a:xfrm>
            <a:off x="1101585" y="1753609"/>
            <a:ext cx="7409623" cy="369332"/>
          </a:xfrm>
          <a:prstGeom prst="rect">
            <a:avLst/>
          </a:prstGeom>
          <a:noFill/>
        </p:spPr>
        <p:txBody>
          <a:bodyPr wrap="square" rtlCol="0">
            <a:spAutoFit/>
          </a:bodyPr>
          <a:lstStyle/>
          <a:p>
            <a:r>
              <a:rPr lang="en-US" dirty="0">
                <a:hlinkClick r:id="rId4"/>
              </a:rPr>
              <a:t>http://www.nebraskalegislature.gov/laws/browse-chapters.php?chapter=39</a:t>
            </a:r>
            <a:endParaRPr lang="en-US" dirty="0"/>
          </a:p>
        </p:txBody>
      </p:sp>
      <p:pic>
        <p:nvPicPr>
          <p:cNvPr id="8" name="Picture 7"/>
          <p:cNvPicPr>
            <a:picLocks noChangeAspect="1"/>
          </p:cNvPicPr>
          <p:nvPr/>
        </p:nvPicPr>
        <p:blipFill>
          <a:blip r:embed="rId5"/>
          <a:stretch>
            <a:fillRect/>
          </a:stretch>
        </p:blipFill>
        <p:spPr>
          <a:xfrm>
            <a:off x="7536546" y="0"/>
            <a:ext cx="1607454" cy="1489476"/>
          </a:xfrm>
          <a:prstGeom prst="rect">
            <a:avLst/>
          </a:prstGeom>
        </p:spPr>
      </p:pic>
      <p:pic>
        <p:nvPicPr>
          <p:cNvPr id="10" name="Picture 9"/>
          <p:cNvPicPr>
            <a:picLocks noChangeAspect="1"/>
          </p:cNvPicPr>
          <p:nvPr/>
        </p:nvPicPr>
        <p:blipFill>
          <a:blip r:embed="rId6"/>
          <a:stretch>
            <a:fillRect/>
          </a:stretch>
        </p:blipFill>
        <p:spPr>
          <a:xfrm>
            <a:off x="0" y="-20887"/>
            <a:ext cx="1574586" cy="1531249"/>
          </a:xfrm>
          <a:prstGeom prst="rect">
            <a:avLst/>
          </a:prstGeom>
        </p:spPr>
      </p:pic>
      <p:sp>
        <p:nvSpPr>
          <p:cNvPr id="2" name="TextBox 1"/>
          <p:cNvSpPr txBox="1"/>
          <p:nvPr/>
        </p:nvSpPr>
        <p:spPr>
          <a:xfrm>
            <a:off x="677108" y="6064898"/>
            <a:ext cx="8466892" cy="400110"/>
          </a:xfrm>
          <a:prstGeom prst="rect">
            <a:avLst/>
          </a:prstGeom>
          <a:noFill/>
        </p:spPr>
        <p:txBody>
          <a:bodyPr wrap="square" rtlCol="0">
            <a:spAutoFit/>
          </a:bodyPr>
          <a:lstStyle/>
          <a:p>
            <a:pPr algn="ctr"/>
            <a:r>
              <a:rPr lang="en-US" sz="2000" b="1" dirty="0">
                <a:solidFill>
                  <a:srgbClr val="FF0000"/>
                </a:solidFill>
              </a:rPr>
              <a:t>Interlocal agreements with NDOT (for mowing, snow removal, etc.)</a:t>
            </a:r>
          </a:p>
        </p:txBody>
      </p:sp>
      <p:sp>
        <p:nvSpPr>
          <p:cNvPr id="3" name="TextBox 2"/>
          <p:cNvSpPr txBox="1"/>
          <p:nvPr/>
        </p:nvSpPr>
        <p:spPr>
          <a:xfrm>
            <a:off x="7084917" y="2847424"/>
            <a:ext cx="2059083" cy="830997"/>
          </a:xfrm>
          <a:prstGeom prst="rect">
            <a:avLst/>
          </a:prstGeom>
          <a:noFill/>
        </p:spPr>
        <p:txBody>
          <a:bodyPr wrap="square" rtlCol="0">
            <a:spAutoFit/>
          </a:bodyPr>
          <a:lstStyle/>
          <a:p>
            <a:r>
              <a:rPr lang="en-US" sz="2400" b="1" dirty="0">
                <a:solidFill>
                  <a:srgbClr val="C00000"/>
                </a:solidFill>
              </a:rPr>
              <a:t>Expressway or </a:t>
            </a:r>
          </a:p>
          <a:p>
            <a:r>
              <a:rPr lang="en-US" sz="2400" b="1" dirty="0">
                <a:solidFill>
                  <a:srgbClr val="C00000"/>
                </a:solidFill>
              </a:rPr>
              <a:t>Major Arterial</a:t>
            </a:r>
          </a:p>
        </p:txBody>
      </p:sp>
    </p:spTree>
    <p:extLst>
      <p:ext uri="{BB962C8B-B14F-4D97-AF65-F5344CB8AC3E}">
        <p14:creationId xmlns:p14="http://schemas.microsoft.com/office/powerpoint/2010/main" val="37657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43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116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D18DC-B650-42C7-BB4C-18BC1596F99C}"/>
              </a:ext>
            </a:extLst>
          </p:cNvPr>
          <p:cNvPicPr>
            <a:picLocks noChangeAspect="1"/>
          </p:cNvPicPr>
          <p:nvPr/>
        </p:nvPicPr>
        <p:blipFill>
          <a:blip r:embed="rId3"/>
          <a:stretch>
            <a:fillRect/>
          </a:stretch>
        </p:blipFill>
        <p:spPr>
          <a:xfrm>
            <a:off x="0" y="454225"/>
            <a:ext cx="9144000" cy="5949550"/>
          </a:xfrm>
          <a:prstGeom prst="rect">
            <a:avLst/>
          </a:prstGeom>
        </p:spPr>
      </p:pic>
      <p:sp>
        <p:nvSpPr>
          <p:cNvPr id="7"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8" name="Rectangle 11"/>
          <p:cNvSpPr txBox="1">
            <a:spLocks noChangeArrowheads="1"/>
          </p:cNvSpPr>
          <p:nvPr/>
        </p:nvSpPr>
        <p:spPr>
          <a:xfrm>
            <a:off x="228600" y="1524000"/>
            <a:ext cx="8686800" cy="4800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pitchFamily="34" charset="0"/>
              <a:cs typeface="Arial" pitchFamily="34" charset="0"/>
            </a:endParaRPr>
          </a:p>
        </p:txBody>
      </p:sp>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13</a:t>
            </a:fld>
            <a:endParaRPr lang="en-US" dirty="0">
              <a:solidFill>
                <a:prstClr val="black"/>
              </a:solidFill>
              <a:latin typeface="Calibri"/>
            </a:endParaRPr>
          </a:p>
        </p:txBody>
      </p:sp>
      <p:sp>
        <p:nvSpPr>
          <p:cNvPr id="24" name="Title 1"/>
          <p:cNvSpPr>
            <a:spLocks noGrp="1"/>
          </p:cNvSpPr>
          <p:nvPr>
            <p:ph type="title"/>
          </p:nvPr>
        </p:nvSpPr>
        <p:spPr>
          <a:xfrm>
            <a:off x="0" y="0"/>
            <a:ext cx="6628926" cy="571500"/>
          </a:xfrm>
        </p:spPr>
        <p:txBody>
          <a:bodyPr>
            <a:normAutofit/>
          </a:bodyPr>
          <a:lstStyle/>
          <a:p>
            <a:pPr lvl="0"/>
            <a:r>
              <a:rPr lang="en-US" sz="2800" dirty="0">
                <a:latin typeface="+mj-lt"/>
              </a:rPr>
              <a:t>State </a:t>
            </a:r>
            <a:r>
              <a:rPr lang="en-US" sz="2800" b="1" dirty="0">
                <a:latin typeface="+mj-lt"/>
              </a:rPr>
              <a:t>Rural</a:t>
            </a:r>
            <a:r>
              <a:rPr lang="en-US" sz="2800" dirty="0">
                <a:latin typeface="+mj-lt"/>
              </a:rPr>
              <a:t> Functional Classifications (9)</a:t>
            </a:r>
          </a:p>
        </p:txBody>
      </p:sp>
      <p:sp>
        <p:nvSpPr>
          <p:cNvPr id="26" name="TextBox 25"/>
          <p:cNvSpPr txBox="1"/>
          <p:nvPr/>
        </p:nvSpPr>
        <p:spPr>
          <a:xfrm>
            <a:off x="59156" y="6401151"/>
            <a:ext cx="7816842" cy="400110"/>
          </a:xfrm>
          <a:prstGeom prst="rect">
            <a:avLst/>
          </a:prstGeom>
          <a:noFill/>
        </p:spPr>
        <p:txBody>
          <a:bodyPr wrap="square" rtlCol="0">
            <a:spAutoFit/>
          </a:bodyPr>
          <a:lstStyle/>
          <a:p>
            <a:pPr marL="0" lvl="1"/>
            <a:r>
              <a:rPr lang="en-US" sz="2000" b="1" dirty="0">
                <a:solidFill>
                  <a:srgbClr val="FF0000"/>
                </a:solidFill>
                <a:cs typeface="Arial" panose="020B0604020202020204" pitchFamily="34" charset="0"/>
              </a:rPr>
              <a:t>*</a:t>
            </a:r>
            <a:r>
              <a:rPr lang="en-US" sz="1600" dirty="0">
                <a:solidFill>
                  <a:srgbClr val="FF0000"/>
                </a:solidFill>
                <a:cs typeface="Arial" panose="020B0604020202020204" pitchFamily="34" charset="0"/>
              </a:rPr>
              <a:t>  Remains with the government subdivision responsible before the change in classification</a:t>
            </a:r>
          </a:p>
        </p:txBody>
      </p:sp>
      <p:sp>
        <p:nvSpPr>
          <p:cNvPr id="9" name="TextBox 8"/>
          <p:cNvSpPr txBox="1"/>
          <p:nvPr/>
        </p:nvSpPr>
        <p:spPr>
          <a:xfrm rot="16200000">
            <a:off x="302014" y="5583198"/>
            <a:ext cx="877824" cy="369332"/>
          </a:xfrm>
          <a:prstGeom prst="rect">
            <a:avLst/>
          </a:prstGeom>
          <a:noFill/>
        </p:spPr>
        <p:txBody>
          <a:bodyPr wrap="square" rtlCol="0">
            <a:spAutoFit/>
          </a:bodyPr>
          <a:lstStyle/>
          <a:p>
            <a:r>
              <a:rPr lang="en-US" b="1" dirty="0">
                <a:solidFill>
                  <a:srgbClr val="FF0000"/>
                </a:solidFill>
              </a:rPr>
              <a:t>Access</a:t>
            </a:r>
          </a:p>
        </p:txBody>
      </p:sp>
      <p:sp>
        <p:nvSpPr>
          <p:cNvPr id="10" name="TextBox 9"/>
          <p:cNvSpPr txBox="1"/>
          <p:nvPr/>
        </p:nvSpPr>
        <p:spPr>
          <a:xfrm rot="16200000">
            <a:off x="281906" y="1428940"/>
            <a:ext cx="1011316" cy="369332"/>
          </a:xfrm>
          <a:prstGeom prst="rect">
            <a:avLst/>
          </a:prstGeom>
          <a:noFill/>
        </p:spPr>
        <p:txBody>
          <a:bodyPr wrap="square" rtlCol="0">
            <a:spAutoFit/>
          </a:bodyPr>
          <a:lstStyle/>
          <a:p>
            <a:pPr algn="r"/>
            <a:r>
              <a:rPr lang="en-US" b="1" dirty="0">
                <a:solidFill>
                  <a:srgbClr val="FF0000"/>
                </a:solidFill>
              </a:rPr>
              <a:t>Mobility</a:t>
            </a:r>
          </a:p>
        </p:txBody>
      </p:sp>
      <p:cxnSp>
        <p:nvCxnSpPr>
          <p:cNvPr id="11" name="Straight Arrow Connector 10"/>
          <p:cNvCxnSpPr>
            <a:endCxn id="9" idx="3"/>
          </p:cNvCxnSpPr>
          <p:nvPr/>
        </p:nvCxnSpPr>
        <p:spPr>
          <a:xfrm flipH="1">
            <a:off x="740926" y="2119264"/>
            <a:ext cx="27170" cy="3209688"/>
          </a:xfrm>
          <a:prstGeom prst="straightConnector1">
            <a:avLst/>
          </a:prstGeom>
          <a:ln w="38100">
            <a:solidFill>
              <a:srgbClr val="FF0000"/>
            </a:solidFill>
            <a:headEnd type="triangle"/>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91903" y="93317"/>
            <a:ext cx="2392941" cy="372876"/>
          </a:xfrm>
          <a:prstGeom prst="rect">
            <a:avLst/>
          </a:prstGeom>
          <a:noFill/>
        </p:spPr>
        <p:txBody>
          <a:bodyPr wrap="square" rtlCol="0">
            <a:spAutoFit/>
          </a:bodyPr>
          <a:lstStyle/>
          <a:p>
            <a:r>
              <a:rPr lang="en-US" dirty="0"/>
              <a:t>428 NAC 1 pages 2 - 9</a:t>
            </a:r>
          </a:p>
        </p:txBody>
      </p:sp>
      <p:sp>
        <p:nvSpPr>
          <p:cNvPr id="27" name="Oval 26"/>
          <p:cNvSpPr/>
          <p:nvPr/>
        </p:nvSpPr>
        <p:spPr>
          <a:xfrm>
            <a:off x="886353" y="4910318"/>
            <a:ext cx="1602564" cy="8018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Oval 27"/>
          <p:cNvSpPr/>
          <p:nvPr/>
        </p:nvSpPr>
        <p:spPr>
          <a:xfrm>
            <a:off x="817339" y="5778677"/>
            <a:ext cx="1740592" cy="7042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Oval 28"/>
          <p:cNvSpPr/>
          <p:nvPr/>
        </p:nvSpPr>
        <p:spPr>
          <a:xfrm>
            <a:off x="886353" y="2223721"/>
            <a:ext cx="1602564" cy="8018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68191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0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0"/>
                                        <p:tgtEl>
                                          <p:spTgt spid="27"/>
                                        </p:tgtEl>
                                      </p:cBhvr>
                                    </p:animEffect>
                                  </p:childTnLst>
                                  <p:subTnLst>
                                    <p:set>
                                      <p:cBhvr override="childStyle">
                                        <p:cTn dur="1" fill="hold" display="0" masterRel="sameClick" afterEffect="1">
                                          <p:stCondLst>
                                            <p:cond evt="end" delay="0">
                                              <p:tn val="5"/>
                                            </p:cond>
                                          </p:stCondLst>
                                        </p:cTn>
                                        <p:tgtEl>
                                          <p:spTgt spid="27"/>
                                        </p:tgtEl>
                                        <p:attrNameLst>
                                          <p:attrName>style.visibility</p:attrName>
                                        </p:attrNameLst>
                                      </p:cBhvr>
                                      <p:to>
                                        <p:strVal val="hidden"/>
                                      </p:to>
                                    </p:set>
                                  </p:subTnLst>
                                </p:cTn>
                              </p:par>
                              <p:par>
                                <p:cTn id="8" presetID="22" presetClass="entr" presetSubtype="2" fill="hold" grpId="0" nodeType="withEffect">
                                  <p:stCondLst>
                                    <p:cond delay="5600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0"/>
                                        <p:tgtEl>
                                          <p:spTgt spid="28"/>
                                        </p:tgtEl>
                                      </p:cBhvr>
                                    </p:animEffect>
                                  </p:childTnLst>
                                  <p:subTnLst>
                                    <p:set>
                                      <p:cBhvr override="childStyle">
                                        <p:cTn dur="1" fill="hold" display="0" masterRel="sameClick" afterEffect="1">
                                          <p:stCondLst>
                                            <p:cond evt="end" delay="0">
                                              <p:tn val="8"/>
                                            </p:cond>
                                          </p:stCondLst>
                                        </p:cTn>
                                        <p:tgtEl>
                                          <p:spTgt spid="28"/>
                                        </p:tgtEl>
                                        <p:attrNameLst>
                                          <p:attrName>style.visibility</p:attrName>
                                        </p:attrNameLst>
                                      </p:cBhvr>
                                      <p:to>
                                        <p:strVal val="hidden"/>
                                      </p:to>
                                    </p:set>
                                  </p:subTnLst>
                                </p:cTn>
                              </p:par>
                              <p:par>
                                <p:cTn id="11" presetID="22" presetClass="entr" presetSubtype="2" fill="hold" grpId="0" nodeType="withEffect">
                                  <p:stCondLst>
                                    <p:cond delay="70000"/>
                                  </p:stCondLst>
                                  <p:childTnLst>
                                    <p:set>
                                      <p:cBhvr>
                                        <p:cTn id="12" dur="1" fill="hold">
                                          <p:stCondLst>
                                            <p:cond delay="0"/>
                                          </p:stCondLst>
                                        </p:cTn>
                                        <p:tgtEl>
                                          <p:spTgt spid="29"/>
                                        </p:tgtEl>
                                        <p:attrNameLst>
                                          <p:attrName>style.visibility</p:attrName>
                                        </p:attrNameLst>
                                      </p:cBhvr>
                                      <p:to>
                                        <p:strVal val="visible"/>
                                      </p:to>
                                    </p:set>
                                    <p:animEffect transition="in" filter="wipe(right)">
                                      <p:cBhvr>
                                        <p:cTn id="13" dur="5000"/>
                                        <p:tgtEl>
                                          <p:spTgt spid="29"/>
                                        </p:tgtEl>
                                      </p:cBhvr>
                                    </p:animEffect>
                                  </p:childTnLst>
                                  <p:subTnLst>
                                    <p:set>
                                      <p:cBhvr override="childStyle">
                                        <p:cTn dur="1" fill="hold" display="0" masterRel="sameClick" afterEffect="1">
                                          <p:stCondLst>
                                            <p:cond evt="end" delay="0">
                                              <p:tn val="11"/>
                                            </p:cond>
                                          </p:stCondLst>
                                        </p:cTn>
                                        <p:tgtEl>
                                          <p:spTgt spid="29"/>
                                        </p:tgtEl>
                                        <p:attrNameLst>
                                          <p:attrName>style.visibility</p:attrName>
                                        </p:attrNameLst>
                                      </p:cBhvr>
                                      <p:to>
                                        <p:strVal val="hidden"/>
                                      </p:to>
                                    </p:set>
                                  </p:subTnLst>
                                </p:cTn>
                              </p:par>
                              <p:par>
                                <p:cTn id="14" presetID="1" presetClass="entr" presetSubtype="0" fill="hold" grpId="0" nodeType="withEffect">
                                  <p:stCondLst>
                                    <p:cond delay="11110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11160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11210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D7072C-3286-43E9-B6C9-D89DB20A9FAE}"/>
              </a:ext>
            </a:extLst>
          </p:cNvPr>
          <p:cNvPicPr>
            <a:picLocks noChangeAspect="1"/>
          </p:cNvPicPr>
          <p:nvPr/>
        </p:nvPicPr>
        <p:blipFill>
          <a:blip r:embed="rId3"/>
          <a:stretch>
            <a:fillRect/>
          </a:stretch>
        </p:blipFill>
        <p:spPr>
          <a:xfrm>
            <a:off x="-1" y="518188"/>
            <a:ext cx="9144000" cy="5949550"/>
          </a:xfrm>
          <a:prstGeom prst="rect">
            <a:avLst/>
          </a:prstGeom>
        </p:spPr>
      </p:pic>
      <p:sp>
        <p:nvSpPr>
          <p:cNvPr id="7"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14</a:t>
            </a:fld>
            <a:endParaRPr lang="en-US" dirty="0">
              <a:solidFill>
                <a:prstClr val="black"/>
              </a:solidFill>
              <a:latin typeface="Calibri"/>
            </a:endParaRPr>
          </a:p>
        </p:txBody>
      </p:sp>
      <p:sp>
        <p:nvSpPr>
          <p:cNvPr id="24" name="Title 1"/>
          <p:cNvSpPr>
            <a:spLocks noGrp="1"/>
          </p:cNvSpPr>
          <p:nvPr>
            <p:ph type="title"/>
          </p:nvPr>
        </p:nvSpPr>
        <p:spPr>
          <a:xfrm>
            <a:off x="-36740" y="49911"/>
            <a:ext cx="6543866" cy="571500"/>
          </a:xfrm>
        </p:spPr>
        <p:txBody>
          <a:bodyPr>
            <a:normAutofit/>
          </a:bodyPr>
          <a:lstStyle/>
          <a:p>
            <a:pPr lvl="0"/>
            <a:r>
              <a:rPr lang="en-US" sz="2800" dirty="0">
                <a:latin typeface="+mj-lt"/>
              </a:rPr>
              <a:t>State </a:t>
            </a:r>
            <a:r>
              <a:rPr lang="en-US" sz="2800" b="1" dirty="0">
                <a:latin typeface="+mj-lt"/>
              </a:rPr>
              <a:t>Rural</a:t>
            </a:r>
            <a:r>
              <a:rPr lang="en-US" sz="2800" dirty="0">
                <a:latin typeface="+mj-lt"/>
              </a:rPr>
              <a:t> Functional Classifications (9)</a:t>
            </a:r>
          </a:p>
        </p:txBody>
      </p:sp>
      <p:sp>
        <p:nvSpPr>
          <p:cNvPr id="26" name="TextBox 25"/>
          <p:cNvSpPr txBox="1"/>
          <p:nvPr/>
        </p:nvSpPr>
        <p:spPr>
          <a:xfrm>
            <a:off x="1" y="6409714"/>
            <a:ext cx="7732195" cy="400110"/>
          </a:xfrm>
          <a:prstGeom prst="rect">
            <a:avLst/>
          </a:prstGeom>
          <a:noFill/>
        </p:spPr>
        <p:txBody>
          <a:bodyPr wrap="square" rtlCol="0">
            <a:spAutoFit/>
          </a:bodyPr>
          <a:lstStyle/>
          <a:p>
            <a:pPr marL="0" lvl="1"/>
            <a:r>
              <a:rPr lang="en-US" sz="2000" b="1" dirty="0">
                <a:solidFill>
                  <a:srgbClr val="FF0000"/>
                </a:solidFill>
                <a:cs typeface="Arial" panose="020B0604020202020204" pitchFamily="34" charset="0"/>
              </a:rPr>
              <a:t>*</a:t>
            </a:r>
            <a:r>
              <a:rPr lang="en-US" sz="1600" dirty="0">
                <a:solidFill>
                  <a:srgbClr val="FF0000"/>
                </a:solidFill>
                <a:cs typeface="Arial" panose="020B0604020202020204" pitchFamily="34" charset="0"/>
              </a:rPr>
              <a:t>  Remains with the government subdivision responsible before the change in classification</a:t>
            </a:r>
          </a:p>
        </p:txBody>
      </p:sp>
      <p:sp>
        <p:nvSpPr>
          <p:cNvPr id="12" name="Rectangle 11"/>
          <p:cNvSpPr/>
          <p:nvPr/>
        </p:nvSpPr>
        <p:spPr>
          <a:xfrm>
            <a:off x="0" y="2383787"/>
            <a:ext cx="9144000" cy="661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07126" y="148856"/>
            <a:ext cx="2563061" cy="369332"/>
          </a:xfrm>
          <a:prstGeom prst="rect">
            <a:avLst/>
          </a:prstGeom>
          <a:noFill/>
        </p:spPr>
        <p:txBody>
          <a:bodyPr wrap="square" rtlCol="0">
            <a:spAutoFit/>
          </a:bodyPr>
          <a:lstStyle/>
          <a:p>
            <a:r>
              <a:rPr lang="en-US" dirty="0"/>
              <a:t>428 NAC 1 pages 14 - 17</a:t>
            </a:r>
          </a:p>
        </p:txBody>
      </p:sp>
    </p:spTree>
    <p:extLst>
      <p:ext uri="{BB962C8B-B14F-4D97-AF65-F5344CB8AC3E}">
        <p14:creationId xmlns:p14="http://schemas.microsoft.com/office/powerpoint/2010/main" val="82205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EE7D08-F271-4D32-8908-ACA2E513D45F}"/>
              </a:ext>
            </a:extLst>
          </p:cNvPr>
          <p:cNvPicPr>
            <a:picLocks noChangeAspect="1"/>
          </p:cNvPicPr>
          <p:nvPr/>
        </p:nvPicPr>
        <p:blipFill>
          <a:blip r:embed="rId3"/>
          <a:stretch>
            <a:fillRect/>
          </a:stretch>
        </p:blipFill>
        <p:spPr>
          <a:xfrm>
            <a:off x="-18371" y="507111"/>
            <a:ext cx="9144000" cy="5949550"/>
          </a:xfrm>
          <a:prstGeom prst="rect">
            <a:avLst/>
          </a:prstGeom>
        </p:spPr>
      </p:pic>
      <p:sp>
        <p:nvSpPr>
          <p:cNvPr id="7"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8" name="Rectangle 11"/>
          <p:cNvSpPr txBox="1">
            <a:spLocks noChangeArrowheads="1"/>
          </p:cNvSpPr>
          <p:nvPr/>
        </p:nvSpPr>
        <p:spPr>
          <a:xfrm>
            <a:off x="228600" y="1524000"/>
            <a:ext cx="8686800" cy="4800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pitchFamily="34" charset="0"/>
              <a:cs typeface="Arial" pitchFamily="34" charset="0"/>
            </a:endParaRPr>
          </a:p>
        </p:txBody>
      </p:sp>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15</a:t>
            </a:fld>
            <a:endParaRPr lang="en-US" dirty="0">
              <a:solidFill>
                <a:prstClr val="black"/>
              </a:solidFill>
              <a:latin typeface="Calibri"/>
            </a:endParaRPr>
          </a:p>
        </p:txBody>
      </p:sp>
      <p:sp>
        <p:nvSpPr>
          <p:cNvPr id="24" name="Title 1"/>
          <p:cNvSpPr>
            <a:spLocks noGrp="1"/>
          </p:cNvSpPr>
          <p:nvPr>
            <p:ph type="title"/>
          </p:nvPr>
        </p:nvSpPr>
        <p:spPr>
          <a:xfrm>
            <a:off x="-36740" y="49911"/>
            <a:ext cx="9180740" cy="571500"/>
          </a:xfrm>
        </p:spPr>
        <p:txBody>
          <a:bodyPr>
            <a:normAutofit/>
          </a:bodyPr>
          <a:lstStyle/>
          <a:p>
            <a:pPr lvl="0"/>
            <a:r>
              <a:rPr lang="en-US" sz="2800" dirty="0">
                <a:latin typeface="+mj-lt"/>
              </a:rPr>
              <a:t>State </a:t>
            </a:r>
            <a:r>
              <a:rPr lang="en-US" sz="2800" b="1" dirty="0">
                <a:latin typeface="+mj-lt"/>
              </a:rPr>
              <a:t>Rural</a:t>
            </a:r>
            <a:r>
              <a:rPr lang="en-US" sz="2800" dirty="0">
                <a:latin typeface="+mj-lt"/>
              </a:rPr>
              <a:t> Functional Classification – Scenic-Recreation</a:t>
            </a:r>
          </a:p>
        </p:txBody>
      </p:sp>
      <p:sp>
        <p:nvSpPr>
          <p:cNvPr id="4" name="Rectangle 3"/>
          <p:cNvSpPr/>
          <p:nvPr/>
        </p:nvSpPr>
        <p:spPr>
          <a:xfrm>
            <a:off x="66484" y="1140887"/>
            <a:ext cx="9011031" cy="12581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484" y="3060507"/>
            <a:ext cx="9011031" cy="33961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0" y="6382579"/>
            <a:ext cx="7805996" cy="400110"/>
          </a:xfrm>
          <a:prstGeom prst="rect">
            <a:avLst/>
          </a:prstGeom>
          <a:noFill/>
        </p:spPr>
        <p:txBody>
          <a:bodyPr wrap="square" rtlCol="0">
            <a:spAutoFit/>
          </a:bodyPr>
          <a:lstStyle/>
          <a:p>
            <a:pPr marL="0" lvl="1"/>
            <a:r>
              <a:rPr lang="en-US" sz="2000" b="1" dirty="0">
                <a:solidFill>
                  <a:srgbClr val="FF0000"/>
                </a:solidFill>
                <a:cs typeface="Arial" panose="020B0604020202020204" pitchFamily="34" charset="0"/>
              </a:rPr>
              <a:t>*</a:t>
            </a:r>
            <a:r>
              <a:rPr lang="en-US" sz="1600" dirty="0">
                <a:solidFill>
                  <a:srgbClr val="FF0000"/>
                </a:solidFill>
                <a:cs typeface="Arial" panose="020B0604020202020204" pitchFamily="34" charset="0"/>
              </a:rPr>
              <a:t>  Remains with the government subdivision responsible before the change in classification</a:t>
            </a:r>
          </a:p>
        </p:txBody>
      </p:sp>
      <p:sp>
        <p:nvSpPr>
          <p:cNvPr id="12" name="Rectangle 11"/>
          <p:cNvSpPr/>
          <p:nvPr/>
        </p:nvSpPr>
        <p:spPr>
          <a:xfrm>
            <a:off x="48114" y="2370037"/>
            <a:ext cx="9011031" cy="661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19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A05DC-F49E-4E44-B87B-EDF009703546}"/>
              </a:ext>
            </a:extLst>
          </p:cNvPr>
          <p:cNvPicPr>
            <a:picLocks noChangeAspect="1"/>
          </p:cNvPicPr>
          <p:nvPr/>
        </p:nvPicPr>
        <p:blipFill>
          <a:blip r:embed="rId3"/>
          <a:stretch>
            <a:fillRect/>
          </a:stretch>
        </p:blipFill>
        <p:spPr>
          <a:xfrm>
            <a:off x="66414" y="566993"/>
            <a:ext cx="8927204" cy="5726088"/>
          </a:xfrm>
          <a:prstGeom prst="rect">
            <a:avLst/>
          </a:prstGeom>
        </p:spPr>
      </p:pic>
      <p:sp>
        <p:nvSpPr>
          <p:cNvPr id="7"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8" name="Rectangle 11"/>
          <p:cNvSpPr txBox="1">
            <a:spLocks noChangeArrowheads="1"/>
          </p:cNvSpPr>
          <p:nvPr/>
        </p:nvSpPr>
        <p:spPr>
          <a:xfrm>
            <a:off x="228600" y="1524000"/>
            <a:ext cx="8686800" cy="4800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pitchFamily="34" charset="0"/>
              <a:cs typeface="Arial" pitchFamily="34" charset="0"/>
            </a:endParaRPr>
          </a:p>
        </p:txBody>
      </p:sp>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16</a:t>
            </a:fld>
            <a:endParaRPr lang="en-US" dirty="0">
              <a:solidFill>
                <a:prstClr val="black"/>
              </a:solidFill>
              <a:latin typeface="Calibri"/>
            </a:endParaRPr>
          </a:p>
        </p:txBody>
      </p:sp>
      <p:sp>
        <p:nvSpPr>
          <p:cNvPr id="4" name="Rectangle 3"/>
          <p:cNvSpPr/>
          <p:nvPr/>
        </p:nvSpPr>
        <p:spPr>
          <a:xfrm>
            <a:off x="131052" y="1140887"/>
            <a:ext cx="8878061" cy="12581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136" y="3060508"/>
            <a:ext cx="8879977" cy="32640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0" y="6375485"/>
            <a:ext cx="8819470" cy="400110"/>
          </a:xfrm>
          <a:prstGeom prst="rect">
            <a:avLst/>
          </a:prstGeom>
          <a:noFill/>
        </p:spPr>
        <p:txBody>
          <a:bodyPr wrap="square" rtlCol="0">
            <a:spAutoFit/>
          </a:bodyPr>
          <a:lstStyle/>
          <a:p>
            <a:pPr marL="0" lvl="1"/>
            <a:r>
              <a:rPr lang="en-US" sz="2000" b="1" dirty="0">
                <a:solidFill>
                  <a:srgbClr val="FF0000"/>
                </a:solidFill>
                <a:cs typeface="Arial" panose="020B0604020202020204" pitchFamily="34" charset="0"/>
              </a:rPr>
              <a:t>*</a:t>
            </a:r>
            <a:r>
              <a:rPr lang="en-US" sz="1600" dirty="0">
                <a:solidFill>
                  <a:srgbClr val="FF0000"/>
                </a:solidFill>
                <a:cs typeface="Arial" panose="020B0604020202020204" pitchFamily="34" charset="0"/>
              </a:rPr>
              <a:t>  Remains with the government subdivision responsible before the change in classification</a:t>
            </a:r>
          </a:p>
        </p:txBody>
      </p:sp>
      <p:sp>
        <p:nvSpPr>
          <p:cNvPr id="12" name="Rectangle 11"/>
          <p:cNvSpPr/>
          <p:nvPr/>
        </p:nvSpPr>
        <p:spPr>
          <a:xfrm>
            <a:off x="113641" y="2399027"/>
            <a:ext cx="8879977" cy="661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00100" y="3498803"/>
            <a:ext cx="8001000" cy="2246769"/>
          </a:xfrm>
          <a:prstGeom prst="rect">
            <a:avLst/>
          </a:prstGeom>
          <a:noFill/>
        </p:spPr>
        <p:txBody>
          <a:bodyPr wrap="square" rtlCol="0">
            <a:spAutoFit/>
          </a:bodyPr>
          <a:lstStyle/>
          <a:p>
            <a:pPr>
              <a:spcAft>
                <a:spcPts val="600"/>
              </a:spcAft>
            </a:pPr>
            <a:r>
              <a:rPr lang="en-US" sz="2400" dirty="0"/>
              <a:t>Scenic-Recreation possible State Functional Classifications: </a:t>
            </a:r>
          </a:p>
          <a:p>
            <a:pPr marL="342900" indent="-342900">
              <a:spcAft>
                <a:spcPts val="600"/>
              </a:spcAft>
              <a:buFont typeface="Arial" panose="020B0604020202020204" pitchFamily="34" charset="0"/>
              <a:buChar char="•"/>
            </a:pPr>
            <a:r>
              <a:rPr lang="en-US" sz="2400" b="1" dirty="0"/>
              <a:t>Scenic-Recreation Major Arterial</a:t>
            </a:r>
          </a:p>
          <a:p>
            <a:pPr marL="342900" indent="-342900">
              <a:spcAft>
                <a:spcPts val="600"/>
              </a:spcAft>
              <a:buFont typeface="Arial" panose="020B0604020202020204" pitchFamily="34" charset="0"/>
              <a:buChar char="•"/>
            </a:pPr>
            <a:r>
              <a:rPr lang="en-US" sz="2400" b="1" dirty="0"/>
              <a:t>Scenic-Recreation Other Arterial </a:t>
            </a:r>
          </a:p>
          <a:p>
            <a:pPr marL="342900" indent="-342900">
              <a:spcAft>
                <a:spcPts val="600"/>
              </a:spcAft>
              <a:buFont typeface="Arial" panose="020B0604020202020204" pitchFamily="34" charset="0"/>
              <a:buChar char="•"/>
            </a:pPr>
            <a:r>
              <a:rPr lang="en-US" sz="2400" b="1" dirty="0"/>
              <a:t>Scenic-Recreation Collector</a:t>
            </a:r>
          </a:p>
          <a:p>
            <a:pPr marL="342900" indent="-342900">
              <a:spcAft>
                <a:spcPts val="600"/>
              </a:spcAft>
              <a:buFont typeface="Arial" panose="020B0604020202020204" pitchFamily="34" charset="0"/>
              <a:buChar char="•"/>
            </a:pPr>
            <a:r>
              <a:rPr lang="en-US" sz="2400" b="1" dirty="0"/>
              <a:t>Scenic-Recreation Local</a:t>
            </a:r>
          </a:p>
        </p:txBody>
      </p:sp>
      <p:sp>
        <p:nvSpPr>
          <p:cNvPr id="13" name="Title 1"/>
          <p:cNvSpPr txBox="1">
            <a:spLocks/>
          </p:cNvSpPr>
          <p:nvPr/>
        </p:nvSpPr>
        <p:spPr>
          <a:xfrm>
            <a:off x="-36740" y="49911"/>
            <a:ext cx="9180740" cy="571500"/>
          </a:xfrm>
          <a:prstGeom prst="rect">
            <a:avLst/>
          </a:prstGeom>
          <a:noFill/>
          <a:ln>
            <a:noFill/>
          </a:ln>
        </p:spPr>
        <p:txBody>
          <a:bodyPr wrap="square" anchor="ctr">
            <a:normAutofit/>
          </a:bodyP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2800" kern="0">
                <a:latin typeface="+mj-lt"/>
              </a:rPr>
              <a:t>State </a:t>
            </a:r>
            <a:r>
              <a:rPr lang="en-US" sz="2800" b="1" kern="0">
                <a:latin typeface="+mj-lt"/>
              </a:rPr>
              <a:t>Rural</a:t>
            </a:r>
            <a:r>
              <a:rPr lang="en-US" sz="2800" kern="0">
                <a:latin typeface="+mj-lt"/>
              </a:rPr>
              <a:t> Functional Classification – Scenic-Recreation</a:t>
            </a:r>
            <a:endParaRPr lang="en-US" sz="2800" kern="0" dirty="0">
              <a:latin typeface="+mj-lt"/>
            </a:endParaRPr>
          </a:p>
        </p:txBody>
      </p:sp>
      <p:sp>
        <p:nvSpPr>
          <p:cNvPr id="14" name="TextBox 13"/>
          <p:cNvSpPr txBox="1"/>
          <p:nvPr/>
        </p:nvSpPr>
        <p:spPr>
          <a:xfrm>
            <a:off x="3046084" y="1745805"/>
            <a:ext cx="3509032" cy="461665"/>
          </a:xfrm>
          <a:prstGeom prst="rect">
            <a:avLst/>
          </a:prstGeom>
          <a:noFill/>
        </p:spPr>
        <p:txBody>
          <a:bodyPr wrap="square" rtlCol="0">
            <a:spAutoFit/>
          </a:bodyPr>
          <a:lstStyle/>
          <a:p>
            <a:r>
              <a:rPr lang="en-US" sz="2400" dirty="0"/>
              <a:t>428 NAC 1 pages 14 - 17</a:t>
            </a:r>
          </a:p>
        </p:txBody>
      </p:sp>
      <p:sp>
        <p:nvSpPr>
          <p:cNvPr id="25" name="TextBox 24"/>
          <p:cNvSpPr txBox="1"/>
          <p:nvPr/>
        </p:nvSpPr>
        <p:spPr>
          <a:xfrm>
            <a:off x="7395288" y="5874702"/>
            <a:ext cx="1405812" cy="379802"/>
          </a:xfrm>
          <a:prstGeom prst="rect">
            <a:avLst/>
          </a:prstGeom>
          <a:solidFill>
            <a:srgbClr val="FFFFFF"/>
          </a:solidFill>
        </p:spPr>
        <p:txBody>
          <a:bodyPr wrap="square" rtlCol="0">
            <a:spAutoFit/>
          </a:bodyPr>
          <a:lstStyle/>
          <a:p>
            <a:r>
              <a:rPr lang="en-US" dirty="0"/>
              <a:t>§39-2113(2)</a:t>
            </a:r>
          </a:p>
        </p:txBody>
      </p:sp>
    </p:spTree>
    <p:extLst>
      <p:ext uri="{BB962C8B-B14F-4D97-AF65-F5344CB8AC3E}">
        <p14:creationId xmlns:p14="http://schemas.microsoft.com/office/powerpoint/2010/main" val="388709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7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3310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3610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385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4020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451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7810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8" name="Rectangle 3"/>
          <p:cNvSpPr txBox="1">
            <a:spLocks noChangeArrowheads="1"/>
          </p:cNvSpPr>
          <p:nvPr/>
        </p:nvSpPr>
        <p:spPr>
          <a:xfrm>
            <a:off x="228600" y="1219200"/>
            <a:ext cx="8686800" cy="4800600"/>
          </a:xfrm>
          <a:prstGeom prst="rect">
            <a:avLst/>
          </a:prstGeom>
        </p:spPr>
        <p:txBody>
          <a:bodyPr vert="horz" lIns="91440" tIns="45720" rIns="91440" bIns="45720" rtlCol="0">
            <a:normAutofit/>
          </a:bodyPr>
          <a:lstStyle/>
          <a:p>
            <a:pPr>
              <a:spcBef>
                <a:spcPct val="20000"/>
              </a:spcBef>
              <a:defRPr/>
            </a:pPr>
            <a:r>
              <a:rPr kumimoji="0" lang="en-US" sz="2400" b="0" i="1" u="none" strike="noStrike" kern="1200" cap="none" spc="0" normalizeH="0" baseline="0" noProof="0" dirty="0">
                <a:ln>
                  <a:noFill/>
                </a:ln>
                <a:solidFill>
                  <a:schemeClr val="tx1">
                    <a:tint val="75000"/>
                  </a:schemeClr>
                </a:solidFill>
                <a:effectLst/>
                <a:uLnTx/>
                <a:uFillTx/>
                <a:latin typeface="+mn-lt"/>
                <a:ea typeface="+mn-ea"/>
                <a:cs typeface="+mn-cs"/>
              </a:rPr>
              <a:t>	</a:t>
            </a:r>
            <a:endParaRPr kumimoji="0" lang="en-US" sz="2400" b="0" i="1" u="sng"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3200" b="0" i="1"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Rectangle 5"/>
          <p:cNvSpPr>
            <a:spLocks noChangeArrowheads="1"/>
          </p:cNvSpPr>
          <p:nvPr/>
        </p:nvSpPr>
        <p:spPr bwMode="auto">
          <a:xfrm>
            <a:off x="2057400" y="4572000"/>
            <a:ext cx="5867400" cy="2514600"/>
          </a:xfrm>
          <a:prstGeom prst="rect">
            <a:avLst/>
          </a:prstGeom>
          <a:noFill/>
          <a:ln w="9525">
            <a:noFill/>
            <a:miter lim="800000"/>
            <a:headEnd/>
            <a:tailEnd/>
          </a:ln>
        </p:spPr>
        <p:txBody>
          <a:bodyPr/>
          <a:lstStyle/>
          <a:p>
            <a:pPr>
              <a:spcBef>
                <a:spcPct val="20000"/>
              </a:spcBef>
              <a:buFontTx/>
              <a:buChar char="•"/>
            </a:pPr>
            <a:endParaRPr lang="en-US" sz="2400" dirty="0"/>
          </a:p>
        </p:txBody>
      </p:sp>
      <p:sp>
        <p:nvSpPr>
          <p:cNvPr id="2" name="Title 1"/>
          <p:cNvSpPr>
            <a:spLocks noGrp="1"/>
          </p:cNvSpPr>
          <p:nvPr>
            <p:ph type="title" idx="4294967295"/>
          </p:nvPr>
        </p:nvSpPr>
        <p:spPr>
          <a:xfrm>
            <a:off x="677108" y="198438"/>
            <a:ext cx="8466892" cy="639762"/>
          </a:xfrm>
        </p:spPr>
        <p:txBody>
          <a:bodyPr>
            <a:normAutofit/>
          </a:bodyPr>
          <a:lstStyle/>
          <a:p>
            <a:pPr lvl="0" algn="ctr"/>
            <a:r>
              <a:rPr lang="en-US" sz="3200" dirty="0">
                <a:latin typeface="Arial Black" panose="020B0A04020102020204" pitchFamily="34" charset="0"/>
              </a:rPr>
              <a:t>Other Classification Laws</a:t>
            </a:r>
            <a:endParaRPr lang="en-US" sz="3200" dirty="0">
              <a:latin typeface="Arial" panose="020B0604020202020204" pitchFamily="34" charset="0"/>
              <a:cs typeface="Arial" panose="020B0604020202020204" pitchFamily="34" charset="0"/>
            </a:endParaRPr>
          </a:p>
        </p:txBody>
      </p:sp>
      <p:sp>
        <p:nvSpPr>
          <p:cNvPr id="9" name="TextBox 8"/>
          <p:cNvSpPr txBox="1"/>
          <p:nvPr/>
        </p:nvSpPr>
        <p:spPr>
          <a:xfrm>
            <a:off x="7969107" y="6433105"/>
            <a:ext cx="1278835" cy="369332"/>
          </a:xfrm>
          <a:prstGeom prst="rect">
            <a:avLst/>
          </a:prstGeom>
          <a:noFill/>
        </p:spPr>
        <p:txBody>
          <a:bodyPr wrap="square" rtlCol="0">
            <a:spAutoFit/>
          </a:bodyPr>
          <a:lstStyle/>
          <a:p>
            <a:r>
              <a:rPr lang="en-US" dirty="0">
                <a:solidFill>
                  <a:schemeClr val="bg1"/>
                </a:solidFill>
                <a:latin typeface="Calibri"/>
              </a:rPr>
              <a:t>Slide </a:t>
            </a:r>
            <a:fld id="{606F2B1B-F59E-4EB9-9C15-7B3AAF7C16D3}" type="slidenum">
              <a:rPr lang="en-US" smtClean="0">
                <a:solidFill>
                  <a:schemeClr val="bg1"/>
                </a:solidFill>
                <a:latin typeface="Calibri"/>
              </a:rPr>
              <a:t>17</a:t>
            </a:fld>
            <a:endParaRPr lang="en-US" dirty="0">
              <a:solidFill>
                <a:schemeClr val="bg1"/>
              </a:solidFill>
              <a:latin typeface="Calibri"/>
            </a:endParaRPr>
          </a:p>
        </p:txBody>
      </p:sp>
      <p:sp>
        <p:nvSpPr>
          <p:cNvPr id="3" name="Content Placeholder 2"/>
          <p:cNvSpPr>
            <a:spLocks noGrp="1"/>
          </p:cNvSpPr>
          <p:nvPr>
            <p:ph idx="4294967295"/>
          </p:nvPr>
        </p:nvSpPr>
        <p:spPr>
          <a:xfrm>
            <a:off x="914400" y="1160463"/>
            <a:ext cx="8229600" cy="5240337"/>
          </a:xfrm>
        </p:spPr>
        <p:txBody>
          <a:bodyPr>
            <a:noAutofit/>
          </a:bodyPr>
          <a:lstStyle/>
          <a:p>
            <a:pPr>
              <a:spcBef>
                <a:spcPts val="600"/>
              </a:spcBef>
              <a:spcAft>
                <a:spcPts val="1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§39-2103 - Interstate, Expressway &amp; Major Arterial State Highways should, combined, serve every incorporated municipality having a minimum </a:t>
            </a:r>
            <a:r>
              <a:rPr lang="en-US" sz="2600" u="sng" dirty="0">
                <a:latin typeface="Arial" pitchFamily="34" charset="0"/>
                <a:cs typeface="Arial" pitchFamily="34" charset="0"/>
              </a:rPr>
              <a:t>population of one hundred (100)</a:t>
            </a:r>
            <a:r>
              <a:rPr lang="en-US" sz="2600" b="1" i="1" dirty="0">
                <a:latin typeface="Arial" pitchFamily="34" charset="0"/>
                <a:cs typeface="Arial" pitchFamily="34" charset="0"/>
              </a:rPr>
              <a:t> or</a:t>
            </a:r>
            <a:r>
              <a:rPr lang="en-US" sz="2600" i="1" dirty="0">
                <a:latin typeface="Arial" pitchFamily="34" charset="0"/>
                <a:cs typeface="Arial" pitchFamily="34" charset="0"/>
              </a:rPr>
              <a:t> </a:t>
            </a:r>
            <a:r>
              <a:rPr lang="en-US" sz="2600" u="sng" dirty="0">
                <a:latin typeface="Arial" pitchFamily="34" charset="0"/>
                <a:cs typeface="Arial" pitchFamily="34" charset="0"/>
              </a:rPr>
              <a:t>sufficient commerce</a:t>
            </a:r>
            <a:r>
              <a:rPr lang="en-US" sz="2600" dirty="0">
                <a:latin typeface="Arial" pitchFamily="34" charset="0"/>
                <a:cs typeface="Arial" pitchFamily="34" charset="0"/>
              </a:rPr>
              <a:t>, a part of which will be served by </a:t>
            </a:r>
            <a:r>
              <a:rPr lang="en-US" sz="2600" b="1" dirty="0">
                <a:latin typeface="Arial" pitchFamily="34" charset="0"/>
                <a:cs typeface="Arial" pitchFamily="34" charset="0"/>
              </a:rPr>
              <a:t>stubs or spurs</a:t>
            </a:r>
            <a:r>
              <a:rPr lang="en-US" sz="2600" dirty="0">
                <a:latin typeface="Arial" pitchFamily="34" charset="0"/>
                <a:cs typeface="Arial" pitchFamily="34" charset="0"/>
              </a:rPr>
              <a:t>, and along with Scenic-Recreation state highways &amp; county roads, should serve the major recreational areas of the state. </a:t>
            </a:r>
          </a:p>
          <a:p>
            <a:pPr>
              <a:spcBef>
                <a:spcPts val="600"/>
              </a:spcBef>
              <a:buFont typeface="Wingdings" panose="05000000000000000000" pitchFamily="2" charset="2"/>
              <a:buChar char="Ø"/>
            </a:pPr>
            <a:r>
              <a:rPr lang="en-US" sz="2600" dirty="0">
                <a:latin typeface="Arial" pitchFamily="34" charset="0"/>
                <a:cs typeface="Arial" pitchFamily="34" charset="0"/>
              </a:rPr>
              <a:t>§39-2105(1) – the State (NDOT) is responsible for </a:t>
            </a:r>
            <a:r>
              <a:rPr lang="en-US" sz="2600" b="1" dirty="0">
                <a:latin typeface="Arial" pitchFamily="34" charset="0"/>
                <a:cs typeface="Arial" pitchFamily="34" charset="0"/>
              </a:rPr>
              <a:t>connecting links </a:t>
            </a:r>
            <a:r>
              <a:rPr lang="en-US" sz="2600" dirty="0">
                <a:latin typeface="Arial" pitchFamily="34" charset="0"/>
                <a:cs typeface="Arial" pitchFamily="34" charset="0"/>
              </a:rPr>
              <a:t>between the Interstate and the nearest existing State Highway system in rural areas (or an acceptable alternative route).  </a:t>
            </a:r>
          </a:p>
          <a:p>
            <a:pPr marL="0" indent="0">
              <a:spcBef>
                <a:spcPts val="600"/>
              </a:spcBef>
              <a:buNone/>
            </a:pP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12" name="TextBox 11"/>
          <p:cNvSpPr txBox="1"/>
          <p:nvPr/>
        </p:nvSpPr>
        <p:spPr>
          <a:xfrm>
            <a:off x="670482" y="662304"/>
            <a:ext cx="8466891" cy="400110"/>
          </a:xfrm>
          <a:prstGeom prst="rect">
            <a:avLst/>
          </a:prstGeom>
          <a:noFill/>
        </p:spPr>
        <p:txBody>
          <a:bodyPr wrap="square" rtlCol="0">
            <a:spAutoFit/>
          </a:bodyPr>
          <a:lstStyle/>
          <a:p>
            <a:pPr algn="ctr"/>
            <a:r>
              <a:rPr lang="en-US" sz="2000" dirty="0">
                <a:hlinkClick r:id="rId3"/>
              </a:rPr>
              <a:t>http://www.nebraskalegislature.gov/laws/browse-chapters.php?chapter=39</a:t>
            </a:r>
            <a:endParaRPr lang="en-US" sz="2000" dirty="0"/>
          </a:p>
        </p:txBody>
      </p:sp>
    </p:spTree>
    <p:extLst>
      <p:ext uri="{BB962C8B-B14F-4D97-AF65-F5344CB8AC3E}">
        <p14:creationId xmlns:p14="http://schemas.microsoft.com/office/powerpoint/2010/main" val="177786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
            <a:ext cx="9144000" cy="1950875"/>
          </a:xfrm>
        </p:spPr>
        <p:txBody>
          <a:bodyPr>
            <a:normAutofit/>
          </a:bodyPr>
          <a:lstStyle/>
          <a:p>
            <a:pPr lvl="0" algn="ctr"/>
            <a:r>
              <a:rPr lang="en-US" sz="2800" dirty="0">
                <a:latin typeface="Arial Black" panose="020B0A04020102020204" pitchFamily="34" charset="0"/>
              </a:rPr>
              <a:t>§39-2109</a:t>
            </a:r>
            <a:br>
              <a:rPr lang="en-US" sz="2800" dirty="0">
                <a:latin typeface="Arial Black" panose="020B0A04020102020204" pitchFamily="34" charset="0"/>
              </a:rPr>
            </a:br>
            <a:r>
              <a:rPr lang="en-US" sz="2800" dirty="0">
                <a:latin typeface="Arial Black" panose="020B0A04020102020204" pitchFamily="34" charset="0"/>
              </a:rPr>
              <a:t>NBCS Responsible to Develop</a:t>
            </a:r>
            <a:br>
              <a:rPr lang="en-US" sz="3200" dirty="0">
                <a:latin typeface="Arial Black" panose="020B0A04020102020204" pitchFamily="34" charset="0"/>
              </a:rPr>
            </a:br>
            <a:r>
              <a:rPr lang="en-US" sz="3200" dirty="0">
                <a:latin typeface="Arial Black" panose="020B0A04020102020204" pitchFamily="34" charset="0"/>
              </a:rPr>
              <a:t>Functional Classification Criteria</a:t>
            </a:r>
            <a:endParaRPr lang="en-US" sz="2800" dirty="0">
              <a:latin typeface="Arial Black" panose="020B0A04020102020204" pitchFamily="34" charset="0"/>
            </a:endParaRPr>
          </a:p>
        </p:txBody>
      </p:sp>
      <p:pic>
        <p:nvPicPr>
          <p:cNvPr id="11" name="Picture 10" descr="1 &amp; 6 year plan logoCS1-2.emf"/>
          <p:cNvPicPr>
            <a:picLocks noChangeAspect="1"/>
          </p:cNvPicPr>
          <p:nvPr/>
        </p:nvPicPr>
        <p:blipFill>
          <a:blip r:embed="rId3" cstate="print"/>
          <a:stretch>
            <a:fillRect/>
          </a:stretch>
        </p:blipFill>
        <p:spPr>
          <a:xfrm>
            <a:off x="4452105" y="4584228"/>
            <a:ext cx="2305464" cy="1226088"/>
          </a:xfrm>
          <a:prstGeom prst="rect">
            <a:avLst/>
          </a:prstGeom>
        </p:spPr>
      </p:pic>
      <p:sp>
        <p:nvSpPr>
          <p:cNvPr id="4" name="Subtitle 3"/>
          <p:cNvSpPr>
            <a:spLocks noGrp="1"/>
          </p:cNvSpPr>
          <p:nvPr>
            <p:ph type="subTitle" idx="4294967295"/>
          </p:nvPr>
        </p:nvSpPr>
        <p:spPr>
          <a:xfrm>
            <a:off x="1052931" y="2213530"/>
            <a:ext cx="7788275" cy="4275138"/>
          </a:xfrm>
        </p:spPr>
        <p:txBody>
          <a:bodyPr>
            <a:normAutofit/>
          </a:bodyPr>
          <a:lstStyle/>
          <a:p>
            <a:pPr algn="l"/>
            <a:r>
              <a:rPr lang="en-US" sz="2800" b="1" dirty="0">
                <a:solidFill>
                  <a:schemeClr val="tx1"/>
                </a:solidFill>
                <a:latin typeface="Arial" panose="020B0604020202020204" pitchFamily="34" charset="0"/>
                <a:cs typeface="Arial" panose="020B0604020202020204" pitchFamily="34" charset="0"/>
              </a:rPr>
              <a:t>State Law broadly defines FC criteria in: </a:t>
            </a:r>
          </a:p>
          <a:p>
            <a:pPr marL="457200" indent="-457200" algn="l">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§39-2103 (Rural) </a:t>
            </a:r>
          </a:p>
          <a:p>
            <a:pPr marL="457200" indent="-457200" algn="l">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§39-2104 (Municipal)</a:t>
            </a:r>
          </a:p>
          <a:p>
            <a:pPr algn="l"/>
            <a:endParaRPr lang="en-US" sz="2800" b="1" dirty="0">
              <a:solidFill>
                <a:schemeClr val="tx1"/>
              </a:solidFill>
              <a:latin typeface="Arial" panose="020B0604020202020204" pitchFamily="34" charset="0"/>
              <a:cs typeface="Arial" panose="020B0604020202020204" pitchFamily="34" charset="0"/>
            </a:endParaRPr>
          </a:p>
          <a:p>
            <a:pPr algn="l"/>
            <a:r>
              <a:rPr lang="en-US" sz="2800" b="1" dirty="0">
                <a:solidFill>
                  <a:schemeClr val="tx1"/>
                </a:solidFill>
                <a:latin typeface="Arial" panose="020B0604020202020204" pitchFamily="34" charset="0"/>
                <a:cs typeface="Arial" panose="020B0604020202020204" pitchFamily="34" charset="0"/>
              </a:rPr>
              <a:t>NBCS developed the details</a:t>
            </a:r>
          </a:p>
          <a:p>
            <a:pPr algn="l"/>
            <a:r>
              <a:rPr lang="en-US" sz="2800" b="1" dirty="0">
                <a:solidFill>
                  <a:schemeClr val="tx1"/>
                </a:solidFill>
                <a:latin typeface="Arial" panose="020B0604020202020204" pitchFamily="34" charset="0"/>
                <a:cs typeface="Arial" panose="020B0604020202020204" pitchFamily="34" charset="0"/>
              </a:rPr>
              <a:t> in regulation: </a:t>
            </a:r>
          </a:p>
          <a:p>
            <a:pPr marL="457200" indent="-457200" algn="l">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428 NAC 1</a:t>
            </a:r>
          </a:p>
        </p:txBody>
      </p:sp>
      <p:sp>
        <p:nvSpPr>
          <p:cNvPr id="13" name="TextBox 12"/>
          <p:cNvSpPr txBox="1"/>
          <p:nvPr/>
        </p:nvSpPr>
        <p:spPr>
          <a:xfrm>
            <a:off x="7986091" y="6488668"/>
            <a:ext cx="1278835" cy="369332"/>
          </a:xfrm>
          <a:prstGeom prst="rect">
            <a:avLst/>
          </a:prstGeom>
          <a:noFill/>
        </p:spPr>
        <p:txBody>
          <a:bodyPr wrap="square" rtlCol="0">
            <a:spAutoFit/>
          </a:bodyPr>
          <a:lstStyle/>
          <a:p>
            <a:r>
              <a:rPr lang="en-US" dirty="0">
                <a:solidFill>
                  <a:schemeClr val="bg1"/>
                </a:solidFill>
                <a:latin typeface="Calibri"/>
              </a:rPr>
              <a:t>Slide </a:t>
            </a:r>
            <a:fld id="{337583B7-AC14-4F08-A685-2A8AA77EE3C3}" type="slidenum">
              <a:rPr lang="en-US" smtClean="0">
                <a:solidFill>
                  <a:schemeClr val="bg1"/>
                </a:solidFill>
                <a:latin typeface="Calibri"/>
              </a:rPr>
              <a:t>18</a:t>
            </a:fld>
            <a:endParaRPr lang="en-US" dirty="0">
              <a:solidFill>
                <a:schemeClr val="bg1"/>
              </a:solidFill>
              <a:latin typeface="Calibri"/>
            </a:endParaRPr>
          </a:p>
        </p:txBody>
      </p:sp>
      <p:sp>
        <p:nvSpPr>
          <p:cNvPr id="15" name="TextBox 14"/>
          <p:cNvSpPr txBox="1"/>
          <p:nvPr/>
        </p:nvSpPr>
        <p:spPr>
          <a:xfrm>
            <a:off x="0" y="1752883"/>
            <a:ext cx="9144000" cy="400110"/>
          </a:xfrm>
          <a:prstGeom prst="rect">
            <a:avLst/>
          </a:prstGeom>
          <a:noFill/>
        </p:spPr>
        <p:txBody>
          <a:bodyPr wrap="square" rtlCol="0">
            <a:spAutoFit/>
          </a:bodyPr>
          <a:lstStyle/>
          <a:p>
            <a:pPr algn="ctr"/>
            <a:r>
              <a:rPr lang="en-US" sz="2000" dirty="0">
                <a:hlinkClick r:id="rId4"/>
              </a:rPr>
              <a:t>http://www.nebraskalegislature.gov/laws/browse-chapters.php?chapter=39</a:t>
            </a:r>
            <a:endParaRPr lang="en-US" sz="2000" dirty="0"/>
          </a:p>
        </p:txBody>
      </p:sp>
      <p:pic>
        <p:nvPicPr>
          <p:cNvPr id="16" name="Picture 15"/>
          <p:cNvPicPr>
            <a:picLocks noChangeAspect="1"/>
          </p:cNvPicPr>
          <p:nvPr/>
        </p:nvPicPr>
        <p:blipFill>
          <a:blip r:embed="rId5"/>
          <a:stretch>
            <a:fillRect/>
          </a:stretch>
        </p:blipFill>
        <p:spPr>
          <a:xfrm>
            <a:off x="5456161" y="2709352"/>
            <a:ext cx="1230389" cy="1196525"/>
          </a:xfrm>
          <a:prstGeom prst="rect">
            <a:avLst/>
          </a:prstGeom>
        </p:spPr>
      </p:pic>
    </p:spTree>
    <p:extLst>
      <p:ext uri="{BB962C8B-B14F-4D97-AF65-F5344CB8AC3E}">
        <p14:creationId xmlns:p14="http://schemas.microsoft.com/office/powerpoint/2010/main" val="33267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noChangeArrowheads="1"/>
          </p:cNvSpPr>
          <p:nvPr/>
        </p:nvSpPr>
        <p:spPr>
          <a:xfrm>
            <a:off x="228600" y="1143000"/>
            <a:ext cx="8686800" cy="4800600"/>
          </a:xfrm>
          <a:prstGeom prst="rect">
            <a:avLst/>
          </a:prstGeom>
          <a:effectLst>
            <a:outerShdw dist="17961" dir="2700000" algn="ctr" rotWithShape="0">
              <a:schemeClr val="bg1"/>
            </a:outerShdw>
          </a:effectLst>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2" name="Title 1"/>
          <p:cNvSpPr>
            <a:spLocks noGrp="1"/>
          </p:cNvSpPr>
          <p:nvPr>
            <p:ph type="title" idx="4294967295"/>
          </p:nvPr>
        </p:nvSpPr>
        <p:spPr>
          <a:xfrm>
            <a:off x="1524000" y="-53975"/>
            <a:ext cx="6012546" cy="1597025"/>
          </a:xfrm>
        </p:spPr>
        <p:txBody>
          <a:bodyPr>
            <a:normAutofit/>
          </a:bodyPr>
          <a:lstStyle/>
          <a:p>
            <a:pPr algn="ctr"/>
            <a:r>
              <a:rPr lang="en-US" sz="2800" dirty="0">
                <a:latin typeface="Arial Black" panose="020B0A04020102020204" pitchFamily="34" charset="0"/>
              </a:rPr>
              <a:t>§39-2110</a:t>
            </a:r>
            <a:br>
              <a:rPr lang="en-US" sz="2800" dirty="0">
                <a:latin typeface="Arial Black" panose="020B0A04020102020204" pitchFamily="34" charset="0"/>
              </a:rPr>
            </a:br>
            <a:r>
              <a:rPr lang="en-US" sz="2800" b="1" dirty="0">
                <a:latin typeface="Arial" panose="020B0604020202020204" pitchFamily="34" charset="0"/>
                <a:cs typeface="Arial" panose="020B0604020202020204" pitchFamily="34" charset="0"/>
              </a:rPr>
              <a:t>Assignment of Functional Classification (FC) by NDOT</a:t>
            </a:r>
            <a:endParaRPr lang="en-US" sz="2800" dirty="0">
              <a:latin typeface="Arial Black" panose="020B0A04020102020204" pitchFamily="34" charset="0"/>
            </a:endParaRPr>
          </a:p>
        </p:txBody>
      </p:sp>
      <p:sp>
        <p:nvSpPr>
          <p:cNvPr id="10" name="TextBox 9"/>
          <p:cNvSpPr txBox="1"/>
          <p:nvPr/>
        </p:nvSpPr>
        <p:spPr>
          <a:xfrm>
            <a:off x="7865165" y="6420521"/>
            <a:ext cx="1278835" cy="369332"/>
          </a:xfrm>
          <a:prstGeom prst="rect">
            <a:avLst/>
          </a:prstGeom>
          <a:noFill/>
        </p:spPr>
        <p:txBody>
          <a:bodyPr wrap="square" rtlCol="0">
            <a:spAutoFit/>
          </a:bodyPr>
          <a:lstStyle/>
          <a:p>
            <a:r>
              <a:rPr lang="en-US" dirty="0">
                <a:solidFill>
                  <a:schemeClr val="bg1"/>
                </a:solidFill>
                <a:latin typeface="Calibri"/>
              </a:rPr>
              <a:t>Slide </a:t>
            </a:r>
            <a:fld id="{8FB1B683-E8B6-47F2-ADE9-B36DBAE3DE92}" type="slidenum">
              <a:rPr lang="en-US" smtClean="0">
                <a:solidFill>
                  <a:schemeClr val="bg1"/>
                </a:solidFill>
                <a:latin typeface="Calibri"/>
              </a:rPr>
              <a:t>19</a:t>
            </a:fld>
            <a:endParaRPr lang="en-US" dirty="0">
              <a:solidFill>
                <a:schemeClr val="bg1"/>
              </a:solidFill>
              <a:latin typeface="Calibri"/>
            </a:endParaRPr>
          </a:p>
        </p:txBody>
      </p:sp>
      <p:sp>
        <p:nvSpPr>
          <p:cNvPr id="3" name="Content Placeholder 2"/>
          <p:cNvSpPr>
            <a:spLocks noGrp="1"/>
          </p:cNvSpPr>
          <p:nvPr>
            <p:ph idx="4294967295"/>
          </p:nvPr>
        </p:nvSpPr>
        <p:spPr>
          <a:xfrm>
            <a:off x="914400" y="1924050"/>
            <a:ext cx="8229600" cy="4246563"/>
          </a:xfrm>
        </p:spPr>
        <p:txBody>
          <a:bodyPr>
            <a:normAutofit/>
          </a:bodyPr>
          <a:lstStyle/>
          <a:p>
            <a:pPr marL="284163" indent="-284163">
              <a:spcBef>
                <a:spcPts val="600"/>
              </a:spcBef>
              <a:buNone/>
            </a:pPr>
            <a:endParaRPr lang="en-US" sz="2800" dirty="0">
              <a:latin typeface="Arial" panose="020B0604020202020204" pitchFamily="34" charset="0"/>
              <a:cs typeface="Arial" panose="020B0604020202020204" pitchFamily="34" charset="0"/>
            </a:endParaRPr>
          </a:p>
          <a:p>
            <a:pPr marL="569913" lvl="1">
              <a:spcBef>
                <a:spcPts val="60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Requests go to </a:t>
            </a:r>
            <a:r>
              <a:rPr lang="en-US" sz="2800" b="1" dirty="0">
                <a:latin typeface="Arial" panose="020B0604020202020204" pitchFamily="34" charset="0"/>
                <a:cs typeface="Arial" panose="020B0604020202020204" pitchFamily="34" charset="0"/>
              </a:rPr>
              <a:t>NDOT</a:t>
            </a:r>
            <a:r>
              <a:rPr lang="en-US" sz="2800" dirty="0">
                <a:latin typeface="Arial" panose="020B0604020202020204" pitchFamily="34" charset="0"/>
                <a:cs typeface="Arial" panose="020B0604020202020204" pitchFamily="34" charset="0"/>
              </a:rPr>
              <a:t> </a:t>
            </a:r>
          </a:p>
          <a:p>
            <a:pPr marL="569913" lvl="1">
              <a:spcBef>
                <a:spcPts val="600"/>
              </a:spcBef>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569913" lvl="1">
              <a:spcBef>
                <a:spcPts val="60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NDOT assigns FC after consulting with local authority</a:t>
            </a:r>
          </a:p>
          <a:p>
            <a:pPr marL="569913" indent="-285750">
              <a:spcBef>
                <a:spcPts val="600"/>
              </a:spcBef>
              <a:buNone/>
            </a:pPr>
            <a:endParaRPr lang="en-US" sz="2800" dirty="0">
              <a:latin typeface="Arial" panose="020B0604020202020204" pitchFamily="34" charset="0"/>
              <a:cs typeface="Arial" panose="020B0604020202020204" pitchFamily="34" charset="0"/>
            </a:endParaRPr>
          </a:p>
          <a:p>
            <a:pPr marL="569913" indent="-285750">
              <a:spcBef>
                <a:spcPts val="60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Initially (early 1970’s), all roads were classified “from scratch”</a:t>
            </a:r>
          </a:p>
          <a:p>
            <a:pPr marL="569913" indent="-285750">
              <a:spcBef>
                <a:spcPts val="600"/>
              </a:spcBef>
              <a:buNone/>
            </a:pPr>
            <a:endParaRPr lang="en-US" sz="1200" dirty="0">
              <a:latin typeface="Arial" panose="020B0604020202020204" pitchFamily="34" charset="0"/>
              <a:cs typeface="Arial" panose="020B0604020202020204" pitchFamily="34" charset="0"/>
            </a:endParaRPr>
          </a:p>
          <a:p>
            <a:pPr marL="569913" indent="-285750">
              <a:spcBef>
                <a:spcPts val="60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Now, this applies to </a:t>
            </a:r>
            <a:r>
              <a:rPr lang="en-US" sz="2800" u="sng" dirty="0">
                <a:latin typeface="Arial" panose="020B0604020202020204" pitchFamily="34" charset="0"/>
                <a:cs typeface="Arial" panose="020B0604020202020204" pitchFamily="34" charset="0"/>
              </a:rPr>
              <a:t>new roads</a:t>
            </a:r>
          </a:p>
          <a:p>
            <a:pPr marL="457200" lvl="1" indent="0">
              <a:buNone/>
            </a:pP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12" name="TextBox 11"/>
          <p:cNvSpPr txBox="1"/>
          <p:nvPr/>
        </p:nvSpPr>
        <p:spPr>
          <a:xfrm>
            <a:off x="677108" y="1522030"/>
            <a:ext cx="8466891" cy="400110"/>
          </a:xfrm>
          <a:prstGeom prst="rect">
            <a:avLst/>
          </a:prstGeom>
          <a:noFill/>
        </p:spPr>
        <p:txBody>
          <a:bodyPr wrap="square" rtlCol="0">
            <a:spAutoFit/>
          </a:bodyPr>
          <a:lstStyle/>
          <a:p>
            <a:pPr algn="ctr"/>
            <a:r>
              <a:rPr lang="en-US" sz="2000" dirty="0">
                <a:hlinkClick r:id="rId3"/>
              </a:rPr>
              <a:t>http://www.nebraskalegislature.gov/laws/browse-chapters.php?chapter=39</a:t>
            </a:r>
            <a:endParaRPr lang="en-US" sz="2000" dirty="0"/>
          </a:p>
        </p:txBody>
      </p:sp>
      <p:pic>
        <p:nvPicPr>
          <p:cNvPr id="13" name="Picture 12"/>
          <p:cNvPicPr>
            <a:picLocks noChangeAspect="1"/>
          </p:cNvPicPr>
          <p:nvPr/>
        </p:nvPicPr>
        <p:blipFill>
          <a:blip r:embed="rId4"/>
          <a:stretch>
            <a:fillRect/>
          </a:stretch>
        </p:blipFill>
        <p:spPr>
          <a:xfrm>
            <a:off x="7536546" y="0"/>
            <a:ext cx="1607454" cy="1489476"/>
          </a:xfrm>
          <a:prstGeom prst="rect">
            <a:avLst/>
          </a:prstGeom>
        </p:spPr>
      </p:pic>
      <p:pic>
        <p:nvPicPr>
          <p:cNvPr id="14" name="Picture 13"/>
          <p:cNvPicPr>
            <a:picLocks noChangeAspect="1"/>
          </p:cNvPicPr>
          <p:nvPr/>
        </p:nvPicPr>
        <p:blipFill>
          <a:blip r:embed="rId5"/>
          <a:stretch>
            <a:fillRect/>
          </a:stretch>
        </p:blipFill>
        <p:spPr>
          <a:xfrm>
            <a:off x="0" y="-20887"/>
            <a:ext cx="1574586" cy="1531249"/>
          </a:xfrm>
          <a:prstGeom prst="rect">
            <a:avLst/>
          </a:prstGeom>
        </p:spPr>
      </p:pic>
      <p:pic>
        <p:nvPicPr>
          <p:cNvPr id="16" name="Picture 15">
            <a:extLst>
              <a:ext uri="{FF2B5EF4-FFF2-40B4-BE49-F238E27FC236}">
                <a16:creationId xmlns:a16="http://schemas.microsoft.com/office/drawing/2014/main" id="{61C85D35-1876-4522-A653-D123E5025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1868" y="2150892"/>
            <a:ext cx="2417064" cy="963168"/>
          </a:xfrm>
          <a:prstGeom prst="rect">
            <a:avLst/>
          </a:prstGeom>
        </p:spPr>
      </p:pic>
    </p:spTree>
    <p:extLst>
      <p:ext uri="{BB962C8B-B14F-4D97-AF65-F5344CB8AC3E}">
        <p14:creationId xmlns:p14="http://schemas.microsoft.com/office/powerpoint/2010/main" val="12226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5088"/>
            <a:ext cx="9144000" cy="1104900"/>
          </a:xfrm>
        </p:spPr>
        <p:txBody>
          <a:bodyPr/>
          <a:lstStyle/>
          <a:p>
            <a:pPr algn="ctr"/>
            <a:r>
              <a:rPr lang="en-US" dirty="0"/>
              <a:t>Terminology and Acronyms </a:t>
            </a:r>
            <a:br>
              <a:rPr lang="en-US" dirty="0"/>
            </a:br>
            <a:r>
              <a:rPr lang="en-US" sz="2800" dirty="0"/>
              <a:t>used in this video</a:t>
            </a:r>
          </a:p>
        </p:txBody>
      </p:sp>
      <p:sp>
        <p:nvSpPr>
          <p:cNvPr id="8" name="Slide Number Placeholder 7"/>
          <p:cNvSpPr>
            <a:spLocks noGrp="1"/>
          </p:cNvSpPr>
          <p:nvPr>
            <p:ph type="sldNum" idx="4294967295"/>
          </p:nvPr>
        </p:nvSpPr>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2</a:t>
            </a:fld>
            <a:endParaRPr lang="en-US" dirty="0">
              <a:solidFill>
                <a:schemeClr val="bg1"/>
              </a:solidFill>
              <a:latin typeface="Calibri"/>
            </a:endParaRPr>
          </a:p>
        </p:txBody>
      </p:sp>
      <p:sp>
        <p:nvSpPr>
          <p:cNvPr id="3" name="Subtitle 2"/>
          <p:cNvSpPr>
            <a:spLocks noGrp="1"/>
          </p:cNvSpPr>
          <p:nvPr>
            <p:ph type="subTitle" idx="4294967295"/>
          </p:nvPr>
        </p:nvSpPr>
        <p:spPr>
          <a:xfrm>
            <a:off x="1195388" y="1227138"/>
            <a:ext cx="7948612" cy="5260975"/>
          </a:xfrm>
        </p:spPr>
        <p:txBody>
          <a:bodyPr/>
          <a:lstStyle/>
          <a:p>
            <a:pPr marL="514350" indent="-514350">
              <a:buFont typeface="+mj-lt"/>
              <a:buAutoNum type="alphaLcParenR"/>
            </a:pPr>
            <a:r>
              <a:rPr lang="en-US" sz="2400" dirty="0">
                <a:latin typeface="+mn-lt"/>
              </a:rPr>
              <a:t>NBCS = </a:t>
            </a:r>
            <a:r>
              <a:rPr lang="en-US" sz="2400" b="1" dirty="0">
                <a:latin typeface="Calibri"/>
              </a:rPr>
              <a:t>N</a:t>
            </a:r>
            <a:r>
              <a:rPr lang="en-US" sz="2400" dirty="0">
                <a:latin typeface="Calibri"/>
              </a:rPr>
              <a:t>ebraska </a:t>
            </a:r>
            <a:r>
              <a:rPr lang="en-US" sz="2400" b="1" dirty="0">
                <a:latin typeface="Calibri"/>
              </a:rPr>
              <a:t>B</a:t>
            </a:r>
            <a:r>
              <a:rPr lang="en-US" sz="2400" dirty="0">
                <a:latin typeface="Calibri"/>
              </a:rPr>
              <a:t>oard of Public Roads </a:t>
            </a:r>
            <a:r>
              <a:rPr lang="en-US" sz="2400" b="1" dirty="0">
                <a:latin typeface="Calibri"/>
              </a:rPr>
              <a:t>C</a:t>
            </a:r>
            <a:r>
              <a:rPr lang="en-US" sz="2400" dirty="0">
                <a:latin typeface="Calibri"/>
              </a:rPr>
              <a:t>lassifications and </a:t>
            </a:r>
            <a:r>
              <a:rPr lang="en-US" sz="2400" b="1" dirty="0">
                <a:latin typeface="Calibri"/>
              </a:rPr>
              <a:t>S</a:t>
            </a:r>
            <a:r>
              <a:rPr lang="en-US" sz="2400" dirty="0">
                <a:latin typeface="Calibri"/>
              </a:rPr>
              <a:t>tandards = </a:t>
            </a:r>
            <a:r>
              <a:rPr lang="en-US" sz="2400" dirty="0">
                <a:latin typeface="+mn-lt"/>
              </a:rPr>
              <a:t>“The Board” = “The Board of Public Roads”</a:t>
            </a:r>
          </a:p>
          <a:p>
            <a:pPr marL="514350" indent="-514350">
              <a:buFont typeface="+mj-lt"/>
              <a:buAutoNum type="alphaLcParenR"/>
            </a:pPr>
            <a:r>
              <a:rPr lang="en-US" sz="2400" dirty="0">
                <a:latin typeface="Calibri"/>
              </a:rPr>
              <a:t>NDOT = </a:t>
            </a:r>
            <a:r>
              <a:rPr lang="en-US" sz="2400" b="1" dirty="0">
                <a:latin typeface="Calibri"/>
              </a:rPr>
              <a:t>N</a:t>
            </a:r>
            <a:r>
              <a:rPr lang="en-US" sz="2400" dirty="0">
                <a:latin typeface="Calibri"/>
              </a:rPr>
              <a:t>ebraska </a:t>
            </a:r>
            <a:r>
              <a:rPr lang="en-US" sz="2400" b="1" dirty="0">
                <a:latin typeface="Calibri"/>
              </a:rPr>
              <a:t>D</a:t>
            </a:r>
            <a:r>
              <a:rPr lang="en-US" sz="2400" dirty="0">
                <a:latin typeface="Calibri"/>
              </a:rPr>
              <a:t>epartment </a:t>
            </a:r>
            <a:r>
              <a:rPr lang="en-US" sz="2400" b="1" dirty="0">
                <a:latin typeface="Calibri"/>
              </a:rPr>
              <a:t>o</a:t>
            </a:r>
            <a:r>
              <a:rPr lang="en-US" sz="2400" dirty="0">
                <a:latin typeface="Calibri"/>
              </a:rPr>
              <a:t>f </a:t>
            </a:r>
            <a:r>
              <a:rPr lang="en-US" sz="2400" b="1" dirty="0">
                <a:latin typeface="Calibri"/>
              </a:rPr>
              <a:t>T</a:t>
            </a:r>
            <a:r>
              <a:rPr lang="en-US" sz="2400" dirty="0">
                <a:latin typeface="Calibri"/>
              </a:rPr>
              <a:t>ransportation</a:t>
            </a:r>
            <a:endParaRPr lang="en-US" sz="2400" dirty="0">
              <a:latin typeface="+mn-lt"/>
            </a:endParaRPr>
          </a:p>
          <a:p>
            <a:pPr marL="514350" indent="-514350">
              <a:buFont typeface="+mj-lt"/>
              <a:buAutoNum type="alphaLcParenR"/>
            </a:pPr>
            <a:r>
              <a:rPr lang="en-US" sz="2400" dirty="0">
                <a:latin typeface="+mn-lt"/>
              </a:rPr>
              <a:t>Standards vs. </a:t>
            </a:r>
            <a:r>
              <a:rPr lang="en-US" sz="2400" b="1" dirty="0">
                <a:latin typeface="+mn-lt"/>
              </a:rPr>
              <a:t>M</a:t>
            </a:r>
            <a:r>
              <a:rPr lang="en-US" sz="2400" dirty="0">
                <a:latin typeface="+mn-lt"/>
              </a:rPr>
              <a:t>inimum </a:t>
            </a:r>
            <a:r>
              <a:rPr lang="en-US" sz="2400" b="1" dirty="0">
                <a:latin typeface="+mn-lt"/>
              </a:rPr>
              <a:t>D</a:t>
            </a:r>
            <a:r>
              <a:rPr lang="en-US" sz="2400" dirty="0">
                <a:latin typeface="+mn-lt"/>
              </a:rPr>
              <a:t>esign </a:t>
            </a:r>
            <a:r>
              <a:rPr lang="en-US" sz="2400" b="1" dirty="0">
                <a:latin typeface="+mn-lt"/>
              </a:rPr>
              <a:t>S</a:t>
            </a:r>
            <a:r>
              <a:rPr lang="en-US" sz="2400" dirty="0">
                <a:latin typeface="+mn-lt"/>
              </a:rPr>
              <a:t>tandards (MDS)</a:t>
            </a:r>
          </a:p>
          <a:p>
            <a:pPr marL="514350" indent="-514350">
              <a:buFont typeface="+mj-lt"/>
              <a:buAutoNum type="alphaLcParenR"/>
            </a:pPr>
            <a:r>
              <a:rPr lang="en-US" sz="2400" dirty="0">
                <a:solidFill>
                  <a:prstClr val="black"/>
                </a:solidFill>
                <a:latin typeface="+mn-lt"/>
              </a:rPr>
              <a:t>Neb. Rev. Stat. = </a:t>
            </a:r>
            <a:r>
              <a:rPr lang="en-US" sz="2400" b="1" dirty="0">
                <a:solidFill>
                  <a:prstClr val="black"/>
                </a:solidFill>
                <a:latin typeface="+mn-lt"/>
              </a:rPr>
              <a:t>Neb</a:t>
            </a:r>
            <a:r>
              <a:rPr lang="en-US" sz="2400" dirty="0">
                <a:solidFill>
                  <a:prstClr val="black"/>
                </a:solidFill>
                <a:latin typeface="+mn-lt"/>
              </a:rPr>
              <a:t>raska </a:t>
            </a:r>
            <a:r>
              <a:rPr lang="en-US" sz="2400" b="1" dirty="0">
                <a:solidFill>
                  <a:prstClr val="black"/>
                </a:solidFill>
                <a:latin typeface="+mn-lt"/>
              </a:rPr>
              <a:t>Rev</a:t>
            </a:r>
            <a:r>
              <a:rPr lang="en-US" sz="2400" dirty="0">
                <a:solidFill>
                  <a:prstClr val="black"/>
                </a:solidFill>
                <a:latin typeface="+mn-lt"/>
              </a:rPr>
              <a:t>ised </a:t>
            </a:r>
            <a:r>
              <a:rPr lang="en-US" sz="2400" b="1" dirty="0">
                <a:solidFill>
                  <a:prstClr val="black"/>
                </a:solidFill>
                <a:latin typeface="+mn-lt"/>
              </a:rPr>
              <a:t>Stat</a:t>
            </a:r>
            <a:r>
              <a:rPr lang="en-US" sz="2400" dirty="0">
                <a:solidFill>
                  <a:prstClr val="black"/>
                </a:solidFill>
                <a:latin typeface="+mn-lt"/>
              </a:rPr>
              <a:t>utes</a:t>
            </a:r>
            <a:endParaRPr lang="en-US" sz="2400" dirty="0">
              <a:latin typeface="+mn-lt"/>
            </a:endParaRPr>
          </a:p>
          <a:p>
            <a:pPr marL="514350" indent="-514350">
              <a:buFont typeface="+mj-lt"/>
              <a:buAutoNum type="alphaLcParenR"/>
            </a:pPr>
            <a:r>
              <a:rPr lang="en-US" sz="2400" dirty="0">
                <a:latin typeface="+mn-lt"/>
              </a:rPr>
              <a:t>NAC = </a:t>
            </a:r>
            <a:r>
              <a:rPr lang="en-US" sz="2400" b="1" dirty="0">
                <a:latin typeface="+mn-lt"/>
              </a:rPr>
              <a:t>N</a:t>
            </a:r>
            <a:r>
              <a:rPr lang="en-US" sz="2400" dirty="0">
                <a:latin typeface="+mn-lt"/>
              </a:rPr>
              <a:t>ebraska </a:t>
            </a:r>
            <a:r>
              <a:rPr lang="en-US" sz="2400" b="1" dirty="0">
                <a:latin typeface="+mn-lt"/>
              </a:rPr>
              <a:t>A</a:t>
            </a:r>
            <a:r>
              <a:rPr lang="en-US" sz="2400" dirty="0">
                <a:latin typeface="+mn-lt"/>
              </a:rPr>
              <a:t>dministrative </a:t>
            </a:r>
            <a:r>
              <a:rPr lang="en-US" sz="2400" b="1" dirty="0">
                <a:latin typeface="+mn-lt"/>
              </a:rPr>
              <a:t>C</a:t>
            </a:r>
            <a:r>
              <a:rPr lang="en-US" sz="2400" dirty="0">
                <a:latin typeface="+mn-lt"/>
              </a:rPr>
              <a:t>ode</a:t>
            </a:r>
          </a:p>
          <a:p>
            <a:pPr marL="514350" indent="-514350">
              <a:buFont typeface="+mj-lt"/>
              <a:buAutoNum type="alphaLcParenR"/>
            </a:pPr>
            <a:r>
              <a:rPr lang="en-US" sz="2400" dirty="0">
                <a:latin typeface="+mn-lt"/>
              </a:rPr>
              <a:t>Highways = Roads = Streets (§39-101(3), </a:t>
            </a:r>
            <a:r>
              <a:rPr lang="en-US" sz="2400" dirty="0">
                <a:latin typeface="Calibri"/>
              </a:rPr>
              <a:t>§60-624)</a:t>
            </a:r>
          </a:p>
          <a:p>
            <a:pPr marL="514350" indent="-514350">
              <a:buFont typeface="+mj-lt"/>
              <a:buAutoNum type="alphaLcParenR"/>
            </a:pPr>
            <a:r>
              <a:rPr lang="en-US" sz="2400" dirty="0">
                <a:latin typeface="Calibri"/>
              </a:rPr>
              <a:t>3R = </a:t>
            </a:r>
            <a:r>
              <a:rPr lang="en-US" sz="2400" b="1" dirty="0">
                <a:latin typeface="Calibri"/>
              </a:rPr>
              <a:t>R</a:t>
            </a:r>
            <a:r>
              <a:rPr lang="en-US" sz="2400" dirty="0">
                <a:latin typeface="Calibri"/>
              </a:rPr>
              <a:t>esurfacing, </a:t>
            </a:r>
            <a:r>
              <a:rPr lang="en-US" sz="2400" b="1" dirty="0">
                <a:latin typeface="Calibri"/>
              </a:rPr>
              <a:t>R</a:t>
            </a:r>
            <a:r>
              <a:rPr lang="en-US" sz="2400" dirty="0">
                <a:latin typeface="Calibri"/>
              </a:rPr>
              <a:t>estoration and </a:t>
            </a:r>
            <a:r>
              <a:rPr lang="en-US" sz="2400" b="1" dirty="0">
                <a:latin typeface="Calibri"/>
              </a:rPr>
              <a:t>R</a:t>
            </a:r>
            <a:r>
              <a:rPr lang="en-US" sz="2400" dirty="0">
                <a:latin typeface="Calibri"/>
              </a:rPr>
              <a:t>ehabilitation</a:t>
            </a:r>
          </a:p>
          <a:p>
            <a:pPr marL="514350" indent="-514350">
              <a:buFont typeface="+mj-lt"/>
              <a:buAutoNum type="alphaLcParenR"/>
            </a:pPr>
            <a:r>
              <a:rPr lang="en-US" sz="2400" dirty="0">
                <a:latin typeface="Calibri"/>
              </a:rPr>
              <a:t>FC = </a:t>
            </a:r>
            <a:r>
              <a:rPr lang="en-US" sz="2400" b="1" dirty="0">
                <a:latin typeface="Calibri"/>
              </a:rPr>
              <a:t>F</a:t>
            </a:r>
            <a:r>
              <a:rPr lang="en-US" sz="2400" dirty="0">
                <a:latin typeface="Calibri"/>
              </a:rPr>
              <a:t>unctional </a:t>
            </a:r>
            <a:r>
              <a:rPr lang="en-US" sz="2400" b="1" dirty="0">
                <a:latin typeface="Calibri"/>
              </a:rPr>
              <a:t>C</a:t>
            </a:r>
            <a:r>
              <a:rPr lang="en-US" sz="2400" dirty="0">
                <a:latin typeface="Calibri"/>
              </a:rPr>
              <a:t>lassification</a:t>
            </a:r>
          </a:p>
          <a:p>
            <a:pPr marL="514350" indent="-514350">
              <a:buFont typeface="+mj-lt"/>
              <a:buAutoNum type="alphaLcParenR"/>
            </a:pPr>
            <a:r>
              <a:rPr lang="en-US" sz="2400" dirty="0">
                <a:latin typeface="Calibri"/>
              </a:rPr>
              <a:t>CFR = </a:t>
            </a:r>
            <a:r>
              <a:rPr lang="en-US" sz="2400" b="1" dirty="0">
                <a:latin typeface="Calibri"/>
              </a:rPr>
              <a:t>C</a:t>
            </a:r>
            <a:r>
              <a:rPr lang="en-US" sz="2400" dirty="0">
                <a:latin typeface="Calibri"/>
              </a:rPr>
              <a:t>ode of </a:t>
            </a:r>
            <a:r>
              <a:rPr lang="en-US" sz="2400" b="1" dirty="0">
                <a:latin typeface="Calibri"/>
              </a:rPr>
              <a:t>F</a:t>
            </a:r>
            <a:r>
              <a:rPr lang="en-US" sz="2400" dirty="0">
                <a:latin typeface="Calibri"/>
              </a:rPr>
              <a:t>ederal </a:t>
            </a:r>
            <a:r>
              <a:rPr lang="en-US" sz="2400" b="1" dirty="0">
                <a:latin typeface="Calibri"/>
              </a:rPr>
              <a:t>R</a:t>
            </a:r>
            <a:r>
              <a:rPr lang="en-US" sz="2400" dirty="0">
                <a:latin typeface="Calibri"/>
              </a:rPr>
              <a:t>egulations</a:t>
            </a:r>
          </a:p>
          <a:p>
            <a:pPr marL="514350" indent="-514350">
              <a:buFont typeface="+mj-lt"/>
              <a:buAutoNum type="alphaLcParenR"/>
            </a:pPr>
            <a:r>
              <a:rPr lang="en-US" sz="2400" dirty="0">
                <a:latin typeface="Calibri"/>
              </a:rPr>
              <a:t>AASHTO = </a:t>
            </a:r>
            <a:r>
              <a:rPr lang="en-US" sz="2400" b="1" dirty="0">
                <a:latin typeface="Calibri"/>
              </a:rPr>
              <a:t>A</a:t>
            </a:r>
            <a:r>
              <a:rPr lang="en-US" sz="2400" dirty="0">
                <a:latin typeface="Calibri"/>
              </a:rPr>
              <a:t>merican </a:t>
            </a:r>
            <a:r>
              <a:rPr lang="en-US" sz="2400" b="1" dirty="0">
                <a:latin typeface="Calibri"/>
              </a:rPr>
              <a:t>A</a:t>
            </a:r>
            <a:r>
              <a:rPr lang="en-US" sz="2400" dirty="0">
                <a:latin typeface="Calibri"/>
              </a:rPr>
              <a:t>ssociation of </a:t>
            </a:r>
            <a:r>
              <a:rPr lang="en-US" sz="2400" b="1" dirty="0">
                <a:latin typeface="Calibri"/>
              </a:rPr>
              <a:t>S</a:t>
            </a:r>
            <a:r>
              <a:rPr lang="en-US" sz="2400" dirty="0">
                <a:latin typeface="Calibri"/>
              </a:rPr>
              <a:t>tate </a:t>
            </a:r>
            <a:r>
              <a:rPr lang="en-US" sz="2400" b="1" dirty="0">
                <a:latin typeface="Calibri"/>
              </a:rPr>
              <a:t>H</a:t>
            </a:r>
            <a:r>
              <a:rPr lang="en-US" sz="2400" dirty="0">
                <a:latin typeface="Calibri"/>
              </a:rPr>
              <a:t>ighway </a:t>
            </a:r>
            <a:r>
              <a:rPr lang="en-US" sz="2400" b="1" dirty="0">
                <a:latin typeface="Calibri"/>
              </a:rPr>
              <a:t>T</a:t>
            </a:r>
            <a:r>
              <a:rPr lang="en-US" sz="2400" dirty="0">
                <a:latin typeface="Calibri"/>
              </a:rPr>
              <a:t>ransportation </a:t>
            </a:r>
            <a:r>
              <a:rPr lang="en-US" sz="2400" b="1" dirty="0">
                <a:latin typeface="Calibri"/>
              </a:rPr>
              <a:t>O</a:t>
            </a:r>
            <a:r>
              <a:rPr lang="en-US" sz="2400" dirty="0">
                <a:latin typeface="Calibri"/>
              </a:rPr>
              <a:t>fficials </a:t>
            </a:r>
            <a:endParaRPr lang="en-US" sz="2400" dirty="0">
              <a:latin typeface="+mn-lt"/>
            </a:endParaRPr>
          </a:p>
        </p:txBody>
      </p:sp>
      <p:sp>
        <p:nvSpPr>
          <p:cNvPr id="19" name="Slide Number Placeholder 10">
            <a:extLst>
              <a:ext uri="{FF2B5EF4-FFF2-40B4-BE49-F238E27FC236}">
                <a16:creationId xmlns:a16="http://schemas.microsoft.com/office/drawing/2014/main" id="{BCDB6C9A-F193-422A-9A00-B0B50235039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36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1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29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58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654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848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935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993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10410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txBox="1">
            <a:spLocks noChangeArrowheads="1"/>
          </p:cNvSpPr>
          <p:nvPr/>
        </p:nvSpPr>
        <p:spPr>
          <a:xfrm>
            <a:off x="533400" y="1447800"/>
            <a:ext cx="8229600" cy="4876800"/>
          </a:xfrm>
          <a:prstGeom prst="rect">
            <a:avLst/>
          </a:prstGeom>
          <a:effectLst>
            <a:outerShdw dist="17961" dir="2700000" algn="ctr" rotWithShape="0">
              <a:schemeClr val="bg1"/>
            </a:outerShdw>
          </a:effectLst>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itle 1"/>
          <p:cNvSpPr>
            <a:spLocks noGrp="1"/>
          </p:cNvSpPr>
          <p:nvPr>
            <p:ph type="title" idx="4294967295"/>
          </p:nvPr>
        </p:nvSpPr>
        <p:spPr>
          <a:xfrm>
            <a:off x="1574586" y="112713"/>
            <a:ext cx="5961960" cy="1663700"/>
          </a:xfrm>
        </p:spPr>
        <p:txBody>
          <a:bodyPr>
            <a:normAutofit fontScale="90000"/>
          </a:bodyPr>
          <a:lstStyle/>
          <a:p>
            <a:pPr lvl="0" algn="ctr"/>
            <a:r>
              <a:rPr lang="en-US" sz="2800" dirty="0">
                <a:latin typeface="Arial Black" panose="020B0A04020102020204" pitchFamily="34" charset="0"/>
              </a:rPr>
              <a:t>§39-2111</a:t>
            </a:r>
            <a:br>
              <a:rPr lang="en-US" sz="2800" dirty="0">
                <a:latin typeface="Arial Black" panose="020B0A04020102020204" pitchFamily="34" charset="0"/>
              </a:rPr>
            </a:br>
            <a:r>
              <a:rPr lang="en-US" sz="2800" dirty="0">
                <a:latin typeface="Arial Black" panose="020B0A04020102020204" pitchFamily="34" charset="0"/>
              </a:rPr>
              <a:t>NBCS Responsibility</a:t>
            </a:r>
            <a:br>
              <a:rPr lang="en-US" sz="2800" dirty="0">
                <a:latin typeface="Arial Black" panose="020B0A04020102020204" pitchFamily="34" charset="0"/>
              </a:rPr>
            </a:br>
            <a:r>
              <a:rPr lang="en-US" sz="3100" dirty="0">
                <a:latin typeface="Arial Black" panose="020B0A04020102020204" pitchFamily="34" charset="0"/>
              </a:rPr>
              <a:t>Functional Classification </a:t>
            </a:r>
            <a:br>
              <a:rPr lang="en-US" sz="3100" dirty="0">
                <a:latin typeface="Arial Black" panose="020B0A04020102020204" pitchFamily="34" charset="0"/>
              </a:rPr>
            </a:br>
            <a:r>
              <a:rPr lang="en-US" sz="3100" dirty="0">
                <a:latin typeface="Arial Black" panose="020B0A04020102020204" pitchFamily="34" charset="0"/>
              </a:rPr>
              <a:t>Appeal Requests</a:t>
            </a:r>
            <a:endParaRPr lang="en-US" sz="2800" dirty="0">
              <a:latin typeface="Arial Black" panose="020B0A04020102020204" pitchFamily="34" charset="0"/>
            </a:endParaRPr>
          </a:p>
        </p:txBody>
      </p:sp>
      <p:sp>
        <p:nvSpPr>
          <p:cNvPr id="5" name="TextBox 4"/>
          <p:cNvSpPr txBox="1"/>
          <p:nvPr/>
        </p:nvSpPr>
        <p:spPr>
          <a:xfrm>
            <a:off x="7967486" y="6442630"/>
            <a:ext cx="1278835" cy="369332"/>
          </a:xfrm>
          <a:prstGeom prst="rect">
            <a:avLst/>
          </a:prstGeom>
          <a:noFill/>
        </p:spPr>
        <p:txBody>
          <a:bodyPr wrap="square" rtlCol="0">
            <a:spAutoFit/>
          </a:bodyPr>
          <a:lstStyle/>
          <a:p>
            <a:r>
              <a:rPr lang="en-US" dirty="0">
                <a:solidFill>
                  <a:schemeClr val="bg1"/>
                </a:solidFill>
                <a:latin typeface="Calibri"/>
              </a:rPr>
              <a:t>Slide </a:t>
            </a:r>
            <a:fld id="{3F890951-A105-4443-A3D9-E8D247C3B701}" type="slidenum">
              <a:rPr lang="en-US" smtClean="0">
                <a:solidFill>
                  <a:schemeClr val="bg1"/>
                </a:solidFill>
                <a:latin typeface="Calibri"/>
              </a:rPr>
              <a:t>20</a:t>
            </a:fld>
            <a:endParaRPr lang="en-US" dirty="0">
              <a:solidFill>
                <a:schemeClr val="bg1"/>
              </a:solidFill>
              <a:latin typeface="Calibri"/>
            </a:endParaRPr>
          </a:p>
        </p:txBody>
      </p:sp>
      <p:sp>
        <p:nvSpPr>
          <p:cNvPr id="3" name="Content Placeholder 2"/>
          <p:cNvSpPr>
            <a:spLocks noGrp="1"/>
          </p:cNvSpPr>
          <p:nvPr>
            <p:ph idx="4294967295"/>
          </p:nvPr>
        </p:nvSpPr>
        <p:spPr>
          <a:xfrm>
            <a:off x="765634" y="2510236"/>
            <a:ext cx="8229600" cy="3584575"/>
          </a:xfrm>
        </p:spPr>
        <p:txBody>
          <a:bodyPr>
            <a:normAutofit/>
          </a:bodyPr>
          <a:lstStyle/>
          <a:p>
            <a:pPr marL="344488" lvl="1" indent="-344488">
              <a:spcBef>
                <a:spcPts val="600"/>
              </a:spcBef>
              <a:spcAft>
                <a:spcPts val="6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Board (NBCS) </a:t>
            </a:r>
            <a:r>
              <a:rPr lang="en-US" sz="2400" dirty="0">
                <a:latin typeface="Arial" panose="020B0604020202020204" pitchFamily="34" charset="0"/>
                <a:cs typeface="Arial" panose="020B0604020202020204" pitchFamily="34" charset="0"/>
              </a:rPr>
              <a:t>reviews FC appeals</a:t>
            </a:r>
          </a:p>
          <a:p>
            <a:pPr marL="344488" lvl="1" indent="-344488">
              <a:spcBef>
                <a:spcPts val="600"/>
              </a:spcBef>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Holds Public Hearing if deemed advisable</a:t>
            </a:r>
          </a:p>
          <a:p>
            <a:pPr marL="344488" lvl="1" indent="-344488">
              <a:spcBef>
                <a:spcPts val="600"/>
              </a:spcBef>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Renders decision</a:t>
            </a:r>
          </a:p>
          <a:p>
            <a:pPr marL="344488" indent="-344488">
              <a:spcBef>
                <a:spcPts val="600"/>
              </a:spcBef>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Decision can be appealed in accordance with the Administrative Procedure Act </a:t>
            </a:r>
          </a:p>
          <a:p>
            <a:pPr marL="344488" indent="0">
              <a:spcBef>
                <a:spcPts val="600"/>
              </a:spcBef>
              <a:spcAft>
                <a:spcPts val="600"/>
              </a:spcAft>
              <a:buNone/>
            </a:pPr>
            <a:r>
              <a:rPr lang="en-US" sz="2400" i="1" dirty="0">
                <a:latin typeface="Arial" panose="020B0604020202020204" pitchFamily="34" charset="0"/>
                <a:cs typeface="Arial" panose="020B0604020202020204" pitchFamily="34" charset="0"/>
              </a:rPr>
              <a:t>(NDOT, County or Municipality has 30 days from date of decision to appeal in district court</a:t>
            </a:r>
            <a:r>
              <a:rPr lang="en-US" sz="2800" i="1" dirty="0">
                <a:latin typeface="Arial" panose="020B0604020202020204" pitchFamily="34" charset="0"/>
                <a:cs typeface="Arial" panose="020B0604020202020204" pitchFamily="34" charset="0"/>
              </a:rPr>
              <a:t>)</a:t>
            </a:r>
          </a:p>
        </p:txBody>
      </p:sp>
      <p:sp>
        <p:nvSpPr>
          <p:cNvPr id="6" name="TextBox 5"/>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7" name="TextBox 6"/>
          <p:cNvSpPr txBox="1"/>
          <p:nvPr/>
        </p:nvSpPr>
        <p:spPr>
          <a:xfrm>
            <a:off x="677109" y="1724122"/>
            <a:ext cx="8406651" cy="400110"/>
          </a:xfrm>
          <a:prstGeom prst="rect">
            <a:avLst/>
          </a:prstGeom>
          <a:noFill/>
        </p:spPr>
        <p:txBody>
          <a:bodyPr wrap="square" rtlCol="0">
            <a:spAutoFit/>
          </a:bodyPr>
          <a:lstStyle/>
          <a:p>
            <a:pPr algn="ctr"/>
            <a:r>
              <a:rPr lang="en-US" sz="2000" dirty="0">
                <a:hlinkClick r:id="rId3"/>
              </a:rPr>
              <a:t>http://www.nebraskalegislature.gov/laws/browse-chapters.php?chapter=39</a:t>
            </a:r>
            <a:endParaRPr lang="en-US" sz="2000" dirty="0"/>
          </a:p>
        </p:txBody>
      </p:sp>
      <p:pic>
        <p:nvPicPr>
          <p:cNvPr id="9" name="Picture 8"/>
          <p:cNvPicPr>
            <a:picLocks noChangeAspect="1"/>
          </p:cNvPicPr>
          <p:nvPr/>
        </p:nvPicPr>
        <p:blipFill>
          <a:blip r:embed="rId4"/>
          <a:stretch>
            <a:fillRect/>
          </a:stretch>
        </p:blipFill>
        <p:spPr>
          <a:xfrm>
            <a:off x="7536546" y="0"/>
            <a:ext cx="1607454" cy="1489476"/>
          </a:xfrm>
          <a:prstGeom prst="rect">
            <a:avLst/>
          </a:prstGeom>
        </p:spPr>
      </p:pic>
      <p:pic>
        <p:nvPicPr>
          <p:cNvPr id="10" name="Picture 9"/>
          <p:cNvPicPr>
            <a:picLocks noChangeAspect="1"/>
          </p:cNvPicPr>
          <p:nvPr/>
        </p:nvPicPr>
        <p:blipFill>
          <a:blip r:embed="rId5"/>
          <a:stretch>
            <a:fillRect/>
          </a:stretch>
        </p:blipFill>
        <p:spPr>
          <a:xfrm>
            <a:off x="0" y="-20887"/>
            <a:ext cx="1574586" cy="1531249"/>
          </a:xfrm>
          <a:prstGeom prst="rect">
            <a:avLst/>
          </a:prstGeom>
        </p:spPr>
      </p:pic>
      <p:pic>
        <p:nvPicPr>
          <p:cNvPr id="11" name="Picture 10" descr="1 &amp; 6 year plan logoCS1-2.emf"/>
          <p:cNvPicPr>
            <a:picLocks noChangeAspect="1"/>
          </p:cNvPicPr>
          <p:nvPr/>
        </p:nvPicPr>
        <p:blipFill>
          <a:blip r:embed="rId6" cstate="print"/>
          <a:stretch>
            <a:fillRect/>
          </a:stretch>
        </p:blipFill>
        <p:spPr>
          <a:xfrm>
            <a:off x="6689770" y="2198150"/>
            <a:ext cx="2305464" cy="1226088"/>
          </a:xfrm>
          <a:prstGeom prst="rect">
            <a:avLst/>
          </a:prstGeom>
        </p:spPr>
      </p:pic>
    </p:spTree>
    <p:extLst>
      <p:ext uri="{BB962C8B-B14F-4D97-AF65-F5344CB8AC3E}">
        <p14:creationId xmlns:p14="http://schemas.microsoft.com/office/powerpoint/2010/main" val="3476941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8" name="Rectangle 11"/>
          <p:cNvSpPr txBox="1">
            <a:spLocks noChangeArrowheads="1"/>
          </p:cNvSpPr>
          <p:nvPr/>
        </p:nvSpPr>
        <p:spPr>
          <a:xfrm>
            <a:off x="228600" y="1295400"/>
            <a:ext cx="8686800" cy="5105400"/>
          </a:xfrm>
          <a:prstGeom prst="rect">
            <a:avLst/>
          </a:prstGeom>
          <a:effectLst>
            <a:outerShdw dist="17961" dir="2700000" algn="ctr" rotWithShape="0">
              <a:schemeClr val="bg1"/>
            </a:outerShdw>
          </a:effectLst>
        </p:spPr>
        <p:txBody>
          <a:bodyPr vert="horz" lIns="91440" tIns="45720" rIns="91440" bIns="45720" rtlCol="0">
            <a:normAutofit/>
          </a:bodyPr>
          <a:lstStyle/>
          <a:p>
            <a:pPr>
              <a:spcBef>
                <a:spcPct val="20000"/>
              </a:spcBef>
              <a:defRPr/>
            </a:pPr>
            <a:endParaRPr kumimoji="0" lang="en-US" sz="2400" b="0" i="1" u="none" strike="noStrike" kern="1200" cap="none" spc="0" normalizeH="0" baseline="0" noProof="0" dirty="0">
              <a:ln>
                <a:noFill/>
              </a:ln>
              <a:effectLst/>
              <a:uLnTx/>
              <a:uFillTx/>
              <a:latin typeface="Arial" pitchFamily="34" charset="0"/>
              <a:cs typeface="Arial" pitchFamily="34" charset="0"/>
            </a:endParaRPr>
          </a:p>
        </p:txBody>
      </p:sp>
      <p:sp>
        <p:nvSpPr>
          <p:cNvPr id="2" name="Title 1"/>
          <p:cNvSpPr>
            <a:spLocks noGrp="1"/>
          </p:cNvSpPr>
          <p:nvPr>
            <p:ph type="title"/>
          </p:nvPr>
        </p:nvSpPr>
        <p:spPr>
          <a:xfrm>
            <a:off x="677108" y="168554"/>
            <a:ext cx="7819611" cy="1460442"/>
          </a:xfrm>
        </p:spPr>
        <p:txBody>
          <a:bodyPr>
            <a:normAutofit/>
          </a:bodyPr>
          <a:lstStyle/>
          <a:p>
            <a:pPr lvl="0"/>
            <a:r>
              <a:rPr lang="en-US" sz="2800" dirty="0">
                <a:latin typeface="Arial Black" panose="020B0A04020102020204" pitchFamily="34" charset="0"/>
              </a:rPr>
              <a:t>§39-2112</a:t>
            </a:r>
            <a:br>
              <a:rPr lang="en-US" sz="2800" dirty="0">
                <a:latin typeface="Arial Black" panose="020B0A04020102020204" pitchFamily="34" charset="0"/>
              </a:rPr>
            </a:br>
            <a:r>
              <a:rPr lang="en-US" sz="2800" dirty="0">
                <a:latin typeface="Arial Black" panose="020B0A04020102020204" pitchFamily="34" charset="0"/>
              </a:rPr>
              <a:t>Requests to NDOT to </a:t>
            </a:r>
            <a:br>
              <a:rPr lang="en-US" sz="2800" dirty="0">
                <a:latin typeface="Arial Black" panose="020B0A04020102020204" pitchFamily="34" charset="0"/>
              </a:rPr>
            </a:br>
            <a:r>
              <a:rPr lang="en-US" sz="2800" dirty="0">
                <a:latin typeface="Arial Black" panose="020B0A04020102020204" pitchFamily="34" charset="0"/>
              </a:rPr>
              <a:t>Reclassify Roads and Streets </a:t>
            </a:r>
          </a:p>
        </p:txBody>
      </p:sp>
      <p:sp>
        <p:nvSpPr>
          <p:cNvPr id="3" name="Content Placeholder 2"/>
          <p:cNvSpPr>
            <a:spLocks noGrp="1"/>
          </p:cNvSpPr>
          <p:nvPr>
            <p:ph idx="1"/>
          </p:nvPr>
        </p:nvSpPr>
        <p:spPr>
          <a:xfrm>
            <a:off x="692426" y="1861457"/>
            <a:ext cx="8458200" cy="4703155"/>
          </a:xfrm>
        </p:spPr>
        <p:txBody>
          <a:bodyPr>
            <a:normAutofit fontScale="92500" lnSpcReduction="20000"/>
          </a:bodyPr>
          <a:lstStyle/>
          <a:p>
            <a:pPr marL="284163" lvl="1" indent="-284163">
              <a:spcBef>
                <a:spcPts val="120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Changed circumstances causing a change in traffic pattern(s) and possibly traffic types and volumes</a:t>
            </a:r>
          </a:p>
          <a:p>
            <a:pPr marL="684202" lvl="2" indent="-284163">
              <a:spcBef>
                <a:spcPts val="12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new development</a:t>
            </a:r>
          </a:p>
          <a:p>
            <a:pPr marL="684202" lvl="2" indent="-284163">
              <a:spcBef>
                <a:spcPts val="12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bypass of a community</a:t>
            </a:r>
          </a:p>
          <a:p>
            <a:pPr marL="684202" lvl="2" indent="-284163">
              <a:spcBef>
                <a:spcPts val="12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Jurisdiction changes </a:t>
            </a:r>
          </a:p>
          <a:p>
            <a:pPr marL="284163" lvl="1" indent="-284163">
              <a:spcBef>
                <a:spcPts val="120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Examples: </a:t>
            </a:r>
          </a:p>
          <a:p>
            <a:pPr marL="684202" lvl="2" indent="-284163">
              <a:spcBef>
                <a:spcPts val="12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A new road or bypass is built, or a two-lane road is widened to four lanes, causing a change in traffic patterns and volumes adjacent roads and streets</a:t>
            </a:r>
          </a:p>
          <a:p>
            <a:pPr marL="684202" lvl="2" indent="-284163">
              <a:spcBef>
                <a:spcPts val="12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A City’s annexation brings several roads within corporate limits </a:t>
            </a:r>
          </a:p>
          <a:p>
            <a:pPr marL="684202" lvl="2" indent="-284163">
              <a:spcBef>
                <a:spcPts val="12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A County wants a road to be declared Scenic-Recreation</a:t>
            </a:r>
          </a:p>
          <a:p>
            <a:pPr marL="684202" lvl="2" indent="-284163">
              <a:spcBef>
                <a:spcPts val="12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A County requests a road classified as Local to be re-classified as Minimum Maintenance because it would be too expensive to replace a bridge</a:t>
            </a:r>
          </a:p>
          <a:p>
            <a:pPr marL="684202" lvl="2" indent="-284163">
              <a:spcBef>
                <a:spcPts val="1200"/>
              </a:spcBef>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284163" lvl="1" indent="-284163">
              <a:spcBef>
                <a:spcPts val="1200"/>
              </a:spcBef>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630238" lvl="1">
              <a:buFont typeface="Wingdings" panose="05000000000000000000" pitchFamily="2" charset="2"/>
              <a:buChar char="Ø"/>
            </a:pPr>
            <a:endParaRPr lang="en-US" sz="2400" dirty="0"/>
          </a:p>
        </p:txBody>
      </p:sp>
      <p:sp>
        <p:nvSpPr>
          <p:cNvPr id="6" name="TextBox 5"/>
          <p:cNvSpPr txBox="1"/>
          <p:nvPr/>
        </p:nvSpPr>
        <p:spPr>
          <a:xfrm>
            <a:off x="7871791" y="6379946"/>
            <a:ext cx="1278835" cy="369332"/>
          </a:xfrm>
          <a:prstGeom prst="rect">
            <a:avLst/>
          </a:prstGeom>
          <a:noFill/>
        </p:spPr>
        <p:txBody>
          <a:bodyPr wrap="square" rtlCol="0">
            <a:spAutoFit/>
          </a:bodyPr>
          <a:lstStyle/>
          <a:p>
            <a:r>
              <a:rPr lang="en-US" dirty="0">
                <a:solidFill>
                  <a:prstClr val="black"/>
                </a:solidFill>
                <a:latin typeface="Calibri"/>
              </a:rPr>
              <a:t>Slide </a:t>
            </a:r>
            <a:fld id="{B1BBCC8B-817D-4597-87BA-B2905FD5D748}" type="slidenum">
              <a:rPr lang="en-US" smtClean="0">
                <a:solidFill>
                  <a:prstClr val="black"/>
                </a:solidFill>
                <a:latin typeface="Calibri"/>
              </a:rPr>
              <a:t>21</a:t>
            </a:fld>
            <a:endParaRPr lang="en-US" dirty="0">
              <a:solidFill>
                <a:prstClr val="black"/>
              </a:solidFill>
              <a:latin typeface="Calibri"/>
            </a:endParaRPr>
          </a:p>
        </p:txBody>
      </p:sp>
      <p:sp>
        <p:nvSpPr>
          <p:cNvPr id="9" name="TextBox 8"/>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10" name="TextBox 9"/>
          <p:cNvSpPr txBox="1"/>
          <p:nvPr/>
        </p:nvSpPr>
        <p:spPr>
          <a:xfrm>
            <a:off x="1087096" y="1459212"/>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pic>
        <p:nvPicPr>
          <p:cNvPr id="11" name="Picture 10"/>
          <p:cNvPicPr>
            <a:picLocks noChangeAspect="1"/>
          </p:cNvPicPr>
          <p:nvPr/>
        </p:nvPicPr>
        <p:blipFill>
          <a:blip r:embed="rId4"/>
          <a:stretch>
            <a:fillRect/>
          </a:stretch>
        </p:blipFill>
        <p:spPr>
          <a:xfrm>
            <a:off x="7536546" y="0"/>
            <a:ext cx="1607454" cy="1489476"/>
          </a:xfrm>
          <a:prstGeom prst="rect">
            <a:avLst/>
          </a:prstGeom>
        </p:spPr>
      </p:pic>
      <p:pic>
        <p:nvPicPr>
          <p:cNvPr id="12" name="Picture 11"/>
          <p:cNvPicPr>
            <a:picLocks noChangeAspect="1"/>
          </p:cNvPicPr>
          <p:nvPr/>
        </p:nvPicPr>
        <p:blipFill>
          <a:blip r:embed="rId5"/>
          <a:stretch>
            <a:fillRect/>
          </a:stretch>
        </p:blipFill>
        <p:spPr>
          <a:xfrm>
            <a:off x="0" y="-20887"/>
            <a:ext cx="1574586" cy="1531249"/>
          </a:xfrm>
          <a:prstGeom prst="rect">
            <a:avLst/>
          </a:prstGeom>
        </p:spPr>
      </p:pic>
      <p:pic>
        <p:nvPicPr>
          <p:cNvPr id="15" name="Picture 14">
            <a:extLst>
              <a:ext uri="{FF2B5EF4-FFF2-40B4-BE49-F238E27FC236}">
                <a16:creationId xmlns:a16="http://schemas.microsoft.com/office/drawing/2014/main" id="{709A5675-8A8D-4322-957F-01722854E3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144" y="2730442"/>
            <a:ext cx="2417064" cy="963168"/>
          </a:xfrm>
          <a:prstGeom prst="rect">
            <a:avLst/>
          </a:prstGeom>
        </p:spPr>
      </p:pic>
    </p:spTree>
    <p:extLst>
      <p:ext uri="{BB962C8B-B14F-4D97-AF65-F5344CB8AC3E}">
        <p14:creationId xmlns:p14="http://schemas.microsoft.com/office/powerpoint/2010/main" val="114203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8" name="Rectangle 11"/>
          <p:cNvSpPr txBox="1">
            <a:spLocks noChangeArrowheads="1"/>
          </p:cNvSpPr>
          <p:nvPr/>
        </p:nvSpPr>
        <p:spPr>
          <a:xfrm>
            <a:off x="228600" y="1295400"/>
            <a:ext cx="8686800" cy="5105400"/>
          </a:xfrm>
          <a:prstGeom prst="rect">
            <a:avLst/>
          </a:prstGeom>
          <a:effectLst>
            <a:outerShdw dist="17961" dir="2700000" algn="ctr" rotWithShape="0">
              <a:schemeClr val="bg1"/>
            </a:outerShdw>
          </a:effectLst>
        </p:spPr>
        <p:txBody>
          <a:bodyPr vert="horz" lIns="91440" tIns="45720" rIns="91440" bIns="45720" rtlCol="0">
            <a:normAutofit/>
          </a:bodyPr>
          <a:lstStyle/>
          <a:p>
            <a:pPr>
              <a:spcBef>
                <a:spcPct val="20000"/>
              </a:spcBef>
              <a:defRPr/>
            </a:pPr>
            <a:endParaRPr kumimoji="0" lang="en-US" sz="2400" b="0" i="1" u="none" strike="noStrike" kern="1200" cap="none" spc="0" normalizeH="0" baseline="0" noProof="0" dirty="0">
              <a:ln>
                <a:noFill/>
              </a:ln>
              <a:effectLst/>
              <a:uLnTx/>
              <a:uFillTx/>
              <a:latin typeface="Arial" pitchFamily="34" charset="0"/>
              <a:cs typeface="Arial" pitchFamily="34" charset="0"/>
            </a:endParaRPr>
          </a:p>
        </p:txBody>
      </p:sp>
      <p:sp>
        <p:nvSpPr>
          <p:cNvPr id="2" name="Title 1"/>
          <p:cNvSpPr>
            <a:spLocks noGrp="1"/>
          </p:cNvSpPr>
          <p:nvPr>
            <p:ph type="title" idx="4294967295"/>
          </p:nvPr>
        </p:nvSpPr>
        <p:spPr>
          <a:xfrm>
            <a:off x="1574586" y="168275"/>
            <a:ext cx="5961960" cy="1460500"/>
          </a:xfrm>
        </p:spPr>
        <p:txBody>
          <a:bodyPr>
            <a:normAutofit/>
          </a:bodyPr>
          <a:lstStyle/>
          <a:p>
            <a:pPr lvl="0" algn="ctr"/>
            <a:r>
              <a:rPr lang="en-US" sz="2800" dirty="0">
                <a:latin typeface="Arial Black" panose="020B0A04020102020204" pitchFamily="34" charset="0"/>
              </a:rPr>
              <a:t>§39-2112</a:t>
            </a:r>
            <a:br>
              <a:rPr lang="en-US" sz="2800" dirty="0">
                <a:latin typeface="Arial Black" panose="020B0A04020102020204" pitchFamily="34" charset="0"/>
              </a:rPr>
            </a:br>
            <a:r>
              <a:rPr lang="en-US" sz="2800" dirty="0">
                <a:latin typeface="Arial Black" panose="020B0A04020102020204" pitchFamily="34" charset="0"/>
              </a:rPr>
              <a:t>Requests to Reclassify </a:t>
            </a:r>
            <a:br>
              <a:rPr lang="en-US" sz="2800" dirty="0">
                <a:latin typeface="Arial Black" panose="020B0A04020102020204" pitchFamily="34" charset="0"/>
              </a:rPr>
            </a:br>
            <a:r>
              <a:rPr lang="en-US" sz="2800" dirty="0">
                <a:latin typeface="Arial Black" panose="020B0A04020102020204" pitchFamily="34" charset="0"/>
              </a:rPr>
              <a:t>Roads and Streets </a:t>
            </a:r>
          </a:p>
        </p:txBody>
      </p:sp>
      <p:sp>
        <p:nvSpPr>
          <p:cNvPr id="6" name="TextBox 5"/>
          <p:cNvSpPr txBox="1"/>
          <p:nvPr/>
        </p:nvSpPr>
        <p:spPr>
          <a:xfrm>
            <a:off x="7916981" y="6460737"/>
            <a:ext cx="1278835" cy="369332"/>
          </a:xfrm>
          <a:prstGeom prst="rect">
            <a:avLst/>
          </a:prstGeom>
          <a:noFill/>
        </p:spPr>
        <p:txBody>
          <a:bodyPr wrap="square" rtlCol="0">
            <a:spAutoFit/>
          </a:bodyPr>
          <a:lstStyle/>
          <a:p>
            <a:r>
              <a:rPr lang="en-US" dirty="0">
                <a:solidFill>
                  <a:schemeClr val="bg1"/>
                </a:solidFill>
                <a:latin typeface="Calibri"/>
              </a:rPr>
              <a:t>Slide </a:t>
            </a:r>
            <a:fld id="{B1BBCC8B-817D-4597-87BA-B2905FD5D748}" type="slidenum">
              <a:rPr lang="en-US" smtClean="0">
                <a:solidFill>
                  <a:schemeClr val="bg1"/>
                </a:solidFill>
                <a:latin typeface="Calibri"/>
              </a:rPr>
              <a:t>22</a:t>
            </a:fld>
            <a:endParaRPr lang="en-US" dirty="0">
              <a:solidFill>
                <a:schemeClr val="bg1"/>
              </a:solidFill>
              <a:latin typeface="Calibri"/>
            </a:endParaRPr>
          </a:p>
        </p:txBody>
      </p:sp>
      <p:sp>
        <p:nvSpPr>
          <p:cNvPr id="3" name="Content Placeholder 2"/>
          <p:cNvSpPr>
            <a:spLocks noGrp="1"/>
          </p:cNvSpPr>
          <p:nvPr>
            <p:ph idx="4294967295"/>
          </p:nvPr>
        </p:nvSpPr>
        <p:spPr>
          <a:xfrm>
            <a:off x="678546" y="2192072"/>
            <a:ext cx="6858000" cy="3394075"/>
          </a:xfrm>
        </p:spPr>
        <p:txBody>
          <a:bodyPr>
            <a:normAutofit/>
          </a:bodyPr>
          <a:lstStyle/>
          <a:p>
            <a:pPr marL="284163" lvl="1" indent="-284163">
              <a:spcBef>
                <a:spcPts val="1200"/>
              </a:spcBef>
              <a:spcAft>
                <a:spcPts val="1200"/>
              </a:spcAft>
              <a:buFont typeface="Wingdings" panose="05000000000000000000" pitchFamily="2" charset="2"/>
              <a:buChar char="Ø"/>
            </a:pPr>
            <a:r>
              <a:rPr lang="en-US" sz="3200" dirty="0">
                <a:latin typeface="Arial" panose="020B0604020202020204" pitchFamily="34" charset="0"/>
                <a:cs typeface="Arial" panose="020B0604020202020204" pitchFamily="34" charset="0"/>
              </a:rPr>
              <a:t>Reclassification affects</a:t>
            </a:r>
          </a:p>
          <a:p>
            <a:pPr marL="684202" lvl="2" indent="-284163">
              <a:spcBef>
                <a:spcPts val="1200"/>
              </a:spcBef>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The standards to which a road or street is built</a:t>
            </a:r>
          </a:p>
          <a:p>
            <a:pPr marL="684202" lvl="2" indent="-284163">
              <a:spcBef>
                <a:spcPts val="1200"/>
              </a:spcBef>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Possible Federal eligibility and funding</a:t>
            </a:r>
          </a:p>
          <a:p>
            <a:pPr marL="284163" lvl="1" indent="-284163">
              <a:spcBef>
                <a:spcPts val="1200"/>
              </a:spcBef>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a:p>
            <a:pPr marL="630238" lvl="1">
              <a:buFont typeface="Wingdings" panose="05000000000000000000" pitchFamily="2" charset="2"/>
              <a:buChar char="Ø"/>
            </a:pPr>
            <a:endParaRPr lang="en-US" sz="3200" dirty="0"/>
          </a:p>
        </p:txBody>
      </p:sp>
      <p:sp>
        <p:nvSpPr>
          <p:cNvPr id="9" name="TextBox 8"/>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10" name="TextBox 9"/>
          <p:cNvSpPr txBox="1"/>
          <p:nvPr/>
        </p:nvSpPr>
        <p:spPr>
          <a:xfrm>
            <a:off x="740501" y="1480021"/>
            <a:ext cx="8455315" cy="400110"/>
          </a:xfrm>
          <a:prstGeom prst="rect">
            <a:avLst/>
          </a:prstGeom>
          <a:noFill/>
        </p:spPr>
        <p:txBody>
          <a:bodyPr wrap="square" rtlCol="0">
            <a:spAutoFit/>
          </a:bodyPr>
          <a:lstStyle/>
          <a:p>
            <a:pPr algn="ctr"/>
            <a:r>
              <a:rPr lang="en-US" sz="2000" dirty="0">
                <a:hlinkClick r:id="rId3"/>
              </a:rPr>
              <a:t>http://www.nebraskalegislature.gov/laws/browse-chapters.php?chapter=39</a:t>
            </a:r>
            <a:endParaRPr lang="en-US" sz="2000" dirty="0"/>
          </a:p>
        </p:txBody>
      </p:sp>
      <p:pic>
        <p:nvPicPr>
          <p:cNvPr id="11" name="Picture 10"/>
          <p:cNvPicPr>
            <a:picLocks noChangeAspect="1"/>
          </p:cNvPicPr>
          <p:nvPr/>
        </p:nvPicPr>
        <p:blipFill>
          <a:blip r:embed="rId4"/>
          <a:stretch>
            <a:fillRect/>
          </a:stretch>
        </p:blipFill>
        <p:spPr>
          <a:xfrm>
            <a:off x="7536546" y="0"/>
            <a:ext cx="1607454" cy="1489476"/>
          </a:xfrm>
          <a:prstGeom prst="rect">
            <a:avLst/>
          </a:prstGeom>
        </p:spPr>
      </p:pic>
      <p:pic>
        <p:nvPicPr>
          <p:cNvPr id="12" name="Picture 11"/>
          <p:cNvPicPr>
            <a:picLocks noChangeAspect="1"/>
          </p:cNvPicPr>
          <p:nvPr/>
        </p:nvPicPr>
        <p:blipFill>
          <a:blip r:embed="rId5"/>
          <a:stretch>
            <a:fillRect/>
          </a:stretch>
        </p:blipFill>
        <p:spPr>
          <a:xfrm>
            <a:off x="0" y="-20887"/>
            <a:ext cx="1574586" cy="1531249"/>
          </a:xfrm>
          <a:prstGeom prst="rect">
            <a:avLst/>
          </a:prstGeom>
        </p:spPr>
      </p:pic>
      <p:pic>
        <p:nvPicPr>
          <p:cNvPr id="13" name="Picture 12" descr="FHWA_horizontal_2013.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0466" y="4189260"/>
            <a:ext cx="2659234" cy="104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1 &amp; 6 year plan logoCS1-2.emf"/>
          <p:cNvPicPr>
            <a:picLocks noChangeAspect="1"/>
          </p:cNvPicPr>
          <p:nvPr/>
        </p:nvPicPr>
        <p:blipFill>
          <a:blip r:embed="rId7" cstate="print"/>
          <a:stretch>
            <a:fillRect/>
          </a:stretch>
        </p:blipFill>
        <p:spPr>
          <a:xfrm>
            <a:off x="6880110" y="2953042"/>
            <a:ext cx="1816478" cy="966036"/>
          </a:xfrm>
          <a:prstGeom prst="rect">
            <a:avLst/>
          </a:prstGeom>
        </p:spPr>
      </p:pic>
    </p:spTree>
    <p:extLst>
      <p:ext uri="{BB962C8B-B14F-4D97-AF65-F5344CB8AC3E}">
        <p14:creationId xmlns:p14="http://schemas.microsoft.com/office/powerpoint/2010/main" val="222485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8" name="Rectangle 11"/>
          <p:cNvSpPr txBox="1">
            <a:spLocks noChangeArrowheads="1"/>
          </p:cNvSpPr>
          <p:nvPr/>
        </p:nvSpPr>
        <p:spPr>
          <a:xfrm>
            <a:off x="228600" y="1295400"/>
            <a:ext cx="8686800" cy="5105400"/>
          </a:xfrm>
          <a:prstGeom prst="rect">
            <a:avLst/>
          </a:prstGeom>
          <a:effectLst>
            <a:outerShdw dist="17961" dir="2700000" algn="ctr" rotWithShape="0">
              <a:schemeClr val="bg1"/>
            </a:outerShdw>
          </a:effectLst>
        </p:spPr>
        <p:txBody>
          <a:bodyPr vert="horz" lIns="91440" tIns="45720" rIns="91440" bIns="45720" rtlCol="0">
            <a:normAutofit/>
          </a:bodyPr>
          <a:lstStyle/>
          <a:p>
            <a:pPr>
              <a:spcBef>
                <a:spcPct val="20000"/>
              </a:spcBef>
              <a:defRPr/>
            </a:pPr>
            <a:endParaRPr kumimoji="0" lang="en-US" sz="2400" b="0" i="1" u="none" strike="noStrike" kern="1200" cap="none" spc="0" normalizeH="0" baseline="0" noProof="0" dirty="0">
              <a:ln>
                <a:noFill/>
              </a:ln>
              <a:effectLst/>
              <a:uLnTx/>
              <a:uFillTx/>
              <a:latin typeface="Arial" pitchFamily="34" charset="0"/>
              <a:cs typeface="Arial" pitchFamily="34" charset="0"/>
            </a:endParaRPr>
          </a:p>
        </p:txBody>
      </p:sp>
      <p:sp>
        <p:nvSpPr>
          <p:cNvPr id="2" name="Title 1"/>
          <p:cNvSpPr>
            <a:spLocks noGrp="1"/>
          </p:cNvSpPr>
          <p:nvPr>
            <p:ph type="title"/>
          </p:nvPr>
        </p:nvSpPr>
        <p:spPr>
          <a:xfrm>
            <a:off x="677108" y="168554"/>
            <a:ext cx="8229600" cy="1460442"/>
          </a:xfrm>
        </p:spPr>
        <p:txBody>
          <a:bodyPr>
            <a:normAutofit/>
          </a:bodyPr>
          <a:lstStyle/>
          <a:p>
            <a:pPr lvl="0"/>
            <a:r>
              <a:rPr lang="en-US" sz="2800" dirty="0">
                <a:latin typeface="Arial Black" panose="020B0A04020102020204" pitchFamily="34" charset="0"/>
              </a:rPr>
              <a:t>§39-2112</a:t>
            </a:r>
            <a:br>
              <a:rPr lang="en-US" sz="2800" dirty="0">
                <a:latin typeface="Arial Black" panose="020B0A04020102020204" pitchFamily="34" charset="0"/>
              </a:rPr>
            </a:br>
            <a:r>
              <a:rPr lang="en-US" sz="2800" dirty="0">
                <a:latin typeface="Arial Black" panose="020B0A04020102020204" pitchFamily="34" charset="0"/>
              </a:rPr>
              <a:t>Requests to Reclassify </a:t>
            </a:r>
            <a:br>
              <a:rPr lang="en-US" sz="2800" dirty="0">
                <a:latin typeface="Arial Black" panose="020B0A04020102020204" pitchFamily="34" charset="0"/>
              </a:rPr>
            </a:br>
            <a:r>
              <a:rPr lang="en-US" sz="2800" dirty="0">
                <a:latin typeface="Arial Black" panose="020B0A04020102020204" pitchFamily="34" charset="0"/>
              </a:rPr>
              <a:t>Roads and Streets </a:t>
            </a:r>
          </a:p>
        </p:txBody>
      </p:sp>
      <p:sp>
        <p:nvSpPr>
          <p:cNvPr id="3" name="Content Placeholder 2"/>
          <p:cNvSpPr>
            <a:spLocks noGrp="1"/>
          </p:cNvSpPr>
          <p:nvPr>
            <p:ph idx="1"/>
          </p:nvPr>
        </p:nvSpPr>
        <p:spPr>
          <a:xfrm>
            <a:off x="692426" y="1992356"/>
            <a:ext cx="8458200" cy="4332243"/>
          </a:xfrm>
        </p:spPr>
        <p:txBody>
          <a:bodyPr>
            <a:normAutofit/>
          </a:bodyPr>
          <a:lstStyle/>
          <a:p>
            <a:pPr marL="284163" lvl="1" indent="-284163">
              <a:spcBef>
                <a:spcPts val="120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Requests must be </a:t>
            </a:r>
            <a:r>
              <a:rPr lang="en-US" sz="2400" b="1" dirty="0">
                <a:latin typeface="Arial" panose="020B0604020202020204" pitchFamily="34" charset="0"/>
                <a:cs typeface="Arial" panose="020B0604020202020204" pitchFamily="34" charset="0"/>
              </a:rPr>
              <a:t>filed with NDOT</a:t>
            </a:r>
          </a:p>
          <a:p>
            <a:pPr marL="284163" lvl="1" indent="-284163">
              <a:spcBef>
                <a:spcPts val="1200"/>
              </a:spcBef>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284163" lvl="1" indent="-284163">
              <a:spcBef>
                <a:spcPts val="120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For the Minimum Maintenance, Remote Residential or Scenic-Recreation FC, County must request NDOT to reclassify</a:t>
            </a:r>
          </a:p>
          <a:p>
            <a:pPr marL="569913" indent="-225425">
              <a:spcBef>
                <a:spcPts val="1200"/>
              </a:spcBef>
              <a:buNone/>
            </a:pPr>
            <a:r>
              <a:rPr lang="en-US" sz="2400" dirty="0">
                <a:latin typeface="Arial" panose="020B0604020202020204" pitchFamily="34" charset="0"/>
                <a:cs typeface="Arial" panose="020B0604020202020204" pitchFamily="34" charset="0"/>
              </a:rPr>
              <a:t>- Remote Residential - County Board holds public hearing</a:t>
            </a:r>
          </a:p>
          <a:p>
            <a:pPr marL="284163" indent="-284163">
              <a:spcBef>
                <a:spcPts val="120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NDOT grants or denies reclassification in whole or in part</a:t>
            </a:r>
          </a:p>
          <a:p>
            <a:pPr marL="284163" indent="-284163">
              <a:spcBef>
                <a:spcPts val="120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County or Municipality may </a:t>
            </a:r>
            <a:r>
              <a:rPr lang="en-US" sz="2400" b="1" dirty="0">
                <a:latin typeface="Arial" panose="020B0604020202020204" pitchFamily="34" charset="0"/>
                <a:cs typeface="Arial" panose="020B0604020202020204" pitchFamily="34" charset="0"/>
              </a:rPr>
              <a:t>appeal to the Board of Public Roads Classifications and Standards </a:t>
            </a:r>
            <a:r>
              <a:rPr lang="en-US" sz="2400" dirty="0">
                <a:latin typeface="Arial" panose="020B0604020202020204" pitchFamily="34" charset="0"/>
                <a:cs typeface="Arial" panose="020B0604020202020204" pitchFamily="34" charset="0"/>
              </a:rPr>
              <a:t>(39-2111)</a:t>
            </a:r>
          </a:p>
        </p:txBody>
      </p:sp>
      <p:sp>
        <p:nvSpPr>
          <p:cNvPr id="6" name="TextBox 5"/>
          <p:cNvSpPr txBox="1"/>
          <p:nvPr/>
        </p:nvSpPr>
        <p:spPr>
          <a:xfrm>
            <a:off x="7871791" y="6324600"/>
            <a:ext cx="1278835" cy="369332"/>
          </a:xfrm>
          <a:prstGeom prst="rect">
            <a:avLst/>
          </a:prstGeom>
          <a:noFill/>
        </p:spPr>
        <p:txBody>
          <a:bodyPr wrap="square" rtlCol="0">
            <a:spAutoFit/>
          </a:bodyPr>
          <a:lstStyle/>
          <a:p>
            <a:r>
              <a:rPr lang="en-US" dirty="0">
                <a:solidFill>
                  <a:prstClr val="black"/>
                </a:solidFill>
                <a:latin typeface="Calibri"/>
              </a:rPr>
              <a:t>Slide </a:t>
            </a:r>
            <a:fld id="{B1BBCC8B-817D-4597-87BA-B2905FD5D748}" type="slidenum">
              <a:rPr lang="en-US" smtClean="0">
                <a:solidFill>
                  <a:prstClr val="black"/>
                </a:solidFill>
                <a:latin typeface="Calibri"/>
              </a:rPr>
              <a:t>23</a:t>
            </a:fld>
            <a:endParaRPr lang="en-US" dirty="0">
              <a:solidFill>
                <a:prstClr val="black"/>
              </a:solidFill>
              <a:latin typeface="Calibri"/>
            </a:endParaRPr>
          </a:p>
        </p:txBody>
      </p:sp>
      <p:sp>
        <p:nvSpPr>
          <p:cNvPr id="9" name="TextBox 8"/>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10" name="TextBox 9"/>
          <p:cNvSpPr txBox="1"/>
          <p:nvPr/>
        </p:nvSpPr>
        <p:spPr>
          <a:xfrm>
            <a:off x="1087096" y="1459212"/>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pic>
        <p:nvPicPr>
          <p:cNvPr id="11" name="Picture 10"/>
          <p:cNvPicPr>
            <a:picLocks noChangeAspect="1"/>
          </p:cNvPicPr>
          <p:nvPr/>
        </p:nvPicPr>
        <p:blipFill>
          <a:blip r:embed="rId4"/>
          <a:stretch>
            <a:fillRect/>
          </a:stretch>
        </p:blipFill>
        <p:spPr>
          <a:xfrm>
            <a:off x="7536546" y="0"/>
            <a:ext cx="1607454" cy="1489476"/>
          </a:xfrm>
          <a:prstGeom prst="rect">
            <a:avLst/>
          </a:prstGeom>
        </p:spPr>
      </p:pic>
      <p:pic>
        <p:nvPicPr>
          <p:cNvPr id="12" name="Picture 11"/>
          <p:cNvPicPr>
            <a:picLocks noChangeAspect="1"/>
          </p:cNvPicPr>
          <p:nvPr/>
        </p:nvPicPr>
        <p:blipFill>
          <a:blip r:embed="rId5"/>
          <a:stretch>
            <a:fillRect/>
          </a:stretch>
        </p:blipFill>
        <p:spPr>
          <a:xfrm>
            <a:off x="0" y="-20887"/>
            <a:ext cx="1574586" cy="1531249"/>
          </a:xfrm>
          <a:prstGeom prst="rect">
            <a:avLst/>
          </a:prstGeom>
        </p:spPr>
      </p:pic>
      <p:pic>
        <p:nvPicPr>
          <p:cNvPr id="14" name="Picture 13" descr="1 &amp; 6 year plan logoCS1-2.emf"/>
          <p:cNvPicPr>
            <a:picLocks noChangeAspect="1"/>
          </p:cNvPicPr>
          <p:nvPr/>
        </p:nvPicPr>
        <p:blipFill>
          <a:blip r:embed="rId6" cstate="print"/>
          <a:stretch>
            <a:fillRect/>
          </a:stretch>
        </p:blipFill>
        <p:spPr>
          <a:xfrm>
            <a:off x="4224234" y="6191635"/>
            <a:ext cx="1152732" cy="613044"/>
          </a:xfrm>
          <a:prstGeom prst="rect">
            <a:avLst/>
          </a:prstGeom>
        </p:spPr>
      </p:pic>
      <p:pic>
        <p:nvPicPr>
          <p:cNvPr id="20" name="Picture 19">
            <a:extLst>
              <a:ext uri="{FF2B5EF4-FFF2-40B4-BE49-F238E27FC236}">
                <a16:creationId xmlns:a16="http://schemas.microsoft.com/office/drawing/2014/main" id="{1A905D90-06C9-4CC0-BC9B-04B4BDE45E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4144" y="2008853"/>
            <a:ext cx="2417064" cy="963168"/>
          </a:xfrm>
          <a:prstGeom prst="rect">
            <a:avLst/>
          </a:prstGeom>
        </p:spPr>
      </p:pic>
    </p:spTree>
    <p:extLst>
      <p:ext uri="{BB962C8B-B14F-4D97-AF65-F5344CB8AC3E}">
        <p14:creationId xmlns:p14="http://schemas.microsoft.com/office/powerpoint/2010/main" val="4173452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8575"/>
            <a:ext cx="9144000" cy="2962275"/>
          </a:xfrm>
        </p:spPr>
        <p:txBody>
          <a:bodyPr>
            <a:normAutofit/>
          </a:bodyPr>
          <a:lstStyle/>
          <a:p>
            <a:pPr algn="ctr"/>
            <a:r>
              <a:rPr lang="en-US" sz="4800" dirty="0"/>
              <a:t>What is the State Functional Classification of My Highway, Road or Street?  </a:t>
            </a:r>
          </a:p>
        </p:txBody>
      </p:sp>
      <p:sp>
        <p:nvSpPr>
          <p:cNvPr id="4" name="Slide Number Placeholder 3"/>
          <p:cNvSpPr>
            <a:spLocks noGrp="1"/>
          </p:cNvSpPr>
          <p:nvPr>
            <p:ph type="sldNum" idx="4294967295"/>
          </p:nvPr>
        </p:nvSpPr>
        <p:spPr/>
        <p:txBody>
          <a:bodyPr/>
          <a:lstStyle/>
          <a:p>
            <a:pPr>
              <a:defRPr/>
            </a:pPr>
            <a:r>
              <a:rPr lang="en-US" dirty="0">
                <a:solidFill>
                  <a:schemeClr val="bg1"/>
                </a:solidFill>
              </a:rPr>
              <a:t>Slide </a:t>
            </a:r>
            <a:fld id="{7D8E8536-4A9C-4457-B5B3-F17511BF22D8}" type="slidenum">
              <a:rPr lang="en-US" smtClean="0">
                <a:solidFill>
                  <a:schemeClr val="bg1"/>
                </a:solidFill>
              </a:rPr>
              <a:pPr>
                <a:defRPr/>
              </a:pPr>
              <a:t>24</a:t>
            </a:fld>
            <a:endParaRPr lang="en-US" dirty="0">
              <a:solidFill>
                <a:schemeClr val="bg1"/>
              </a:solidFill>
            </a:endParaRPr>
          </a:p>
        </p:txBody>
      </p:sp>
      <p:sp>
        <p:nvSpPr>
          <p:cNvPr id="3" name="Subtitle 2"/>
          <p:cNvSpPr>
            <a:spLocks noGrp="1"/>
          </p:cNvSpPr>
          <p:nvPr>
            <p:ph type="subTitle" idx="4294967295"/>
          </p:nvPr>
        </p:nvSpPr>
        <p:spPr>
          <a:xfrm>
            <a:off x="1171575" y="3054349"/>
            <a:ext cx="7315200" cy="2311400"/>
          </a:xfrm>
        </p:spPr>
        <p:txBody>
          <a:bodyPr>
            <a:normAutofit/>
          </a:bodyPr>
          <a:lstStyle/>
          <a:p>
            <a:pPr algn="l"/>
            <a:r>
              <a:rPr lang="en-US" sz="3600" dirty="0">
                <a:solidFill>
                  <a:schemeClr val="tx1"/>
                </a:solidFill>
              </a:rPr>
              <a:t>Online</a:t>
            </a:r>
            <a:r>
              <a:rPr lang="en-US" sz="3600" dirty="0"/>
              <a:t>: NDOT’s Map Library</a:t>
            </a:r>
          </a:p>
          <a:p>
            <a:pPr algn="l"/>
            <a:r>
              <a:rPr lang="en-US" sz="3600" dirty="0">
                <a:solidFill>
                  <a:schemeClr val="tx1"/>
                </a:solidFill>
              </a:rPr>
              <a:t>Paper</a:t>
            </a:r>
            <a:r>
              <a:rPr lang="en-US" sz="3600" dirty="0"/>
              <a:t>: Request from NDOT Boards-Liaison Services Section </a:t>
            </a:r>
          </a:p>
          <a:p>
            <a:pPr algn="l"/>
            <a:endParaRPr lang="en-US" sz="3600" dirty="0"/>
          </a:p>
        </p:txBody>
      </p:sp>
      <p:sp>
        <p:nvSpPr>
          <p:cNvPr id="5" name="TextBox 4">
            <a:hlinkClick r:id="rId3"/>
          </p:cNvPr>
          <p:cNvSpPr txBox="1"/>
          <p:nvPr/>
        </p:nvSpPr>
        <p:spPr>
          <a:xfrm>
            <a:off x="1821490" y="4731451"/>
            <a:ext cx="5693735" cy="523220"/>
          </a:xfrm>
          <a:prstGeom prst="rect">
            <a:avLst/>
          </a:prstGeom>
          <a:noFill/>
        </p:spPr>
        <p:txBody>
          <a:bodyPr wrap="square" rtlCol="0">
            <a:spAutoFit/>
          </a:bodyPr>
          <a:lstStyle/>
          <a:p>
            <a:r>
              <a:rPr lang="en-US" sz="2800" dirty="0">
                <a:hlinkClick r:id="rId4"/>
              </a:rPr>
              <a:t>mailto:NDOT.BLSHelp@nebraska.gov</a:t>
            </a:r>
            <a:endParaRPr lang="en-US" sz="2800" dirty="0"/>
          </a:p>
        </p:txBody>
      </p:sp>
    </p:spTree>
    <p:extLst>
      <p:ext uri="{BB962C8B-B14F-4D97-AF65-F5344CB8AC3E}">
        <p14:creationId xmlns:p14="http://schemas.microsoft.com/office/powerpoint/2010/main" val="236005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4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391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401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871FE414-8129-41F1-8290-84EB30A373B2}"/>
              </a:ext>
            </a:extLst>
          </p:cNvPr>
          <p:cNvSpPr txBox="1">
            <a:spLocks/>
          </p:cNvSpPr>
          <p:nvPr/>
        </p:nvSpPr>
        <p:spPr>
          <a:xfrm>
            <a:off x="215906" y="1940296"/>
            <a:ext cx="8696174" cy="4159250"/>
          </a:xfrm>
          <a:prstGeom prst="rect">
            <a:avLst/>
          </a:prstGeom>
          <a:noFill/>
        </p:spPr>
        <p:txBody>
          <a:bodyPr vert="horz" wrap="square" lIns="91440" tIns="45720" rIns="91440" bIns="45720" rtlCol="0" anchor="t">
            <a:normAutofit/>
          </a:bodyPr>
          <a:lstStyle>
            <a:lvl1pPr marL="171450" lvl="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latin typeface="+mn-lt"/>
              </a:rPr>
              <a:t>Work with NDOT to verify or establish functional classification.  Call 402-479-4750, ask for the </a:t>
            </a:r>
          </a:p>
          <a:p>
            <a:pPr lvl="2"/>
            <a:r>
              <a:rPr lang="en-US" sz="2400" b="1" dirty="0">
                <a:latin typeface="+mn-lt"/>
              </a:rPr>
              <a:t>Highway Materials &amp; Test Manager</a:t>
            </a:r>
            <a:r>
              <a:rPr lang="en-US" sz="2400" dirty="0">
                <a:latin typeface="+mn-lt"/>
              </a:rPr>
              <a:t>,</a:t>
            </a:r>
            <a:r>
              <a:rPr lang="en-US" sz="2400" b="1" dirty="0">
                <a:latin typeface="+mn-lt"/>
              </a:rPr>
              <a:t> </a:t>
            </a:r>
            <a:r>
              <a:rPr lang="en-US" sz="2400" dirty="0">
                <a:latin typeface="+mn-lt"/>
              </a:rPr>
              <a:t>or the</a:t>
            </a:r>
          </a:p>
          <a:p>
            <a:pPr lvl="2"/>
            <a:r>
              <a:rPr lang="en-US" sz="2400" dirty="0">
                <a:latin typeface="+mn-lt"/>
              </a:rPr>
              <a:t>Roadway Asset Management Engineer</a:t>
            </a:r>
            <a:endParaRPr lang="en-US" sz="1600" dirty="0">
              <a:latin typeface="+mn-lt"/>
            </a:endParaRPr>
          </a:p>
          <a:p>
            <a:r>
              <a:rPr lang="en-US" sz="3200" dirty="0">
                <a:latin typeface="+mn-lt"/>
              </a:rPr>
              <a:t>Online maps </a:t>
            </a:r>
          </a:p>
          <a:p>
            <a:pPr lvl="2"/>
            <a:r>
              <a:rPr lang="en-US" sz="2400" dirty="0">
                <a:latin typeface="+mn-lt"/>
                <a:hlinkClick r:id="rId3"/>
              </a:rPr>
              <a:t>https://dot.nebraska.gov/travel/map-library/</a:t>
            </a:r>
            <a:endParaRPr lang="en-US" sz="2400" dirty="0">
              <a:latin typeface="+mn-lt"/>
            </a:endParaRPr>
          </a:p>
          <a:p>
            <a:r>
              <a:rPr lang="en-US" sz="3200" dirty="0">
                <a:latin typeface="+mn-lt"/>
              </a:rPr>
              <a:t>Reclassification Guides   </a:t>
            </a:r>
          </a:p>
          <a:p>
            <a:pPr lvl="2"/>
            <a:r>
              <a:rPr lang="en-US" sz="2400" dirty="0">
                <a:latin typeface="+mn-lt"/>
                <a:hlinkClick r:id="rId3"/>
              </a:rPr>
              <a:t>https://dot.nebraska.gov/travel/map-library/</a:t>
            </a:r>
            <a:endParaRPr lang="en-US" sz="2400" dirty="0">
              <a:latin typeface="+mn-lt"/>
            </a:endParaRPr>
          </a:p>
          <a:p>
            <a:pPr marL="0" indent="0">
              <a:buFont typeface="Arial" panose="020B0604020202020204" pitchFamily="34" charset="0"/>
              <a:buNone/>
            </a:pPr>
            <a:endParaRPr lang="en-US" sz="2400" dirty="0">
              <a:latin typeface="+mn-lt"/>
            </a:endParaRPr>
          </a:p>
          <a:p>
            <a:pPr marL="0" indent="0">
              <a:buFont typeface="Arial" panose="020B0604020202020204" pitchFamily="34" charset="0"/>
              <a:buNone/>
            </a:pPr>
            <a:endParaRPr lang="en-US" sz="2400" dirty="0">
              <a:latin typeface="+mn-lt"/>
            </a:endParaRPr>
          </a:p>
          <a:p>
            <a:pPr marL="457189" lvl="1" indent="0"/>
            <a:endParaRPr lang="en-US" sz="2000" dirty="0">
              <a:latin typeface="+mn-lt"/>
            </a:endParaRPr>
          </a:p>
          <a:p>
            <a:endParaRPr lang="en-US" sz="2400" dirty="0"/>
          </a:p>
        </p:txBody>
      </p:sp>
      <p:sp>
        <p:nvSpPr>
          <p:cNvPr id="2" name="Title 1"/>
          <p:cNvSpPr txBox="1">
            <a:spLocks noGrp="1"/>
          </p:cNvSpPr>
          <p:nvPr>
            <p:ph type="title" idx="4294967295"/>
          </p:nvPr>
        </p:nvSpPr>
        <p:spPr>
          <a:xfrm>
            <a:off x="1" y="117475"/>
            <a:ext cx="9144000" cy="1260475"/>
          </a:xfrm>
          <a:prstGeom prst="rect">
            <a:avLst/>
          </a:prstGeom>
          <a:noFill/>
        </p:spPr>
        <p:txBody>
          <a:bodyPr wrap="square" anchor="ctr">
            <a:normAutofit/>
          </a:bodyPr>
          <a:lstStyle>
            <a:lvl1pPr lvl="0">
              <a:defRPr/>
            </a:lvl1pPr>
          </a:lstStyle>
          <a:p>
            <a:pPr lvl="0" algn="ctr"/>
            <a:r>
              <a:rPr lang="en-US" sz="4000" dirty="0"/>
              <a:t>Functional Classification</a:t>
            </a:r>
            <a:br>
              <a:rPr lang="en-US" sz="4000" dirty="0"/>
            </a:br>
            <a:r>
              <a:rPr lang="en-US" sz="3600" dirty="0"/>
              <a:t>Neb. Rev. Stat. 39-2110</a:t>
            </a:r>
            <a:endParaRPr sz="4000" dirty="0">
              <a:latin typeface="+mj-lt"/>
            </a:endParaRPr>
          </a:p>
        </p:txBody>
      </p:sp>
      <p:sp>
        <p:nvSpPr>
          <p:cNvPr id="7" name="TextBox 6"/>
          <p:cNvSpPr txBox="1"/>
          <p:nvPr/>
        </p:nvSpPr>
        <p:spPr>
          <a:xfrm>
            <a:off x="7776003" y="6436588"/>
            <a:ext cx="1136077" cy="369332"/>
          </a:xfrm>
          <a:prstGeom prst="rect">
            <a:avLst/>
          </a:prstGeom>
          <a:noFill/>
        </p:spPr>
        <p:txBody>
          <a:bodyPr wrap="square" rtlCol="0">
            <a:spAutoFit/>
          </a:bodyPr>
          <a:lstStyle/>
          <a:p>
            <a:r>
              <a:rPr lang="en-US" dirty="0">
                <a:solidFill>
                  <a:schemeClr val="bg1"/>
                </a:solidFill>
                <a:latin typeface="Calibri"/>
              </a:rPr>
              <a:t>Slide </a:t>
            </a:r>
            <a:fld id="{2ACAD49A-EC18-4781-BD6A-404E9A5407C4}" type="slidenum">
              <a:rPr lang="en-US">
                <a:solidFill>
                  <a:schemeClr val="bg1"/>
                </a:solidFill>
                <a:latin typeface="Calibri"/>
              </a:rPr>
              <a:pPr/>
              <a:t>25</a:t>
            </a:fld>
            <a:endParaRPr lang="en-US" dirty="0">
              <a:solidFill>
                <a:schemeClr val="bg1"/>
              </a:solidFill>
              <a:latin typeface="Calibri"/>
            </a:endParaRPr>
          </a:p>
        </p:txBody>
      </p:sp>
      <p:pic>
        <p:nvPicPr>
          <p:cNvPr id="8" name="Picture 7" descr="Free Vector Graphic: Help, Button, Red, Emergency - Free Image o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882" y="4627493"/>
            <a:ext cx="1771650" cy="1486525"/>
          </a:xfrm>
          <a:prstGeom prst="rect">
            <a:avLst/>
          </a:prstGeom>
        </p:spPr>
      </p:pic>
      <p:sp>
        <p:nvSpPr>
          <p:cNvPr id="9" name="TextBox 8"/>
          <p:cNvSpPr txBox="1"/>
          <p:nvPr/>
        </p:nvSpPr>
        <p:spPr>
          <a:xfrm>
            <a:off x="1" y="1217616"/>
            <a:ext cx="9143998" cy="400110"/>
          </a:xfrm>
          <a:prstGeom prst="rect">
            <a:avLst/>
          </a:prstGeom>
          <a:noFill/>
        </p:spPr>
        <p:txBody>
          <a:bodyPr wrap="square" rtlCol="0">
            <a:spAutoFit/>
          </a:bodyPr>
          <a:lstStyle/>
          <a:p>
            <a:pPr algn="ctr"/>
            <a:r>
              <a:rPr lang="en-US" sz="2000" dirty="0">
                <a:hlinkClick r:id="rId5"/>
              </a:rPr>
              <a:t>http://www.nebraskalegislature.gov/laws/browse-chapters.php?chapter=39</a:t>
            </a:r>
            <a:endParaRPr lang="en-US" sz="2000" dirty="0"/>
          </a:p>
        </p:txBody>
      </p:sp>
      <p:pic>
        <p:nvPicPr>
          <p:cNvPr id="6" name="Picture 5">
            <a:extLst>
              <a:ext uri="{FF2B5EF4-FFF2-40B4-BE49-F238E27FC236}">
                <a16:creationId xmlns:a16="http://schemas.microsoft.com/office/drawing/2014/main" id="{5172A25C-8BED-4890-ACC2-1B0F086CC7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0742" y="2919929"/>
            <a:ext cx="2417064" cy="963168"/>
          </a:xfrm>
          <a:prstGeom prst="rect">
            <a:avLst/>
          </a:prstGeom>
        </p:spPr>
      </p:pic>
    </p:spTree>
    <p:extLst>
      <p:ext uri="{BB962C8B-B14F-4D97-AF65-F5344CB8AC3E}">
        <p14:creationId xmlns:p14="http://schemas.microsoft.com/office/powerpoint/2010/main" val="121772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3F7189-607A-4F40-8D83-2C10EE29804E}"/>
              </a:ext>
            </a:extLst>
          </p:cNvPr>
          <p:cNvPicPr>
            <a:picLocks noChangeAspect="1"/>
          </p:cNvPicPr>
          <p:nvPr/>
        </p:nvPicPr>
        <p:blipFill>
          <a:blip r:embed="rId3"/>
          <a:stretch>
            <a:fillRect/>
          </a:stretch>
        </p:blipFill>
        <p:spPr>
          <a:xfrm>
            <a:off x="2083297" y="1229477"/>
            <a:ext cx="5840964" cy="5064420"/>
          </a:xfrm>
          <a:prstGeom prst="rect">
            <a:avLst/>
          </a:prstGeom>
        </p:spPr>
      </p:pic>
      <p:sp>
        <p:nvSpPr>
          <p:cNvPr id="8" name="TextBox 7"/>
          <p:cNvSpPr txBox="1"/>
          <p:nvPr/>
        </p:nvSpPr>
        <p:spPr>
          <a:xfrm>
            <a:off x="8007923" y="6444397"/>
            <a:ext cx="1136077" cy="369332"/>
          </a:xfrm>
          <a:prstGeom prst="rect">
            <a:avLst/>
          </a:prstGeom>
          <a:noFill/>
        </p:spPr>
        <p:txBody>
          <a:bodyPr wrap="square" rtlCol="0">
            <a:spAutoFit/>
          </a:bodyPr>
          <a:lstStyle/>
          <a:p>
            <a:r>
              <a:rPr lang="en-US" dirty="0">
                <a:solidFill>
                  <a:schemeClr val="bg1"/>
                </a:solidFill>
                <a:latin typeface="Calibri"/>
              </a:rPr>
              <a:t>Slide </a:t>
            </a:r>
            <a:fld id="{108D581E-A181-4A9B-9444-2A125A6827BD}" type="slidenum">
              <a:rPr lang="en-US">
                <a:solidFill>
                  <a:schemeClr val="bg1"/>
                </a:solidFill>
                <a:latin typeface="Calibri"/>
              </a:rPr>
              <a:pPr/>
              <a:t>26</a:t>
            </a:fld>
            <a:endParaRPr lang="en-US" dirty="0">
              <a:solidFill>
                <a:schemeClr val="bg1"/>
              </a:solidFill>
              <a:latin typeface="Calibri"/>
            </a:endParaRPr>
          </a:p>
        </p:txBody>
      </p:sp>
      <p:sp>
        <p:nvSpPr>
          <p:cNvPr id="2" name="Title 1"/>
          <p:cNvSpPr txBox="1">
            <a:spLocks noGrp="1"/>
          </p:cNvSpPr>
          <p:nvPr>
            <p:ph type="title" idx="4294967295"/>
          </p:nvPr>
        </p:nvSpPr>
        <p:spPr>
          <a:xfrm>
            <a:off x="863600" y="0"/>
            <a:ext cx="8280400" cy="803275"/>
          </a:xfrm>
          <a:prstGeom prst="rect">
            <a:avLst/>
          </a:prstGeom>
          <a:noFill/>
        </p:spPr>
        <p:txBody>
          <a:bodyPr wrap="square" anchor="ctr"/>
          <a:lstStyle>
            <a:lvl1pPr lvl="0">
              <a:defRPr/>
            </a:lvl1pPr>
          </a:lstStyle>
          <a:p>
            <a:pPr lvl="0" algn="ctr"/>
            <a:r>
              <a:rPr lang="en-US" sz="3600" dirty="0">
                <a:latin typeface="+mj-lt"/>
              </a:rPr>
              <a:t>Maps</a:t>
            </a:r>
            <a:r>
              <a:rPr sz="3600" dirty="0">
                <a:latin typeface="+mj-lt"/>
              </a:rPr>
              <a:t> </a:t>
            </a:r>
            <a:r>
              <a:rPr lang="en-US" sz="3600" dirty="0">
                <a:latin typeface="+mj-lt"/>
              </a:rPr>
              <a:t>on NDOT Website</a:t>
            </a:r>
            <a:endParaRPr sz="3600" dirty="0">
              <a:latin typeface="+mj-lt"/>
            </a:endParaRPr>
          </a:p>
        </p:txBody>
      </p:sp>
      <p:sp>
        <p:nvSpPr>
          <p:cNvPr id="11" name="Oval 10"/>
          <p:cNvSpPr/>
          <p:nvPr/>
        </p:nvSpPr>
        <p:spPr>
          <a:xfrm>
            <a:off x="2706563" y="4213676"/>
            <a:ext cx="1727166" cy="3444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TextBox 13"/>
          <p:cNvSpPr txBox="1"/>
          <p:nvPr/>
        </p:nvSpPr>
        <p:spPr>
          <a:xfrm>
            <a:off x="2083297" y="678867"/>
            <a:ext cx="5840963" cy="400110"/>
          </a:xfrm>
          <a:prstGeom prst="rect">
            <a:avLst/>
          </a:prstGeom>
          <a:noFill/>
        </p:spPr>
        <p:txBody>
          <a:bodyPr wrap="square" rtlCol="0">
            <a:spAutoFit/>
          </a:bodyPr>
          <a:lstStyle/>
          <a:p>
            <a:pPr algn="ctr"/>
            <a:r>
              <a:rPr lang="en-US" sz="2000" dirty="0">
                <a:hlinkClick r:id="rId4"/>
              </a:rPr>
              <a:t>https://dot.nebraska.gov/travel/map-library/</a:t>
            </a:r>
            <a:endParaRPr lang="en-US" sz="2000" dirty="0"/>
          </a:p>
        </p:txBody>
      </p:sp>
      <p:sp>
        <p:nvSpPr>
          <p:cNvPr id="9" name="TextBox 8"/>
          <p:cNvSpPr txBox="1"/>
          <p:nvPr/>
        </p:nvSpPr>
        <p:spPr>
          <a:xfrm>
            <a:off x="0"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Tree>
    <p:extLst>
      <p:ext uri="{BB962C8B-B14F-4D97-AF65-F5344CB8AC3E}">
        <p14:creationId xmlns:p14="http://schemas.microsoft.com/office/powerpoint/2010/main" val="374852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532BC-A276-4801-8ADB-B41AC8FD6B1A}"/>
              </a:ext>
            </a:extLst>
          </p:cNvPr>
          <p:cNvPicPr>
            <a:picLocks noChangeAspect="1"/>
          </p:cNvPicPr>
          <p:nvPr/>
        </p:nvPicPr>
        <p:blipFill>
          <a:blip r:embed="rId3"/>
          <a:stretch>
            <a:fillRect/>
          </a:stretch>
        </p:blipFill>
        <p:spPr>
          <a:xfrm>
            <a:off x="2909897" y="1084180"/>
            <a:ext cx="3851782" cy="4578847"/>
          </a:xfrm>
          <a:prstGeom prst="rect">
            <a:avLst/>
          </a:prstGeom>
        </p:spPr>
      </p:pic>
      <p:pic>
        <p:nvPicPr>
          <p:cNvPr id="9" name="Picture 8">
            <a:extLst>
              <a:ext uri="{FF2B5EF4-FFF2-40B4-BE49-F238E27FC236}">
                <a16:creationId xmlns:a16="http://schemas.microsoft.com/office/drawing/2014/main" id="{80C0701D-7F00-4FDE-BAAD-3C598E8702B2}"/>
              </a:ext>
            </a:extLst>
          </p:cNvPr>
          <p:cNvPicPr>
            <a:picLocks noChangeAspect="1"/>
          </p:cNvPicPr>
          <p:nvPr/>
        </p:nvPicPr>
        <p:blipFill>
          <a:blip r:embed="rId4"/>
          <a:stretch>
            <a:fillRect/>
          </a:stretch>
        </p:blipFill>
        <p:spPr>
          <a:xfrm>
            <a:off x="2400494" y="1084180"/>
            <a:ext cx="5362575" cy="4810125"/>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Maps</a:t>
            </a:r>
            <a:r>
              <a:rPr sz="3600" dirty="0">
                <a:latin typeface="+mj-lt"/>
              </a:rPr>
              <a:t> </a:t>
            </a:r>
            <a:r>
              <a:rPr lang="en-US" sz="3600" dirty="0">
                <a:latin typeface="+mj-lt"/>
              </a:rPr>
              <a:t>on NDOT Website</a:t>
            </a:r>
            <a:endParaRPr sz="3600" dirty="0">
              <a:latin typeface="+mj-lt"/>
            </a:endParaRPr>
          </a:p>
        </p:txBody>
      </p:sp>
      <p:sp>
        <p:nvSpPr>
          <p:cNvPr id="7" name="Oval 6"/>
          <p:cNvSpPr/>
          <p:nvPr/>
        </p:nvSpPr>
        <p:spPr>
          <a:xfrm>
            <a:off x="2207952" y="4609680"/>
            <a:ext cx="5799971" cy="1592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&amp; National Functional Classification Maps by County </a:t>
            </a:r>
            <a:endParaRPr lang="en-US" dirty="0">
              <a:solidFill>
                <a:prstClr val="white"/>
              </a:solidFill>
              <a:latin typeface="Calibri"/>
            </a:endParaRPr>
          </a:p>
        </p:txBody>
      </p:sp>
      <p:sp>
        <p:nvSpPr>
          <p:cNvPr id="8" name="TextBox 7"/>
          <p:cNvSpPr txBox="1"/>
          <p:nvPr/>
        </p:nvSpPr>
        <p:spPr>
          <a:xfrm>
            <a:off x="8007923" y="6373047"/>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27</a:t>
            </a:fld>
            <a:endParaRPr lang="en-US" dirty="0">
              <a:solidFill>
                <a:prstClr val="black"/>
              </a:solidFill>
              <a:latin typeface="Calibri"/>
            </a:endParaRPr>
          </a:p>
        </p:txBody>
      </p:sp>
      <p:sp>
        <p:nvSpPr>
          <p:cNvPr id="10" name="TextBox 9"/>
          <p:cNvSpPr txBox="1"/>
          <p:nvPr/>
        </p:nvSpPr>
        <p:spPr>
          <a:xfrm>
            <a:off x="0"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2015412" y="684070"/>
            <a:ext cx="5747657" cy="400110"/>
          </a:xfrm>
          <a:prstGeom prst="rect">
            <a:avLst/>
          </a:prstGeom>
          <a:noFill/>
        </p:spPr>
        <p:txBody>
          <a:bodyPr wrap="square" rtlCol="0">
            <a:spAutoFit/>
          </a:bodyPr>
          <a:lstStyle/>
          <a:p>
            <a:pPr algn="ctr"/>
            <a:r>
              <a:rPr lang="en-US" sz="2000" dirty="0">
                <a:hlinkClick r:id="rId5"/>
              </a:rPr>
              <a:t>https://dot.nebraska.gov/travel/map-library/</a:t>
            </a:r>
            <a:endParaRPr lang="en-US" sz="2000" dirty="0"/>
          </a:p>
        </p:txBody>
      </p:sp>
    </p:spTree>
    <p:extLst>
      <p:ext uri="{BB962C8B-B14F-4D97-AF65-F5344CB8AC3E}">
        <p14:creationId xmlns:p14="http://schemas.microsoft.com/office/powerpoint/2010/main" val="16311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38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58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71E49-7D04-45E7-BC15-7E8AB903E472}"/>
              </a:ext>
            </a:extLst>
          </p:cNvPr>
          <p:cNvPicPr>
            <a:picLocks noChangeAspect="1"/>
          </p:cNvPicPr>
          <p:nvPr/>
        </p:nvPicPr>
        <p:blipFill>
          <a:blip r:embed="rId3"/>
          <a:stretch>
            <a:fillRect/>
          </a:stretch>
        </p:blipFill>
        <p:spPr>
          <a:xfrm>
            <a:off x="1920162" y="962025"/>
            <a:ext cx="6437773" cy="5521310"/>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State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28</a:t>
            </a:fld>
            <a:endParaRPr lang="en-US" dirty="0">
              <a:solidFill>
                <a:prstClr val="black"/>
              </a:solidFill>
              <a:latin typeface="Calibri"/>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1920162" y="580965"/>
            <a:ext cx="5747657" cy="400110"/>
          </a:xfrm>
          <a:prstGeom prst="rect">
            <a:avLst/>
          </a:prstGeom>
          <a:noFill/>
        </p:spPr>
        <p:txBody>
          <a:bodyPr wrap="square" rtlCol="0">
            <a:spAutoFit/>
          </a:bodyPr>
          <a:lstStyle/>
          <a:p>
            <a:pPr algn="ctr"/>
            <a:r>
              <a:rPr lang="en-US" sz="2000" dirty="0">
                <a:hlinkClick r:id="rId4"/>
              </a:rPr>
              <a:t>https://dot.nebraska.gov/travel/map-library/</a:t>
            </a:r>
            <a:endParaRPr lang="en-US" sz="2000" dirty="0"/>
          </a:p>
        </p:txBody>
      </p:sp>
      <p:sp>
        <p:nvSpPr>
          <p:cNvPr id="13" name="Oval 12"/>
          <p:cNvSpPr/>
          <p:nvPr/>
        </p:nvSpPr>
        <p:spPr>
          <a:xfrm>
            <a:off x="5338491" y="6256950"/>
            <a:ext cx="2226539" cy="319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01294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9738ABF-FC1C-4F93-BD96-6DD57A68F310}"/>
              </a:ext>
            </a:extLst>
          </p:cNvPr>
          <p:cNvPicPr>
            <a:picLocks noChangeAspect="1"/>
          </p:cNvPicPr>
          <p:nvPr/>
        </p:nvPicPr>
        <p:blipFill>
          <a:blip r:embed="rId3"/>
          <a:stretch>
            <a:fillRect/>
          </a:stretch>
        </p:blipFill>
        <p:spPr>
          <a:xfrm>
            <a:off x="1973210" y="961070"/>
            <a:ext cx="6390538" cy="5459062"/>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State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29</a:t>
            </a:fld>
            <a:endParaRPr lang="en-US" dirty="0">
              <a:solidFill>
                <a:prstClr val="black"/>
              </a:solidFill>
              <a:latin typeface="Calibri"/>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1498600" y="560960"/>
            <a:ext cx="6865148" cy="400110"/>
          </a:xfrm>
          <a:prstGeom prst="rect">
            <a:avLst/>
          </a:prstGeom>
          <a:noFill/>
        </p:spPr>
        <p:txBody>
          <a:bodyPr wrap="square" rtlCol="0">
            <a:spAutoFit/>
          </a:bodyPr>
          <a:lstStyle/>
          <a:p>
            <a:pPr algn="ctr"/>
            <a:r>
              <a:rPr lang="en-US" sz="2000" dirty="0">
                <a:hlinkClick r:id="rId4"/>
              </a:rPr>
              <a:t>https://dot.nebraska.gov/travel/map-library/func-by-county/</a:t>
            </a:r>
            <a:endParaRPr lang="en-US" sz="2000" dirty="0"/>
          </a:p>
        </p:txBody>
      </p:sp>
      <p:sp>
        <p:nvSpPr>
          <p:cNvPr id="5" name="TextBox 4"/>
          <p:cNvSpPr txBox="1"/>
          <p:nvPr/>
        </p:nvSpPr>
        <p:spPr>
          <a:xfrm>
            <a:off x="7911925" y="1084180"/>
            <a:ext cx="1058273" cy="646331"/>
          </a:xfrm>
          <a:prstGeom prst="rect">
            <a:avLst/>
          </a:prstGeom>
          <a:noFill/>
        </p:spPr>
        <p:txBody>
          <a:bodyPr wrap="square" rtlCol="0">
            <a:spAutoFit/>
          </a:bodyPr>
          <a:lstStyle/>
          <a:p>
            <a:pPr algn="ctr"/>
            <a:r>
              <a:rPr lang="en-US" dirty="0"/>
              <a:t>Saint Edward</a:t>
            </a:r>
          </a:p>
        </p:txBody>
      </p:sp>
      <p:cxnSp>
        <p:nvCxnSpPr>
          <p:cNvPr id="9" name="Straight Arrow Connector 8"/>
          <p:cNvCxnSpPr>
            <a:stCxn id="5" idx="1"/>
          </p:cNvCxnSpPr>
          <p:nvPr/>
        </p:nvCxnSpPr>
        <p:spPr>
          <a:xfrm flipH="1" flipV="1">
            <a:off x="6783573" y="1403498"/>
            <a:ext cx="1128352" cy="38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60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2F644F-910F-4807-810F-53C9B4BB17E6}"/>
              </a:ext>
            </a:extLst>
          </p:cNvPr>
          <p:cNvPicPr>
            <a:picLocks noChangeAspect="1"/>
          </p:cNvPicPr>
          <p:nvPr/>
        </p:nvPicPr>
        <p:blipFill>
          <a:blip r:embed="rId3"/>
          <a:stretch>
            <a:fillRect/>
          </a:stretch>
        </p:blipFill>
        <p:spPr>
          <a:xfrm>
            <a:off x="506397" y="1348061"/>
            <a:ext cx="8011511" cy="3957364"/>
          </a:xfrm>
          <a:prstGeom prst="rect">
            <a:avLst/>
          </a:prstGeom>
        </p:spPr>
      </p:pic>
      <p:sp>
        <p:nvSpPr>
          <p:cNvPr id="8" name="Slide Number Placeholder 7"/>
          <p:cNvSpPr>
            <a:spLocks noGrp="1"/>
          </p:cNvSpPr>
          <p:nvPr>
            <p:ph type="sldNum" idx="4294967295"/>
          </p:nvPr>
        </p:nvSpPr>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3</a:t>
            </a:fld>
            <a:endParaRPr lang="en-US" dirty="0">
              <a:solidFill>
                <a:schemeClr val="bg1"/>
              </a:solidFill>
              <a:latin typeface="Calibri"/>
            </a:endParaRPr>
          </a:p>
        </p:txBody>
      </p:sp>
      <p:sp>
        <p:nvSpPr>
          <p:cNvPr id="2" name="Title 1"/>
          <p:cNvSpPr txBox="1">
            <a:spLocks noGrp="1"/>
          </p:cNvSpPr>
          <p:nvPr>
            <p:ph type="ctrTitle" idx="4294967295"/>
          </p:nvPr>
        </p:nvSpPr>
        <p:spPr>
          <a:xfrm>
            <a:off x="0" y="0"/>
            <a:ext cx="8699500" cy="1416050"/>
          </a:xfrm>
          <a:prstGeom prst="rect">
            <a:avLst/>
          </a:prstGeom>
          <a:noFill/>
        </p:spPr>
        <p:txBody>
          <a:bodyPr wrap="square" anchor="ctr"/>
          <a:lstStyle>
            <a:lvl1pPr lvl="0">
              <a:defRPr sz="4400" b="0" i="0" u="none" strike="noStrike" baseline="0">
                <a:solidFill>
                  <a:srgbClr val="000000"/>
                </a:solidFill>
                <a:latin typeface="Arial"/>
              </a:defRPr>
            </a:lvl1pPr>
          </a:lstStyle>
          <a:p>
            <a:pPr lvl="0" algn="ctr"/>
            <a:r>
              <a:rPr dirty="0">
                <a:latin typeface="+mj-lt"/>
              </a:rPr>
              <a:t>Title 428</a:t>
            </a:r>
            <a:br>
              <a:rPr lang="en-US" dirty="0">
                <a:latin typeface="+mj-lt"/>
              </a:rPr>
            </a:br>
            <a:r>
              <a:rPr lang="en-US" dirty="0">
                <a:latin typeface="+mj-lt"/>
              </a:rPr>
              <a:t>NBCS Regulations</a:t>
            </a:r>
            <a:endParaRPr dirty="0">
              <a:latin typeface="+mj-lt"/>
            </a:endParaRPr>
          </a:p>
        </p:txBody>
      </p:sp>
      <p:pic>
        <p:nvPicPr>
          <p:cNvPr id="6" name="Picture 4" descr="1 &amp; 6 year plan logoCS1-2.emf"/>
          <p:cNvPicPr>
            <a:picLocks noChangeAspect="1"/>
          </p:cNvPicPr>
          <p:nvPr/>
        </p:nvPicPr>
        <p:blipFill>
          <a:blip r:embed="rId4" cstate="print"/>
          <a:srcRect/>
          <a:stretch>
            <a:fillRect/>
          </a:stretch>
        </p:blipFill>
        <p:spPr bwMode="auto">
          <a:xfrm>
            <a:off x="7516213" y="469244"/>
            <a:ext cx="1405660" cy="685351"/>
          </a:xfrm>
          <a:prstGeom prst="rect">
            <a:avLst/>
          </a:prstGeom>
          <a:noFill/>
          <a:ln w="9525">
            <a:noFill/>
            <a:miter lim="800000"/>
            <a:headEnd/>
            <a:tailEnd/>
          </a:ln>
        </p:spPr>
      </p:pic>
      <p:sp>
        <p:nvSpPr>
          <p:cNvPr id="21" name="Arrow: Left 20"/>
          <p:cNvSpPr/>
          <p:nvPr/>
        </p:nvSpPr>
        <p:spPr>
          <a:xfrm>
            <a:off x="1492874" y="4885640"/>
            <a:ext cx="4071257" cy="17843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5404912"/>
            <a:ext cx="9144000" cy="830997"/>
          </a:xfrm>
          <a:prstGeom prst="rect">
            <a:avLst/>
          </a:prstGeom>
          <a:noFill/>
        </p:spPr>
        <p:txBody>
          <a:bodyPr wrap="square" rtlCol="0">
            <a:spAutoFit/>
          </a:bodyPr>
          <a:lstStyle/>
          <a:p>
            <a:r>
              <a:rPr lang="en-US" sz="2400" dirty="0">
                <a:hlinkClick r:id="rId5"/>
              </a:rPr>
              <a:t>http://www.sos.ne.gov/rules-and-regs/regsearch/Rules/index.cgi?l=Transportation_Dept_of&amp;t=Title-428</a:t>
            </a:r>
            <a:endParaRPr lang="en-US" sz="2400" dirty="0"/>
          </a:p>
        </p:txBody>
      </p:sp>
      <p:sp>
        <p:nvSpPr>
          <p:cNvPr id="10" name="Slide Number Placeholder 10">
            <a:extLst>
              <a:ext uri="{FF2B5EF4-FFF2-40B4-BE49-F238E27FC236}">
                <a16:creationId xmlns:a16="http://schemas.microsoft.com/office/drawing/2014/main" id="{83B0EA49-9188-4697-94B2-5D65AE5958C8}"/>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607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309F42-A821-45E8-95C3-96C1853D1072}"/>
              </a:ext>
            </a:extLst>
          </p:cNvPr>
          <p:cNvPicPr>
            <a:picLocks noChangeAspect="1"/>
          </p:cNvPicPr>
          <p:nvPr/>
        </p:nvPicPr>
        <p:blipFill>
          <a:blip r:embed="rId3"/>
          <a:stretch>
            <a:fillRect/>
          </a:stretch>
        </p:blipFill>
        <p:spPr>
          <a:xfrm>
            <a:off x="4159689" y="1245026"/>
            <a:ext cx="4904066" cy="5243639"/>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State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30</a:t>
            </a:fld>
            <a:endParaRPr lang="en-US" dirty="0">
              <a:solidFill>
                <a:prstClr val="black"/>
              </a:solidFill>
              <a:latin typeface="Calibri"/>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1474008" y="560960"/>
            <a:ext cx="6780992" cy="400110"/>
          </a:xfrm>
          <a:prstGeom prst="rect">
            <a:avLst/>
          </a:prstGeom>
          <a:noFill/>
        </p:spPr>
        <p:txBody>
          <a:bodyPr wrap="square" rtlCol="0">
            <a:spAutoFit/>
          </a:bodyPr>
          <a:lstStyle/>
          <a:p>
            <a:pPr algn="ctr"/>
            <a:r>
              <a:rPr lang="en-US" sz="2000" dirty="0">
                <a:hlinkClick r:id="rId4"/>
              </a:rPr>
              <a:t>https://dot.nebraska.gov/travel/map-library/func-by-county/</a:t>
            </a:r>
            <a:endParaRPr lang="en-US" sz="2000" dirty="0"/>
          </a:p>
        </p:txBody>
      </p:sp>
      <p:sp>
        <p:nvSpPr>
          <p:cNvPr id="11" name="TextBox 10"/>
          <p:cNvSpPr txBox="1"/>
          <p:nvPr/>
        </p:nvSpPr>
        <p:spPr>
          <a:xfrm>
            <a:off x="1474007" y="3182276"/>
            <a:ext cx="1058273" cy="646331"/>
          </a:xfrm>
          <a:prstGeom prst="rect">
            <a:avLst/>
          </a:prstGeom>
          <a:noFill/>
        </p:spPr>
        <p:txBody>
          <a:bodyPr wrap="square" rtlCol="0">
            <a:spAutoFit/>
          </a:bodyPr>
          <a:lstStyle/>
          <a:p>
            <a:pPr algn="ctr"/>
            <a:r>
              <a:rPr lang="en-US" dirty="0"/>
              <a:t>325</a:t>
            </a:r>
            <a:r>
              <a:rPr lang="en-US" baseline="30000" dirty="0"/>
              <a:t>th</a:t>
            </a:r>
            <a:r>
              <a:rPr lang="en-US" dirty="0"/>
              <a:t> Avenue</a:t>
            </a:r>
          </a:p>
        </p:txBody>
      </p:sp>
      <p:cxnSp>
        <p:nvCxnSpPr>
          <p:cNvPr id="12" name="Straight Arrow Connector 11"/>
          <p:cNvCxnSpPr/>
          <p:nvPr/>
        </p:nvCxnSpPr>
        <p:spPr>
          <a:xfrm>
            <a:off x="2532280" y="3505441"/>
            <a:ext cx="3525582"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A8814B4-22C5-4B85-8429-16159AEAED6E}"/>
              </a:ext>
            </a:extLst>
          </p:cNvPr>
          <p:cNvPicPr>
            <a:picLocks noChangeAspect="1"/>
          </p:cNvPicPr>
          <p:nvPr/>
        </p:nvPicPr>
        <p:blipFill>
          <a:blip r:embed="rId5"/>
          <a:stretch>
            <a:fillRect/>
          </a:stretch>
        </p:blipFill>
        <p:spPr>
          <a:xfrm>
            <a:off x="851178" y="3868000"/>
            <a:ext cx="4057650" cy="2581275"/>
          </a:xfrm>
          <a:prstGeom prst="rect">
            <a:avLst/>
          </a:prstGeom>
        </p:spPr>
      </p:pic>
    </p:spTree>
    <p:extLst>
      <p:ext uri="{BB962C8B-B14F-4D97-AF65-F5344CB8AC3E}">
        <p14:creationId xmlns:p14="http://schemas.microsoft.com/office/powerpoint/2010/main" val="321978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95127" y="368109"/>
            <a:ext cx="7825025" cy="844062"/>
          </a:xfrm>
          <a:prstGeom prst="rect">
            <a:avLst/>
          </a:prstGeom>
          <a:noFill/>
        </p:spPr>
        <p:txBody>
          <a:bodyPr wrap="square" anchor="ctr"/>
          <a:lstStyle>
            <a:lvl1pPr lvl="0">
              <a:defRPr/>
            </a:lvl1pPr>
          </a:lstStyle>
          <a:p>
            <a:pPr lvl="0" algn="ctr"/>
            <a:r>
              <a:rPr lang="en-US" u="sng" dirty="0">
                <a:latin typeface="Calibri"/>
              </a:rPr>
              <a:t>National</a:t>
            </a:r>
            <a:r>
              <a:rPr lang="en-US" dirty="0">
                <a:latin typeface="Calibri"/>
              </a:rPr>
              <a:t> </a:t>
            </a:r>
            <a:r>
              <a:rPr dirty="0">
                <a:latin typeface="Calibri"/>
              </a:rPr>
              <a:t>Functional Classification  </a:t>
            </a:r>
          </a:p>
        </p:txBody>
      </p:sp>
      <p:sp>
        <p:nvSpPr>
          <p:cNvPr id="3" name="Text Placeholder 2"/>
          <p:cNvSpPr txBox="1">
            <a:spLocks noGrp="1"/>
          </p:cNvSpPr>
          <p:nvPr>
            <p:ph type="body" idx="1"/>
          </p:nvPr>
        </p:nvSpPr>
        <p:spPr>
          <a:xfrm>
            <a:off x="1280875" y="1300634"/>
            <a:ext cx="7405926" cy="1613387"/>
          </a:xfrm>
          <a:prstGeom prst="rect">
            <a:avLst/>
          </a:prstGeom>
          <a:noFill/>
        </p:spPr>
        <p:txBody>
          <a:bodyPr wrap="square" anchor="t"/>
          <a:lstStyle>
            <a:lvl1pPr lvl="0">
              <a:defRPr/>
            </a:lvl1pPr>
          </a:lstStyle>
          <a:p>
            <a:pPr marL="0" lvl="0" indent="0" algn="l">
              <a:buNone/>
            </a:pPr>
            <a:r>
              <a:rPr sz="3600" dirty="0">
                <a:latin typeface="Calibri"/>
              </a:rPr>
              <a:t>National  </a:t>
            </a:r>
            <a:r>
              <a:rPr sz="2800" dirty="0">
                <a:latin typeface="Calibri"/>
              </a:rPr>
              <a:t>Publication Number FHWA PL-13-026</a:t>
            </a:r>
            <a:r>
              <a:rPr lang="en-US" sz="2800" dirty="0">
                <a:latin typeface="Calibri"/>
              </a:rPr>
              <a:t> </a:t>
            </a:r>
            <a:r>
              <a:rPr lang="en-US" sz="2400" dirty="0">
                <a:latin typeface="Calibri"/>
                <a:hlinkClick r:id="rId3"/>
              </a:rPr>
              <a:t>https://www.fhwa.dot.gov/planning/processes/statewide/related/highway_functional_classifications/fcauab.pdf</a:t>
            </a:r>
            <a:endParaRPr sz="2800" dirty="0">
              <a:latin typeface="Calibri"/>
            </a:endParaRPr>
          </a:p>
        </p:txBody>
      </p:sp>
      <p:pic>
        <p:nvPicPr>
          <p:cNvPr id="5" name="Picture 4"/>
          <p:cNvPicPr>
            <a:picLocks noChangeAspect="1"/>
          </p:cNvPicPr>
          <p:nvPr/>
        </p:nvPicPr>
        <p:blipFill>
          <a:blip r:embed="rId4"/>
          <a:stretch>
            <a:fillRect/>
          </a:stretch>
        </p:blipFill>
        <p:spPr>
          <a:xfrm>
            <a:off x="1292661" y="3277608"/>
            <a:ext cx="6963253" cy="2847472"/>
          </a:xfrm>
          <a:prstGeom prst="rect">
            <a:avLst/>
          </a:prstGeom>
        </p:spPr>
      </p:pic>
      <p:sp>
        <p:nvSpPr>
          <p:cNvPr id="6" name="TextBox 5"/>
          <p:cNvSpPr txBox="1"/>
          <p:nvPr/>
        </p:nvSpPr>
        <p:spPr>
          <a:xfrm>
            <a:off x="1280875" y="6492952"/>
            <a:ext cx="1136077" cy="369332"/>
          </a:xfrm>
          <a:prstGeom prst="rect">
            <a:avLst/>
          </a:prstGeom>
          <a:noFill/>
        </p:spPr>
        <p:txBody>
          <a:bodyPr wrap="square" rtlCol="0">
            <a:spAutoFit/>
          </a:bodyPr>
          <a:lstStyle/>
          <a:p>
            <a:r>
              <a:rPr lang="en-US" dirty="0">
                <a:solidFill>
                  <a:prstClr val="black"/>
                </a:solidFill>
                <a:latin typeface="Calibri"/>
              </a:rPr>
              <a:t>Slide </a:t>
            </a:r>
            <a:fld id="{700B2CB3-6EB6-46E9-B1C5-8C84A9340F7D}" type="slidenum">
              <a:rPr lang="en-US">
                <a:solidFill>
                  <a:prstClr val="black"/>
                </a:solidFill>
                <a:latin typeface="Calibri"/>
              </a:rPr>
              <a:pPr/>
              <a:t>31</a:t>
            </a:fld>
            <a:endParaRPr lang="en-US" dirty="0">
              <a:solidFill>
                <a:prstClr val="black"/>
              </a:solidFill>
              <a:latin typeface="Calibri"/>
            </a:endParaRPr>
          </a:p>
        </p:txBody>
      </p:sp>
      <p:sp>
        <p:nvSpPr>
          <p:cNvPr id="7" name="TextBox 6"/>
          <p:cNvSpPr txBox="1"/>
          <p:nvPr/>
        </p:nvSpPr>
        <p:spPr>
          <a:xfrm>
            <a:off x="7712511" y="6481284"/>
            <a:ext cx="1583889" cy="369332"/>
          </a:xfrm>
          <a:prstGeom prst="rect">
            <a:avLst/>
          </a:prstGeom>
          <a:noFill/>
        </p:spPr>
        <p:txBody>
          <a:bodyPr wrap="square" rtlCol="0">
            <a:spAutoFit/>
          </a:bodyPr>
          <a:lstStyle/>
          <a:p>
            <a:r>
              <a:rPr lang="en-US" dirty="0"/>
              <a:t>23 CFR 470</a:t>
            </a:r>
          </a:p>
        </p:txBody>
      </p:sp>
      <p:pic>
        <p:nvPicPr>
          <p:cNvPr id="8" name="Picture 7" descr="FHWA_horizontal_201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8398" y="5776811"/>
            <a:ext cx="2455696" cy="966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p:cNvSpPr txBox="1"/>
          <p:nvPr/>
        </p:nvSpPr>
        <p:spPr>
          <a:xfrm>
            <a:off x="1"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National System</a:t>
            </a:r>
          </a:p>
        </p:txBody>
      </p:sp>
    </p:spTree>
    <p:extLst>
      <p:ext uri="{BB962C8B-B14F-4D97-AF65-F5344CB8AC3E}">
        <p14:creationId xmlns:p14="http://schemas.microsoft.com/office/powerpoint/2010/main" val="229050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6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20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300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319213" y="-28575"/>
            <a:ext cx="7824787" cy="1146175"/>
          </a:xfrm>
          <a:prstGeom prst="rect">
            <a:avLst/>
          </a:prstGeom>
          <a:noFill/>
        </p:spPr>
        <p:txBody>
          <a:bodyPr wrap="square" anchor="ctr">
            <a:normAutofit/>
          </a:bodyPr>
          <a:lstStyle>
            <a:lvl1pPr lvl="0">
              <a:defRPr/>
            </a:lvl1pPr>
          </a:lstStyle>
          <a:p>
            <a:pPr lvl="0" algn="ctr"/>
            <a:r>
              <a:rPr lang="en-US" sz="4800" dirty="0">
                <a:latin typeface="+mj-lt"/>
              </a:rPr>
              <a:t>Area</a:t>
            </a:r>
            <a:r>
              <a:rPr sz="4800" dirty="0">
                <a:latin typeface="+mj-lt"/>
              </a:rPr>
              <a:t>  </a:t>
            </a:r>
          </a:p>
        </p:txBody>
      </p:sp>
      <p:sp>
        <p:nvSpPr>
          <p:cNvPr id="8" name="TextBox 7"/>
          <p:cNvSpPr txBox="1"/>
          <p:nvPr/>
        </p:nvSpPr>
        <p:spPr>
          <a:xfrm>
            <a:off x="8007922" y="6508241"/>
            <a:ext cx="1136077" cy="369332"/>
          </a:xfrm>
          <a:prstGeom prst="rect">
            <a:avLst/>
          </a:prstGeom>
          <a:noFill/>
        </p:spPr>
        <p:txBody>
          <a:bodyPr wrap="square" rtlCol="0">
            <a:spAutoFit/>
          </a:bodyPr>
          <a:lstStyle/>
          <a:p>
            <a:r>
              <a:rPr lang="en-US" dirty="0">
                <a:solidFill>
                  <a:schemeClr val="bg1"/>
                </a:solidFill>
                <a:latin typeface="Calibri"/>
              </a:rPr>
              <a:t>Slide </a:t>
            </a:r>
            <a:fld id="{B6B67187-A404-4075-A844-26BB531735D9}" type="slidenum">
              <a:rPr lang="en-US">
                <a:solidFill>
                  <a:schemeClr val="bg1"/>
                </a:solidFill>
                <a:latin typeface="Calibri"/>
              </a:rPr>
              <a:pPr/>
              <a:t>32</a:t>
            </a:fld>
            <a:endParaRPr lang="en-US" dirty="0">
              <a:solidFill>
                <a:schemeClr val="bg1"/>
              </a:solidFill>
              <a:latin typeface="Calibri"/>
            </a:endParaRPr>
          </a:p>
        </p:txBody>
      </p:sp>
      <p:sp>
        <p:nvSpPr>
          <p:cNvPr id="3" name="Text Placeholder 2"/>
          <p:cNvSpPr txBox="1">
            <a:spLocks noGrp="1"/>
          </p:cNvSpPr>
          <p:nvPr>
            <p:ph type="body" idx="4294967295"/>
          </p:nvPr>
        </p:nvSpPr>
        <p:spPr>
          <a:xfrm>
            <a:off x="1741488" y="1108075"/>
            <a:ext cx="7402512" cy="3578225"/>
          </a:xfrm>
          <a:prstGeom prst="rect">
            <a:avLst/>
          </a:prstGeom>
          <a:noFill/>
        </p:spPr>
        <p:txBody>
          <a:bodyPr wrap="square" anchor="t"/>
          <a:lstStyle>
            <a:lvl1pPr lvl="0">
              <a:defRPr/>
            </a:lvl1pPr>
          </a:lstStyle>
          <a:p>
            <a:pPr marL="0" lvl="0" indent="0" algn="l">
              <a:buNone/>
            </a:pPr>
            <a:r>
              <a:rPr lang="en-US" sz="4000" dirty="0">
                <a:latin typeface="+mn-lt"/>
              </a:rPr>
              <a:t>Urban</a:t>
            </a:r>
          </a:p>
          <a:p>
            <a:pPr lvl="1" algn="l">
              <a:buChar char="•"/>
            </a:pPr>
            <a:r>
              <a:rPr lang="en-US" sz="2800" dirty="0">
                <a:latin typeface="+mn-lt"/>
              </a:rPr>
              <a:t>Dense development</a:t>
            </a:r>
          </a:p>
          <a:p>
            <a:pPr lvl="1" algn="l">
              <a:buFontTx/>
              <a:buChar char="•"/>
            </a:pPr>
            <a:r>
              <a:rPr lang="en-US" sz="2800" dirty="0">
                <a:latin typeface="+mn-lt"/>
              </a:rPr>
              <a:t>Determined by census</a:t>
            </a:r>
          </a:p>
          <a:p>
            <a:pPr lvl="1" algn="l">
              <a:buChar char="•"/>
            </a:pPr>
            <a:r>
              <a:rPr lang="en-US" sz="2800" b="1" dirty="0">
                <a:latin typeface="+mn-lt"/>
              </a:rPr>
              <a:t>Populations 5,000 and more</a:t>
            </a:r>
          </a:p>
          <a:p>
            <a:pPr lvl="1" algn="l">
              <a:buChar char="•"/>
            </a:pPr>
            <a:r>
              <a:rPr lang="en-US" sz="2800" dirty="0">
                <a:latin typeface="+mn-lt"/>
              </a:rPr>
              <a:t>Local and State officials decide, US Secretary of Transportation approves</a:t>
            </a:r>
          </a:p>
          <a:p>
            <a:pPr lvl="1" algn="l">
              <a:buChar char="•"/>
            </a:pPr>
            <a:r>
              <a:rPr lang="en-US" sz="2800" dirty="0">
                <a:latin typeface="+mn-lt"/>
              </a:rPr>
              <a:t>NOT always the same as corporate limits </a:t>
            </a:r>
          </a:p>
        </p:txBody>
      </p:sp>
      <p:sp>
        <p:nvSpPr>
          <p:cNvPr id="5" name="TextBox 4"/>
          <p:cNvSpPr txBox="1"/>
          <p:nvPr/>
        </p:nvSpPr>
        <p:spPr>
          <a:xfrm>
            <a:off x="1695446" y="4253290"/>
            <a:ext cx="7448553" cy="1569660"/>
          </a:xfrm>
          <a:prstGeom prst="rect">
            <a:avLst/>
          </a:prstGeom>
          <a:noFill/>
        </p:spPr>
        <p:txBody>
          <a:bodyPr wrap="square" rtlCol="0">
            <a:spAutoFit/>
          </a:bodyPr>
          <a:lstStyle/>
          <a:p>
            <a:pPr lvl="0"/>
            <a:r>
              <a:rPr lang="en-US" sz="4000" dirty="0"/>
              <a:t>Rural</a:t>
            </a:r>
          </a:p>
          <a:p>
            <a:pPr lvl="1">
              <a:buChar char="•"/>
            </a:pPr>
            <a:r>
              <a:rPr lang="en-US" sz="2800" dirty="0"/>
              <a:t>Sparse development</a:t>
            </a:r>
          </a:p>
          <a:p>
            <a:pPr lvl="1">
              <a:buChar char="•"/>
            </a:pPr>
            <a:r>
              <a:rPr lang="en-US" sz="2800" dirty="0"/>
              <a:t>All areas not designated Urban</a:t>
            </a:r>
          </a:p>
        </p:txBody>
      </p:sp>
      <p:sp>
        <p:nvSpPr>
          <p:cNvPr id="9" name="TextBox 8"/>
          <p:cNvSpPr txBox="1"/>
          <p:nvPr/>
        </p:nvSpPr>
        <p:spPr>
          <a:xfrm>
            <a:off x="861775" y="5896438"/>
            <a:ext cx="3498575" cy="400110"/>
          </a:xfrm>
          <a:prstGeom prst="rect">
            <a:avLst/>
          </a:prstGeom>
          <a:noFill/>
        </p:spPr>
        <p:txBody>
          <a:bodyPr wrap="square" rtlCol="0">
            <a:spAutoFit/>
          </a:bodyPr>
          <a:lstStyle/>
          <a:p>
            <a:r>
              <a:rPr lang="en-US" sz="2000" dirty="0">
                <a:solidFill>
                  <a:prstClr val="black"/>
                </a:solidFill>
                <a:latin typeface="Calibri"/>
              </a:rPr>
              <a:t>428 NAC 2-001.03A2, Page 42</a:t>
            </a:r>
          </a:p>
        </p:txBody>
      </p:sp>
      <p:sp>
        <p:nvSpPr>
          <p:cNvPr id="10" name="TextBox 9"/>
          <p:cNvSpPr txBox="1"/>
          <p:nvPr/>
        </p:nvSpPr>
        <p:spPr>
          <a:xfrm>
            <a:off x="1"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National FC System</a:t>
            </a:r>
          </a:p>
        </p:txBody>
      </p:sp>
    </p:spTree>
    <p:extLst>
      <p:ext uri="{BB962C8B-B14F-4D97-AF65-F5344CB8AC3E}">
        <p14:creationId xmlns:p14="http://schemas.microsoft.com/office/powerpoint/2010/main" val="34546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7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87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17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37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67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177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22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228602"/>
            <a:ext cx="8282227" cy="2241599"/>
          </a:xfrm>
          <a:prstGeom prst="rect">
            <a:avLst/>
          </a:prstGeom>
          <a:noFill/>
        </p:spPr>
        <p:txBody>
          <a:bodyPr wrap="square" anchor="ctr"/>
          <a:lstStyle>
            <a:lvl1pPr lvl="0">
              <a:defRPr/>
            </a:lvl1pPr>
          </a:lstStyle>
          <a:p>
            <a:pPr lvl="0" algn="l"/>
            <a:r>
              <a:rPr dirty="0"/>
              <a:t>National  Functional  Classification </a:t>
            </a:r>
            <a:r>
              <a:rPr lang="en-US" dirty="0"/>
              <a:t>(NFC)</a:t>
            </a:r>
            <a:r>
              <a:rPr dirty="0"/>
              <a:t> </a:t>
            </a:r>
          </a:p>
          <a:p>
            <a:pPr lvl="0" algn="ctr"/>
            <a:r>
              <a:rPr sz="2400" i="1" dirty="0"/>
              <a:t>Highway Functional Classification Concepts, Criteria and Procedures</a:t>
            </a:r>
            <a:r>
              <a:rPr sz="2400" dirty="0"/>
              <a:t> 2013 Edition, Pub</a:t>
            </a:r>
            <a:r>
              <a:rPr lang="en-US" sz="2400" dirty="0"/>
              <a:t>.</a:t>
            </a:r>
            <a:r>
              <a:rPr sz="2400" dirty="0"/>
              <a:t> N</a:t>
            </a:r>
            <a:r>
              <a:rPr lang="en-US" sz="2400" dirty="0"/>
              <a:t>o.</a:t>
            </a:r>
            <a:r>
              <a:rPr sz="2400" dirty="0"/>
              <a:t> FHWA PL-13-026</a:t>
            </a:r>
          </a:p>
        </p:txBody>
      </p:sp>
      <p:sp>
        <p:nvSpPr>
          <p:cNvPr id="3" name="Text Placeholder 2"/>
          <p:cNvSpPr txBox="1">
            <a:spLocks noGrp="1"/>
          </p:cNvSpPr>
          <p:nvPr>
            <p:ph type="body" idx="1"/>
          </p:nvPr>
        </p:nvSpPr>
        <p:spPr>
          <a:xfrm>
            <a:off x="1528549" y="2470201"/>
            <a:ext cx="7052528" cy="3978275"/>
          </a:xfrm>
          <a:prstGeom prst="rect">
            <a:avLst/>
          </a:prstGeom>
          <a:noFill/>
        </p:spPr>
        <p:txBody>
          <a:bodyPr wrap="square" anchor="t"/>
          <a:lstStyle>
            <a:lvl1pPr lvl="0">
              <a:defRPr/>
            </a:lvl1pPr>
          </a:lstStyle>
          <a:p>
            <a:pPr lvl="0" algn="l">
              <a:buChar char="•"/>
            </a:pPr>
            <a:r>
              <a:rPr dirty="0">
                <a:latin typeface="Calibri"/>
              </a:rPr>
              <a:t>Interstate  </a:t>
            </a:r>
          </a:p>
          <a:p>
            <a:pPr lvl="0" algn="l">
              <a:buChar char="•"/>
            </a:pPr>
            <a:r>
              <a:rPr dirty="0">
                <a:latin typeface="Calibri"/>
              </a:rPr>
              <a:t>Other Freeways and Expressways</a:t>
            </a:r>
          </a:p>
          <a:p>
            <a:pPr lvl="0" algn="l">
              <a:buChar char="•"/>
            </a:pPr>
            <a:r>
              <a:rPr b="1" dirty="0">
                <a:latin typeface="Calibri"/>
              </a:rPr>
              <a:t>Other Principal  Arterial</a:t>
            </a:r>
          </a:p>
          <a:p>
            <a:pPr lvl="0" algn="l">
              <a:buChar char="•"/>
            </a:pPr>
            <a:r>
              <a:rPr b="1" dirty="0">
                <a:latin typeface="Calibri"/>
              </a:rPr>
              <a:t>Minor Arterial</a:t>
            </a:r>
          </a:p>
          <a:p>
            <a:pPr lvl="0" algn="l">
              <a:buChar char="•"/>
            </a:pPr>
            <a:r>
              <a:rPr b="1" dirty="0">
                <a:latin typeface="Calibri"/>
              </a:rPr>
              <a:t>Major Collector  </a:t>
            </a:r>
          </a:p>
          <a:p>
            <a:pPr lvl="0" algn="l">
              <a:buChar char="•"/>
            </a:pPr>
            <a:r>
              <a:rPr b="1" dirty="0">
                <a:latin typeface="Calibri"/>
              </a:rPr>
              <a:t>Minor Collector  </a:t>
            </a:r>
          </a:p>
          <a:p>
            <a:pPr lvl="0" algn="l">
              <a:buChar char="•"/>
            </a:pPr>
            <a:r>
              <a:rPr b="1" dirty="0">
                <a:latin typeface="+mn-lt"/>
              </a:rPr>
              <a:t>Local</a:t>
            </a:r>
          </a:p>
        </p:txBody>
      </p:sp>
      <p:sp>
        <p:nvSpPr>
          <p:cNvPr id="6" name="TextBox 5"/>
          <p:cNvSpPr txBox="1"/>
          <p:nvPr/>
        </p:nvSpPr>
        <p:spPr>
          <a:xfrm>
            <a:off x="8007923" y="6492581"/>
            <a:ext cx="1136077" cy="369332"/>
          </a:xfrm>
          <a:prstGeom prst="rect">
            <a:avLst/>
          </a:prstGeom>
          <a:noFill/>
        </p:spPr>
        <p:txBody>
          <a:bodyPr wrap="square" rtlCol="0">
            <a:spAutoFit/>
          </a:bodyPr>
          <a:lstStyle/>
          <a:p>
            <a:r>
              <a:rPr lang="en-US" dirty="0">
                <a:solidFill>
                  <a:prstClr val="black"/>
                </a:solidFill>
                <a:latin typeface="Calibri"/>
              </a:rPr>
              <a:t>Slide </a:t>
            </a:r>
            <a:fld id="{D381F4D2-A771-4F1D-A7D0-EC205021A82A}" type="slidenum">
              <a:rPr lang="en-US">
                <a:solidFill>
                  <a:prstClr val="black"/>
                </a:solidFill>
                <a:latin typeface="Calibri"/>
              </a:rPr>
              <a:pPr/>
              <a:t>33</a:t>
            </a:fld>
            <a:endParaRPr lang="en-US" dirty="0">
              <a:solidFill>
                <a:prstClr val="black"/>
              </a:solidFill>
              <a:latin typeface="Calibri"/>
            </a:endParaRPr>
          </a:p>
        </p:txBody>
      </p:sp>
      <p:sp>
        <p:nvSpPr>
          <p:cNvPr id="4" name="Rectangle 3"/>
          <p:cNvSpPr/>
          <p:nvPr/>
        </p:nvSpPr>
        <p:spPr>
          <a:xfrm>
            <a:off x="1339702" y="3657600"/>
            <a:ext cx="4869712" cy="301964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HWA_horizontal_20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839" y="616560"/>
            <a:ext cx="2369994" cy="93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1"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National FC System</a:t>
            </a:r>
          </a:p>
        </p:txBody>
      </p:sp>
    </p:spTree>
    <p:extLst>
      <p:ext uri="{BB962C8B-B14F-4D97-AF65-F5344CB8AC3E}">
        <p14:creationId xmlns:p14="http://schemas.microsoft.com/office/powerpoint/2010/main" val="24704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2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79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89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99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111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119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1950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00025"/>
            <a:ext cx="9144000" cy="2962275"/>
          </a:xfrm>
        </p:spPr>
        <p:txBody>
          <a:bodyPr>
            <a:normAutofit/>
          </a:bodyPr>
          <a:lstStyle/>
          <a:p>
            <a:pPr algn="ctr"/>
            <a:r>
              <a:rPr lang="en-US" sz="4400" dirty="0"/>
              <a:t>What is the National Functional Classification of My Highway, Road or Street?  </a:t>
            </a:r>
          </a:p>
        </p:txBody>
      </p:sp>
      <p:sp>
        <p:nvSpPr>
          <p:cNvPr id="4" name="Slide Number Placeholder 3"/>
          <p:cNvSpPr>
            <a:spLocks noGrp="1"/>
          </p:cNvSpPr>
          <p:nvPr>
            <p:ph type="sldNum" idx="4294967295"/>
          </p:nvPr>
        </p:nvSpPr>
        <p:spPr/>
        <p:txBody>
          <a:bodyPr/>
          <a:lstStyle/>
          <a:p>
            <a:pPr>
              <a:defRPr/>
            </a:pPr>
            <a:r>
              <a:rPr lang="en-US" dirty="0">
                <a:solidFill>
                  <a:schemeClr val="bg1"/>
                </a:solidFill>
              </a:rPr>
              <a:t>Slide </a:t>
            </a:r>
            <a:fld id="{7D8E8536-4A9C-4457-B5B3-F17511BF22D8}" type="slidenum">
              <a:rPr lang="en-US" smtClean="0">
                <a:solidFill>
                  <a:schemeClr val="bg1"/>
                </a:solidFill>
              </a:rPr>
              <a:pPr>
                <a:defRPr/>
              </a:pPr>
              <a:t>34</a:t>
            </a:fld>
            <a:endParaRPr lang="en-US" dirty="0">
              <a:solidFill>
                <a:schemeClr val="bg1"/>
              </a:solidFill>
            </a:endParaRPr>
          </a:p>
        </p:txBody>
      </p:sp>
      <p:sp>
        <p:nvSpPr>
          <p:cNvPr id="3" name="Subtitle 2"/>
          <p:cNvSpPr>
            <a:spLocks noGrp="1"/>
          </p:cNvSpPr>
          <p:nvPr>
            <p:ph type="subTitle" idx="4294967295"/>
          </p:nvPr>
        </p:nvSpPr>
        <p:spPr>
          <a:xfrm>
            <a:off x="1638300" y="2971170"/>
            <a:ext cx="6400800" cy="2311400"/>
          </a:xfrm>
        </p:spPr>
        <p:txBody>
          <a:bodyPr>
            <a:normAutofit/>
          </a:bodyPr>
          <a:lstStyle/>
          <a:p>
            <a:pPr algn="l"/>
            <a:r>
              <a:rPr lang="en-US" sz="3200" dirty="0">
                <a:solidFill>
                  <a:schemeClr val="tx1"/>
                </a:solidFill>
              </a:rPr>
              <a:t>Online</a:t>
            </a:r>
            <a:r>
              <a:rPr lang="en-US" sz="3200" dirty="0"/>
              <a:t>: NDOT’s Map Library</a:t>
            </a:r>
          </a:p>
          <a:p>
            <a:pPr algn="l"/>
            <a:r>
              <a:rPr lang="en-US" sz="3200" dirty="0">
                <a:solidFill>
                  <a:schemeClr val="tx1"/>
                </a:solidFill>
              </a:rPr>
              <a:t>Paper</a:t>
            </a:r>
            <a:r>
              <a:rPr lang="en-US" sz="3200" dirty="0"/>
              <a:t>: Request from NDOT Boards-Liaison Services Section </a:t>
            </a:r>
          </a:p>
          <a:p>
            <a:pPr algn="l"/>
            <a:endParaRPr lang="en-US" sz="3200" dirty="0"/>
          </a:p>
        </p:txBody>
      </p:sp>
      <p:sp>
        <p:nvSpPr>
          <p:cNvPr id="5" name="TextBox 4">
            <a:hlinkClick r:id="rId3"/>
          </p:cNvPr>
          <p:cNvSpPr txBox="1"/>
          <p:nvPr/>
        </p:nvSpPr>
        <p:spPr>
          <a:xfrm>
            <a:off x="1888165" y="4534227"/>
            <a:ext cx="5693735" cy="523220"/>
          </a:xfrm>
          <a:prstGeom prst="rect">
            <a:avLst/>
          </a:prstGeom>
          <a:noFill/>
        </p:spPr>
        <p:txBody>
          <a:bodyPr wrap="square" rtlCol="0">
            <a:spAutoFit/>
          </a:bodyPr>
          <a:lstStyle/>
          <a:p>
            <a:r>
              <a:rPr lang="en-US" sz="2800" dirty="0">
                <a:hlinkClick r:id="rId4"/>
              </a:rPr>
              <a:t>mailto:NDOT.BLSHelp@nebraska.gov</a:t>
            </a:r>
            <a:endParaRPr lang="en-US" sz="2800" dirty="0"/>
          </a:p>
        </p:txBody>
      </p:sp>
    </p:spTree>
    <p:extLst>
      <p:ext uri="{BB962C8B-B14F-4D97-AF65-F5344CB8AC3E}">
        <p14:creationId xmlns:p14="http://schemas.microsoft.com/office/powerpoint/2010/main" val="6959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7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8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9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3F7189-607A-4F40-8D83-2C10EE29804E}"/>
              </a:ext>
            </a:extLst>
          </p:cNvPr>
          <p:cNvPicPr>
            <a:picLocks noChangeAspect="1"/>
          </p:cNvPicPr>
          <p:nvPr/>
        </p:nvPicPr>
        <p:blipFill>
          <a:blip r:embed="rId3"/>
          <a:stretch>
            <a:fillRect/>
          </a:stretch>
        </p:blipFill>
        <p:spPr>
          <a:xfrm>
            <a:off x="2083297" y="1229477"/>
            <a:ext cx="5840964" cy="5064420"/>
          </a:xfrm>
          <a:prstGeom prst="rect">
            <a:avLst/>
          </a:prstGeom>
        </p:spPr>
      </p:pic>
      <p:sp>
        <p:nvSpPr>
          <p:cNvPr id="8" name="TextBox 7"/>
          <p:cNvSpPr txBox="1"/>
          <p:nvPr/>
        </p:nvSpPr>
        <p:spPr>
          <a:xfrm>
            <a:off x="7924260" y="6375071"/>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Slide </a:t>
            </a:r>
            <a:fld id="{108D581E-A181-4A9B-9444-2A125A6827BD}" type="slidenum">
              <a:rPr kumimoji="0" lang="en-US" sz="1800" b="0" i="0" u="none" strike="noStrike" kern="1200" cap="none" spc="0" normalizeH="0" baseline="0" noProof="0">
                <a:ln>
                  <a:noFill/>
                </a:ln>
                <a:solidFill>
                  <a:schemeClr val="bg1"/>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2" name="Title 1"/>
          <p:cNvSpPr txBox="1">
            <a:spLocks noGrp="1"/>
          </p:cNvSpPr>
          <p:nvPr>
            <p:ph type="title" idx="4294967295"/>
          </p:nvPr>
        </p:nvSpPr>
        <p:spPr>
          <a:xfrm>
            <a:off x="863600" y="0"/>
            <a:ext cx="8280400" cy="803275"/>
          </a:xfrm>
          <a:prstGeom prst="rect">
            <a:avLst/>
          </a:prstGeom>
          <a:noFill/>
        </p:spPr>
        <p:txBody>
          <a:bodyPr wrap="square" anchor="ctr"/>
          <a:lstStyle>
            <a:lvl1pPr lvl="0">
              <a:defRPr/>
            </a:lvl1pPr>
          </a:lstStyle>
          <a:p>
            <a:pPr lvl="0" algn="ctr"/>
            <a:r>
              <a:rPr lang="en-US" sz="3600" dirty="0">
                <a:latin typeface="+mj-lt"/>
              </a:rPr>
              <a:t>Maps</a:t>
            </a:r>
            <a:r>
              <a:rPr sz="3600" dirty="0">
                <a:latin typeface="+mj-lt"/>
              </a:rPr>
              <a:t> </a:t>
            </a:r>
            <a:r>
              <a:rPr lang="en-US" sz="3600" dirty="0">
                <a:latin typeface="+mj-lt"/>
              </a:rPr>
              <a:t>on NDOT Website</a:t>
            </a:r>
            <a:endParaRPr sz="3600" dirty="0">
              <a:latin typeface="+mj-lt"/>
            </a:endParaRPr>
          </a:p>
        </p:txBody>
      </p:sp>
      <p:sp>
        <p:nvSpPr>
          <p:cNvPr id="11" name="Oval 10"/>
          <p:cNvSpPr/>
          <p:nvPr/>
        </p:nvSpPr>
        <p:spPr>
          <a:xfrm>
            <a:off x="2706563" y="4213676"/>
            <a:ext cx="1727166" cy="3444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2083297" y="616112"/>
            <a:ext cx="58409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https://dot.nebraska.gov/travel/map-library/</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0" y="0"/>
            <a:ext cx="859536" cy="6858000"/>
          </a:xfrm>
          <a:prstGeom prst="rect">
            <a:avLst/>
          </a:prstGeom>
          <a:solidFill>
            <a:srgbClr val="FFC0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Finding Maps</a:t>
            </a:r>
          </a:p>
        </p:txBody>
      </p:sp>
    </p:spTree>
    <p:extLst>
      <p:ext uri="{BB962C8B-B14F-4D97-AF65-F5344CB8AC3E}">
        <p14:creationId xmlns:p14="http://schemas.microsoft.com/office/powerpoint/2010/main" val="5189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8007923" y="6373047"/>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36</a:t>
            </a:fld>
            <a:endParaRPr lang="en-US" dirty="0">
              <a:solidFill>
                <a:prstClr val="black"/>
              </a:solidFill>
              <a:latin typeface="Calibri"/>
            </a:endParaRPr>
          </a:p>
        </p:txBody>
      </p:sp>
      <p:sp>
        <p:nvSpPr>
          <p:cNvPr id="10" name="TextBox 9"/>
          <p:cNvSpPr txBox="1"/>
          <p:nvPr/>
        </p:nvSpPr>
        <p:spPr>
          <a:xfrm>
            <a:off x="0"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2015412" y="684070"/>
            <a:ext cx="5747657" cy="400110"/>
          </a:xfrm>
          <a:prstGeom prst="rect">
            <a:avLst/>
          </a:prstGeom>
          <a:noFill/>
        </p:spPr>
        <p:txBody>
          <a:bodyPr wrap="square" rtlCol="0">
            <a:spAutoFit/>
          </a:bodyPr>
          <a:lstStyle/>
          <a:p>
            <a:pPr algn="ctr"/>
            <a:r>
              <a:rPr lang="en-US" sz="2000" dirty="0">
                <a:hlinkClick r:id="rId3"/>
              </a:rPr>
              <a:t>https://dot.nebraska.gov/travel/map-library/</a:t>
            </a:r>
            <a:endParaRPr lang="en-US" sz="2000" dirty="0"/>
          </a:p>
        </p:txBody>
      </p:sp>
      <p:pic>
        <p:nvPicPr>
          <p:cNvPr id="16" name="Picture 15">
            <a:extLst>
              <a:ext uri="{FF2B5EF4-FFF2-40B4-BE49-F238E27FC236}">
                <a16:creationId xmlns:a16="http://schemas.microsoft.com/office/drawing/2014/main" id="{1C4B3EC3-D048-45A6-9055-E8124CEC2DA8}"/>
              </a:ext>
            </a:extLst>
          </p:cNvPr>
          <p:cNvPicPr>
            <a:picLocks noChangeAspect="1"/>
          </p:cNvPicPr>
          <p:nvPr/>
        </p:nvPicPr>
        <p:blipFill>
          <a:blip r:embed="rId4"/>
          <a:stretch>
            <a:fillRect/>
          </a:stretch>
        </p:blipFill>
        <p:spPr>
          <a:xfrm>
            <a:off x="2909897" y="1084180"/>
            <a:ext cx="3851782" cy="4578847"/>
          </a:xfrm>
          <a:prstGeom prst="rect">
            <a:avLst/>
          </a:prstGeom>
        </p:spPr>
      </p:pic>
      <p:pic>
        <p:nvPicPr>
          <p:cNvPr id="17" name="Picture 16">
            <a:extLst>
              <a:ext uri="{FF2B5EF4-FFF2-40B4-BE49-F238E27FC236}">
                <a16:creationId xmlns:a16="http://schemas.microsoft.com/office/drawing/2014/main" id="{17CE0B77-FB05-4044-A2E4-FFFBC039B954}"/>
              </a:ext>
            </a:extLst>
          </p:cNvPr>
          <p:cNvPicPr>
            <a:picLocks noChangeAspect="1"/>
          </p:cNvPicPr>
          <p:nvPr/>
        </p:nvPicPr>
        <p:blipFill>
          <a:blip r:embed="rId5"/>
          <a:stretch>
            <a:fillRect/>
          </a:stretch>
        </p:blipFill>
        <p:spPr>
          <a:xfrm>
            <a:off x="2154500" y="1084180"/>
            <a:ext cx="5362575" cy="4810125"/>
          </a:xfrm>
          <a:prstGeom prst="rect">
            <a:avLst/>
          </a:prstGeom>
        </p:spPr>
      </p:pic>
      <p:sp>
        <p:nvSpPr>
          <p:cNvPr id="18" name="Oval 17">
            <a:extLst>
              <a:ext uri="{FF2B5EF4-FFF2-40B4-BE49-F238E27FC236}">
                <a16:creationId xmlns:a16="http://schemas.microsoft.com/office/drawing/2014/main" id="{8266E7FF-0E95-4536-8564-287DF72A71E1}"/>
              </a:ext>
            </a:extLst>
          </p:cNvPr>
          <p:cNvSpPr/>
          <p:nvPr/>
        </p:nvSpPr>
        <p:spPr>
          <a:xfrm>
            <a:off x="2207952" y="4620935"/>
            <a:ext cx="5799971" cy="1592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State &amp; National Functional Classification Maps by County </a:t>
            </a:r>
          </a:p>
        </p:txBody>
      </p:sp>
    </p:spTree>
    <p:extLst>
      <p:ext uri="{BB962C8B-B14F-4D97-AF65-F5344CB8AC3E}">
        <p14:creationId xmlns:p14="http://schemas.microsoft.com/office/powerpoint/2010/main" val="376436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80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44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71E49-7D04-45E7-BC15-7E8AB903E472}"/>
              </a:ext>
            </a:extLst>
          </p:cNvPr>
          <p:cNvPicPr>
            <a:picLocks noChangeAspect="1"/>
          </p:cNvPicPr>
          <p:nvPr/>
        </p:nvPicPr>
        <p:blipFill>
          <a:blip r:embed="rId3"/>
          <a:stretch>
            <a:fillRect/>
          </a:stretch>
        </p:blipFill>
        <p:spPr>
          <a:xfrm>
            <a:off x="1920162" y="962025"/>
            <a:ext cx="6437773" cy="5521310"/>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State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996317" y="6488668"/>
            <a:ext cx="113607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108D581E-A181-4A9B-9444-2A125A6827B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Finding Maps</a:t>
            </a:r>
          </a:p>
        </p:txBody>
      </p:sp>
      <p:sp>
        <p:nvSpPr>
          <p:cNvPr id="4" name="TextBox 3"/>
          <p:cNvSpPr txBox="1"/>
          <p:nvPr/>
        </p:nvSpPr>
        <p:spPr>
          <a:xfrm>
            <a:off x="1920162" y="580965"/>
            <a:ext cx="57476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https://dot.nebraska.gov/travel/map-library/</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val 12"/>
          <p:cNvSpPr/>
          <p:nvPr/>
        </p:nvSpPr>
        <p:spPr>
          <a:xfrm>
            <a:off x="5332141" y="6213535"/>
            <a:ext cx="2226539" cy="319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9403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60285" y="1084180"/>
            <a:ext cx="6502784" cy="5404488"/>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National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38</a:t>
            </a:fld>
            <a:endParaRPr lang="en-US" dirty="0">
              <a:solidFill>
                <a:prstClr val="black"/>
              </a:solidFill>
              <a:latin typeface="Calibri"/>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2015412" y="643674"/>
            <a:ext cx="5747657" cy="400110"/>
          </a:xfrm>
          <a:prstGeom prst="rect">
            <a:avLst/>
          </a:prstGeom>
          <a:noFill/>
        </p:spPr>
        <p:txBody>
          <a:bodyPr wrap="square" rtlCol="0">
            <a:spAutoFit/>
          </a:bodyPr>
          <a:lstStyle/>
          <a:p>
            <a:pPr algn="ctr"/>
            <a:r>
              <a:rPr lang="en-US" sz="2000" dirty="0">
                <a:hlinkClick r:id="rId4"/>
              </a:rPr>
              <a:t>https://dot.nebraska.gov/travel/map-library/</a:t>
            </a:r>
            <a:endParaRPr lang="en-US" sz="2000" dirty="0"/>
          </a:p>
        </p:txBody>
      </p:sp>
      <p:sp>
        <p:nvSpPr>
          <p:cNvPr id="5" name="TextBox 4"/>
          <p:cNvSpPr txBox="1"/>
          <p:nvPr/>
        </p:nvSpPr>
        <p:spPr>
          <a:xfrm>
            <a:off x="7911925" y="1084180"/>
            <a:ext cx="1058273" cy="646331"/>
          </a:xfrm>
          <a:prstGeom prst="rect">
            <a:avLst/>
          </a:prstGeom>
          <a:noFill/>
        </p:spPr>
        <p:txBody>
          <a:bodyPr wrap="square" rtlCol="0">
            <a:spAutoFit/>
          </a:bodyPr>
          <a:lstStyle/>
          <a:p>
            <a:pPr algn="ctr"/>
            <a:r>
              <a:rPr lang="en-US" dirty="0"/>
              <a:t>Saint Edward</a:t>
            </a:r>
          </a:p>
        </p:txBody>
      </p:sp>
      <p:cxnSp>
        <p:nvCxnSpPr>
          <p:cNvPr id="9" name="Straight Arrow Connector 8"/>
          <p:cNvCxnSpPr>
            <a:stCxn id="5" idx="1"/>
          </p:cNvCxnSpPr>
          <p:nvPr/>
        </p:nvCxnSpPr>
        <p:spPr>
          <a:xfrm flipH="1" flipV="1">
            <a:off x="6783573" y="1403498"/>
            <a:ext cx="1128352" cy="38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397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89240" y="1135618"/>
            <a:ext cx="4001595" cy="5722382"/>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National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39</a:t>
            </a:fld>
            <a:endParaRPr lang="en-US" dirty="0">
              <a:solidFill>
                <a:prstClr val="black"/>
              </a:solidFill>
              <a:latin typeface="Calibri"/>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2015411" y="638348"/>
            <a:ext cx="5747657" cy="400110"/>
          </a:xfrm>
          <a:prstGeom prst="rect">
            <a:avLst/>
          </a:prstGeom>
          <a:noFill/>
        </p:spPr>
        <p:txBody>
          <a:bodyPr wrap="square" rtlCol="0">
            <a:spAutoFit/>
          </a:bodyPr>
          <a:lstStyle/>
          <a:p>
            <a:pPr algn="ctr"/>
            <a:r>
              <a:rPr lang="en-US" sz="2000" dirty="0">
                <a:hlinkClick r:id="rId4"/>
              </a:rPr>
              <a:t>https://dot.nebraska.gov/travel/map-library/</a:t>
            </a:r>
            <a:endParaRPr lang="en-US" sz="2000" dirty="0"/>
          </a:p>
        </p:txBody>
      </p:sp>
      <p:sp>
        <p:nvSpPr>
          <p:cNvPr id="11" name="TextBox 10"/>
          <p:cNvSpPr txBox="1"/>
          <p:nvPr/>
        </p:nvSpPr>
        <p:spPr>
          <a:xfrm>
            <a:off x="2553474" y="4732161"/>
            <a:ext cx="1058273" cy="646331"/>
          </a:xfrm>
          <a:prstGeom prst="rect">
            <a:avLst/>
          </a:prstGeom>
          <a:noFill/>
        </p:spPr>
        <p:txBody>
          <a:bodyPr wrap="square" rtlCol="0">
            <a:spAutoFit/>
          </a:bodyPr>
          <a:lstStyle/>
          <a:p>
            <a:pPr algn="ctr"/>
            <a:r>
              <a:rPr lang="en-US" dirty="0"/>
              <a:t>325</a:t>
            </a:r>
            <a:r>
              <a:rPr lang="en-US" baseline="30000" dirty="0"/>
              <a:t>th</a:t>
            </a:r>
            <a:r>
              <a:rPr lang="en-US" dirty="0"/>
              <a:t> Avenue</a:t>
            </a:r>
          </a:p>
        </p:txBody>
      </p:sp>
      <p:cxnSp>
        <p:nvCxnSpPr>
          <p:cNvPr id="12" name="Straight Arrow Connector 11"/>
          <p:cNvCxnSpPr/>
          <p:nvPr/>
        </p:nvCxnSpPr>
        <p:spPr>
          <a:xfrm>
            <a:off x="3789580" y="5055327"/>
            <a:ext cx="3525582"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stretch>
            <a:fillRect/>
          </a:stretch>
        </p:blipFill>
        <p:spPr>
          <a:xfrm>
            <a:off x="969678" y="2228717"/>
            <a:ext cx="4162425" cy="2047875"/>
          </a:xfrm>
          <a:prstGeom prst="rect">
            <a:avLst/>
          </a:prstGeom>
        </p:spPr>
      </p:pic>
    </p:spTree>
    <p:extLst>
      <p:ext uri="{BB962C8B-B14F-4D97-AF65-F5344CB8AC3E}">
        <p14:creationId xmlns:p14="http://schemas.microsoft.com/office/powerpoint/2010/main" val="273723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60942" y="723028"/>
            <a:ext cx="7878208" cy="5252139"/>
          </a:xfrm>
          <a:prstGeom prst="rect">
            <a:avLst/>
          </a:prstGeom>
        </p:spPr>
      </p:pic>
      <p:sp>
        <p:nvSpPr>
          <p:cNvPr id="8" name="Slide Number Placeholder 7"/>
          <p:cNvSpPr>
            <a:spLocks noGrp="1"/>
          </p:cNvSpPr>
          <p:nvPr>
            <p:ph type="sldNum" idx="4294967295"/>
          </p:nvPr>
        </p:nvSpPr>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4</a:t>
            </a:fld>
            <a:endParaRPr lang="en-US" dirty="0">
              <a:solidFill>
                <a:schemeClr val="bg1"/>
              </a:solidFill>
              <a:latin typeface="Calibri"/>
            </a:endParaRPr>
          </a:p>
        </p:txBody>
      </p:sp>
      <p:sp>
        <p:nvSpPr>
          <p:cNvPr id="2" name="Title 1"/>
          <p:cNvSpPr txBox="1">
            <a:spLocks noGrp="1"/>
          </p:cNvSpPr>
          <p:nvPr>
            <p:ph type="ctrTitle" idx="4294967295"/>
          </p:nvPr>
        </p:nvSpPr>
        <p:spPr>
          <a:xfrm>
            <a:off x="0" y="0"/>
            <a:ext cx="8699500" cy="941388"/>
          </a:xfrm>
          <a:prstGeom prst="rect">
            <a:avLst/>
          </a:prstGeom>
          <a:noFill/>
        </p:spPr>
        <p:txBody>
          <a:bodyPr wrap="square" anchor="ctr"/>
          <a:lstStyle>
            <a:lvl1pPr lvl="0">
              <a:defRPr sz="4400" b="0" i="0" u="none" strike="noStrike" baseline="0">
                <a:solidFill>
                  <a:srgbClr val="000000"/>
                </a:solidFill>
                <a:latin typeface="Arial"/>
              </a:defRPr>
            </a:lvl1pPr>
          </a:lstStyle>
          <a:p>
            <a:pPr lvl="0" algn="ctr"/>
            <a:r>
              <a:rPr dirty="0">
                <a:latin typeface="+mj-lt"/>
              </a:rPr>
              <a:t>Title 428</a:t>
            </a:r>
            <a:r>
              <a:rPr lang="en-US" dirty="0">
                <a:latin typeface="+mj-lt"/>
              </a:rPr>
              <a:t> Chapter 1</a:t>
            </a:r>
            <a:endParaRPr dirty="0">
              <a:latin typeface="+mj-lt"/>
            </a:endParaRPr>
          </a:p>
        </p:txBody>
      </p:sp>
      <p:pic>
        <p:nvPicPr>
          <p:cNvPr id="6" name="Picture 4" descr="1 &amp; 6 year plan logoCS1-2.emf"/>
          <p:cNvPicPr>
            <a:picLocks noChangeAspect="1"/>
          </p:cNvPicPr>
          <p:nvPr/>
        </p:nvPicPr>
        <p:blipFill>
          <a:blip r:embed="rId4" cstate="print"/>
          <a:srcRect/>
          <a:stretch>
            <a:fillRect/>
          </a:stretch>
        </p:blipFill>
        <p:spPr bwMode="auto">
          <a:xfrm>
            <a:off x="7516213" y="469244"/>
            <a:ext cx="1405660" cy="685351"/>
          </a:xfrm>
          <a:prstGeom prst="rect">
            <a:avLst/>
          </a:prstGeom>
          <a:noFill/>
          <a:ln w="9525">
            <a:noFill/>
            <a:miter lim="800000"/>
            <a:headEnd/>
            <a:tailEnd/>
          </a:ln>
        </p:spPr>
      </p:pic>
      <p:sp>
        <p:nvSpPr>
          <p:cNvPr id="5" name="TextBox 4"/>
          <p:cNvSpPr txBox="1"/>
          <p:nvPr/>
        </p:nvSpPr>
        <p:spPr>
          <a:xfrm>
            <a:off x="142438" y="5571395"/>
            <a:ext cx="9001562" cy="830997"/>
          </a:xfrm>
          <a:prstGeom prst="rect">
            <a:avLst/>
          </a:prstGeom>
          <a:solidFill>
            <a:schemeClr val="bg1"/>
          </a:solidFill>
        </p:spPr>
        <p:txBody>
          <a:bodyPr wrap="square" rtlCol="0">
            <a:spAutoFit/>
          </a:bodyPr>
          <a:lstStyle/>
          <a:p>
            <a:r>
              <a:rPr lang="en-US" sz="2400" dirty="0">
                <a:hlinkClick r:id="rId5"/>
              </a:rPr>
              <a:t>http://www.sos.ne.gov/rules-and-regs/regsearch/Rules/Transportation_Dept_of/Title-428/Chapter-1.pdf</a:t>
            </a:r>
            <a:endParaRPr lang="en-US" sz="2400" dirty="0"/>
          </a:p>
        </p:txBody>
      </p:sp>
      <p:sp>
        <p:nvSpPr>
          <p:cNvPr id="12" name="Slide Number Placeholder 10">
            <a:extLst>
              <a:ext uri="{FF2B5EF4-FFF2-40B4-BE49-F238E27FC236}">
                <a16:creationId xmlns:a16="http://schemas.microsoft.com/office/drawing/2014/main" id="{A10E0D09-1064-4D86-84C7-55F7B3C09D73}"/>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02133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0069E15-D8A8-479E-BD13-2CB479B0C286}"/>
              </a:ext>
            </a:extLst>
          </p:cNvPr>
          <p:cNvPicPr>
            <a:picLocks noChangeAspect="1"/>
          </p:cNvPicPr>
          <p:nvPr/>
        </p:nvPicPr>
        <p:blipFill>
          <a:blip r:embed="rId3"/>
          <a:stretch>
            <a:fillRect/>
          </a:stretch>
        </p:blipFill>
        <p:spPr>
          <a:xfrm>
            <a:off x="2909897" y="1084180"/>
            <a:ext cx="3851782" cy="4578847"/>
          </a:xfrm>
          <a:prstGeom prst="rect">
            <a:avLst/>
          </a:prstGeom>
        </p:spPr>
      </p:pic>
      <p:pic>
        <p:nvPicPr>
          <p:cNvPr id="18" name="Picture 17">
            <a:extLst>
              <a:ext uri="{FF2B5EF4-FFF2-40B4-BE49-F238E27FC236}">
                <a16:creationId xmlns:a16="http://schemas.microsoft.com/office/drawing/2014/main" id="{AF527DFC-91AD-4EA3-A235-348749333034}"/>
              </a:ext>
            </a:extLst>
          </p:cNvPr>
          <p:cNvPicPr>
            <a:picLocks noChangeAspect="1"/>
          </p:cNvPicPr>
          <p:nvPr/>
        </p:nvPicPr>
        <p:blipFill>
          <a:blip r:embed="rId4"/>
          <a:stretch>
            <a:fillRect/>
          </a:stretch>
        </p:blipFill>
        <p:spPr>
          <a:xfrm>
            <a:off x="2154500" y="1084180"/>
            <a:ext cx="5362575" cy="4810125"/>
          </a:xfrm>
          <a:prstGeom prst="rect">
            <a:avLst/>
          </a:prstGeom>
        </p:spPr>
      </p:pic>
      <p:sp>
        <p:nvSpPr>
          <p:cNvPr id="8" name="TextBox 7"/>
          <p:cNvSpPr txBox="1"/>
          <p:nvPr/>
        </p:nvSpPr>
        <p:spPr>
          <a:xfrm>
            <a:off x="8007923" y="6373047"/>
            <a:ext cx="1136077" cy="369332"/>
          </a:xfrm>
          <a:prstGeom prst="rect">
            <a:avLst/>
          </a:prstGeom>
          <a:noFill/>
        </p:spPr>
        <p:txBody>
          <a:bodyPr wrap="square" rtlCol="0">
            <a:spAutoFit/>
          </a:bodyPr>
          <a:lstStyle/>
          <a:p>
            <a:r>
              <a:rPr lang="en-US" dirty="0">
                <a:solidFill>
                  <a:schemeClr val="bg1"/>
                </a:solidFill>
                <a:latin typeface="Calibri"/>
              </a:rPr>
              <a:t>Slide </a:t>
            </a:r>
            <a:fld id="{108D581E-A181-4A9B-9444-2A125A6827BD}" type="slidenum">
              <a:rPr lang="en-US">
                <a:solidFill>
                  <a:schemeClr val="bg1"/>
                </a:solidFill>
                <a:latin typeface="Calibri"/>
              </a:rPr>
              <a:pPr/>
              <a:t>40</a:t>
            </a:fld>
            <a:endParaRPr lang="en-US" dirty="0">
              <a:solidFill>
                <a:schemeClr val="bg1"/>
              </a:solidFill>
              <a:latin typeface="Calibri"/>
            </a:endParaRPr>
          </a:p>
        </p:txBody>
      </p:sp>
      <p:sp>
        <p:nvSpPr>
          <p:cNvPr id="2" name="Title 1"/>
          <p:cNvSpPr txBox="1">
            <a:spLocks noGrp="1"/>
          </p:cNvSpPr>
          <p:nvPr>
            <p:ph type="title" idx="4294967295"/>
          </p:nvPr>
        </p:nvSpPr>
        <p:spPr>
          <a:xfrm>
            <a:off x="1319213" y="49213"/>
            <a:ext cx="7824787" cy="684212"/>
          </a:xfrm>
          <a:prstGeom prst="rect">
            <a:avLst/>
          </a:prstGeom>
          <a:noFill/>
        </p:spPr>
        <p:txBody>
          <a:bodyPr wrap="square" anchor="ctr"/>
          <a:lstStyle>
            <a:lvl1pPr lvl="0">
              <a:defRPr/>
            </a:lvl1pPr>
          </a:lstStyle>
          <a:p>
            <a:pPr lvl="0" algn="ctr"/>
            <a:r>
              <a:rPr lang="en-US" sz="3600" dirty="0">
                <a:latin typeface="+mj-lt"/>
              </a:rPr>
              <a:t>Maps</a:t>
            </a:r>
            <a:r>
              <a:rPr sz="3600" dirty="0">
                <a:latin typeface="+mj-lt"/>
              </a:rPr>
              <a:t> </a:t>
            </a:r>
            <a:r>
              <a:rPr lang="en-US" sz="3600" dirty="0">
                <a:latin typeface="+mj-lt"/>
              </a:rPr>
              <a:t>on NDOT Website</a:t>
            </a:r>
            <a:endParaRPr sz="3600" dirty="0">
              <a:latin typeface="+mj-lt"/>
            </a:endParaRPr>
          </a:p>
        </p:txBody>
      </p:sp>
      <p:sp>
        <p:nvSpPr>
          <p:cNvPr id="13" name="Oval 12"/>
          <p:cNvSpPr/>
          <p:nvPr/>
        </p:nvSpPr>
        <p:spPr>
          <a:xfrm>
            <a:off x="2420019" y="4621790"/>
            <a:ext cx="5097056" cy="8873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0"/>
          <p:cNvSpPr txBox="1"/>
          <p:nvPr/>
        </p:nvSpPr>
        <p:spPr>
          <a:xfrm>
            <a:off x="-6651"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15" name="TextBox 14">
            <a:extLst>
              <a:ext uri="{FF2B5EF4-FFF2-40B4-BE49-F238E27FC236}">
                <a16:creationId xmlns:a16="http://schemas.microsoft.com/office/drawing/2014/main" id="{58E427FF-A6E7-48B6-8917-FE6CB10E7911}"/>
              </a:ext>
            </a:extLst>
          </p:cNvPr>
          <p:cNvSpPr txBox="1"/>
          <p:nvPr/>
        </p:nvSpPr>
        <p:spPr>
          <a:xfrm>
            <a:off x="2015412" y="684070"/>
            <a:ext cx="57476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https://dot.nebraska.gov/travel/map-library/</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986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30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210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2350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36473" y="6439455"/>
            <a:ext cx="1136077" cy="369332"/>
          </a:xfrm>
          <a:prstGeom prst="rect">
            <a:avLst/>
          </a:prstGeom>
          <a:noFill/>
        </p:spPr>
        <p:txBody>
          <a:bodyPr wrap="square" rtlCol="0">
            <a:spAutoFit/>
          </a:bodyPr>
          <a:lstStyle/>
          <a:p>
            <a:r>
              <a:rPr lang="en-US" dirty="0">
                <a:solidFill>
                  <a:schemeClr val="bg1"/>
                </a:solidFill>
                <a:latin typeface="Calibri"/>
              </a:rPr>
              <a:t>Slide </a:t>
            </a:r>
            <a:fld id="{108D581E-A181-4A9B-9444-2A125A6827BD}" type="slidenum">
              <a:rPr lang="en-US">
                <a:solidFill>
                  <a:schemeClr val="bg1"/>
                </a:solidFill>
                <a:latin typeface="Calibri"/>
              </a:rPr>
              <a:pPr/>
              <a:t>41</a:t>
            </a:fld>
            <a:endParaRPr lang="en-US" dirty="0">
              <a:solidFill>
                <a:schemeClr val="bg1"/>
              </a:solidFill>
              <a:latin typeface="Calibri"/>
            </a:endParaRPr>
          </a:p>
        </p:txBody>
      </p:sp>
      <p:sp>
        <p:nvSpPr>
          <p:cNvPr id="2" name="Title 1"/>
          <p:cNvSpPr txBox="1">
            <a:spLocks noGrp="1"/>
          </p:cNvSpPr>
          <p:nvPr>
            <p:ph type="title" idx="4294967295"/>
          </p:nvPr>
        </p:nvSpPr>
        <p:spPr>
          <a:xfrm>
            <a:off x="1319213" y="49213"/>
            <a:ext cx="7824787" cy="684212"/>
          </a:xfrm>
          <a:prstGeom prst="rect">
            <a:avLst/>
          </a:prstGeom>
          <a:noFill/>
        </p:spPr>
        <p:txBody>
          <a:bodyPr wrap="square" anchor="ctr"/>
          <a:lstStyle>
            <a:lvl1pPr lvl="0">
              <a:defRPr/>
            </a:lvl1pPr>
          </a:lstStyle>
          <a:p>
            <a:pPr lvl="0" algn="ctr"/>
            <a:r>
              <a:rPr lang="en-US" sz="3600" dirty="0">
                <a:latin typeface="+mj-lt"/>
              </a:rPr>
              <a:t>Maps</a:t>
            </a:r>
            <a:r>
              <a:rPr sz="3600" dirty="0">
                <a:latin typeface="+mj-lt"/>
              </a:rPr>
              <a:t> </a:t>
            </a:r>
            <a:r>
              <a:rPr lang="en-US" sz="3600" dirty="0">
                <a:latin typeface="+mj-lt"/>
              </a:rPr>
              <a:t>on NDOT Website</a:t>
            </a:r>
            <a:endParaRPr sz="3600" dirty="0">
              <a:latin typeface="+mj-lt"/>
            </a:endParaRPr>
          </a:p>
        </p:txBody>
      </p:sp>
      <p:sp>
        <p:nvSpPr>
          <p:cNvPr id="10" name="TextBox 9"/>
          <p:cNvSpPr txBox="1"/>
          <p:nvPr/>
        </p:nvSpPr>
        <p:spPr>
          <a:xfrm>
            <a:off x="4021" y="3"/>
            <a:ext cx="859536" cy="6858000"/>
          </a:xfrm>
          <a:prstGeom prst="rect">
            <a:avLst/>
          </a:prstGeom>
          <a:solidFill>
            <a:srgbClr val="0070C0"/>
          </a:solidFill>
        </p:spPr>
        <p:txBody>
          <a:bodyPr vert="vert270" wrap="square" lIns="0" tIns="0" rIns="0" bIns="0" rtlCol="0" anchor="ctr" anchorCtr="1">
            <a:spAutoFit/>
          </a:bodyPr>
          <a:lstStyle/>
          <a:p>
            <a:pPr algn="ctr"/>
            <a:r>
              <a:rPr lang="en-US" sz="4400" dirty="0">
                <a:solidFill>
                  <a:prstClr val="white"/>
                </a:solidFill>
                <a:latin typeface="Calibri"/>
              </a:rPr>
              <a:t>Finding Urban Area</a:t>
            </a:r>
          </a:p>
        </p:txBody>
      </p:sp>
      <p:sp>
        <p:nvSpPr>
          <p:cNvPr id="6" name="TextBox 5"/>
          <p:cNvSpPr txBox="1"/>
          <p:nvPr/>
        </p:nvSpPr>
        <p:spPr>
          <a:xfrm>
            <a:off x="863557" y="630398"/>
            <a:ext cx="8280442" cy="369332"/>
          </a:xfrm>
          <a:prstGeom prst="rect">
            <a:avLst/>
          </a:prstGeom>
          <a:noFill/>
        </p:spPr>
        <p:txBody>
          <a:bodyPr wrap="square" rtlCol="0">
            <a:spAutoFit/>
          </a:bodyPr>
          <a:lstStyle/>
          <a:p>
            <a:pPr algn="ctr"/>
            <a:r>
              <a:rPr lang="en-US" dirty="0">
                <a:hlinkClick r:id="rId3"/>
              </a:rPr>
              <a:t>https://dot.nebraska.gov/travel/map-library/func-by-city/</a:t>
            </a:r>
            <a:endParaRPr lang="en-US" dirty="0"/>
          </a:p>
        </p:txBody>
      </p:sp>
      <p:sp>
        <p:nvSpPr>
          <p:cNvPr id="11" name="TextBox 10"/>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pic>
        <p:nvPicPr>
          <p:cNvPr id="16" name="Picture 15">
            <a:extLst>
              <a:ext uri="{FF2B5EF4-FFF2-40B4-BE49-F238E27FC236}">
                <a16:creationId xmlns:a16="http://schemas.microsoft.com/office/drawing/2014/main" id="{B5FC4505-B55A-4F84-AA16-3D4B8AEA3577}"/>
              </a:ext>
            </a:extLst>
          </p:cNvPr>
          <p:cNvPicPr>
            <a:picLocks noChangeAspect="1"/>
          </p:cNvPicPr>
          <p:nvPr/>
        </p:nvPicPr>
        <p:blipFill>
          <a:blip r:embed="rId4"/>
          <a:stretch>
            <a:fillRect/>
          </a:stretch>
        </p:blipFill>
        <p:spPr>
          <a:xfrm>
            <a:off x="1273229" y="1104632"/>
            <a:ext cx="4340470" cy="1665802"/>
          </a:xfrm>
          <a:prstGeom prst="rect">
            <a:avLst/>
          </a:prstGeom>
        </p:spPr>
      </p:pic>
      <p:pic>
        <p:nvPicPr>
          <p:cNvPr id="18" name="Picture 17">
            <a:extLst>
              <a:ext uri="{FF2B5EF4-FFF2-40B4-BE49-F238E27FC236}">
                <a16:creationId xmlns:a16="http://schemas.microsoft.com/office/drawing/2014/main" id="{2DE12219-71DA-4A5A-8752-EC3837B374C3}"/>
              </a:ext>
            </a:extLst>
          </p:cNvPr>
          <p:cNvPicPr>
            <a:picLocks noChangeAspect="1"/>
          </p:cNvPicPr>
          <p:nvPr/>
        </p:nvPicPr>
        <p:blipFill>
          <a:blip r:embed="rId5"/>
          <a:stretch>
            <a:fillRect/>
          </a:stretch>
        </p:blipFill>
        <p:spPr>
          <a:xfrm>
            <a:off x="5779426" y="1468343"/>
            <a:ext cx="2990850" cy="3638550"/>
          </a:xfrm>
          <a:prstGeom prst="rect">
            <a:avLst/>
          </a:prstGeom>
        </p:spPr>
      </p:pic>
      <p:pic>
        <p:nvPicPr>
          <p:cNvPr id="20" name="Picture 19">
            <a:extLst>
              <a:ext uri="{FF2B5EF4-FFF2-40B4-BE49-F238E27FC236}">
                <a16:creationId xmlns:a16="http://schemas.microsoft.com/office/drawing/2014/main" id="{B9230F59-8FED-4978-B327-6A15B84F4684}"/>
              </a:ext>
            </a:extLst>
          </p:cNvPr>
          <p:cNvPicPr>
            <a:picLocks noChangeAspect="1"/>
          </p:cNvPicPr>
          <p:nvPr/>
        </p:nvPicPr>
        <p:blipFill>
          <a:blip r:embed="rId6"/>
          <a:stretch>
            <a:fillRect/>
          </a:stretch>
        </p:blipFill>
        <p:spPr>
          <a:xfrm>
            <a:off x="6194711" y="5270706"/>
            <a:ext cx="2381250" cy="609600"/>
          </a:xfrm>
          <a:prstGeom prst="rect">
            <a:avLst/>
          </a:prstGeom>
        </p:spPr>
      </p:pic>
      <p:sp>
        <p:nvSpPr>
          <p:cNvPr id="19" name="Oval 18"/>
          <p:cNvSpPr/>
          <p:nvPr/>
        </p:nvSpPr>
        <p:spPr>
          <a:xfrm>
            <a:off x="7685264" y="5575507"/>
            <a:ext cx="890697"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0018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40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475044"/>
            <a:ext cx="9144000" cy="4904191"/>
          </a:xfrm>
          <a:prstGeom prst="rect">
            <a:avLst/>
          </a:prstGeom>
        </p:spPr>
      </p:pic>
      <p:sp>
        <p:nvSpPr>
          <p:cNvPr id="2" name="Title 1"/>
          <p:cNvSpPr txBox="1">
            <a:spLocks noGrp="1"/>
          </p:cNvSpPr>
          <p:nvPr>
            <p:ph type="title"/>
          </p:nvPr>
        </p:nvSpPr>
        <p:spPr>
          <a:xfrm>
            <a:off x="853628" y="4"/>
            <a:ext cx="8072411" cy="996276"/>
          </a:xfrm>
          <a:prstGeom prst="rect">
            <a:avLst/>
          </a:prstGeom>
          <a:noFill/>
        </p:spPr>
        <p:txBody>
          <a:bodyPr wrap="square" anchor="ctr"/>
          <a:lstStyle>
            <a:lvl1pPr lvl="0">
              <a:defRPr/>
            </a:lvl1pPr>
          </a:lstStyle>
          <a:p>
            <a:pPr lvl="0" algn="ctr"/>
            <a:r>
              <a:rPr lang="en-US" dirty="0">
                <a:latin typeface="+mj-lt"/>
              </a:rPr>
              <a:t>National FC on NDOT Maps</a:t>
            </a:r>
            <a:r>
              <a:rPr dirty="0">
                <a:latin typeface="+mj-lt"/>
              </a:rPr>
              <a:t>  </a:t>
            </a:r>
          </a:p>
        </p:txBody>
      </p:sp>
      <p:sp>
        <p:nvSpPr>
          <p:cNvPr id="7" name="TextBox 6"/>
          <p:cNvSpPr txBox="1"/>
          <p:nvPr/>
        </p:nvSpPr>
        <p:spPr>
          <a:xfrm>
            <a:off x="6717324" y="6009901"/>
            <a:ext cx="2321171" cy="369332"/>
          </a:xfrm>
          <a:prstGeom prst="rect">
            <a:avLst/>
          </a:prstGeom>
          <a:noFill/>
        </p:spPr>
        <p:txBody>
          <a:bodyPr wrap="square" rtlCol="0">
            <a:spAutoFit/>
          </a:bodyPr>
          <a:lstStyle/>
          <a:p>
            <a:r>
              <a:rPr lang="en-US" b="1" dirty="0">
                <a:solidFill>
                  <a:srgbClr val="FF0000"/>
                </a:solidFill>
                <a:latin typeface="Calibri"/>
              </a:rPr>
              <a:t>Urban Area Boundary</a:t>
            </a:r>
          </a:p>
        </p:txBody>
      </p:sp>
      <p:sp>
        <p:nvSpPr>
          <p:cNvPr id="8" name="TextBox 7"/>
          <p:cNvSpPr txBox="1"/>
          <p:nvPr/>
        </p:nvSpPr>
        <p:spPr>
          <a:xfrm>
            <a:off x="6717325" y="3302638"/>
            <a:ext cx="1916723" cy="369332"/>
          </a:xfrm>
          <a:prstGeom prst="rect">
            <a:avLst/>
          </a:prstGeom>
          <a:noFill/>
        </p:spPr>
        <p:txBody>
          <a:bodyPr wrap="square" rtlCol="0">
            <a:spAutoFit/>
          </a:bodyPr>
          <a:lstStyle/>
          <a:p>
            <a:r>
              <a:rPr lang="en-US" b="1" dirty="0">
                <a:solidFill>
                  <a:srgbClr val="FF0000"/>
                </a:solidFill>
                <a:latin typeface="Calibri"/>
              </a:rPr>
              <a:t>Corporate Limits</a:t>
            </a:r>
          </a:p>
        </p:txBody>
      </p:sp>
      <p:cxnSp>
        <p:nvCxnSpPr>
          <p:cNvPr id="10" name="Straight Arrow Connector 9"/>
          <p:cNvCxnSpPr/>
          <p:nvPr/>
        </p:nvCxnSpPr>
        <p:spPr>
          <a:xfrm flipH="1" flipV="1">
            <a:off x="6260125" y="5732588"/>
            <a:ext cx="527539" cy="4619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675684" y="4994033"/>
            <a:ext cx="202224" cy="10243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877909" y="3025323"/>
            <a:ext cx="246187" cy="3233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491050" y="3543920"/>
            <a:ext cx="285751" cy="4053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08" y="0"/>
            <a:ext cx="859536" cy="6858000"/>
          </a:xfrm>
          <a:prstGeom prst="rect">
            <a:avLst/>
          </a:prstGeom>
          <a:solidFill>
            <a:srgbClr val="0070C0"/>
          </a:solidFill>
        </p:spPr>
        <p:txBody>
          <a:bodyPr vert="vert270" wrap="square" lIns="0" tIns="0" rIns="0" bIns="0" rtlCol="0" anchor="ctr" anchorCtr="1">
            <a:spAutoFit/>
          </a:bodyPr>
          <a:lstStyle/>
          <a:p>
            <a:pPr algn="ctr"/>
            <a:r>
              <a:rPr lang="en-US" sz="4400" dirty="0">
                <a:solidFill>
                  <a:prstClr val="white"/>
                </a:solidFill>
                <a:latin typeface="Calibri"/>
              </a:rPr>
              <a:t>Urban Area - Example</a:t>
            </a:r>
          </a:p>
        </p:txBody>
      </p:sp>
      <p:sp>
        <p:nvSpPr>
          <p:cNvPr id="12" name="TextBox 11"/>
          <p:cNvSpPr txBox="1"/>
          <p:nvPr/>
        </p:nvSpPr>
        <p:spPr>
          <a:xfrm>
            <a:off x="1007679" y="6418562"/>
            <a:ext cx="1136077" cy="369332"/>
          </a:xfrm>
          <a:prstGeom prst="rect">
            <a:avLst/>
          </a:prstGeom>
          <a:noFill/>
        </p:spPr>
        <p:txBody>
          <a:bodyPr wrap="square" rtlCol="0">
            <a:spAutoFit/>
          </a:bodyPr>
          <a:lstStyle/>
          <a:p>
            <a:r>
              <a:rPr lang="en-US" dirty="0">
                <a:solidFill>
                  <a:prstClr val="black"/>
                </a:solidFill>
                <a:latin typeface="Calibri"/>
              </a:rPr>
              <a:t>Slide </a:t>
            </a:r>
            <a:fld id="{1B1ACCBE-F131-447F-8F96-3DA0F8136558}" type="slidenum">
              <a:rPr lang="en-US">
                <a:solidFill>
                  <a:prstClr val="black"/>
                </a:solidFill>
                <a:latin typeface="Calibri"/>
              </a:rPr>
              <a:pPr/>
              <a:t>42</a:t>
            </a:fld>
            <a:endParaRPr lang="en-US" dirty="0">
              <a:solidFill>
                <a:prstClr val="black"/>
              </a:solidFill>
              <a:latin typeface="Calibri"/>
            </a:endParaRPr>
          </a:p>
        </p:txBody>
      </p:sp>
      <p:sp>
        <p:nvSpPr>
          <p:cNvPr id="13" name="TextBox 12"/>
          <p:cNvSpPr txBox="1"/>
          <p:nvPr/>
        </p:nvSpPr>
        <p:spPr>
          <a:xfrm>
            <a:off x="5884637" y="6418562"/>
            <a:ext cx="3498575" cy="400110"/>
          </a:xfrm>
          <a:prstGeom prst="rect">
            <a:avLst/>
          </a:prstGeom>
          <a:noFill/>
        </p:spPr>
        <p:txBody>
          <a:bodyPr wrap="square" rtlCol="0">
            <a:spAutoFit/>
          </a:bodyPr>
          <a:lstStyle/>
          <a:p>
            <a:r>
              <a:rPr lang="en-US" sz="2000" dirty="0">
                <a:solidFill>
                  <a:prstClr val="black"/>
                </a:solidFill>
                <a:latin typeface="Calibri"/>
              </a:rPr>
              <a:t>428 NAC 2-001.03A2, Page 42</a:t>
            </a:r>
          </a:p>
        </p:txBody>
      </p:sp>
      <p:sp>
        <p:nvSpPr>
          <p:cNvPr id="4" name="TextBox 3"/>
          <p:cNvSpPr txBox="1"/>
          <p:nvPr/>
        </p:nvSpPr>
        <p:spPr>
          <a:xfrm>
            <a:off x="853628" y="821093"/>
            <a:ext cx="8290373" cy="376689"/>
          </a:xfrm>
          <a:prstGeom prst="rect">
            <a:avLst/>
          </a:prstGeom>
          <a:noFill/>
        </p:spPr>
        <p:txBody>
          <a:bodyPr wrap="square" rtlCol="0">
            <a:spAutoFit/>
          </a:bodyPr>
          <a:lstStyle/>
          <a:p>
            <a:pPr algn="ctr"/>
            <a:r>
              <a:rPr lang="en-US" dirty="0">
                <a:hlinkClick r:id="rId4"/>
              </a:rPr>
              <a:t>https://dot.nebraska.gov/media/9514/hastingsnfc.pdf</a:t>
            </a:r>
            <a:endParaRPr lang="en-US" dirty="0"/>
          </a:p>
        </p:txBody>
      </p:sp>
      <p:sp>
        <p:nvSpPr>
          <p:cNvPr id="14" name="TextBox 13"/>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Tree>
    <p:extLst>
      <p:ext uri="{BB962C8B-B14F-4D97-AF65-F5344CB8AC3E}">
        <p14:creationId xmlns:p14="http://schemas.microsoft.com/office/powerpoint/2010/main" val="38592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6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600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66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88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930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980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9619" y="57567"/>
            <a:ext cx="8229600" cy="736600"/>
          </a:xfrm>
          <a:prstGeom prst="rect">
            <a:avLst/>
          </a:prstGeom>
          <a:noFill/>
        </p:spPr>
        <p:txBody>
          <a:bodyPr wrap="square" anchor="ctr"/>
          <a:lstStyle>
            <a:lvl1pPr lvl="0">
              <a:defRPr/>
            </a:lvl1pPr>
          </a:lstStyle>
          <a:p>
            <a:pPr lvl="0" algn="ctr"/>
            <a:r>
              <a:rPr dirty="0"/>
              <a:t>State v</a:t>
            </a:r>
            <a:r>
              <a:rPr lang="en-US" dirty="0"/>
              <a:t>s</a:t>
            </a:r>
            <a:r>
              <a:rPr dirty="0"/>
              <a:t>. National  </a:t>
            </a:r>
          </a:p>
        </p:txBody>
      </p:sp>
      <p:sp>
        <p:nvSpPr>
          <p:cNvPr id="6" name="TextBox 5"/>
          <p:cNvSpPr txBox="1"/>
          <p:nvPr/>
        </p:nvSpPr>
        <p:spPr>
          <a:xfrm>
            <a:off x="8000015" y="6464569"/>
            <a:ext cx="1136077" cy="369332"/>
          </a:xfrm>
          <a:prstGeom prst="rect">
            <a:avLst/>
          </a:prstGeom>
          <a:noFill/>
        </p:spPr>
        <p:txBody>
          <a:bodyPr wrap="square" rtlCol="0">
            <a:spAutoFit/>
          </a:bodyPr>
          <a:lstStyle/>
          <a:p>
            <a:r>
              <a:rPr lang="en-US" dirty="0">
                <a:solidFill>
                  <a:prstClr val="black"/>
                </a:solidFill>
                <a:latin typeface="Calibri"/>
              </a:rPr>
              <a:t>Slide </a:t>
            </a:r>
            <a:fld id="{5B288ADB-736D-45D2-9E69-E8C080ECDF49}" type="slidenum">
              <a:rPr lang="en-US">
                <a:solidFill>
                  <a:prstClr val="black"/>
                </a:solidFill>
                <a:latin typeface="Calibri"/>
              </a:rPr>
              <a:pPr/>
              <a:t>43</a:t>
            </a:fld>
            <a:endParaRPr lang="en-US" dirty="0">
              <a:solidFill>
                <a:prstClr val="black"/>
              </a:solidFill>
              <a:latin typeface="Calibri"/>
            </a:endParaRPr>
          </a:p>
        </p:txBody>
      </p:sp>
      <p:pic>
        <p:nvPicPr>
          <p:cNvPr id="8" name="Picture 7" descr="FHWA_horizontal_20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530" y="646817"/>
            <a:ext cx="1941689" cy="763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1 &amp; 6 year plan logoCS1-2.emf"/>
          <p:cNvPicPr>
            <a:picLocks noChangeAspect="1"/>
          </p:cNvPicPr>
          <p:nvPr/>
        </p:nvPicPr>
        <p:blipFill>
          <a:blip r:embed="rId4" cstate="print"/>
          <a:stretch>
            <a:fillRect/>
          </a:stretch>
        </p:blipFill>
        <p:spPr>
          <a:xfrm>
            <a:off x="1115604" y="724819"/>
            <a:ext cx="1152732" cy="613044"/>
          </a:xfrm>
          <a:prstGeom prst="rect">
            <a:avLst/>
          </a:prstGeom>
        </p:spPr>
      </p:pic>
      <p:sp>
        <p:nvSpPr>
          <p:cNvPr id="10" name="Text Placeholder 2"/>
          <p:cNvSpPr txBox="1">
            <a:spLocks noGrp="1"/>
          </p:cNvSpPr>
          <p:nvPr>
            <p:ph type="body" idx="1"/>
          </p:nvPr>
        </p:nvSpPr>
        <p:spPr>
          <a:xfrm>
            <a:off x="457759" y="1336677"/>
            <a:ext cx="4120907" cy="5337175"/>
          </a:xfrm>
          <a:prstGeom prst="rect">
            <a:avLst/>
          </a:prstGeom>
          <a:noFill/>
        </p:spPr>
        <p:txBody>
          <a:bodyPr wrap="square" anchor="t"/>
          <a:lstStyle>
            <a:lvl1pPr lvl="0">
              <a:defRPr/>
            </a:lvl1pPr>
          </a:lstStyle>
          <a:p>
            <a:pPr marL="0">
              <a:buNone/>
            </a:pPr>
            <a:r>
              <a:rPr u="sng" dirty="0">
                <a:latin typeface="Calibri"/>
              </a:rPr>
              <a:t>Rural Highways</a:t>
            </a:r>
            <a:r>
              <a:rPr sz="2400" dirty="0">
                <a:latin typeface="Calibri"/>
              </a:rPr>
              <a:t> </a:t>
            </a:r>
          </a:p>
          <a:p>
            <a:pPr marL="0">
              <a:buNone/>
            </a:pPr>
            <a:r>
              <a:rPr sz="2400" dirty="0">
                <a:latin typeface="Calibri"/>
              </a:rPr>
              <a:t>Neb. Rev. Stat. 39-2105 (2)</a:t>
            </a:r>
          </a:p>
          <a:p>
            <a:pPr>
              <a:spcBef>
                <a:spcPts val="300"/>
              </a:spcBef>
            </a:pPr>
            <a:r>
              <a:rPr lang="en-US" sz="2800" dirty="0">
                <a:latin typeface="Calibri"/>
              </a:rPr>
              <a:t>I</a:t>
            </a:r>
            <a:r>
              <a:rPr sz="2800" dirty="0">
                <a:latin typeface="Calibri"/>
              </a:rPr>
              <a:t>nterstate</a:t>
            </a:r>
          </a:p>
          <a:p>
            <a:pPr>
              <a:spcBef>
                <a:spcPts val="300"/>
              </a:spcBef>
            </a:pPr>
            <a:r>
              <a:rPr lang="en-US" sz="2800" dirty="0">
                <a:latin typeface="Calibri"/>
              </a:rPr>
              <a:t>E</a:t>
            </a:r>
            <a:r>
              <a:rPr sz="2800" dirty="0">
                <a:latin typeface="Calibri"/>
              </a:rPr>
              <a:t>xpressway</a:t>
            </a:r>
          </a:p>
          <a:p>
            <a:pPr>
              <a:spcBef>
                <a:spcPts val="300"/>
              </a:spcBef>
            </a:pPr>
            <a:r>
              <a:rPr lang="en-US" sz="2800" dirty="0">
                <a:latin typeface="Calibri"/>
              </a:rPr>
              <a:t>M</a:t>
            </a:r>
            <a:r>
              <a:rPr sz="2800" dirty="0">
                <a:latin typeface="Calibri"/>
              </a:rPr>
              <a:t>ajor </a:t>
            </a:r>
            <a:r>
              <a:rPr lang="en-US" sz="2800" dirty="0">
                <a:latin typeface="Calibri"/>
              </a:rPr>
              <a:t>A</a:t>
            </a:r>
            <a:r>
              <a:rPr sz="2800" dirty="0">
                <a:latin typeface="Calibri"/>
              </a:rPr>
              <a:t>rterial</a:t>
            </a:r>
          </a:p>
          <a:p>
            <a:pPr>
              <a:spcBef>
                <a:spcPts val="300"/>
              </a:spcBef>
            </a:pPr>
            <a:r>
              <a:rPr lang="en-US" sz="2800" dirty="0">
                <a:latin typeface="Calibri"/>
              </a:rPr>
              <a:t>O</a:t>
            </a:r>
            <a:r>
              <a:rPr sz="2800" dirty="0">
                <a:latin typeface="Calibri"/>
              </a:rPr>
              <a:t>ther </a:t>
            </a:r>
            <a:r>
              <a:rPr lang="en-US" sz="2800" dirty="0">
                <a:latin typeface="Calibri"/>
              </a:rPr>
              <a:t>A</a:t>
            </a:r>
            <a:r>
              <a:rPr sz="2800" dirty="0">
                <a:latin typeface="Calibri"/>
              </a:rPr>
              <a:t>rterial</a:t>
            </a:r>
          </a:p>
          <a:p>
            <a:pPr>
              <a:spcBef>
                <a:spcPts val="300"/>
              </a:spcBef>
            </a:pPr>
            <a:r>
              <a:rPr lang="en-US" sz="2800" dirty="0">
                <a:latin typeface="Calibri"/>
              </a:rPr>
              <a:t>C</a:t>
            </a:r>
            <a:r>
              <a:rPr sz="2800" dirty="0">
                <a:latin typeface="Calibri"/>
              </a:rPr>
              <a:t>ollector</a:t>
            </a:r>
          </a:p>
          <a:p>
            <a:pPr>
              <a:spcBef>
                <a:spcPts val="300"/>
              </a:spcBef>
            </a:pPr>
            <a:r>
              <a:rPr lang="en-US" sz="2800" dirty="0">
                <a:latin typeface="Calibri"/>
              </a:rPr>
              <a:t>L</a:t>
            </a:r>
            <a:r>
              <a:rPr sz="2800" dirty="0">
                <a:latin typeface="Calibri"/>
              </a:rPr>
              <a:t>ocal</a:t>
            </a:r>
          </a:p>
          <a:p>
            <a:pPr>
              <a:spcBef>
                <a:spcPts val="300"/>
              </a:spcBef>
            </a:pPr>
            <a:r>
              <a:rPr lang="en-US" sz="2800" dirty="0">
                <a:latin typeface="Calibri"/>
              </a:rPr>
              <a:t>Scenic-Recreation</a:t>
            </a:r>
          </a:p>
          <a:p>
            <a:pPr>
              <a:spcBef>
                <a:spcPts val="300"/>
              </a:spcBef>
            </a:pPr>
            <a:r>
              <a:rPr lang="en-US" sz="2800" dirty="0">
                <a:latin typeface="Calibri"/>
              </a:rPr>
              <a:t>M</a:t>
            </a:r>
            <a:r>
              <a:rPr sz="2800" dirty="0">
                <a:latin typeface="Calibri"/>
              </a:rPr>
              <a:t>inimum </a:t>
            </a:r>
            <a:r>
              <a:rPr lang="en-US" sz="2800" dirty="0">
                <a:latin typeface="Calibri"/>
              </a:rPr>
              <a:t>M</a:t>
            </a:r>
            <a:r>
              <a:rPr sz="2800" dirty="0">
                <a:latin typeface="Calibri"/>
              </a:rPr>
              <a:t>aintenance</a:t>
            </a:r>
          </a:p>
          <a:p>
            <a:pPr>
              <a:spcBef>
                <a:spcPts val="300"/>
              </a:spcBef>
            </a:pPr>
            <a:r>
              <a:rPr lang="en-US" sz="2800" dirty="0">
                <a:latin typeface="+mn-lt"/>
              </a:rPr>
              <a:t>R</a:t>
            </a:r>
            <a:r>
              <a:rPr sz="2800" dirty="0">
                <a:latin typeface="+mn-lt"/>
              </a:rPr>
              <a:t>emote </a:t>
            </a:r>
            <a:r>
              <a:rPr lang="en-US" sz="2800" dirty="0">
                <a:latin typeface="+mn-lt"/>
              </a:rPr>
              <a:t>R</a:t>
            </a:r>
            <a:r>
              <a:rPr sz="2800" dirty="0">
                <a:latin typeface="+mn-lt"/>
              </a:rPr>
              <a:t>esidential</a:t>
            </a:r>
            <a:endParaRPr sz="3000" dirty="0">
              <a:latin typeface="+mn-lt"/>
            </a:endParaRPr>
          </a:p>
        </p:txBody>
      </p:sp>
      <p:sp>
        <p:nvSpPr>
          <p:cNvPr id="11" name="Text Placeholder 3"/>
          <p:cNvSpPr txBox="1">
            <a:spLocks/>
          </p:cNvSpPr>
          <p:nvPr/>
        </p:nvSpPr>
        <p:spPr>
          <a:xfrm>
            <a:off x="4742121" y="1336677"/>
            <a:ext cx="4401881" cy="5151991"/>
          </a:xfrm>
          <a:prstGeom prst="rect">
            <a:avLst/>
          </a:prstGeom>
          <a:noFill/>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a:buFontTx/>
              <a:buNone/>
            </a:pPr>
            <a:r>
              <a:rPr lang="en-US" u="sng" kern="0" dirty="0">
                <a:latin typeface="Calibri"/>
              </a:rPr>
              <a:t>National System</a:t>
            </a:r>
          </a:p>
          <a:p>
            <a:pPr marL="0">
              <a:buFontTx/>
              <a:buNone/>
            </a:pPr>
            <a:r>
              <a:rPr lang="en-US" sz="2400" kern="0" dirty="0">
                <a:latin typeface="Calibri"/>
              </a:rPr>
              <a:t>23 CFR 470</a:t>
            </a:r>
          </a:p>
          <a:p>
            <a:pPr>
              <a:spcBef>
                <a:spcPts val="300"/>
              </a:spcBef>
            </a:pPr>
            <a:r>
              <a:rPr lang="en-US" sz="2800" kern="0" dirty="0">
                <a:latin typeface="Calibri"/>
              </a:rPr>
              <a:t>Interstate</a:t>
            </a:r>
          </a:p>
          <a:p>
            <a:pPr>
              <a:spcBef>
                <a:spcPts val="300"/>
              </a:spcBef>
            </a:pPr>
            <a:r>
              <a:rPr lang="en-US" sz="2800" kern="0" dirty="0">
                <a:latin typeface="Calibri"/>
              </a:rPr>
              <a:t>Other Freewys/ Exprsswys</a:t>
            </a:r>
          </a:p>
          <a:p>
            <a:pPr>
              <a:spcBef>
                <a:spcPts val="300"/>
              </a:spcBef>
            </a:pPr>
            <a:r>
              <a:rPr lang="en-US" sz="2800" kern="0" dirty="0">
                <a:latin typeface="Calibri"/>
              </a:rPr>
              <a:t>Other Principal Arterial</a:t>
            </a:r>
          </a:p>
          <a:p>
            <a:pPr>
              <a:spcBef>
                <a:spcPts val="300"/>
              </a:spcBef>
            </a:pPr>
            <a:r>
              <a:rPr lang="en-US" sz="2800" kern="0" dirty="0">
                <a:latin typeface="Calibri"/>
              </a:rPr>
              <a:t>Minor Arterial</a:t>
            </a:r>
          </a:p>
          <a:p>
            <a:pPr>
              <a:spcBef>
                <a:spcPts val="300"/>
              </a:spcBef>
            </a:pPr>
            <a:r>
              <a:rPr lang="en-US" sz="2800" kern="0" dirty="0">
                <a:latin typeface="Calibri"/>
              </a:rPr>
              <a:t>Major Collector</a:t>
            </a:r>
          </a:p>
          <a:p>
            <a:pPr>
              <a:spcBef>
                <a:spcPts val="300"/>
              </a:spcBef>
            </a:pPr>
            <a:r>
              <a:rPr lang="en-US" sz="2800" kern="0" dirty="0">
                <a:latin typeface="Calibri"/>
              </a:rPr>
              <a:t>Minor Collector</a:t>
            </a:r>
          </a:p>
          <a:p>
            <a:pPr>
              <a:spcBef>
                <a:spcPts val="300"/>
              </a:spcBef>
            </a:pPr>
            <a:r>
              <a:rPr lang="en-US" sz="2800" kern="0" dirty="0">
                <a:latin typeface="+mn-lt"/>
              </a:rPr>
              <a:t>Local</a:t>
            </a:r>
          </a:p>
        </p:txBody>
      </p:sp>
      <p:sp>
        <p:nvSpPr>
          <p:cNvPr id="12" name="Rectangle 11"/>
          <p:cNvSpPr/>
          <p:nvPr/>
        </p:nvSpPr>
        <p:spPr>
          <a:xfrm>
            <a:off x="457759" y="5126180"/>
            <a:ext cx="3997812" cy="154767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49838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35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805318"/>
            <a:ext cx="9144000" cy="5614532"/>
          </a:xfrm>
          <a:prstGeom prst="rect">
            <a:avLst/>
          </a:prstGeom>
        </p:spPr>
      </p:pic>
      <p:sp>
        <p:nvSpPr>
          <p:cNvPr id="6" name="Slide Number Placeholder 5"/>
          <p:cNvSpPr>
            <a:spLocks noGrp="1"/>
          </p:cNvSpPr>
          <p:nvPr>
            <p:ph type="sldNum" idx="4"/>
          </p:nvPr>
        </p:nvSpPr>
        <p:spPr>
          <a:xfrm>
            <a:off x="7810499" y="6419850"/>
            <a:ext cx="1058175" cy="438150"/>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44</a:t>
            </a:fld>
            <a:endParaRPr lang="en-US" dirty="0">
              <a:solidFill>
                <a:prstClr val="black"/>
              </a:solidFill>
              <a:latin typeface="Calibri"/>
            </a:endParaRPr>
          </a:p>
        </p:txBody>
      </p:sp>
      <p:sp>
        <p:nvSpPr>
          <p:cNvPr id="2" name="TextBox 1"/>
          <p:cNvSpPr txBox="1"/>
          <p:nvPr/>
        </p:nvSpPr>
        <p:spPr>
          <a:xfrm>
            <a:off x="154615" y="367168"/>
            <a:ext cx="3524250" cy="3724096"/>
          </a:xfrm>
          <a:prstGeom prst="rect">
            <a:avLst/>
          </a:prstGeom>
          <a:noFill/>
        </p:spPr>
        <p:txBody>
          <a:bodyPr wrap="square" rtlCol="0">
            <a:spAutoFit/>
          </a:bodyPr>
          <a:lstStyle/>
          <a:p>
            <a:r>
              <a:rPr lang="en-US" sz="2800" dirty="0">
                <a:solidFill>
                  <a:prstClr val="black"/>
                </a:solidFill>
                <a:latin typeface="Calibri"/>
              </a:rPr>
              <a:t>County Road</a:t>
            </a:r>
          </a:p>
          <a:p>
            <a:endParaRPr lang="en-US" sz="2800" dirty="0">
              <a:solidFill>
                <a:prstClr val="black"/>
              </a:solidFill>
              <a:latin typeface="Calibri"/>
            </a:endParaRPr>
          </a:p>
          <a:p>
            <a:r>
              <a:rPr lang="en-US" sz="3200" b="1" dirty="0">
                <a:solidFill>
                  <a:schemeClr val="bg1"/>
                </a:solidFill>
                <a:latin typeface="Calibri"/>
              </a:rPr>
              <a:t>Find the State and Functional Classifications</a:t>
            </a:r>
          </a:p>
          <a:p>
            <a:endParaRPr lang="en-US" sz="2800" dirty="0">
              <a:solidFill>
                <a:prstClr val="black"/>
              </a:solidFill>
              <a:latin typeface="Calibri"/>
            </a:endParaRPr>
          </a:p>
          <a:p>
            <a:r>
              <a:rPr lang="en-US" sz="2800" b="1" dirty="0">
                <a:solidFill>
                  <a:schemeClr val="bg1"/>
                </a:solidFill>
                <a:latin typeface="Calibri"/>
              </a:rPr>
              <a:t>PRACTICAL </a:t>
            </a:r>
          </a:p>
          <a:p>
            <a:r>
              <a:rPr lang="en-US" sz="2800" b="1" dirty="0">
                <a:solidFill>
                  <a:schemeClr val="bg1"/>
                </a:solidFill>
                <a:latin typeface="Calibri"/>
              </a:rPr>
              <a:t>EXAMPLE</a:t>
            </a:r>
          </a:p>
        </p:txBody>
      </p:sp>
      <p:pic>
        <p:nvPicPr>
          <p:cNvPr id="4" name="Picture 3"/>
          <p:cNvPicPr>
            <a:picLocks noChangeAspect="1"/>
          </p:cNvPicPr>
          <p:nvPr/>
        </p:nvPicPr>
        <p:blipFill>
          <a:blip r:embed="rId4"/>
          <a:stretch>
            <a:fillRect/>
          </a:stretch>
        </p:blipFill>
        <p:spPr>
          <a:xfrm>
            <a:off x="6505575" y="0"/>
            <a:ext cx="2638425" cy="1447800"/>
          </a:xfrm>
          <a:prstGeom prst="rect">
            <a:avLst/>
          </a:prstGeom>
        </p:spPr>
      </p:pic>
    </p:spTree>
    <p:extLst>
      <p:ext uri="{BB962C8B-B14F-4D97-AF65-F5344CB8AC3E}">
        <p14:creationId xmlns:p14="http://schemas.microsoft.com/office/powerpoint/2010/main" val="1639998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149970" y="1745553"/>
            <a:ext cx="369277" cy="28997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7589297" y="1428873"/>
            <a:ext cx="135255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0C0"/>
                </a:solidFill>
                <a:effectLst/>
                <a:uLnTx/>
                <a:uFillTx/>
              </a:rPr>
              <a:t>8x10 NBS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0C0"/>
                </a:solidFill>
                <a:effectLst/>
                <a:uLnTx/>
                <a:uFillTx/>
              </a:rPr>
              <a:t>26’ CBW</a:t>
            </a:r>
          </a:p>
        </p:txBody>
      </p:sp>
      <p:cxnSp>
        <p:nvCxnSpPr>
          <p:cNvPr id="16" name="Straight Arrow Connector 15"/>
          <p:cNvCxnSpPr>
            <a:stCxn id="14" idx="1"/>
          </p:cNvCxnSpPr>
          <p:nvPr/>
        </p:nvCxnSpPr>
        <p:spPr>
          <a:xfrm flipH="1">
            <a:off x="4514815" y="1844372"/>
            <a:ext cx="3074482" cy="4616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691" y="1495971"/>
            <a:ext cx="9149691" cy="4545600"/>
          </a:xfrm>
          <a:prstGeom prst="rect">
            <a:avLst/>
          </a:prstGeom>
        </p:spPr>
      </p:pic>
      <p:sp>
        <p:nvSpPr>
          <p:cNvPr id="2" name="TextBox 1"/>
          <p:cNvSpPr txBox="1"/>
          <p:nvPr/>
        </p:nvSpPr>
        <p:spPr>
          <a:xfrm>
            <a:off x="509950" y="147297"/>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a:t>
            </a:r>
          </a:p>
        </p:txBody>
      </p:sp>
      <p:sp>
        <p:nvSpPr>
          <p:cNvPr id="3" name="TextBox 2"/>
          <p:cNvSpPr txBox="1"/>
          <p:nvPr/>
        </p:nvSpPr>
        <p:spPr>
          <a:xfrm>
            <a:off x="1085850" y="634197"/>
            <a:ext cx="71437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Saline County Road O (north of Wilber)</a:t>
            </a:r>
          </a:p>
        </p:txBody>
      </p:sp>
      <p:sp>
        <p:nvSpPr>
          <p:cNvPr id="7" name="TextBox 6"/>
          <p:cNvSpPr txBox="1"/>
          <p:nvPr/>
        </p:nvSpPr>
        <p:spPr>
          <a:xfrm>
            <a:off x="7788729" y="6400801"/>
            <a:ext cx="106952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F29C5C03-CC36-42C8-AD4C-AEC065EA3484}"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8" name="TextBox 7"/>
          <p:cNvSpPr txBox="1"/>
          <p:nvPr/>
        </p:nvSpPr>
        <p:spPr>
          <a:xfrm>
            <a:off x="2235355" y="5421567"/>
            <a:ext cx="429228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Google Earth Image </a:t>
            </a:r>
            <a:r>
              <a:rPr lang="en-US" sz="2400" kern="0" dirty="0">
                <a:solidFill>
                  <a:schemeClr val="bg1"/>
                </a:solidFill>
              </a:rPr>
              <a:t>6</a:t>
            </a:r>
            <a:r>
              <a:rPr kumimoji="0" lang="en-US" sz="2400" b="0" i="0" u="none" strike="noStrike" kern="0" cap="none" spc="0" normalizeH="0" baseline="0" noProof="0" dirty="0">
                <a:ln>
                  <a:noFill/>
                </a:ln>
                <a:solidFill>
                  <a:schemeClr val="bg1"/>
                </a:solidFill>
                <a:effectLst/>
                <a:uLnTx/>
                <a:uFillTx/>
              </a:rPr>
              <a:t>/10/2014</a:t>
            </a:r>
            <a:endParaRPr kumimoji="0" lang="en-US" b="0" i="0" u="none" strike="noStrike" kern="0" cap="none" spc="0" normalizeH="0" baseline="0" noProof="0" dirty="0">
              <a:ln>
                <a:noFill/>
              </a:ln>
              <a:solidFill>
                <a:schemeClr val="bg1"/>
              </a:solidFill>
              <a:effectLst/>
              <a:uLnTx/>
              <a:uFillTx/>
            </a:endParaRPr>
          </a:p>
        </p:txBody>
      </p:sp>
      <p:cxnSp>
        <p:nvCxnSpPr>
          <p:cNvPr id="10" name="Straight Connector 9"/>
          <p:cNvCxnSpPr/>
          <p:nvPr/>
        </p:nvCxnSpPr>
        <p:spPr>
          <a:xfrm flipV="1">
            <a:off x="1019175" y="2860978"/>
            <a:ext cx="7534275" cy="157248"/>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57607" y="2383925"/>
            <a:ext cx="1314416"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rPr>
              <a:t>3</a:t>
            </a:r>
            <a:r>
              <a:rPr kumimoji="0" lang="en-US" sz="1800" b="0" i="0" u="none" strike="noStrike" kern="0" cap="none" spc="0" normalizeH="0" baseline="0" noProof="0" dirty="0">
                <a:ln>
                  <a:noFill/>
                </a:ln>
                <a:solidFill>
                  <a:schemeClr val="bg1"/>
                </a:solidFill>
                <a:effectLst/>
                <a:uLnTx/>
                <a:uFillTx/>
              </a:rPr>
              <a:t>.5</a:t>
            </a:r>
            <a:r>
              <a:rPr kumimoji="0" lang="en-US" sz="1800" b="0" i="0" u="none" strike="noStrike" kern="0" cap="none" spc="0" normalizeH="0" noProof="0" dirty="0">
                <a:ln>
                  <a:noFill/>
                </a:ln>
                <a:solidFill>
                  <a:schemeClr val="bg1"/>
                </a:solidFill>
                <a:effectLst/>
                <a:uLnTx/>
                <a:uFillTx/>
              </a:rPr>
              <a:t> </a:t>
            </a:r>
            <a:r>
              <a:rPr kumimoji="0" lang="en-US" sz="1800" b="0" i="0" u="none" strike="noStrike" kern="0" cap="none" spc="0" normalizeH="0" baseline="0" noProof="0" dirty="0">
                <a:ln>
                  <a:noFill/>
                </a:ln>
                <a:solidFill>
                  <a:schemeClr val="bg1"/>
                </a:solidFill>
                <a:effectLst/>
                <a:uLnTx/>
                <a:uFillTx/>
              </a:rPr>
              <a:t>miles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chemeClr val="bg1"/>
                </a:solidFill>
              </a:rPr>
              <a:t>Gravel Surfacing</a:t>
            </a:r>
            <a:endParaRPr kumimoji="0" lang="en-US" sz="16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ndParaRPr>
          </a:p>
        </p:txBody>
      </p:sp>
      <p:pic>
        <p:nvPicPr>
          <p:cNvPr id="5" name="Picture 4"/>
          <p:cNvPicPr>
            <a:picLocks noChangeAspect="1"/>
          </p:cNvPicPr>
          <p:nvPr/>
        </p:nvPicPr>
        <p:blipFill>
          <a:blip r:embed="rId4"/>
          <a:stretch>
            <a:fillRect/>
          </a:stretch>
        </p:blipFill>
        <p:spPr>
          <a:xfrm>
            <a:off x="7430841" y="41268"/>
            <a:ext cx="1669461" cy="916094"/>
          </a:xfrm>
          <a:prstGeom prst="rect">
            <a:avLst/>
          </a:prstGeom>
        </p:spPr>
      </p:pic>
      <p:sp>
        <p:nvSpPr>
          <p:cNvPr id="13" name="TextBox 12"/>
          <p:cNvSpPr txBox="1"/>
          <p:nvPr/>
        </p:nvSpPr>
        <p:spPr>
          <a:xfrm rot="16200000">
            <a:off x="361968" y="3906265"/>
            <a:ext cx="1314416"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rPr>
              <a:t>Rd 1900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Route 3025</a:t>
            </a:r>
          </a:p>
        </p:txBody>
      </p:sp>
    </p:spTree>
    <p:extLst>
      <p:ext uri="{BB962C8B-B14F-4D97-AF65-F5344CB8AC3E}">
        <p14:creationId xmlns:p14="http://schemas.microsoft.com/office/powerpoint/2010/main" val="6383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680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C64A34-E0D8-413A-BA20-45A93465380A}"/>
              </a:ext>
            </a:extLst>
          </p:cNvPr>
          <p:cNvPicPr>
            <a:picLocks noChangeAspect="1"/>
          </p:cNvPicPr>
          <p:nvPr/>
        </p:nvPicPr>
        <p:blipFill>
          <a:blip r:embed="rId3"/>
          <a:stretch>
            <a:fillRect/>
          </a:stretch>
        </p:blipFill>
        <p:spPr>
          <a:xfrm>
            <a:off x="400050" y="1153599"/>
            <a:ext cx="8497761" cy="4850261"/>
          </a:xfrm>
          <a:prstGeom prst="rect">
            <a:avLst/>
          </a:prstGeom>
        </p:spPr>
      </p:pic>
      <p:sp>
        <p:nvSpPr>
          <p:cNvPr id="3" name="TextBox 2"/>
          <p:cNvSpPr txBox="1"/>
          <p:nvPr/>
        </p:nvSpPr>
        <p:spPr>
          <a:xfrm>
            <a:off x="-158261" y="101445"/>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a:t>
            </a:r>
          </a:p>
        </p:txBody>
      </p:sp>
      <p:sp>
        <p:nvSpPr>
          <p:cNvPr id="5" name="TextBox 4"/>
          <p:cNvSpPr txBox="1"/>
          <p:nvPr/>
        </p:nvSpPr>
        <p:spPr>
          <a:xfrm>
            <a:off x="246189" y="647482"/>
            <a:ext cx="7754811" cy="400110"/>
          </a:xfrm>
          <a:prstGeom prst="rect">
            <a:avLst/>
          </a:prstGeom>
          <a:noFill/>
        </p:spPr>
        <p:txBody>
          <a:bodyPr wrap="square" rtlCol="0">
            <a:spAutoFit/>
          </a:bodyPr>
          <a:lstStyle/>
          <a:p>
            <a:pPr lvl="0" algn="ctr">
              <a:defRPr/>
            </a:pPr>
            <a:r>
              <a:rPr kumimoji="0" lang="en-US" sz="2000" b="0" i="0" u="none" strike="noStrike" kern="0" cap="none" spc="0" normalizeH="0" baseline="0" noProof="0" dirty="0">
                <a:ln>
                  <a:noFill/>
                </a:ln>
                <a:solidFill>
                  <a:sysClr val="windowText" lastClr="000000"/>
                </a:solidFill>
                <a:effectLst/>
                <a:uLnTx/>
                <a:uFillTx/>
                <a:hlinkClick r:id="rId4"/>
              </a:rPr>
              <a:t>https://dot.nebraska.gov/media/5136/cfuncsalinesfc.pdf</a:t>
            </a:r>
            <a:endParaRPr kumimoji="0" lang="en-US" sz="20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5" name="TextBox 14"/>
          <p:cNvSpPr txBox="1"/>
          <p:nvPr/>
        </p:nvSpPr>
        <p:spPr>
          <a:xfrm>
            <a:off x="6043443" y="6141033"/>
            <a:ext cx="1315472" cy="707886"/>
          </a:xfrm>
          <a:prstGeom prst="rect">
            <a:avLst/>
          </a:prstGeom>
          <a:noFill/>
        </p:spPr>
        <p:txBody>
          <a:bodyPr wrap="square" rtlCol="0">
            <a:spAutoFit/>
          </a:bodyPr>
          <a:lstStyle/>
          <a:p>
            <a:r>
              <a:rPr lang="en-US" sz="4000" dirty="0">
                <a:solidFill>
                  <a:srgbClr val="FF0000"/>
                </a:solidFill>
              </a:rPr>
              <a:t>Local</a:t>
            </a:r>
          </a:p>
        </p:txBody>
      </p:sp>
      <p:sp>
        <p:nvSpPr>
          <p:cNvPr id="16" name="Oval 15"/>
          <p:cNvSpPr/>
          <p:nvPr/>
        </p:nvSpPr>
        <p:spPr>
          <a:xfrm>
            <a:off x="246189" y="1771048"/>
            <a:ext cx="7451783" cy="9256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a:blip r:embed="rId5"/>
          <a:stretch>
            <a:fillRect/>
          </a:stretch>
        </p:blipFill>
        <p:spPr>
          <a:xfrm>
            <a:off x="7430841" y="41268"/>
            <a:ext cx="1669461" cy="916094"/>
          </a:xfrm>
          <a:prstGeom prst="rect">
            <a:avLst/>
          </a:prstGeom>
        </p:spPr>
      </p:pic>
      <p:pic>
        <p:nvPicPr>
          <p:cNvPr id="12" name="Picture 11">
            <a:extLst>
              <a:ext uri="{FF2B5EF4-FFF2-40B4-BE49-F238E27FC236}">
                <a16:creationId xmlns:a16="http://schemas.microsoft.com/office/drawing/2014/main" id="{B19B595C-6980-4C25-81F2-8F95F873A315}"/>
              </a:ext>
            </a:extLst>
          </p:cNvPr>
          <p:cNvPicPr>
            <a:picLocks noChangeAspect="1"/>
          </p:cNvPicPr>
          <p:nvPr/>
        </p:nvPicPr>
        <p:blipFill>
          <a:blip r:embed="rId6"/>
          <a:stretch>
            <a:fillRect/>
          </a:stretch>
        </p:blipFill>
        <p:spPr>
          <a:xfrm>
            <a:off x="208089" y="3470209"/>
            <a:ext cx="4939881" cy="3151099"/>
          </a:xfrm>
          <a:prstGeom prst="rect">
            <a:avLst/>
          </a:prstGeom>
        </p:spPr>
      </p:pic>
    </p:spTree>
    <p:extLst>
      <p:ext uri="{BB962C8B-B14F-4D97-AF65-F5344CB8AC3E}">
        <p14:creationId xmlns:p14="http://schemas.microsoft.com/office/powerpoint/2010/main" val="14140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212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22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231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266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2ADE03-D53B-48EF-99BF-DE5277FCFD27}"/>
              </a:ext>
            </a:extLst>
          </p:cNvPr>
          <p:cNvPicPr>
            <a:picLocks noChangeAspect="1"/>
          </p:cNvPicPr>
          <p:nvPr/>
        </p:nvPicPr>
        <p:blipFill>
          <a:blip r:embed="rId3"/>
          <a:stretch>
            <a:fillRect/>
          </a:stretch>
        </p:blipFill>
        <p:spPr>
          <a:xfrm>
            <a:off x="1" y="1485426"/>
            <a:ext cx="8915270" cy="3196366"/>
          </a:xfrm>
          <a:prstGeom prst="rect">
            <a:avLst/>
          </a:prstGeom>
        </p:spPr>
      </p:pic>
      <p:sp>
        <p:nvSpPr>
          <p:cNvPr id="3" name="TextBox 2"/>
          <p:cNvSpPr txBox="1"/>
          <p:nvPr/>
        </p:nvSpPr>
        <p:spPr>
          <a:xfrm>
            <a:off x="-158261" y="101445"/>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Rural Area</a:t>
            </a:r>
          </a:p>
        </p:txBody>
      </p:sp>
      <p:sp>
        <p:nvSpPr>
          <p:cNvPr id="5" name="TextBox 4"/>
          <p:cNvSpPr txBox="1"/>
          <p:nvPr/>
        </p:nvSpPr>
        <p:spPr>
          <a:xfrm>
            <a:off x="246189" y="647482"/>
            <a:ext cx="7754811" cy="400110"/>
          </a:xfrm>
          <a:prstGeom prst="rect">
            <a:avLst/>
          </a:prstGeom>
          <a:noFill/>
        </p:spPr>
        <p:txBody>
          <a:bodyPr wrap="square" rtlCol="0">
            <a:spAutoFit/>
          </a:bodyPr>
          <a:lstStyle/>
          <a:p>
            <a:pPr lvl="0" algn="ctr">
              <a:defRPr/>
            </a:pPr>
            <a:r>
              <a:rPr kumimoji="0" lang="en-US" sz="2000" b="0" i="0" u="none" strike="noStrike" kern="0" cap="none" spc="0" normalizeH="0" baseline="0" noProof="0" dirty="0">
                <a:ln>
                  <a:noFill/>
                </a:ln>
                <a:solidFill>
                  <a:sysClr val="windowText" lastClr="000000"/>
                </a:solidFill>
                <a:effectLst/>
                <a:uLnTx/>
                <a:uFillTx/>
                <a:hlinkClick r:id="rId4"/>
              </a:rPr>
              <a:t>https://dot.nebraska.gov/media/8729/cfuncsalinenfc.pdf</a:t>
            </a:r>
            <a:endParaRPr kumimoji="0" lang="en-US" sz="20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001000" y="6466306"/>
            <a:ext cx="1143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5" name="TextBox 14"/>
          <p:cNvSpPr txBox="1"/>
          <p:nvPr/>
        </p:nvSpPr>
        <p:spPr>
          <a:xfrm>
            <a:off x="6339412" y="5745337"/>
            <a:ext cx="1315472" cy="707886"/>
          </a:xfrm>
          <a:prstGeom prst="rect">
            <a:avLst/>
          </a:prstGeom>
          <a:noFill/>
        </p:spPr>
        <p:txBody>
          <a:bodyPr wrap="square" rtlCol="0">
            <a:spAutoFit/>
          </a:bodyPr>
          <a:lstStyle/>
          <a:p>
            <a:r>
              <a:rPr lang="en-US" sz="4000" dirty="0">
                <a:solidFill>
                  <a:srgbClr val="FF0000"/>
                </a:solidFill>
              </a:rPr>
              <a:t>Local</a:t>
            </a:r>
          </a:p>
        </p:txBody>
      </p:sp>
      <p:sp>
        <p:nvSpPr>
          <p:cNvPr id="16" name="Oval 15"/>
          <p:cNvSpPr/>
          <p:nvPr/>
        </p:nvSpPr>
        <p:spPr>
          <a:xfrm>
            <a:off x="409466" y="2503328"/>
            <a:ext cx="8588827" cy="9256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a:blip r:embed="rId5"/>
          <a:stretch>
            <a:fillRect/>
          </a:stretch>
        </p:blipFill>
        <p:spPr>
          <a:xfrm>
            <a:off x="7430841" y="41268"/>
            <a:ext cx="1669461" cy="916094"/>
          </a:xfrm>
          <a:prstGeom prst="rect">
            <a:avLst/>
          </a:prstGeom>
        </p:spPr>
      </p:pic>
      <p:pic>
        <p:nvPicPr>
          <p:cNvPr id="9" name="Picture 8">
            <a:extLst>
              <a:ext uri="{FF2B5EF4-FFF2-40B4-BE49-F238E27FC236}">
                <a16:creationId xmlns:a16="http://schemas.microsoft.com/office/drawing/2014/main" id="{FA60FA24-76C0-4C95-997B-E82878433223}"/>
              </a:ext>
            </a:extLst>
          </p:cNvPr>
          <p:cNvPicPr>
            <a:picLocks noChangeAspect="1"/>
          </p:cNvPicPr>
          <p:nvPr/>
        </p:nvPicPr>
        <p:blipFill>
          <a:blip r:embed="rId6"/>
          <a:stretch>
            <a:fillRect/>
          </a:stretch>
        </p:blipFill>
        <p:spPr>
          <a:xfrm>
            <a:off x="229238" y="3802790"/>
            <a:ext cx="5276850" cy="2886075"/>
          </a:xfrm>
          <a:prstGeom prst="rect">
            <a:avLst/>
          </a:prstGeom>
        </p:spPr>
      </p:pic>
    </p:spTree>
    <p:extLst>
      <p:ext uri="{BB962C8B-B14F-4D97-AF65-F5344CB8AC3E}">
        <p14:creationId xmlns:p14="http://schemas.microsoft.com/office/powerpoint/2010/main" val="39512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6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30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318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341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369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9124" y="1538782"/>
            <a:ext cx="9143999" cy="1371667"/>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algn="ctr">
              <a:spcBef>
                <a:spcPts val="0"/>
              </a:spcBef>
              <a:buFontTx/>
              <a:buNone/>
            </a:pPr>
            <a:r>
              <a:rPr lang="en-US" sz="4400" b="1" i="1" kern="0" dirty="0">
                <a:solidFill>
                  <a:srgbClr val="0070C0"/>
                </a:solidFill>
                <a:latin typeface="+mj-lt"/>
              </a:rPr>
              <a:t>428 NAC 1</a:t>
            </a:r>
          </a:p>
          <a:p>
            <a:pPr marL="0" algn="ctr">
              <a:spcBef>
                <a:spcPts val="0"/>
              </a:spcBef>
              <a:buFontTx/>
              <a:buNone/>
            </a:pPr>
            <a:r>
              <a:rPr lang="en-US" sz="4400" b="1" i="1" kern="0" dirty="0">
                <a:solidFill>
                  <a:srgbClr val="0070C0"/>
                </a:solidFill>
                <a:latin typeface="+mj-lt"/>
              </a:rPr>
              <a:t>Functional Classification</a:t>
            </a:r>
            <a:endParaRPr lang="en-US" sz="4000" b="1" i="1" kern="0" dirty="0">
              <a:solidFill>
                <a:srgbClr val="0070C0"/>
              </a:solidFill>
              <a:latin typeface="Calibri"/>
            </a:endParaRPr>
          </a:p>
        </p:txBody>
      </p:sp>
      <p:sp>
        <p:nvSpPr>
          <p:cNvPr id="2" name="Title 1"/>
          <p:cNvSpPr txBox="1">
            <a:spLocks noGrp="1"/>
          </p:cNvSpPr>
          <p:nvPr>
            <p:ph type="title" idx="4294967295"/>
          </p:nvPr>
        </p:nvSpPr>
        <p:spPr>
          <a:xfrm>
            <a:off x="0" y="3213100"/>
            <a:ext cx="9144000" cy="1928813"/>
          </a:xfrm>
          <a:prstGeom prst="rect">
            <a:avLst/>
          </a:prstGeom>
          <a:noFill/>
        </p:spPr>
        <p:txBody>
          <a:bodyPr wrap="square" anchor="ctr"/>
          <a:lstStyle>
            <a:lvl1pPr lvl="0">
              <a:defRPr/>
            </a:lvl1pPr>
          </a:lstStyle>
          <a:p>
            <a:pPr algn="ctr"/>
            <a:r>
              <a:rPr lang="en-US" sz="6000" dirty="0">
                <a:latin typeface="+mj-lt"/>
              </a:rPr>
              <a:t>Review and Questions</a:t>
            </a:r>
            <a:endParaRPr sz="4800" dirty="0">
              <a:latin typeface="+mj-lt"/>
            </a:endParaRPr>
          </a:p>
        </p:txBody>
      </p:sp>
      <p:sp>
        <p:nvSpPr>
          <p:cNvPr id="10" name="Title 1"/>
          <p:cNvSpPr txBox="1">
            <a:spLocks/>
          </p:cNvSpPr>
          <p:nvPr/>
        </p:nvSpPr>
        <p:spPr>
          <a:xfrm>
            <a:off x="0" y="178269"/>
            <a:ext cx="9143998" cy="968812"/>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5400" b="1" kern="0" dirty="0">
                <a:latin typeface="+mj-lt"/>
              </a:rPr>
              <a:t>Classification and Standards</a:t>
            </a:r>
          </a:p>
        </p:txBody>
      </p:sp>
      <p:sp>
        <p:nvSpPr>
          <p:cNvPr id="12" name="TextBox 11"/>
          <p:cNvSpPr txBox="1"/>
          <p:nvPr/>
        </p:nvSpPr>
        <p:spPr>
          <a:xfrm>
            <a:off x="7971804" y="6492510"/>
            <a:ext cx="1172196" cy="369332"/>
          </a:xfrm>
          <a:prstGeom prst="rect">
            <a:avLst/>
          </a:prstGeom>
          <a:noFill/>
        </p:spPr>
        <p:txBody>
          <a:bodyPr wrap="square" rtlCol="0">
            <a:spAutoFit/>
          </a:bodyPr>
          <a:lstStyle/>
          <a:p>
            <a:r>
              <a:rPr lang="en-US" dirty="0">
                <a:solidFill>
                  <a:schemeClr val="bg1"/>
                </a:solidFill>
                <a:latin typeface="Calibri"/>
              </a:rPr>
              <a:t>Slide </a:t>
            </a:r>
            <a:fld id="{4EF7DEA9-E0BB-402E-9471-5948B25470A3}" type="slidenum">
              <a:rPr lang="en-US">
                <a:solidFill>
                  <a:schemeClr val="bg1"/>
                </a:solidFill>
                <a:latin typeface="Calibri"/>
              </a:rPr>
              <a:pPr/>
              <a:t>48</a:t>
            </a:fld>
            <a:endParaRPr lang="en-US" dirty="0">
              <a:solidFill>
                <a:schemeClr val="bg1"/>
              </a:solidFill>
              <a:latin typeface="Calibri"/>
            </a:endParaRPr>
          </a:p>
        </p:txBody>
      </p:sp>
    </p:spTree>
    <p:extLst>
      <p:ext uri="{BB962C8B-B14F-4D97-AF65-F5344CB8AC3E}">
        <p14:creationId xmlns:p14="http://schemas.microsoft.com/office/powerpoint/2010/main" val="31369146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77108" y="2071532"/>
            <a:ext cx="8256104" cy="4937597"/>
          </a:xfrm>
          <a:prstGeom prst="rect">
            <a:avLst/>
          </a:prstGeom>
        </p:spPr>
        <p:txBody>
          <a:bodyPr vert="horz" lIns="91440" tIns="45720" rIns="91440" bIns="45720" rtlCol="0">
            <a:noAutofit/>
          </a:bodyPr>
          <a:lstStyle/>
          <a:p>
            <a:pPr marL="0" marR="0" lvl="0" indent="0" defTabSz="914400" rtl="0" eaLnBrk="1" fontAlgn="auto" latinLnBrk="0" hangingPunct="1">
              <a:spcBef>
                <a:spcPts val="600"/>
              </a:spcBef>
              <a:spcAft>
                <a:spcPts val="0"/>
              </a:spcAft>
              <a:buClrTx/>
              <a:buSzTx/>
              <a:buFontTx/>
              <a:buNone/>
              <a:tabLst/>
              <a:defRPr/>
            </a:pPr>
            <a:endParaRPr kumimoji="0" lang="en-US" sz="8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914400" marR="0" lvl="1" indent="-457200" defTabSz="914400" rtl="0" eaLnBrk="1" fontAlgn="auto" latinLnBrk="0" hangingPunct="1">
              <a:spcBef>
                <a:spcPts val="600"/>
              </a:spcBef>
              <a:spcAft>
                <a:spcPts val="0"/>
              </a:spcAft>
              <a:buClrTx/>
              <a:buSzTx/>
              <a:buFont typeface="Wingdings" panose="05000000000000000000" pitchFamily="2" charset="2"/>
              <a:buChar char="Ø"/>
              <a:tabLst/>
              <a:defRPr/>
            </a:pPr>
            <a:r>
              <a:rPr kumimoji="0" lang="en-US" sz="2400" b="1" i="1" u="none" strike="noStrike" kern="1200" cap="none" spc="0" normalizeH="0" baseline="0" noProof="0" dirty="0">
                <a:ln>
                  <a:noFill/>
                </a:ln>
                <a:effectLst/>
                <a:uLnTx/>
                <a:uFillTx/>
                <a:latin typeface="Arial" panose="020B0604020202020204" pitchFamily="34" charset="0"/>
                <a:cs typeface="Arial" panose="020B0604020202020204" pitchFamily="34" charset="0"/>
              </a:rPr>
              <a:t>State</a:t>
            </a:r>
            <a:r>
              <a:rPr kumimoji="0" lang="en-US" sz="24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responsible for three (3) higher classifications</a:t>
            </a:r>
          </a:p>
          <a:p>
            <a:pPr marL="914400" marR="0" lvl="1" indent="-457200" defTabSz="914400" rtl="0" eaLnBrk="1" fontAlgn="auto" latinLnBrk="0" hangingPunct="1">
              <a:spcBef>
                <a:spcPts val="600"/>
              </a:spcBef>
              <a:spcAft>
                <a:spcPts val="0"/>
              </a:spcAft>
              <a:buClrTx/>
              <a:buSzTx/>
              <a:buFont typeface="Wingdings" panose="05000000000000000000" pitchFamily="2" charset="2"/>
              <a:buChar char="Ø"/>
              <a:tabLst/>
              <a:defRPr/>
            </a:pPr>
            <a:r>
              <a:rPr kumimoji="0" lang="en-US" sz="2400" b="1" i="1" u="none" strike="noStrike" kern="1200" cap="none" spc="0" normalizeH="0" baseline="0" noProof="0" dirty="0">
                <a:ln>
                  <a:noFill/>
                </a:ln>
                <a:effectLst/>
                <a:uLnTx/>
                <a:uFillTx/>
                <a:latin typeface="Arial" panose="020B0604020202020204" pitchFamily="34" charset="0"/>
                <a:cs typeface="Arial" panose="020B0604020202020204" pitchFamily="34" charset="0"/>
              </a:rPr>
              <a:t>Counties &amp; Municipalities</a:t>
            </a:r>
            <a:r>
              <a:rPr kumimoji="0" lang="en-US" sz="24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Three (3) lower classifications</a:t>
            </a:r>
          </a:p>
          <a:p>
            <a:pPr marL="914400" marR="0" lvl="1" indent="-457200" defTabSz="914400" rtl="0" eaLnBrk="1" fontAlgn="auto" latinLnBrk="0" hangingPunct="1">
              <a:spcBef>
                <a:spcPts val="600"/>
              </a:spcBef>
              <a:spcAft>
                <a:spcPts val="0"/>
              </a:spcAft>
              <a:buClrTx/>
              <a:buSzTx/>
              <a:buFont typeface="Wingdings" panose="05000000000000000000" pitchFamily="2" charset="2"/>
              <a:buChar char="Ø"/>
              <a:tabLst/>
              <a:defRPr/>
            </a:pPr>
            <a:r>
              <a:rPr kumimoji="0" lang="en-US" sz="2400" b="0" i="1" u="none" strike="noStrike" kern="1200" cap="none" spc="0" normalizeH="0" baseline="0" noProof="0" dirty="0">
                <a:ln>
                  <a:noFill/>
                </a:ln>
                <a:effectLst/>
                <a:uLnTx/>
                <a:uFillTx/>
                <a:latin typeface="Arial" panose="020B0604020202020204" pitchFamily="34" charset="0"/>
                <a:cs typeface="Arial" panose="020B0604020202020204" pitchFamily="34" charset="0"/>
              </a:rPr>
              <a:t>Special cases:</a:t>
            </a:r>
          </a:p>
          <a:p>
            <a:pPr marL="1139825" marR="0" lvl="2" indent="-225425" defTabSz="914400" rtl="0" eaLnBrk="1" fontAlgn="auto" latinLnBrk="0" hangingPunct="1">
              <a:spcBef>
                <a:spcPts val="600"/>
              </a:spcBef>
              <a:spcAft>
                <a:spcPts val="0"/>
              </a:spcAft>
              <a:buClrTx/>
              <a:buSzTx/>
              <a:tabLst/>
              <a:defRPr/>
            </a:pPr>
            <a:r>
              <a:rPr kumimoji="0" lang="en-US" sz="24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4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Rural Optional Classifications: </a:t>
            </a:r>
            <a:r>
              <a:rPr kumimoji="0" lang="en-US" sz="2400" b="0" i="1"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4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Scenic Recreation; Remote Residential; Minimum Maintenance</a:t>
            </a:r>
            <a:endParaRPr kumimoji="0" lang="en-US" sz="2400" b="0" i="1"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endParaRPr>
          </a:p>
          <a:p>
            <a:pPr marL="1139825" marR="0" lvl="2" indent="-225425" defTabSz="914400" rtl="0" eaLnBrk="1" fontAlgn="auto" latinLnBrk="0" hangingPunct="1">
              <a:spcBef>
                <a:spcPts val="600"/>
              </a:spcBef>
              <a:spcAft>
                <a:spcPts val="0"/>
              </a:spcAft>
              <a:buClrTx/>
              <a:buSzTx/>
              <a:tabLst/>
              <a:defRPr/>
            </a:pPr>
            <a:r>
              <a:rPr kumimoji="0" lang="en-US" sz="2400" b="0" i="1" u="none" strike="noStrike" kern="1200" cap="none" spc="0" normalizeH="0" baseline="0" noProof="0" dirty="0">
                <a:ln>
                  <a:noFill/>
                </a:ln>
                <a:effectLst/>
                <a:uLnTx/>
                <a:uFillTx/>
                <a:latin typeface="Arial" pitchFamily="34" charset="0"/>
                <a:cs typeface="Arial" pitchFamily="34" charset="0"/>
              </a:rPr>
              <a:t>- Municipal:  extensions exceeding rural design; internal (“of a local nature”) expressways</a:t>
            </a:r>
            <a:endParaRPr lang="en-US" sz="2400" i="1" dirty="0">
              <a:latin typeface="Arial" pitchFamily="34" charset="0"/>
              <a:cs typeface="Arial" pitchFamily="34" charset="0"/>
            </a:endParaRPr>
          </a:p>
        </p:txBody>
      </p:sp>
      <p:sp>
        <p:nvSpPr>
          <p:cNvPr id="3" name="TextBox 2"/>
          <p:cNvSpPr txBox="1"/>
          <p:nvPr/>
        </p:nvSpPr>
        <p:spPr>
          <a:xfrm>
            <a:off x="7871791" y="6324600"/>
            <a:ext cx="1278835" cy="369332"/>
          </a:xfrm>
          <a:prstGeom prst="rect">
            <a:avLst/>
          </a:prstGeom>
          <a:noFill/>
        </p:spPr>
        <p:txBody>
          <a:bodyPr wrap="square" rtlCol="0">
            <a:spAutoFit/>
          </a:bodyPr>
          <a:lstStyle/>
          <a:p>
            <a:r>
              <a:rPr lang="en-US" dirty="0">
                <a:solidFill>
                  <a:prstClr val="black"/>
                </a:solidFill>
                <a:latin typeface="Calibri"/>
              </a:rPr>
              <a:t>Slide </a:t>
            </a:r>
            <a:fld id="{BEB86487-7C03-46B9-BC51-6055CF13BA7A}" type="slidenum">
              <a:rPr lang="en-US" smtClean="0">
                <a:solidFill>
                  <a:prstClr val="black"/>
                </a:solidFill>
                <a:latin typeface="Calibri"/>
              </a:rPr>
              <a:t>49</a:t>
            </a:fld>
            <a:endParaRPr lang="en-US" dirty="0">
              <a:solidFill>
                <a:prstClr val="black"/>
              </a:solidFill>
              <a:latin typeface="Calibri"/>
            </a:endParaRP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5" name="TextBox 4"/>
          <p:cNvSpPr txBox="1"/>
          <p:nvPr/>
        </p:nvSpPr>
        <p:spPr>
          <a:xfrm>
            <a:off x="930650" y="1527549"/>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sp>
        <p:nvSpPr>
          <p:cNvPr id="2" name="TextBox 1"/>
          <p:cNvSpPr txBox="1"/>
          <p:nvPr/>
        </p:nvSpPr>
        <p:spPr>
          <a:xfrm>
            <a:off x="4254759" y="6324600"/>
            <a:ext cx="1194319" cy="369332"/>
          </a:xfrm>
          <a:prstGeom prst="rect">
            <a:avLst/>
          </a:prstGeom>
          <a:noFill/>
        </p:spPr>
        <p:txBody>
          <a:bodyPr wrap="square" rtlCol="0">
            <a:spAutoFit/>
          </a:bodyPr>
          <a:lstStyle/>
          <a:p>
            <a:r>
              <a:rPr lang="en-US" dirty="0"/>
              <a:t>§39-2105</a:t>
            </a:r>
          </a:p>
        </p:txBody>
      </p:sp>
      <p:pic>
        <p:nvPicPr>
          <p:cNvPr id="9" name="Picture 8"/>
          <p:cNvPicPr>
            <a:picLocks noChangeAspect="1"/>
          </p:cNvPicPr>
          <p:nvPr/>
        </p:nvPicPr>
        <p:blipFill>
          <a:blip r:embed="rId4"/>
          <a:stretch>
            <a:fillRect/>
          </a:stretch>
        </p:blipFill>
        <p:spPr>
          <a:xfrm>
            <a:off x="7536546" y="0"/>
            <a:ext cx="1607454" cy="1489476"/>
          </a:xfrm>
          <a:prstGeom prst="rect">
            <a:avLst/>
          </a:prstGeom>
        </p:spPr>
      </p:pic>
      <p:pic>
        <p:nvPicPr>
          <p:cNvPr id="10" name="Picture 9"/>
          <p:cNvPicPr>
            <a:picLocks noChangeAspect="1"/>
          </p:cNvPicPr>
          <p:nvPr/>
        </p:nvPicPr>
        <p:blipFill>
          <a:blip r:embed="rId5"/>
          <a:stretch>
            <a:fillRect/>
          </a:stretch>
        </p:blipFill>
        <p:spPr>
          <a:xfrm>
            <a:off x="0" y="-20887"/>
            <a:ext cx="1574586" cy="1531249"/>
          </a:xfrm>
          <a:prstGeom prst="rect">
            <a:avLst/>
          </a:prstGeom>
        </p:spPr>
      </p:pic>
      <p:sp>
        <p:nvSpPr>
          <p:cNvPr id="6" name="TextBox 5"/>
          <p:cNvSpPr txBox="1"/>
          <p:nvPr/>
        </p:nvSpPr>
        <p:spPr>
          <a:xfrm>
            <a:off x="1574586" y="324214"/>
            <a:ext cx="5961960" cy="954107"/>
          </a:xfrm>
          <a:prstGeom prst="rect">
            <a:avLst/>
          </a:prstGeom>
          <a:noFill/>
        </p:spPr>
        <p:txBody>
          <a:bodyPr wrap="square" rtlCol="0">
            <a:spAutoFit/>
          </a:bodyPr>
          <a:lstStyle/>
          <a:p>
            <a:pPr algn="ctr"/>
            <a:r>
              <a:rPr lang="en-US" sz="2800" b="1" i="1" dirty="0">
                <a:latin typeface="Arial" panose="020B0604020202020204" pitchFamily="34" charset="0"/>
                <a:cs typeface="Arial" panose="020B0604020202020204" pitchFamily="34" charset="0"/>
              </a:rPr>
              <a:t>Review - Functional Classification &amp; Jurisdictional Responsibility</a:t>
            </a:r>
          </a:p>
        </p:txBody>
      </p:sp>
    </p:spTree>
    <p:extLst>
      <p:ext uri="{BB962C8B-B14F-4D97-AF65-F5344CB8AC3E}">
        <p14:creationId xmlns:p14="http://schemas.microsoft.com/office/powerpoint/2010/main" val="314012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3500" y="200025"/>
            <a:ext cx="6553200" cy="2043113"/>
          </a:xfrm>
          <a:prstGeom prst="rect">
            <a:avLst/>
          </a:prstGeom>
        </p:spPr>
        <p:txBody>
          <a:bodyPr>
            <a:normAutofit/>
          </a:bodyPr>
          <a:lstStyle/>
          <a:p>
            <a:pPr algn="ctr"/>
            <a:r>
              <a:rPr lang="en-US" sz="4000" b="1" dirty="0">
                <a:latin typeface="Arial Black" panose="020B0A04020102020204" pitchFamily="34" charset="0"/>
              </a:rPr>
              <a:t>Chapter 39 Article 21</a:t>
            </a:r>
            <a:br>
              <a:rPr lang="en-US" sz="4000" b="1" dirty="0">
                <a:latin typeface="Arial Black" panose="020B0A04020102020204" pitchFamily="34" charset="0"/>
              </a:rPr>
            </a:br>
            <a:r>
              <a:rPr lang="en-US" sz="4000" b="1" dirty="0">
                <a:latin typeface="Arial Black" panose="020B0A04020102020204" pitchFamily="34" charset="0"/>
              </a:rPr>
              <a:t>§39-2101 Provides</a:t>
            </a:r>
            <a:br>
              <a:rPr lang="en-US" sz="4000" b="1" dirty="0">
                <a:latin typeface="Arial Black" panose="020B0A04020102020204" pitchFamily="34" charset="0"/>
              </a:rPr>
            </a:br>
            <a:r>
              <a:rPr lang="en-US" sz="4000" b="1" dirty="0">
                <a:latin typeface="Arial Black" panose="020B0A04020102020204" pitchFamily="34" charset="0"/>
              </a:rPr>
              <a:t>“</a:t>
            </a:r>
            <a:r>
              <a:rPr lang="en-US" sz="4000" dirty="0">
                <a:latin typeface="Arial Black" panose="020B0A04020102020204" pitchFamily="34" charset="0"/>
              </a:rPr>
              <a:t>The Big Picture”</a:t>
            </a:r>
            <a:endParaRPr lang="en-US" sz="4000"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3" name="Content Placeholder 2"/>
          <p:cNvSpPr>
            <a:spLocks noGrp="1"/>
          </p:cNvSpPr>
          <p:nvPr>
            <p:ph idx="4294967295"/>
          </p:nvPr>
        </p:nvSpPr>
        <p:spPr>
          <a:xfrm>
            <a:off x="946150" y="2400300"/>
            <a:ext cx="8197850" cy="3343275"/>
          </a:xfrm>
          <a:prstGeom prst="rect">
            <a:avLst/>
          </a:prstGeom>
        </p:spPr>
        <p:txBody>
          <a:bodyPr>
            <a:noAutofit/>
          </a:bodyPr>
          <a:lstStyle/>
          <a:p>
            <a:pPr marL="0" indent="0">
              <a:spcAft>
                <a:spcPts val="1200"/>
              </a:spcAft>
              <a:buNone/>
            </a:pPr>
            <a:r>
              <a:rPr lang="en-US" sz="2800" dirty="0">
                <a:latin typeface="Arial" panose="020B0604020202020204" pitchFamily="34" charset="0"/>
                <a:cs typeface="Arial" panose="020B0604020202020204" pitchFamily="34" charset="0"/>
              </a:rPr>
              <a:t>In 1969, Nebraska Legislature declared the importance of:</a:t>
            </a:r>
          </a:p>
          <a:p>
            <a:pPr>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Safe and efficient transportation over public roads</a:t>
            </a:r>
          </a:p>
          <a:p>
            <a:pPr marL="213122" lvl="1" indent="-213122">
              <a:spcBef>
                <a:spcPts val="450"/>
              </a:spcBef>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 An </a:t>
            </a:r>
            <a:r>
              <a:rPr lang="en-US" sz="2800" b="1" dirty="0">
                <a:latin typeface="Arial" panose="020B0604020202020204" pitchFamily="34" charset="0"/>
                <a:cs typeface="Arial" panose="020B0604020202020204" pitchFamily="34" charset="0"/>
              </a:rPr>
              <a:t>integrated system of public roads</a:t>
            </a:r>
          </a:p>
          <a:p>
            <a:pPr marL="213122" lvl="1" indent="-213122">
              <a:spcBef>
                <a:spcPts val="450"/>
              </a:spcBef>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 Adequate Public Roads </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5</a:t>
            </a:fld>
            <a:endParaRPr lang="en-US" dirty="0">
              <a:solidFill>
                <a:schemeClr val="bg1"/>
              </a:solidFill>
              <a:latin typeface="Calibri"/>
            </a:endParaRPr>
          </a:p>
        </p:txBody>
      </p:sp>
      <p:sp>
        <p:nvSpPr>
          <p:cNvPr id="14" name="Arrow: Left 13"/>
          <p:cNvSpPr/>
          <p:nvPr/>
        </p:nvSpPr>
        <p:spPr>
          <a:xfrm>
            <a:off x="7772400" y="4492769"/>
            <a:ext cx="870857" cy="27005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2" fill="hold" grpId="0" nodeType="withEffect">
                                  <p:stCondLst>
                                    <p:cond delay="19700"/>
                                  </p:stCondLst>
                                  <p:childTnLst>
                                    <p:set>
                                      <p:cBhvr>
                                        <p:cTn id="8" dur="1" fill="hold">
                                          <p:stCondLst>
                                            <p:cond delay="0"/>
                                          </p:stCondLst>
                                        </p:cTn>
                                        <p:tgtEl>
                                          <p:spTgt spid="14"/>
                                        </p:tgtEl>
                                        <p:attrNameLst>
                                          <p:attrName>style.visibility</p:attrName>
                                        </p:attrNameLst>
                                      </p:cBhvr>
                                      <p:to>
                                        <p:strVal val="visible"/>
                                      </p:to>
                                    </p:set>
                                    <p:animEffect transition="in" filter="wipe(right)">
                                      <p:cBhvr>
                                        <p:cTn id="9"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74638"/>
            <a:ext cx="8458200" cy="639762"/>
          </a:xfrm>
        </p:spPr>
        <p:txBody>
          <a:bodyPr>
            <a:normAutofit fontScale="90000"/>
          </a:bodyPr>
          <a:lstStyle/>
          <a:p>
            <a:pPr algn="ctr"/>
            <a:r>
              <a:rPr lang="en-US" sz="4000" b="1" i="1" dirty="0">
                <a:latin typeface="Arial Black" panose="020B0A04020102020204" pitchFamily="34" charset="0"/>
              </a:rPr>
              <a:t>Review Questions</a:t>
            </a:r>
          </a:p>
        </p:txBody>
      </p:sp>
      <p:sp>
        <p:nvSpPr>
          <p:cNvPr id="4" name="TextBox 3"/>
          <p:cNvSpPr txBox="1"/>
          <p:nvPr/>
        </p:nvSpPr>
        <p:spPr>
          <a:xfrm>
            <a:off x="7865165" y="6398696"/>
            <a:ext cx="1278835" cy="369332"/>
          </a:xfrm>
          <a:prstGeom prst="rect">
            <a:avLst/>
          </a:prstGeom>
          <a:noFill/>
        </p:spPr>
        <p:txBody>
          <a:bodyPr wrap="square" rtlCol="0">
            <a:spAutoFit/>
          </a:bodyPr>
          <a:lstStyle/>
          <a:p>
            <a:r>
              <a:rPr lang="en-US" dirty="0">
                <a:solidFill>
                  <a:schemeClr val="bg1"/>
                </a:solidFill>
                <a:latin typeface="Calibri"/>
              </a:rPr>
              <a:t>Slide </a:t>
            </a:r>
            <a:fld id="{07570901-1D58-438B-AF82-799479F2B35A}" type="slidenum">
              <a:rPr lang="en-US" smtClean="0">
                <a:solidFill>
                  <a:schemeClr val="bg1"/>
                </a:solidFill>
                <a:latin typeface="Calibri"/>
              </a:rPr>
              <a:t>50</a:t>
            </a:fld>
            <a:endParaRPr lang="en-US" dirty="0">
              <a:solidFill>
                <a:schemeClr val="bg1"/>
              </a:solidFill>
              <a:latin typeface="Calibri"/>
            </a:endParaRPr>
          </a:p>
        </p:txBody>
      </p:sp>
      <p:sp>
        <p:nvSpPr>
          <p:cNvPr id="3" name="Content Placeholder 2"/>
          <p:cNvSpPr>
            <a:spLocks noGrp="1"/>
          </p:cNvSpPr>
          <p:nvPr>
            <p:ph idx="4294967295"/>
          </p:nvPr>
        </p:nvSpPr>
        <p:spPr>
          <a:xfrm>
            <a:off x="685800" y="1181100"/>
            <a:ext cx="8458200" cy="3649663"/>
          </a:xfrm>
        </p:spPr>
        <p:txBody>
          <a:bodyPr>
            <a:normAutofit/>
          </a:bodyPr>
          <a:lstStyle/>
          <a:p>
            <a:pPr marL="0" lvl="1" indent="0" eaLnBrk="1" fontAlgn="auto" hangingPunct="1">
              <a:spcBef>
                <a:spcPts val="600"/>
              </a:spcBef>
              <a:spcAft>
                <a:spcPts val="600"/>
              </a:spcAft>
              <a:buNone/>
              <a:defRPr/>
            </a:pPr>
            <a:r>
              <a:rPr lang="en-US" sz="2800" b="1" i="1" dirty="0">
                <a:latin typeface="Arial" panose="020B0604020202020204" pitchFamily="34" charset="0"/>
                <a:cs typeface="Arial" panose="020B0604020202020204" pitchFamily="34" charset="0"/>
              </a:rPr>
              <a:t>Which entity is responsible to </a:t>
            </a:r>
            <a:r>
              <a:rPr lang="en-US" sz="2800" b="1" i="1" u="sng" dirty="0">
                <a:latin typeface="Arial" panose="020B0604020202020204" pitchFamily="34" charset="0"/>
                <a:cs typeface="Arial" panose="020B0604020202020204" pitchFamily="34" charset="0"/>
              </a:rPr>
              <a:t>assign</a:t>
            </a:r>
            <a:r>
              <a:rPr lang="en-US" sz="2800" b="1" i="1" dirty="0">
                <a:latin typeface="Arial" panose="020B0604020202020204" pitchFamily="34" charset="0"/>
                <a:cs typeface="Arial" panose="020B0604020202020204" pitchFamily="34" charset="0"/>
              </a:rPr>
              <a:t> the Nebraska State Functional Classifications?</a:t>
            </a:r>
          </a:p>
          <a:p>
            <a:pPr marL="914400" lvl="1" indent="-457200" eaLnBrk="1" fontAlgn="auto" hangingPunct="1">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NDOT (Nebraska Dept. of Transportation)</a:t>
            </a:r>
          </a:p>
          <a:p>
            <a:pPr marL="914400" lvl="1" indent="-457200" eaLnBrk="1" fontAlgn="auto" hangingPunct="1">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NE Dept. of Health and Human Services</a:t>
            </a:r>
          </a:p>
          <a:p>
            <a:pPr marL="914400" lvl="1" indent="-457200" eaLnBrk="1" fontAlgn="auto" hangingPunct="1">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Federal Highway Administration</a:t>
            </a:r>
          </a:p>
          <a:p>
            <a:pPr marL="914400" lvl="1" indent="-457200" eaLnBrk="1" fontAlgn="auto" hangingPunct="1">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County Board</a:t>
            </a:r>
          </a:p>
          <a:p>
            <a:pPr marL="914400" lvl="1" indent="-457200" eaLnBrk="1" fontAlgn="auto" hangingPunct="1">
              <a:spcBef>
                <a:spcPts val="600"/>
              </a:spcBef>
              <a:spcAft>
                <a:spcPts val="600"/>
              </a:spcAft>
              <a:buNone/>
              <a:defRPr/>
            </a:pPr>
            <a:endParaRPr lang="en-US" sz="3600" b="1" i="1" dirty="0">
              <a:latin typeface="Arial" panose="020B0604020202020204" pitchFamily="34" charset="0"/>
              <a:cs typeface="Arial" panose="020B0604020202020204" pitchFamily="34" charset="0"/>
            </a:endParaRPr>
          </a:p>
          <a:p>
            <a:pPr marL="914400" lvl="1" indent="-457200" eaLnBrk="1" fontAlgn="auto" hangingPunct="1">
              <a:spcBef>
                <a:spcPts val="600"/>
              </a:spcBef>
              <a:spcAft>
                <a:spcPts val="600"/>
              </a:spcAft>
              <a:buNone/>
              <a:defRPr/>
            </a:pPr>
            <a:endParaRPr lang="en-US" sz="3600" b="1" i="1" dirty="0">
              <a:latin typeface="Arial" panose="020B0604020202020204" pitchFamily="34" charset="0"/>
              <a:cs typeface="Arial" panose="020B0604020202020204" pitchFamily="34" charset="0"/>
            </a:endParaRPr>
          </a:p>
          <a:p>
            <a:pPr marL="914400" indent="-457200"/>
            <a:endParaRPr lang="en-US" sz="3200" dirty="0"/>
          </a:p>
        </p:txBody>
      </p:sp>
      <p:sp>
        <p:nvSpPr>
          <p:cNvPr id="5" name="TextBox 4"/>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6" name="TextBox 5"/>
          <p:cNvSpPr txBox="1"/>
          <p:nvPr/>
        </p:nvSpPr>
        <p:spPr>
          <a:xfrm>
            <a:off x="977142" y="5780088"/>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sp>
        <p:nvSpPr>
          <p:cNvPr id="7" name="TextBox 6"/>
          <p:cNvSpPr txBox="1"/>
          <p:nvPr/>
        </p:nvSpPr>
        <p:spPr>
          <a:xfrm>
            <a:off x="3391524" y="5410756"/>
            <a:ext cx="2580860" cy="369332"/>
          </a:xfrm>
          <a:prstGeom prst="rect">
            <a:avLst/>
          </a:prstGeom>
          <a:noFill/>
        </p:spPr>
        <p:txBody>
          <a:bodyPr wrap="square" rtlCol="0">
            <a:spAutoFit/>
          </a:bodyPr>
          <a:lstStyle/>
          <a:p>
            <a:r>
              <a:rPr lang="en-US" dirty="0"/>
              <a:t>Neb Rev State §39-2110</a:t>
            </a:r>
          </a:p>
        </p:txBody>
      </p:sp>
      <p:sp>
        <p:nvSpPr>
          <p:cNvPr id="8" name="Rectangle 7"/>
          <p:cNvSpPr/>
          <p:nvPr/>
        </p:nvSpPr>
        <p:spPr>
          <a:xfrm>
            <a:off x="977142" y="2048430"/>
            <a:ext cx="7785859" cy="514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2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5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7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108" y="228600"/>
            <a:ext cx="8466892" cy="685800"/>
          </a:xfrm>
        </p:spPr>
        <p:txBody>
          <a:bodyPr>
            <a:normAutofit/>
          </a:bodyPr>
          <a:lstStyle/>
          <a:p>
            <a:pPr algn="ctr"/>
            <a:r>
              <a:rPr lang="en-US" sz="3600" b="1" i="1" dirty="0">
                <a:latin typeface="Arial Black" panose="020B0A04020102020204" pitchFamily="34" charset="0"/>
              </a:rPr>
              <a:t>Review Questions (cont’d)</a:t>
            </a:r>
            <a:endParaRPr lang="en-US" sz="3600" i="1" dirty="0"/>
          </a:p>
        </p:txBody>
      </p:sp>
      <p:sp>
        <p:nvSpPr>
          <p:cNvPr id="4" name="TextBox 3"/>
          <p:cNvSpPr txBox="1"/>
          <p:nvPr/>
        </p:nvSpPr>
        <p:spPr>
          <a:xfrm>
            <a:off x="7967041" y="6444734"/>
            <a:ext cx="1278835" cy="369332"/>
          </a:xfrm>
          <a:prstGeom prst="rect">
            <a:avLst/>
          </a:prstGeom>
          <a:noFill/>
        </p:spPr>
        <p:txBody>
          <a:bodyPr wrap="square" rtlCol="0">
            <a:spAutoFit/>
          </a:bodyPr>
          <a:lstStyle/>
          <a:p>
            <a:r>
              <a:rPr lang="en-US" dirty="0">
                <a:solidFill>
                  <a:schemeClr val="bg1"/>
                </a:solidFill>
                <a:latin typeface="Calibri"/>
              </a:rPr>
              <a:t>Slide </a:t>
            </a:r>
            <a:fld id="{87EEB6A2-3954-45C4-988E-A7C502091CF8}" type="slidenum">
              <a:rPr lang="en-US" smtClean="0">
                <a:solidFill>
                  <a:schemeClr val="bg1"/>
                </a:solidFill>
                <a:latin typeface="Calibri"/>
              </a:rPr>
              <a:t>51</a:t>
            </a:fld>
            <a:endParaRPr lang="en-US" dirty="0">
              <a:solidFill>
                <a:schemeClr val="bg1"/>
              </a:solidFill>
              <a:latin typeface="Calibri"/>
            </a:endParaRPr>
          </a:p>
        </p:txBody>
      </p:sp>
      <p:sp>
        <p:nvSpPr>
          <p:cNvPr id="3" name="Content Placeholder 2"/>
          <p:cNvSpPr>
            <a:spLocks noGrp="1"/>
          </p:cNvSpPr>
          <p:nvPr>
            <p:ph idx="4294967295"/>
          </p:nvPr>
        </p:nvSpPr>
        <p:spPr>
          <a:xfrm>
            <a:off x="914400" y="1127125"/>
            <a:ext cx="8229600" cy="4983163"/>
          </a:xfrm>
        </p:spPr>
        <p:txBody>
          <a:bodyPr>
            <a:normAutofit/>
          </a:bodyPr>
          <a:lstStyle/>
          <a:p>
            <a:pPr marL="0" lvl="1" indent="0">
              <a:spcBef>
                <a:spcPts val="600"/>
              </a:spcBef>
              <a:spcAft>
                <a:spcPts val="600"/>
              </a:spcAft>
              <a:buNone/>
              <a:defRPr/>
            </a:pPr>
            <a:r>
              <a:rPr lang="en-US" sz="2800" b="1" i="1" dirty="0">
                <a:latin typeface="Arial" panose="020B0604020202020204" pitchFamily="34" charset="0"/>
                <a:cs typeface="Arial" panose="020B0604020202020204" pitchFamily="34" charset="0"/>
              </a:rPr>
              <a:t>Which entity </a:t>
            </a:r>
            <a:r>
              <a:rPr lang="en-US" sz="2800" b="1" i="1" u="sng" dirty="0">
                <a:latin typeface="Arial" panose="020B0604020202020204" pitchFamily="34" charset="0"/>
                <a:cs typeface="Arial" panose="020B0604020202020204" pitchFamily="34" charset="0"/>
              </a:rPr>
              <a:t>hears appeals</a:t>
            </a:r>
            <a:r>
              <a:rPr lang="en-US" sz="2800" b="1" i="1" dirty="0">
                <a:latin typeface="Arial" panose="020B0604020202020204" pitchFamily="34" charset="0"/>
                <a:cs typeface="Arial" panose="020B0604020202020204" pitchFamily="34" charset="0"/>
              </a:rPr>
              <a:t> of assigned Nebraska State Functional Classifications?</a:t>
            </a:r>
          </a:p>
          <a:p>
            <a:pPr marL="914400" lvl="1" indent="-457200">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Board of Examiners</a:t>
            </a:r>
          </a:p>
          <a:p>
            <a:pPr marL="914400" lvl="1" indent="-457200">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The NBCS</a:t>
            </a:r>
          </a:p>
          <a:p>
            <a:pPr marL="914400" lvl="1" indent="-457200">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The League of Municipalities</a:t>
            </a:r>
          </a:p>
          <a:p>
            <a:pPr marL="914400" lvl="1" indent="-457200">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NE Board of Engineers and Architects</a:t>
            </a:r>
          </a:p>
        </p:txBody>
      </p:sp>
      <p:sp>
        <p:nvSpPr>
          <p:cNvPr id="5" name="TextBox 4"/>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6" name="TextBox 5"/>
          <p:cNvSpPr txBox="1"/>
          <p:nvPr/>
        </p:nvSpPr>
        <p:spPr>
          <a:xfrm>
            <a:off x="1110492" y="5740956"/>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sp>
        <p:nvSpPr>
          <p:cNvPr id="7" name="TextBox 6"/>
          <p:cNvSpPr txBox="1"/>
          <p:nvPr/>
        </p:nvSpPr>
        <p:spPr>
          <a:xfrm>
            <a:off x="3524874" y="5371624"/>
            <a:ext cx="2580860" cy="369332"/>
          </a:xfrm>
          <a:prstGeom prst="rect">
            <a:avLst/>
          </a:prstGeom>
          <a:noFill/>
        </p:spPr>
        <p:txBody>
          <a:bodyPr wrap="square" rtlCol="0">
            <a:spAutoFit/>
          </a:bodyPr>
          <a:lstStyle/>
          <a:p>
            <a:r>
              <a:rPr lang="en-US" dirty="0"/>
              <a:t>Neb Rev State §39-2111</a:t>
            </a:r>
          </a:p>
        </p:txBody>
      </p:sp>
      <p:sp>
        <p:nvSpPr>
          <p:cNvPr id="8" name="Rectangle 7"/>
          <p:cNvSpPr/>
          <p:nvPr/>
        </p:nvSpPr>
        <p:spPr>
          <a:xfrm>
            <a:off x="1380492" y="2556431"/>
            <a:ext cx="2715208"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16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1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23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24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6604" y="228600"/>
            <a:ext cx="8437396" cy="685800"/>
          </a:xfrm>
        </p:spPr>
        <p:txBody>
          <a:bodyPr>
            <a:normAutofit/>
          </a:bodyPr>
          <a:lstStyle/>
          <a:p>
            <a:pPr algn="ctr"/>
            <a:r>
              <a:rPr lang="en-US" sz="3600" b="1" i="1" dirty="0">
                <a:latin typeface="Arial Black" panose="020B0A04020102020204" pitchFamily="34" charset="0"/>
              </a:rPr>
              <a:t>Review Questions (cont’d)</a:t>
            </a:r>
            <a:endParaRPr lang="en-US" sz="3600" i="1" dirty="0"/>
          </a:p>
        </p:txBody>
      </p:sp>
      <p:sp>
        <p:nvSpPr>
          <p:cNvPr id="4" name="TextBox 3"/>
          <p:cNvSpPr txBox="1"/>
          <p:nvPr/>
        </p:nvSpPr>
        <p:spPr>
          <a:xfrm>
            <a:off x="7865165" y="6444734"/>
            <a:ext cx="1278835" cy="369332"/>
          </a:xfrm>
          <a:prstGeom prst="rect">
            <a:avLst/>
          </a:prstGeom>
          <a:noFill/>
        </p:spPr>
        <p:txBody>
          <a:bodyPr wrap="square" rtlCol="0">
            <a:spAutoFit/>
          </a:bodyPr>
          <a:lstStyle/>
          <a:p>
            <a:r>
              <a:rPr lang="en-US" dirty="0">
                <a:solidFill>
                  <a:schemeClr val="bg1"/>
                </a:solidFill>
                <a:latin typeface="Calibri"/>
              </a:rPr>
              <a:t>Slide </a:t>
            </a:r>
            <a:fld id="{87EEB6A2-3954-45C4-988E-A7C502091CF8}" type="slidenum">
              <a:rPr lang="en-US" smtClean="0">
                <a:solidFill>
                  <a:schemeClr val="bg1"/>
                </a:solidFill>
                <a:latin typeface="Calibri"/>
              </a:rPr>
              <a:t>52</a:t>
            </a:fld>
            <a:endParaRPr lang="en-US" dirty="0">
              <a:solidFill>
                <a:schemeClr val="bg1"/>
              </a:solidFill>
              <a:latin typeface="Calibri"/>
            </a:endParaRPr>
          </a:p>
        </p:txBody>
      </p:sp>
      <p:sp>
        <p:nvSpPr>
          <p:cNvPr id="3" name="Content Placeholder 2"/>
          <p:cNvSpPr>
            <a:spLocks noGrp="1"/>
          </p:cNvSpPr>
          <p:nvPr>
            <p:ph idx="4294967295"/>
          </p:nvPr>
        </p:nvSpPr>
        <p:spPr>
          <a:xfrm>
            <a:off x="914400" y="1127125"/>
            <a:ext cx="8229600" cy="4983163"/>
          </a:xfrm>
        </p:spPr>
        <p:txBody>
          <a:bodyPr>
            <a:normAutofit/>
          </a:bodyPr>
          <a:lstStyle/>
          <a:p>
            <a:pPr marL="0" lvl="1" indent="0">
              <a:spcBef>
                <a:spcPts val="600"/>
              </a:spcBef>
              <a:spcAft>
                <a:spcPts val="600"/>
              </a:spcAft>
              <a:buNone/>
              <a:defRPr/>
            </a:pPr>
            <a:r>
              <a:rPr lang="en-US" sz="2800" b="1" i="1" dirty="0">
                <a:latin typeface="Arial" panose="020B0604020202020204" pitchFamily="34" charset="0"/>
                <a:cs typeface="Arial" panose="020B0604020202020204" pitchFamily="34" charset="0"/>
              </a:rPr>
              <a:t>Which entity </a:t>
            </a:r>
            <a:r>
              <a:rPr lang="en-US" sz="2800" b="1" i="1" u="sng" dirty="0">
                <a:latin typeface="Arial" panose="020B0604020202020204" pitchFamily="34" charset="0"/>
                <a:cs typeface="Arial" panose="020B0604020202020204" pitchFamily="34" charset="0"/>
              </a:rPr>
              <a:t>approves</a:t>
            </a:r>
            <a:r>
              <a:rPr lang="en-US" sz="2800" b="1" i="1" dirty="0">
                <a:latin typeface="Arial" panose="020B0604020202020204" pitchFamily="34" charset="0"/>
                <a:cs typeface="Arial" panose="020B0604020202020204" pitchFamily="34" charset="0"/>
              </a:rPr>
              <a:t> the assignment of </a:t>
            </a:r>
            <a:r>
              <a:rPr lang="en-US" sz="2800" b="1" i="1" u="sng" dirty="0">
                <a:latin typeface="Arial" panose="020B0604020202020204" pitchFamily="34" charset="0"/>
                <a:cs typeface="Arial" panose="020B0604020202020204" pitchFamily="34" charset="0"/>
              </a:rPr>
              <a:t>National</a:t>
            </a:r>
            <a:r>
              <a:rPr lang="en-US" sz="2800" b="1" i="1" dirty="0">
                <a:latin typeface="Arial" panose="020B0604020202020204" pitchFamily="34" charset="0"/>
                <a:cs typeface="Arial" panose="020B0604020202020204" pitchFamily="34" charset="0"/>
              </a:rPr>
              <a:t> Functional Classification to highway, road and street segments?</a:t>
            </a:r>
          </a:p>
          <a:p>
            <a:pPr marL="914400" lvl="1" indent="-457200">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Board of Examiners</a:t>
            </a:r>
          </a:p>
          <a:p>
            <a:pPr marL="914400" lvl="1" indent="-457200">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The NBCS</a:t>
            </a:r>
          </a:p>
          <a:p>
            <a:pPr marL="914400" lvl="1" indent="-457200">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The League of Municipalities</a:t>
            </a:r>
          </a:p>
          <a:p>
            <a:pPr marL="914400" lvl="1" indent="-457200">
              <a:spcBef>
                <a:spcPts val="600"/>
              </a:spcBef>
              <a:spcAft>
                <a:spcPts val="600"/>
              </a:spcAft>
              <a:buFont typeface="+mj-lt"/>
              <a:buAutoNum type="alphaUcPeriod"/>
              <a:defRPr/>
            </a:pPr>
            <a:r>
              <a:rPr lang="en-US" sz="2800" b="1" i="1" dirty="0">
                <a:latin typeface="Arial" panose="020B0604020202020204" pitchFamily="34" charset="0"/>
                <a:cs typeface="Arial" panose="020B0604020202020204" pitchFamily="34" charset="0"/>
              </a:rPr>
              <a:t>The Federal Highway Administration</a:t>
            </a:r>
          </a:p>
        </p:txBody>
      </p:sp>
      <p:sp>
        <p:nvSpPr>
          <p:cNvPr id="5" name="TextBox 4"/>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8" name="Rectangle 7"/>
          <p:cNvSpPr/>
          <p:nvPr/>
        </p:nvSpPr>
        <p:spPr>
          <a:xfrm>
            <a:off x="1417813" y="4042877"/>
            <a:ext cx="6811786"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6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4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62013" y="117475"/>
            <a:ext cx="8281987" cy="1260475"/>
          </a:xfrm>
          <a:prstGeom prst="rect">
            <a:avLst/>
          </a:prstGeom>
          <a:noFill/>
        </p:spPr>
        <p:txBody>
          <a:bodyPr wrap="square" anchor="ctr">
            <a:normAutofit/>
          </a:bodyPr>
          <a:lstStyle>
            <a:lvl1pPr lvl="0">
              <a:defRPr/>
            </a:lvl1pPr>
          </a:lstStyle>
          <a:p>
            <a:pPr lvl="0" algn="ctr"/>
            <a:r>
              <a:rPr lang="en-US" sz="4000" dirty="0"/>
              <a:t>Functional Classification</a:t>
            </a:r>
            <a:br>
              <a:rPr lang="en-US" sz="4000" dirty="0"/>
            </a:br>
            <a:r>
              <a:rPr lang="en-US" sz="3600" dirty="0"/>
              <a:t>Neb. Rev. Stat. 39-2110</a:t>
            </a:r>
            <a:endParaRPr sz="4000" dirty="0">
              <a:latin typeface="+mj-lt"/>
            </a:endParaRPr>
          </a:p>
        </p:txBody>
      </p:sp>
      <p:sp>
        <p:nvSpPr>
          <p:cNvPr id="7" name="TextBox 6"/>
          <p:cNvSpPr txBox="1"/>
          <p:nvPr/>
        </p:nvSpPr>
        <p:spPr>
          <a:xfrm>
            <a:off x="7959329" y="6488668"/>
            <a:ext cx="1136077" cy="369332"/>
          </a:xfrm>
          <a:prstGeom prst="rect">
            <a:avLst/>
          </a:prstGeom>
          <a:noFill/>
        </p:spPr>
        <p:txBody>
          <a:bodyPr wrap="square" rtlCol="0">
            <a:spAutoFit/>
          </a:bodyPr>
          <a:lstStyle/>
          <a:p>
            <a:r>
              <a:rPr lang="en-US" dirty="0">
                <a:solidFill>
                  <a:schemeClr val="bg1"/>
                </a:solidFill>
                <a:latin typeface="Calibri"/>
              </a:rPr>
              <a:t>Slide </a:t>
            </a:r>
            <a:fld id="{2ACAD49A-EC18-4781-BD6A-404E9A5407C4}" type="slidenum">
              <a:rPr lang="en-US">
                <a:solidFill>
                  <a:schemeClr val="bg1"/>
                </a:solidFill>
                <a:latin typeface="Calibri"/>
              </a:rPr>
              <a:pPr/>
              <a:t>53</a:t>
            </a:fld>
            <a:endParaRPr lang="en-US" dirty="0">
              <a:solidFill>
                <a:schemeClr val="bg1"/>
              </a:solidFill>
              <a:latin typeface="Calibri"/>
            </a:endParaRPr>
          </a:p>
        </p:txBody>
      </p:sp>
      <p:sp>
        <p:nvSpPr>
          <p:cNvPr id="3" name="Text Placeholder 2"/>
          <p:cNvSpPr txBox="1">
            <a:spLocks noGrp="1"/>
          </p:cNvSpPr>
          <p:nvPr>
            <p:ph type="body" idx="4294967295"/>
          </p:nvPr>
        </p:nvSpPr>
        <p:spPr>
          <a:xfrm>
            <a:off x="334518" y="1954768"/>
            <a:ext cx="8696174" cy="4159250"/>
          </a:xfrm>
          <a:prstGeom prst="rect">
            <a:avLst/>
          </a:prstGeom>
          <a:noFill/>
        </p:spPr>
        <p:txBody>
          <a:bodyPr wrap="square" anchor="t">
            <a:normAutofit/>
          </a:bodyPr>
          <a:lstStyle>
            <a:lvl1pPr lvl="0">
              <a:defRPr/>
            </a:lvl1pPr>
          </a:lstStyle>
          <a:p>
            <a:pPr lvl="0"/>
            <a:r>
              <a:rPr lang="en-US" sz="3200" dirty="0">
                <a:latin typeface="+mn-lt"/>
              </a:rPr>
              <a:t>Work with NDOT to verify or establish functional classification.  Call 402-479-4750, ask for the </a:t>
            </a:r>
          </a:p>
          <a:p>
            <a:pPr lvl="2" algn="l">
              <a:buChar char="•"/>
            </a:pPr>
            <a:r>
              <a:rPr lang="en-US" sz="2400" b="1" dirty="0">
                <a:latin typeface="+mn-lt"/>
              </a:rPr>
              <a:t>Highway Materials &amp; Test Manager</a:t>
            </a:r>
            <a:r>
              <a:rPr lang="en-US" sz="2400" dirty="0">
                <a:latin typeface="+mn-lt"/>
              </a:rPr>
              <a:t>,</a:t>
            </a:r>
            <a:r>
              <a:rPr lang="en-US" sz="2400" b="1" dirty="0">
                <a:latin typeface="+mn-lt"/>
              </a:rPr>
              <a:t> </a:t>
            </a:r>
            <a:r>
              <a:rPr lang="en-US" sz="2400" dirty="0">
                <a:latin typeface="+mn-lt"/>
              </a:rPr>
              <a:t>or the</a:t>
            </a:r>
          </a:p>
          <a:p>
            <a:pPr lvl="2" algn="l">
              <a:buChar char="•"/>
            </a:pPr>
            <a:r>
              <a:rPr lang="en-US" sz="2400" dirty="0">
                <a:latin typeface="+mn-lt"/>
              </a:rPr>
              <a:t>Roadway Asset Management Engineer</a:t>
            </a:r>
            <a:endParaRPr lang="en-US" sz="1600" dirty="0">
              <a:latin typeface="+mn-lt"/>
            </a:endParaRPr>
          </a:p>
          <a:p>
            <a:r>
              <a:rPr lang="en-US" sz="3200" dirty="0">
                <a:latin typeface="+mn-lt"/>
              </a:rPr>
              <a:t>Online maps </a:t>
            </a:r>
          </a:p>
          <a:p>
            <a:pPr lvl="2" algn="l">
              <a:buChar char="•"/>
            </a:pPr>
            <a:r>
              <a:rPr lang="en-US" sz="2400" dirty="0">
                <a:latin typeface="+mn-lt"/>
                <a:hlinkClick r:id="rId3"/>
              </a:rPr>
              <a:t>https://dot.nebraska.gov/travel/map-library/</a:t>
            </a:r>
            <a:endParaRPr lang="en-US" sz="2400" dirty="0">
              <a:latin typeface="+mn-lt"/>
            </a:endParaRPr>
          </a:p>
          <a:p>
            <a:r>
              <a:rPr lang="en-US" sz="3200" dirty="0">
                <a:latin typeface="+mn-lt"/>
              </a:rPr>
              <a:t>Reclassification Guides   </a:t>
            </a:r>
          </a:p>
          <a:p>
            <a:pPr lvl="2" algn="l">
              <a:buChar char="•"/>
            </a:pPr>
            <a:r>
              <a:rPr lang="en-US" sz="2400" dirty="0">
                <a:latin typeface="+mn-lt"/>
                <a:hlinkClick r:id="rId3"/>
              </a:rPr>
              <a:t>https://dot.nebraska.gov/travel/map-library/</a:t>
            </a: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457189" lvl="1" indent="0" algn="l"/>
            <a:endParaRPr lang="en-US" sz="2000" dirty="0">
              <a:latin typeface="+mn-lt"/>
            </a:endParaRPr>
          </a:p>
          <a:p>
            <a:pPr lvl="0" algn="l">
              <a:buChar char="•"/>
            </a:pPr>
            <a:endParaRPr sz="2400" dirty="0"/>
          </a:p>
        </p:txBody>
      </p:sp>
      <p:pic>
        <p:nvPicPr>
          <p:cNvPr id="8" name="Picture 7" descr="Free Vector Graphic: Help, Button, Red, Emergency - Free Image o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1399" y="4630639"/>
            <a:ext cx="1771650" cy="1486525"/>
          </a:xfrm>
          <a:prstGeom prst="rect">
            <a:avLst/>
          </a:prstGeom>
        </p:spPr>
      </p:pic>
      <p:sp>
        <p:nvSpPr>
          <p:cNvPr id="9" name="TextBox 8"/>
          <p:cNvSpPr txBox="1"/>
          <p:nvPr/>
        </p:nvSpPr>
        <p:spPr>
          <a:xfrm>
            <a:off x="742951" y="1217616"/>
            <a:ext cx="8401050" cy="400110"/>
          </a:xfrm>
          <a:prstGeom prst="rect">
            <a:avLst/>
          </a:prstGeom>
          <a:noFill/>
        </p:spPr>
        <p:txBody>
          <a:bodyPr wrap="square" rtlCol="0">
            <a:spAutoFit/>
          </a:bodyPr>
          <a:lstStyle/>
          <a:p>
            <a:r>
              <a:rPr lang="en-US" sz="2000" dirty="0">
                <a:hlinkClick r:id="rId5"/>
              </a:rPr>
              <a:t>http://www.nebraskalegislature.gov/laws/browse-chapters.php?chapter=39</a:t>
            </a:r>
            <a:endParaRPr lang="en-US" sz="2000" dirty="0"/>
          </a:p>
        </p:txBody>
      </p:sp>
      <p:pic>
        <p:nvPicPr>
          <p:cNvPr id="6" name="Picture 5">
            <a:extLst>
              <a:ext uri="{FF2B5EF4-FFF2-40B4-BE49-F238E27FC236}">
                <a16:creationId xmlns:a16="http://schemas.microsoft.com/office/drawing/2014/main" id="{98B76A8F-3D55-4548-9F0B-5DD44F61C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8342" y="2908535"/>
            <a:ext cx="2417064" cy="963168"/>
          </a:xfrm>
          <a:prstGeom prst="rect">
            <a:avLst/>
          </a:prstGeom>
        </p:spPr>
      </p:pic>
    </p:spTree>
    <p:extLst>
      <p:ext uri="{BB962C8B-B14F-4D97-AF65-F5344CB8AC3E}">
        <p14:creationId xmlns:p14="http://schemas.microsoft.com/office/powerpoint/2010/main" val="2302675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2386"/>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137160" y="2790975"/>
            <a:ext cx="9418320" cy="1138022"/>
          </a:xfrm>
        </p:spPr>
        <p:txBody>
          <a:bodyPr>
            <a:normAutofit fontScale="92500" lnSpcReduction="20000"/>
          </a:bodyPr>
          <a:lstStyle/>
          <a:p>
            <a:r>
              <a:rPr lang="en-US" sz="2800" dirty="0"/>
              <a:t>The Basics of   </a:t>
            </a:r>
          </a:p>
          <a:p>
            <a:r>
              <a:rPr lang="en-US" sz="2800" b="1" dirty="0">
                <a:solidFill>
                  <a:schemeClr val="tx1"/>
                </a:solidFill>
              </a:rPr>
              <a:t>Functional Classification</a:t>
            </a:r>
          </a:p>
          <a:p>
            <a:r>
              <a:rPr lang="en-US" sz="2800" dirty="0">
                <a:solidFill>
                  <a:schemeClr val="tx1"/>
                </a:solidFill>
              </a:rPr>
              <a:t> 428 NAC 1, §39-2113</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8</a:t>
            </a:r>
            <a:r>
              <a:rPr kumimoji="0" lang="en-US" sz="1800" b="0" i="0" u="none" strike="noStrike" kern="1200" cap="none" spc="0" normalizeH="0" baseline="0" noProof="0" dirty="0">
                <a:ln>
                  <a:noFill/>
                </a:ln>
                <a:solidFill>
                  <a:prstClr val="black"/>
                </a:solidFill>
                <a:effectLst/>
                <a:uLnTx/>
                <a:uFillTx/>
                <a:latin typeface="Calibri"/>
                <a:ea typeface="+mn-ea"/>
                <a:cs typeface="+mn-cs"/>
              </a:rPr>
              <a:t>/6/2019</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1" y="6496880"/>
            <a:ext cx="19756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Video B02</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292766"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91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764838" y="2835137"/>
            <a:ext cx="6858000" cy="1187726"/>
          </a:xfrm>
        </p:spPr>
        <p:txBody>
          <a:bodyPr/>
          <a:lstStyle/>
          <a:p>
            <a:r>
              <a:rPr lang="en-US" sz="3600" dirty="0"/>
              <a:t>Integrated System of Roads</a:t>
            </a:r>
          </a:p>
        </p:txBody>
      </p:sp>
      <p:pic>
        <p:nvPicPr>
          <p:cNvPr id="4" name="Picture 3"/>
          <p:cNvPicPr>
            <a:picLocks noChangeAspect="1"/>
          </p:cNvPicPr>
          <p:nvPr/>
        </p:nvPicPr>
        <p:blipFill>
          <a:blip r:embed="rId3"/>
          <a:stretch>
            <a:fillRect/>
          </a:stretch>
        </p:blipFill>
        <p:spPr>
          <a:xfrm>
            <a:off x="1592844" y="-26068"/>
            <a:ext cx="5999132" cy="6807868"/>
          </a:xfrm>
          <a:prstGeom prst="rect">
            <a:avLst/>
          </a:prstGeom>
        </p:spPr>
      </p:pic>
      <p:sp>
        <p:nvSpPr>
          <p:cNvPr id="6" name="TextBox 5"/>
          <p:cNvSpPr txBox="1"/>
          <p:nvPr/>
        </p:nvSpPr>
        <p:spPr>
          <a:xfrm rot="16200000">
            <a:off x="-1362204" y="3094180"/>
            <a:ext cx="5240459" cy="669638"/>
          </a:xfrm>
          <a:prstGeom prst="rect">
            <a:avLst/>
          </a:prstGeom>
          <a:noFill/>
        </p:spPr>
        <p:txBody>
          <a:bodyPr wrap="square" rtlCol="0">
            <a:spAutoFit/>
          </a:bodyPr>
          <a:lstStyle/>
          <a:p>
            <a:pPr algn="ctr"/>
            <a:r>
              <a:rPr lang="en-US" i="1" dirty="0"/>
              <a:t>A Policy on Geometric Design of Highways and Streets</a:t>
            </a:r>
            <a:r>
              <a:rPr lang="en-US" dirty="0"/>
              <a:t>, Figure 1-2, AASHTO “Green Book”</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976" y="4834475"/>
            <a:ext cx="1552024" cy="2023525"/>
          </a:xfrm>
          <a:prstGeom prst="rect">
            <a:avLst/>
          </a:prstGeom>
        </p:spPr>
      </p:pic>
      <p:sp>
        <p:nvSpPr>
          <p:cNvPr id="12" name="TextBox 11"/>
          <p:cNvSpPr txBox="1"/>
          <p:nvPr/>
        </p:nvSpPr>
        <p:spPr>
          <a:xfrm>
            <a:off x="1425435" y="6412468"/>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14953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35137" y="2730965"/>
            <a:ext cx="6858000" cy="1187726"/>
          </a:xfrm>
        </p:spPr>
        <p:txBody>
          <a:bodyPr/>
          <a:lstStyle/>
          <a:p>
            <a:r>
              <a:rPr lang="en-US" sz="3600" dirty="0"/>
              <a:t>Integrated System of Roads</a:t>
            </a:r>
          </a:p>
        </p:txBody>
      </p:sp>
      <p:sp>
        <p:nvSpPr>
          <p:cNvPr id="5" name="TextBox 4"/>
          <p:cNvSpPr txBox="1"/>
          <p:nvPr/>
        </p:nvSpPr>
        <p:spPr>
          <a:xfrm rot="16200000">
            <a:off x="-1248791" y="2990009"/>
            <a:ext cx="5240459" cy="669638"/>
          </a:xfrm>
          <a:prstGeom prst="rect">
            <a:avLst/>
          </a:prstGeom>
          <a:noFill/>
        </p:spPr>
        <p:txBody>
          <a:bodyPr wrap="square" rtlCol="0">
            <a:spAutoFit/>
          </a:bodyPr>
          <a:lstStyle/>
          <a:p>
            <a:pPr algn="ctr"/>
            <a:r>
              <a:rPr lang="en-US" i="1" dirty="0"/>
              <a:t>A Policy on Geometric Design of Highways and Streets</a:t>
            </a:r>
            <a:r>
              <a:rPr lang="en-US" dirty="0"/>
              <a:t>, Figure 1-3, AASHTO “Green Book”</a:t>
            </a:r>
          </a:p>
        </p:txBody>
      </p:sp>
      <p:pic>
        <p:nvPicPr>
          <p:cNvPr id="3" name="Picture 2"/>
          <p:cNvPicPr>
            <a:picLocks noChangeAspect="1"/>
          </p:cNvPicPr>
          <p:nvPr/>
        </p:nvPicPr>
        <p:blipFill>
          <a:blip r:embed="rId3"/>
          <a:stretch>
            <a:fillRect/>
          </a:stretch>
        </p:blipFill>
        <p:spPr>
          <a:xfrm>
            <a:off x="1706258" y="0"/>
            <a:ext cx="6722615" cy="6649656"/>
          </a:xfrm>
          <a:prstGeom prst="rect">
            <a:avLst/>
          </a:prstGeom>
        </p:spPr>
      </p:pic>
      <p:sp>
        <p:nvSpPr>
          <p:cNvPr id="4" name="TextBox 3"/>
          <p:cNvSpPr txBox="1"/>
          <p:nvPr/>
        </p:nvSpPr>
        <p:spPr>
          <a:xfrm rot="16200000">
            <a:off x="7602222" y="2040565"/>
            <a:ext cx="1198880" cy="584775"/>
          </a:xfrm>
          <a:prstGeom prst="rect">
            <a:avLst/>
          </a:prstGeom>
          <a:noFill/>
        </p:spPr>
        <p:txBody>
          <a:bodyPr wrap="square" rtlCol="0">
            <a:spAutoFit/>
          </a:bodyPr>
          <a:lstStyle/>
          <a:p>
            <a:r>
              <a:rPr lang="en-US" sz="3200" dirty="0"/>
              <a:t>Rural</a:t>
            </a:r>
          </a:p>
        </p:txBody>
      </p:sp>
      <p:sp>
        <p:nvSpPr>
          <p:cNvPr id="7" name="TextBox 6"/>
          <p:cNvSpPr txBox="1"/>
          <p:nvPr/>
        </p:nvSpPr>
        <p:spPr>
          <a:xfrm>
            <a:off x="6211247" y="6462375"/>
            <a:ext cx="1072619" cy="374561"/>
          </a:xfrm>
          <a:prstGeom prst="rect">
            <a:avLst/>
          </a:prstGeom>
          <a:noFill/>
        </p:spPr>
        <p:txBody>
          <a:bodyPr wrap="square" rtlCol="0">
            <a:spAutoFit/>
          </a:bodyPr>
          <a:lstStyle/>
          <a:p>
            <a:r>
              <a:rPr lang="en-US" dirty="0">
                <a:solidFill>
                  <a:prstClr val="black"/>
                </a:solidFill>
                <a:latin typeface="Calibri"/>
              </a:rPr>
              <a:t>Slide </a:t>
            </a:r>
            <a:fld id="{8C7CEA7A-FC1E-49FC-92CE-58CE8F69BAED}" type="slidenum">
              <a:rPr lang="en-US">
                <a:solidFill>
                  <a:prstClr val="black"/>
                </a:solidFill>
                <a:latin typeface="Calibri"/>
              </a:rPr>
              <a:pPr/>
              <a:t>7</a:t>
            </a:fld>
            <a:endParaRPr lang="en-US" dirty="0">
              <a:solidFill>
                <a:prstClr val="black"/>
              </a:solidFill>
              <a:latin typeface="Calibri"/>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684" y="4665905"/>
            <a:ext cx="1681316" cy="2192095"/>
          </a:xfrm>
          <a:prstGeom prst="rect">
            <a:avLst/>
          </a:prstGeom>
        </p:spPr>
      </p:pic>
      <p:sp>
        <p:nvSpPr>
          <p:cNvPr id="13" name="Arrow: Left 12"/>
          <p:cNvSpPr/>
          <p:nvPr/>
        </p:nvSpPr>
        <p:spPr>
          <a:xfrm rot="5400000">
            <a:off x="5586141" y="4190024"/>
            <a:ext cx="877263" cy="17004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p:cNvSpPr/>
          <p:nvPr/>
        </p:nvSpPr>
        <p:spPr>
          <a:xfrm rot="18375854">
            <a:off x="5914151" y="2475999"/>
            <a:ext cx="877263" cy="17004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p:cNvSpPr/>
          <p:nvPr/>
        </p:nvSpPr>
        <p:spPr>
          <a:xfrm rot="5400000">
            <a:off x="7385619" y="1155348"/>
            <a:ext cx="877263" cy="17004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p:cNvSpPr/>
          <p:nvPr/>
        </p:nvSpPr>
        <p:spPr>
          <a:xfrm rot="10800000">
            <a:off x="1527426" y="1563466"/>
            <a:ext cx="877263" cy="17004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17890" y="6028878"/>
            <a:ext cx="2438969" cy="3033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Oval 19"/>
          <p:cNvSpPr/>
          <p:nvPr/>
        </p:nvSpPr>
        <p:spPr>
          <a:xfrm>
            <a:off x="2917890" y="5689927"/>
            <a:ext cx="2438969" cy="3033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Oval 20"/>
          <p:cNvSpPr/>
          <p:nvPr/>
        </p:nvSpPr>
        <p:spPr>
          <a:xfrm>
            <a:off x="2917890" y="6353361"/>
            <a:ext cx="2438969" cy="3033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33304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970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2" fill="hold" grpId="0" nodeType="withEffect">
                                  <p:stCondLst>
                                    <p:cond delay="10600"/>
                                  </p:stCondLst>
                                  <p:childTnLst>
                                    <p:set>
                                      <p:cBhvr>
                                        <p:cTn id="8" dur="1" fill="hold">
                                          <p:stCondLst>
                                            <p:cond delay="0"/>
                                          </p:stCondLst>
                                        </p:cTn>
                                        <p:tgtEl>
                                          <p:spTgt spid="20"/>
                                        </p:tgtEl>
                                        <p:attrNameLst>
                                          <p:attrName>style.visibility</p:attrName>
                                        </p:attrNameLst>
                                      </p:cBhvr>
                                      <p:to>
                                        <p:strVal val="visible"/>
                                      </p:to>
                                    </p:set>
                                    <p:animEffect transition="in" filter="wipe(right)">
                                      <p:cBhvr>
                                        <p:cTn id="9" dur="5000"/>
                                        <p:tgtEl>
                                          <p:spTgt spid="20"/>
                                        </p:tgtEl>
                                      </p:cBhvr>
                                    </p:animEffect>
                                  </p:childTnLst>
                                  <p:subTnLst>
                                    <p:set>
                                      <p:cBhvr override="childStyle">
                                        <p:cTn dur="1" fill="hold" display="0" masterRel="sameClick" afterEffect="1">
                                          <p:stCondLst>
                                            <p:cond evt="end" delay="0">
                                              <p:tn val="7"/>
                                            </p:cond>
                                          </p:stCondLst>
                                        </p:cTn>
                                        <p:tgtEl>
                                          <p:spTgt spid="20"/>
                                        </p:tgtEl>
                                        <p:attrNameLst>
                                          <p:attrName>style.visibility</p:attrName>
                                        </p:attrNameLst>
                                      </p:cBhvr>
                                      <p:to>
                                        <p:strVal val="hidden"/>
                                      </p:to>
                                    </p:set>
                                  </p:subTnLst>
                                </p:cTn>
                              </p:par>
                              <p:par>
                                <p:cTn id="10" presetID="22" presetClass="entr" presetSubtype="2" fill="hold" grpId="0" nodeType="withEffect">
                                  <p:stCondLst>
                                    <p:cond delay="1160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0"/>
                                        <p:tgtEl>
                                          <p:spTgt spid="13"/>
                                        </p:tgtEl>
                                      </p:cBhvr>
                                    </p:animEffect>
                                  </p:childTnLst>
                                  <p:subTnLst>
                                    <p:set>
                                      <p:cBhvr override="childStyle">
                                        <p:cTn dur="1" fill="hold" display="0" masterRel="sameClick" afterEffect="1">
                                          <p:stCondLst>
                                            <p:cond evt="end" delay="0">
                                              <p:tn val="10"/>
                                            </p:cond>
                                          </p:stCondLst>
                                        </p:cTn>
                                        <p:tgtEl>
                                          <p:spTgt spid="13"/>
                                        </p:tgtEl>
                                        <p:attrNameLst>
                                          <p:attrName>style.visibility</p:attrName>
                                        </p:attrNameLst>
                                      </p:cBhvr>
                                      <p:to>
                                        <p:strVal val="hidden"/>
                                      </p:to>
                                    </p:set>
                                  </p:subTnLst>
                                </p:cTn>
                              </p:par>
                              <p:par>
                                <p:cTn id="13" presetID="22" presetClass="entr" presetSubtype="2" fill="hold" grpId="0" nodeType="withEffect">
                                  <p:stCondLst>
                                    <p:cond delay="126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0"/>
                                        <p:tgtEl>
                                          <p:spTgt spid="14"/>
                                        </p:tgtEl>
                                      </p:cBhvr>
                                    </p:animEffect>
                                  </p:childTnLst>
                                  <p:subTnLst>
                                    <p:set>
                                      <p:cBhvr override="childStyle">
                                        <p:cTn dur="1" fill="hold" display="0" masterRel="sameClick" afterEffect="1">
                                          <p:stCondLst>
                                            <p:cond evt="end" delay="0">
                                              <p:tn val="13"/>
                                            </p:cond>
                                          </p:stCondLst>
                                        </p:cTn>
                                        <p:tgtEl>
                                          <p:spTgt spid="14"/>
                                        </p:tgtEl>
                                        <p:attrNameLst>
                                          <p:attrName>style.visibility</p:attrName>
                                        </p:attrNameLst>
                                      </p:cBhvr>
                                      <p:to>
                                        <p:strVal val="hidden"/>
                                      </p:to>
                                    </p:set>
                                  </p:subTnLst>
                                </p:cTn>
                              </p:par>
                              <p:par>
                                <p:cTn id="16" presetID="22" presetClass="entr" presetSubtype="2" fill="hold" grpId="0" nodeType="withEffect">
                                  <p:stCondLst>
                                    <p:cond delay="136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0"/>
                                        <p:tgtEl>
                                          <p:spTgt spid="15"/>
                                        </p:tgtEl>
                                      </p:cBhvr>
                                    </p:animEffect>
                                  </p:childTnLst>
                                  <p:subTnLst>
                                    <p:set>
                                      <p:cBhvr override="childStyle">
                                        <p:cTn dur="1" fill="hold" display="0" masterRel="sameClick" afterEffect="1">
                                          <p:stCondLst>
                                            <p:cond evt="end" delay="0">
                                              <p:tn val="16"/>
                                            </p:cond>
                                          </p:stCondLst>
                                        </p:cTn>
                                        <p:tgtEl>
                                          <p:spTgt spid="15"/>
                                        </p:tgtEl>
                                        <p:attrNameLst>
                                          <p:attrName>style.visibility</p:attrName>
                                        </p:attrNameLst>
                                      </p:cBhvr>
                                      <p:to>
                                        <p:strVal val="hidden"/>
                                      </p:to>
                                    </p:set>
                                  </p:subTnLst>
                                </p:cTn>
                              </p:par>
                              <p:par>
                                <p:cTn id="19" presetID="22" presetClass="entr" presetSubtype="2" fill="hold" grpId="0" nodeType="withEffect">
                                  <p:stCondLst>
                                    <p:cond delay="1460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0"/>
                                        <p:tgtEl>
                                          <p:spTgt spid="16"/>
                                        </p:tgtEl>
                                      </p:cBhvr>
                                    </p:animEffect>
                                  </p:childTnLst>
                                  <p:subTnLst>
                                    <p:set>
                                      <p:cBhvr override="childStyle">
                                        <p:cTn dur="1" fill="hold" display="0" masterRel="sameClick" afterEffect="1">
                                          <p:stCondLst>
                                            <p:cond evt="end" delay="0">
                                              <p:tn val="19"/>
                                            </p:cond>
                                          </p:stCondLst>
                                        </p:cTn>
                                        <p:tgtEl>
                                          <p:spTgt spid="16"/>
                                        </p:tgtEl>
                                        <p:attrNameLst>
                                          <p:attrName>style.visibility</p:attrName>
                                        </p:attrNameLst>
                                      </p:cBhvr>
                                      <p:to>
                                        <p:strVal val="hidden"/>
                                      </p:to>
                                    </p:set>
                                  </p:subTnLst>
                                </p:cTn>
                              </p:par>
                              <p:par>
                                <p:cTn id="22" presetID="22" presetClass="entr" presetSubtype="2" fill="hold" grpId="1" nodeType="withEffect">
                                  <p:stCondLst>
                                    <p:cond delay="2270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0"/>
                                        <p:tgtEl>
                                          <p:spTgt spid="18"/>
                                        </p:tgtEl>
                                      </p:cBhvr>
                                    </p:animEffect>
                                  </p:childTnLst>
                                  <p:subTnLst>
                                    <p:set>
                                      <p:cBhvr override="childStyle">
                                        <p:cTn dur="1" fill="hold" display="0" masterRel="sameClick" afterEffect="1">
                                          <p:stCondLst>
                                            <p:cond evt="end" delay="0">
                                              <p:tn val="22"/>
                                            </p:cond>
                                          </p:stCondLst>
                                        </p:cTn>
                                        <p:tgtEl>
                                          <p:spTgt spid="18"/>
                                        </p:tgtEl>
                                        <p:attrNameLst>
                                          <p:attrName>style.visibility</p:attrName>
                                        </p:attrNameLst>
                                      </p:cBhvr>
                                      <p:to>
                                        <p:strVal val="hidden"/>
                                      </p:to>
                                    </p:set>
                                  </p:subTnLst>
                                </p:cTn>
                              </p:par>
                              <p:par>
                                <p:cTn id="25" presetID="22" presetClass="entr" presetSubtype="2" fill="hold" grpId="0" nodeType="withEffect">
                                  <p:stCondLst>
                                    <p:cond delay="3230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0"/>
                                        <p:tgtEl>
                                          <p:spTgt spid="21"/>
                                        </p:tgtEl>
                                      </p:cBhvr>
                                    </p:animEffect>
                                  </p:childTnLst>
                                  <p:subTnLst>
                                    <p:set>
                                      <p:cBhvr override="childStyle">
                                        <p:cTn dur="1" fill="hold" display="0" masterRel="sameClick" afterEffect="1">
                                          <p:stCondLst>
                                            <p:cond evt="end" delay="0">
                                              <p:tn val="25"/>
                                            </p:cond>
                                          </p:stCondLst>
                                        </p:cTn>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1"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35137" y="2815318"/>
            <a:ext cx="6858000" cy="1187726"/>
          </a:xfrm>
        </p:spPr>
        <p:txBody>
          <a:bodyPr/>
          <a:lstStyle/>
          <a:p>
            <a:r>
              <a:rPr lang="en-US" sz="3600" dirty="0"/>
              <a:t>Integrated System of Roads</a:t>
            </a:r>
          </a:p>
        </p:txBody>
      </p:sp>
      <p:pic>
        <p:nvPicPr>
          <p:cNvPr id="4" name="Picture 3"/>
          <p:cNvPicPr>
            <a:picLocks noChangeAspect="1"/>
          </p:cNvPicPr>
          <p:nvPr/>
        </p:nvPicPr>
        <p:blipFill>
          <a:blip r:embed="rId3"/>
          <a:stretch>
            <a:fillRect/>
          </a:stretch>
        </p:blipFill>
        <p:spPr>
          <a:xfrm>
            <a:off x="1598321" y="-19819"/>
            <a:ext cx="5852635" cy="6877819"/>
          </a:xfrm>
          <a:prstGeom prst="rect">
            <a:avLst/>
          </a:prstGeom>
        </p:spPr>
      </p:pic>
      <p:sp>
        <p:nvSpPr>
          <p:cNvPr id="5" name="TextBox 4"/>
          <p:cNvSpPr txBox="1"/>
          <p:nvPr/>
        </p:nvSpPr>
        <p:spPr>
          <a:xfrm rot="16200000">
            <a:off x="-1356728" y="3084271"/>
            <a:ext cx="5240459" cy="669638"/>
          </a:xfrm>
          <a:prstGeom prst="rect">
            <a:avLst/>
          </a:prstGeom>
          <a:noFill/>
        </p:spPr>
        <p:txBody>
          <a:bodyPr wrap="square" rtlCol="0">
            <a:spAutoFit/>
          </a:bodyPr>
          <a:lstStyle/>
          <a:p>
            <a:pPr algn="ctr"/>
            <a:r>
              <a:rPr lang="en-US" i="1" dirty="0"/>
              <a:t>A Policy on Geometric Design of Highways and Streets</a:t>
            </a:r>
            <a:r>
              <a:rPr lang="en-US" dirty="0"/>
              <a:t>, Figure 1-4, AASHTO “Green Book”</a:t>
            </a:r>
          </a:p>
        </p:txBody>
      </p:sp>
      <p:sp>
        <p:nvSpPr>
          <p:cNvPr id="7" name="TextBox 6"/>
          <p:cNvSpPr txBox="1"/>
          <p:nvPr/>
        </p:nvSpPr>
        <p:spPr>
          <a:xfrm rot="16200000">
            <a:off x="6235957" y="2116596"/>
            <a:ext cx="3220247" cy="584775"/>
          </a:xfrm>
          <a:prstGeom prst="rect">
            <a:avLst/>
          </a:prstGeom>
          <a:noFill/>
        </p:spPr>
        <p:txBody>
          <a:bodyPr wrap="square" rtlCol="0">
            <a:spAutoFit/>
          </a:bodyPr>
          <a:lstStyle/>
          <a:p>
            <a:r>
              <a:rPr lang="en-US" sz="3200" dirty="0"/>
              <a:t>Urban/Suburban</a:t>
            </a:r>
          </a:p>
        </p:txBody>
      </p:sp>
      <p:sp>
        <p:nvSpPr>
          <p:cNvPr id="8" name="TextBox 7"/>
          <p:cNvSpPr txBox="1"/>
          <p:nvPr/>
        </p:nvSpPr>
        <p:spPr>
          <a:xfrm>
            <a:off x="8071381" y="424299"/>
            <a:ext cx="1072619" cy="374561"/>
          </a:xfrm>
          <a:prstGeom prst="rect">
            <a:avLst/>
          </a:prstGeom>
          <a:noFill/>
        </p:spPr>
        <p:txBody>
          <a:bodyPr wrap="square" rtlCol="0">
            <a:spAutoFit/>
          </a:bodyPr>
          <a:lstStyle/>
          <a:p>
            <a:r>
              <a:rPr lang="en-US" dirty="0">
                <a:solidFill>
                  <a:prstClr val="black"/>
                </a:solidFill>
                <a:latin typeface="Calibri"/>
              </a:rPr>
              <a:t>Slide </a:t>
            </a:r>
            <a:fld id="{8C7CEA7A-FC1E-49FC-92CE-58CE8F69BAED}" type="slidenum">
              <a:rPr lang="en-US">
                <a:solidFill>
                  <a:prstClr val="black"/>
                </a:solidFill>
                <a:latin typeface="Calibri"/>
              </a:rPr>
              <a:pPr/>
              <a:t>8</a:t>
            </a:fld>
            <a:endParaRPr lang="en-US" dirty="0">
              <a:solidFill>
                <a:prstClr val="black"/>
              </a:solidFill>
              <a:latin typeface="Calibri"/>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3693" y="4784562"/>
            <a:ext cx="1590307" cy="2073438"/>
          </a:xfrm>
          <a:prstGeom prst="rect">
            <a:avLst/>
          </a:prstGeom>
        </p:spPr>
      </p:pic>
    </p:spTree>
    <p:extLst>
      <p:ext uri="{BB962C8B-B14F-4D97-AF65-F5344CB8AC3E}">
        <p14:creationId xmlns:p14="http://schemas.microsoft.com/office/powerpoint/2010/main" val="316808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3" name="Content Placeholder 2"/>
          <p:cNvSpPr>
            <a:spLocks noGrp="1"/>
          </p:cNvSpPr>
          <p:nvPr>
            <p:ph idx="4294967295"/>
          </p:nvPr>
        </p:nvSpPr>
        <p:spPr>
          <a:xfrm>
            <a:off x="628650" y="1936750"/>
            <a:ext cx="8515350" cy="4797425"/>
          </a:xfrm>
        </p:spPr>
        <p:txBody>
          <a:bodyPr>
            <a:normAutofit/>
          </a:bodyPr>
          <a:lstStyle/>
          <a:p>
            <a:pPr>
              <a:spcBef>
                <a:spcPts val="225"/>
              </a:spcBef>
              <a:buFont typeface="Wingdings" panose="05000000000000000000" pitchFamily="2" charset="2"/>
              <a:buChar char="Ø"/>
              <a:defRPr/>
            </a:pPr>
            <a:r>
              <a:rPr lang="en-US" sz="2500" dirty="0">
                <a:latin typeface="Arial" pitchFamily="34" charset="0"/>
                <a:cs typeface="Arial" pitchFamily="34" charset="0"/>
              </a:rPr>
              <a:t>Establish a system of </a:t>
            </a:r>
            <a:r>
              <a:rPr lang="en-US" sz="2500" b="1" dirty="0">
                <a:latin typeface="Arial" pitchFamily="34" charset="0"/>
                <a:cs typeface="Arial" pitchFamily="34" charset="0"/>
              </a:rPr>
              <a:t>functional classification</a:t>
            </a:r>
          </a:p>
          <a:p>
            <a:pPr marL="0" indent="0">
              <a:spcBef>
                <a:spcPts val="225"/>
              </a:spcBef>
              <a:buNone/>
              <a:defRPr/>
            </a:pPr>
            <a:endParaRPr lang="en-US" sz="2500" dirty="0">
              <a:latin typeface="Arial" pitchFamily="34" charset="0"/>
              <a:cs typeface="Arial" pitchFamily="34" charset="0"/>
            </a:endParaRPr>
          </a:p>
          <a:p>
            <a:pPr>
              <a:spcBef>
                <a:spcPts val="225"/>
              </a:spcBef>
              <a:buFont typeface="Wingdings" panose="05000000000000000000" pitchFamily="2" charset="2"/>
              <a:buChar char="Ø"/>
              <a:defRPr/>
            </a:pPr>
            <a:r>
              <a:rPr lang="en-US" sz="2500" dirty="0">
                <a:latin typeface="Arial" pitchFamily="34" charset="0"/>
                <a:cs typeface="Arial" pitchFamily="34" charset="0"/>
              </a:rPr>
              <a:t>Each segment of public road identified according to the function it serves </a:t>
            </a:r>
          </a:p>
          <a:p>
            <a:pPr marL="0" indent="0">
              <a:spcBef>
                <a:spcPts val="225"/>
              </a:spcBef>
              <a:buNone/>
              <a:defRPr/>
            </a:pPr>
            <a:endParaRPr lang="en-US" sz="2500" dirty="0">
              <a:latin typeface="Arial" pitchFamily="34" charset="0"/>
              <a:cs typeface="Arial" pitchFamily="34" charset="0"/>
            </a:endParaRPr>
          </a:p>
          <a:p>
            <a:pPr marL="213122" indent="-213122">
              <a:spcBef>
                <a:spcPts val="225"/>
              </a:spcBef>
              <a:buFont typeface="Wingdings" panose="05000000000000000000" pitchFamily="2" charset="2"/>
              <a:buChar char="Ø"/>
            </a:pPr>
            <a:r>
              <a:rPr lang="en-US" sz="2500" dirty="0">
                <a:latin typeface="Arial" pitchFamily="34" charset="0"/>
                <a:cs typeface="Arial" pitchFamily="34" charset="0"/>
              </a:rPr>
              <a:t>Identification by function will permit the establishment of uniform standards for each classification:</a:t>
            </a:r>
          </a:p>
          <a:p>
            <a:pPr marL="213122" lvl="1" indent="0">
              <a:spcBef>
                <a:spcPts val="225"/>
              </a:spcBef>
              <a:buNone/>
            </a:pPr>
            <a:r>
              <a:rPr lang="en-US" sz="2500" dirty="0">
                <a:latin typeface="Arial" pitchFamily="34" charset="0"/>
                <a:cs typeface="Arial" pitchFamily="34" charset="0"/>
              </a:rPr>
              <a:t>- Design</a:t>
            </a:r>
          </a:p>
          <a:p>
            <a:pPr marL="213122" lvl="1" indent="0">
              <a:spcBef>
                <a:spcPts val="225"/>
              </a:spcBef>
              <a:buNone/>
            </a:pPr>
            <a:r>
              <a:rPr lang="en-US" sz="2500" dirty="0">
                <a:latin typeface="Arial" pitchFamily="34" charset="0"/>
                <a:cs typeface="Arial" pitchFamily="34" charset="0"/>
              </a:rPr>
              <a:t>- Construction</a:t>
            </a:r>
          </a:p>
          <a:p>
            <a:pPr marL="213122" lvl="1" indent="0">
              <a:spcBef>
                <a:spcPts val="225"/>
              </a:spcBef>
              <a:buNone/>
            </a:pPr>
            <a:r>
              <a:rPr lang="en-US" sz="2500" dirty="0">
                <a:latin typeface="Arial" pitchFamily="34" charset="0"/>
                <a:cs typeface="Arial" pitchFamily="34" charset="0"/>
              </a:rPr>
              <a:t>- Maintenance</a:t>
            </a:r>
            <a:endParaRPr lang="en-US" dirty="0"/>
          </a:p>
        </p:txBody>
      </p:sp>
      <p:sp>
        <p:nvSpPr>
          <p:cNvPr id="11" name="Title 1"/>
          <p:cNvSpPr>
            <a:spLocks noGrp="1"/>
          </p:cNvSpPr>
          <p:nvPr>
            <p:ph type="title" idx="4294967295"/>
          </p:nvPr>
        </p:nvSpPr>
        <p:spPr>
          <a:xfrm>
            <a:off x="1574586" y="200025"/>
            <a:ext cx="5961960" cy="1489476"/>
          </a:xfrm>
        </p:spPr>
        <p:txBody>
          <a:bodyPr>
            <a:normAutofit/>
          </a:bodyPr>
          <a:lstStyle/>
          <a:p>
            <a:pPr algn="ctr"/>
            <a:r>
              <a:rPr lang="en-US" sz="4000" b="1" dirty="0">
                <a:latin typeface="Arial Black" panose="020B0A04020102020204" pitchFamily="34" charset="0"/>
              </a:rPr>
              <a:t>§39-2101 </a:t>
            </a:r>
            <a:br>
              <a:rPr lang="en-US" sz="4000" b="1" dirty="0">
                <a:latin typeface="Arial Black" panose="020B0A04020102020204" pitchFamily="34" charset="0"/>
              </a:rPr>
            </a:br>
            <a:r>
              <a:rPr lang="en-US" sz="4000" b="1" dirty="0">
                <a:latin typeface="Arial Black" panose="020B0A04020102020204" pitchFamily="34" charset="0"/>
              </a:rPr>
              <a:t>“</a:t>
            </a:r>
            <a:r>
              <a:rPr lang="en-US" sz="4000" dirty="0">
                <a:latin typeface="Arial Black" panose="020B0A04020102020204" pitchFamily="34" charset="0"/>
              </a:rPr>
              <a:t>The Big Picture” </a:t>
            </a:r>
            <a:endParaRPr lang="en-US" sz="4000" dirty="0"/>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9</a:t>
            </a:fld>
            <a:endParaRPr lang="en-US" dirty="0">
              <a:solidFill>
                <a:schemeClr val="bg1"/>
              </a:solidFill>
              <a:latin typeface="Calibri"/>
            </a:endParaRPr>
          </a:p>
        </p:txBody>
      </p:sp>
      <p:sp>
        <p:nvSpPr>
          <p:cNvPr id="13" name="Arrow: Left 12"/>
          <p:cNvSpPr/>
          <p:nvPr/>
        </p:nvSpPr>
        <p:spPr>
          <a:xfrm>
            <a:off x="7904844" y="2042624"/>
            <a:ext cx="870857" cy="27005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4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2" fill="hold" grpId="0" nodeType="withEffect">
                                  <p:stCondLst>
                                    <p:cond delay="6000"/>
                                  </p:stCondLst>
                                  <p:childTnLst>
                                    <p:set>
                                      <p:cBhvr>
                                        <p:cTn id="8" dur="1" fill="hold">
                                          <p:stCondLst>
                                            <p:cond delay="0"/>
                                          </p:stCondLst>
                                        </p:cTn>
                                        <p:tgtEl>
                                          <p:spTgt spid="13"/>
                                        </p:tgtEl>
                                        <p:attrNameLst>
                                          <p:attrName>style.visibility</p:attrName>
                                        </p:attrNameLst>
                                      </p:cBhvr>
                                      <p:to>
                                        <p:strVal val="visible"/>
                                      </p:to>
                                    </p:set>
                                    <p:animEffect transition="in" filter="wipe(right)">
                                      <p:cBhvr>
                                        <p:cTn id="9"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3" grpId="0" animBg="1"/>
    </p:bldLst>
  </p:timing>
</p:sld>
</file>

<file path=ppt/theme/theme1.xml><?xml version="1.0" encoding="utf-8"?>
<a:theme xmlns:a="http://schemas.openxmlformats.org/drawingml/2006/main" name="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7.xml><?xml version="1.0" encoding="utf-8"?>
<a:theme xmlns:a="http://schemas.openxmlformats.org/drawingml/2006/main" name="5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58252</TotalTime>
  <Words>11233</Words>
  <Application>Microsoft Office PowerPoint</Application>
  <PresentationFormat>On-screen Show (4:3)</PresentationFormat>
  <Paragraphs>1024</Paragraphs>
  <Slides>54</Slides>
  <Notes>54</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54</vt:i4>
      </vt:variant>
    </vt:vector>
  </HeadingPairs>
  <TitlesOfParts>
    <vt:vector size="68" baseType="lpstr">
      <vt:lpstr>Arial</vt:lpstr>
      <vt:lpstr>Arial Black</vt:lpstr>
      <vt:lpstr>Calibri</vt:lpstr>
      <vt:lpstr>Calibri Light</vt:lpstr>
      <vt:lpstr>Montserrat</vt:lpstr>
      <vt:lpstr>Roboto Light</vt:lpstr>
      <vt:lpstr>Wingdings</vt:lpstr>
      <vt:lpstr>4_Default Design</vt:lpstr>
      <vt:lpstr>57_Default Design</vt:lpstr>
      <vt:lpstr>61_Default Design</vt:lpstr>
      <vt:lpstr>64_Default Design</vt:lpstr>
      <vt:lpstr>67_Default Design</vt:lpstr>
      <vt:lpstr>4_NDOT Theme - Standard Size</vt:lpstr>
      <vt:lpstr>5_NDOT Theme - Standard Size</vt:lpstr>
      <vt:lpstr>Managing Nebraska’s  Public Roads and Streets</vt:lpstr>
      <vt:lpstr>Terminology and Acronyms  used in this video</vt:lpstr>
      <vt:lpstr>Title 428 NBCS Regulations</vt:lpstr>
      <vt:lpstr>Title 428 Chapter 1</vt:lpstr>
      <vt:lpstr>Chapter 39 Article 21 §39-2101 Provides “The Big Picture”</vt:lpstr>
      <vt:lpstr>Integrated System of Roads</vt:lpstr>
      <vt:lpstr>Integrated System of Roads</vt:lpstr>
      <vt:lpstr>Integrated System of Roads</vt:lpstr>
      <vt:lpstr>§39-2101  “The Big Picture” </vt:lpstr>
      <vt:lpstr>§39-2102 State  Functional Classification</vt:lpstr>
      <vt:lpstr>State Municipal Functional Classifications (6)</vt:lpstr>
      <vt:lpstr>PowerPoint Presentation</vt:lpstr>
      <vt:lpstr>State Rural Functional Classifications (9)</vt:lpstr>
      <vt:lpstr>State Rural Functional Classifications (9)</vt:lpstr>
      <vt:lpstr>State Rural Functional Classification – Scenic-Recreation</vt:lpstr>
      <vt:lpstr>PowerPoint Presentation</vt:lpstr>
      <vt:lpstr>Other Classification Laws</vt:lpstr>
      <vt:lpstr>§39-2109 NBCS Responsible to Develop Functional Classification Criteria</vt:lpstr>
      <vt:lpstr>§39-2110 Assignment of Functional Classification (FC) by NDOT</vt:lpstr>
      <vt:lpstr>§39-2111 NBCS Responsibility Functional Classification  Appeal Requests</vt:lpstr>
      <vt:lpstr>§39-2112 Requests to NDOT to  Reclassify Roads and Streets </vt:lpstr>
      <vt:lpstr>§39-2112 Requests to Reclassify  Roads and Streets </vt:lpstr>
      <vt:lpstr>§39-2112 Requests to Reclassify  Roads and Streets </vt:lpstr>
      <vt:lpstr>What is the State Functional Classification of My Highway, Road or Street?  </vt:lpstr>
      <vt:lpstr>Functional Classification Neb. Rev. Stat. 39-2110</vt:lpstr>
      <vt:lpstr>Maps on NDOT Website</vt:lpstr>
      <vt:lpstr>Maps on NDOT Website</vt:lpstr>
      <vt:lpstr>State FC Maps on NDOT Website</vt:lpstr>
      <vt:lpstr>State FC Maps on NDOT Website</vt:lpstr>
      <vt:lpstr>State FC Maps on NDOT Website</vt:lpstr>
      <vt:lpstr>National Functional Classification  </vt:lpstr>
      <vt:lpstr>Area  </vt:lpstr>
      <vt:lpstr>National  Functional  Classification (NFC)  Highway Functional Classification Concepts, Criteria and Procedures 2013 Edition, Pub. No. FHWA PL-13-026</vt:lpstr>
      <vt:lpstr>What is the National Functional Classification of My Highway, Road or Street?  </vt:lpstr>
      <vt:lpstr>Maps on NDOT Website</vt:lpstr>
      <vt:lpstr>Maps on NDOT Website</vt:lpstr>
      <vt:lpstr>State FC Maps on NDOT Website</vt:lpstr>
      <vt:lpstr>National FC Maps on NDOT Website</vt:lpstr>
      <vt:lpstr>National FC Maps on NDOT Website</vt:lpstr>
      <vt:lpstr>Maps on NDOT Website</vt:lpstr>
      <vt:lpstr>Maps on NDOT Website</vt:lpstr>
      <vt:lpstr>National FC on NDOT Maps  </vt:lpstr>
      <vt:lpstr>State vs. National  </vt:lpstr>
      <vt:lpstr>PowerPoint Presentation</vt:lpstr>
      <vt:lpstr>PowerPoint Presentation</vt:lpstr>
      <vt:lpstr>PowerPoint Presentation</vt:lpstr>
      <vt:lpstr>PowerPoint Presentation</vt:lpstr>
      <vt:lpstr>Review and Questions</vt:lpstr>
      <vt:lpstr>PowerPoint Presentation</vt:lpstr>
      <vt:lpstr>Review Questions</vt:lpstr>
      <vt:lpstr>Review Questions (cont’d)</vt:lpstr>
      <vt:lpstr>Review Questions (cont’d)</vt:lpstr>
      <vt:lpstr>Functional Classification Neb. Rev. Stat. 39-2110</vt:lpstr>
      <vt:lpstr>Managing Nebraska’s  Public Roads and Streets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02_Fct Class Basics</dc:title>
  <dc:subject>NBCS Standards</dc:subject>
  <dc:creator>jwilk8284</dc:creator>
  <cp:keywords>Standards, Training, Superintendents, Video</cp:keywords>
  <dc:description>2016 Standards approval imminent, eliminating comparisons to 2010 standards.</dc:description>
  <cp:lastModifiedBy>James Wilkinson</cp:lastModifiedBy>
  <cp:revision>1919</cp:revision>
  <dcterms:created xsi:type="dcterms:W3CDTF">2015-12-13T17:10:08Z</dcterms:created>
  <dcterms:modified xsi:type="dcterms:W3CDTF">2019-08-06T19:28:42Z</dcterms:modified>
  <cp:category>Superintendents Online Training</cp:category>
</cp:coreProperties>
</file>