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92" r:id="rId2"/>
    <p:sldMasterId id="2147484202" r:id="rId3"/>
    <p:sldMasterId id="2147484210" r:id="rId4"/>
    <p:sldMasterId id="2147484212" r:id="rId5"/>
    <p:sldMasterId id="2147484214" r:id="rId6"/>
    <p:sldMasterId id="2147484216" r:id="rId7"/>
    <p:sldMasterId id="2147484220" r:id="rId8"/>
    <p:sldMasterId id="2147484226" r:id="rId9"/>
    <p:sldMasterId id="2147484232" r:id="rId10"/>
    <p:sldMasterId id="2147484236" r:id="rId11"/>
    <p:sldMasterId id="2147484240" r:id="rId12"/>
    <p:sldMasterId id="2147484246" r:id="rId13"/>
  </p:sldMasterIdLst>
  <p:notesMasterIdLst>
    <p:notesMasterId r:id="rId32"/>
  </p:notesMasterIdLst>
  <p:handoutMasterIdLst>
    <p:handoutMasterId r:id="rId33"/>
  </p:handoutMasterIdLst>
  <p:sldIdLst>
    <p:sldId id="880" r:id="rId14"/>
    <p:sldId id="881" r:id="rId15"/>
    <p:sldId id="882" r:id="rId16"/>
    <p:sldId id="528" r:id="rId17"/>
    <p:sldId id="532" r:id="rId18"/>
    <p:sldId id="879" r:id="rId19"/>
    <p:sldId id="533" r:id="rId20"/>
    <p:sldId id="534" r:id="rId21"/>
    <p:sldId id="537" r:id="rId22"/>
    <p:sldId id="535" r:id="rId23"/>
    <p:sldId id="540" r:id="rId24"/>
    <p:sldId id="545" r:id="rId25"/>
    <p:sldId id="543" r:id="rId26"/>
    <p:sldId id="550" r:id="rId27"/>
    <p:sldId id="603" r:id="rId28"/>
    <p:sldId id="523" r:id="rId29"/>
    <p:sldId id="883" r:id="rId30"/>
    <p:sldId id="8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DF"/>
    <a:srgbClr val="0C37AF"/>
    <a:srgbClr val="0F45DC"/>
    <a:srgbClr val="2B0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9" autoAdjust="0"/>
    <p:restoredTop sz="71095" autoAdjust="0"/>
  </p:normalViewPr>
  <p:slideViewPr>
    <p:cSldViewPr snapToGrid="0">
      <p:cViewPr varScale="1">
        <p:scale>
          <a:sx n="74" d="100"/>
          <a:sy n="74" d="100"/>
        </p:scale>
        <p:origin x="624" y="54"/>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i="1" dirty="0"/>
              <a:t>8/6/2019 Updated slides.  The previous version was 12/30/2016.  Updated contact info Slide 16.  First and last slides updated NDOR logo to NDOT logo.  </a:t>
            </a:r>
            <a:r>
              <a:rPr lang="en-US" i="1"/>
              <a:t>Slides 15 (required two audio media changes) and 17 updated NDOR</a:t>
            </a:r>
            <a:r>
              <a:rPr lang="en-US" i="1">
                <a:sym typeface="Wingdings" panose="05000000000000000000" pitchFamily="2" charset="2"/>
              </a:rPr>
              <a:t>NDOT and the web link for ADA on Slide 17 is updated.  </a:t>
            </a:r>
            <a:endParaRPr lang="en-US" i="1"/>
          </a:p>
          <a:p>
            <a:endParaRPr lang="en-US" dirty="0"/>
          </a:p>
          <a:p>
            <a:r>
              <a:rPr lang="en-US" dirty="0"/>
              <a:t>The purpose of this video is to provide basic information on the Americans with Disabilities Act.  </a:t>
            </a:r>
          </a:p>
          <a:p>
            <a:endParaRPr lang="en-US" dirty="0"/>
          </a:p>
          <a:p>
            <a:r>
              <a:rPr lang="en-US" dirty="0"/>
              <a:t>The target audience is Nebraska’s County Highway Superintendents and City Street Superintendents</a:t>
            </a:r>
          </a:p>
          <a:p>
            <a:endParaRPr lang="en-US" dirty="0"/>
          </a:p>
          <a:p>
            <a:r>
              <a:rPr lang="en-US" dirty="0"/>
              <a:t>It would also be appropriate for elected officials and anyone else who is interested</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a:t>
            </a:fld>
            <a:endParaRPr lang="en-US"/>
          </a:p>
        </p:txBody>
      </p:sp>
    </p:spTree>
    <p:extLst>
      <p:ext uri="{BB962C8B-B14F-4D97-AF65-F5344CB8AC3E}">
        <p14:creationId xmlns:p14="http://schemas.microsoft.com/office/powerpoint/2010/main" val="56615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8500"/>
            <a:ext cx="4649788"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1" dirty="0"/>
              <a:t>When must curb ramps be provided?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Curb ramps must be provided Whenever a highway, road or street is </a:t>
            </a:r>
            <a:r>
              <a:rPr lang="en-US" b="1" dirty="0"/>
              <a:t>altered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includes temporary structures and construction zones.  </a:t>
            </a:r>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038CB-DC44-48D9-B920-2F2A815E7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7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04900" y="233363"/>
            <a:ext cx="4648200" cy="3486150"/>
          </a:xfrm>
          <a:prstGeom prst="rect">
            <a:avLst/>
          </a:prstGeom>
          <a:ln/>
        </p:spPr>
      </p:sp>
      <p:sp>
        <p:nvSpPr>
          <p:cNvPr id="7171" name="Notes Placeholder 2"/>
          <p:cNvSpPr>
            <a:spLocks noGrp="1"/>
          </p:cNvSpPr>
          <p:nvPr>
            <p:ph type="body" idx="1"/>
          </p:nvPr>
        </p:nvSpPr>
        <p:spPr>
          <a:xfrm>
            <a:off x="414068" y="3881887"/>
            <a:ext cx="6038490" cy="480173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b="0" dirty="0"/>
              <a:t>With regard to Alterations, This screen is a decision tool representing a negotiated agreement between the Department of Justice and the FHWA</a:t>
            </a:r>
          </a:p>
          <a:p>
            <a:endParaRPr lang="en-US" b="1" dirty="0"/>
          </a:p>
          <a:p>
            <a:r>
              <a:rPr lang="en-US" b="1" dirty="0"/>
              <a:t>When is resurfacing considered to be an alteration? </a:t>
            </a:r>
            <a:endParaRPr lang="en-US" baseline="0" dirty="0"/>
          </a:p>
          <a:p>
            <a:r>
              <a:rPr lang="en-US" dirty="0"/>
              <a:t>Resurfacing is an alteration that triggers the requirement to add curb ramps </a:t>
            </a:r>
            <a:r>
              <a:rPr lang="en-US" b="1" dirty="0"/>
              <a:t>if it involves work on a street or roadway spanning from one intersection to another</a:t>
            </a:r>
            <a:r>
              <a:rPr lang="en-US" dirty="0"/>
              <a:t>, and includes overlays of additional material to the road surface, </a:t>
            </a:r>
            <a:r>
              <a:rPr lang="en-US" b="1" dirty="0"/>
              <a:t>with or without milling</a:t>
            </a:r>
            <a:r>
              <a:rPr lang="en-US" dirty="0"/>
              <a:t>. </a:t>
            </a:r>
          </a:p>
          <a:p>
            <a:endParaRPr lang="en-US" dirty="0"/>
          </a:p>
          <a:p>
            <a:r>
              <a:rPr lang="en-US" dirty="0"/>
              <a:t>Examples include, but are not limited to the following treatments or their equivalents: addition of a new layer of asphalt, reconstruction, concrete pavement rehabilitation and reconstruction, open-graded surface course, micro-surfacing and thin lift overlays, cape seals, and in-place asphalt recycling.</a:t>
            </a:r>
          </a:p>
          <a:p>
            <a:endParaRPr lang="en-US" dirty="0"/>
          </a:p>
          <a:p>
            <a:r>
              <a:rPr lang="en-US" dirty="0"/>
              <a:t>A </a:t>
            </a:r>
            <a:r>
              <a:rPr lang="en-US" b="1" dirty="0"/>
              <a:t>Cape Seal</a:t>
            </a:r>
            <a:r>
              <a:rPr lang="en-US" dirty="0"/>
              <a:t> is a chip </a:t>
            </a:r>
            <a:r>
              <a:rPr lang="en-US" b="1" dirty="0"/>
              <a:t>seal</a:t>
            </a:r>
            <a:r>
              <a:rPr lang="en-US" dirty="0"/>
              <a:t> covered with a slurry or micro-surface. [The benefits from using a </a:t>
            </a:r>
            <a:r>
              <a:rPr lang="en-US" b="1" dirty="0"/>
              <a:t>cape seal</a:t>
            </a:r>
            <a:r>
              <a:rPr lang="en-US" dirty="0"/>
              <a:t> include a very smooth surface with an increased durability by </a:t>
            </a:r>
            <a:r>
              <a:rPr lang="en-US" b="1" dirty="0"/>
              <a:t>sealing</a:t>
            </a:r>
            <a:r>
              <a:rPr lang="en-US" dirty="0"/>
              <a:t> the subbase.]  [Google search]</a:t>
            </a:r>
          </a:p>
          <a:p>
            <a:endParaRPr lang="en-US" baseline="0" dirty="0"/>
          </a:p>
          <a:p>
            <a:r>
              <a:rPr lang="en-US" b="1" dirty="0"/>
              <a:t>What kinds of treatments constitute maintenance rather than an alteration?</a:t>
            </a:r>
            <a:endParaRPr lang="en-US" dirty="0"/>
          </a:p>
          <a:p>
            <a:r>
              <a:rPr lang="en-US" b="1" dirty="0"/>
              <a:t>Treatments that serve solely to seal and protect the road surface, improve friction, and control splash and spray are considered to be maintenance because they do not significantly affect the public's access to or usability of the road</a:t>
            </a:r>
            <a:r>
              <a:rPr lang="en-US" dirty="0"/>
              <a:t>. </a:t>
            </a:r>
          </a:p>
          <a:p>
            <a:endParaRPr lang="en-US" dirty="0"/>
          </a:p>
          <a:p>
            <a:r>
              <a:rPr lang="en-US" dirty="0"/>
              <a:t>Some examples of the types of treatments that would normally be considered </a:t>
            </a:r>
            <a:r>
              <a:rPr lang="en-US" b="1" dirty="0"/>
              <a:t>maintenance</a:t>
            </a:r>
            <a:r>
              <a:rPr lang="en-US" dirty="0"/>
              <a:t> are: painting or striping lanes, crack filling and sealing, surface sealing, chip seals, slurry seals, fog seals, scrub sealing, joint crack seals, joint repairs, dowel bar retrofit, spot high-friction treatments, diamond grinding, and pavement patching. </a:t>
            </a:r>
          </a:p>
          <a:p>
            <a:endParaRPr lang="en-US" dirty="0"/>
          </a:p>
          <a:p>
            <a:r>
              <a:rPr lang="en-US" dirty="0"/>
              <a:t>In some cases, the </a:t>
            </a:r>
            <a:r>
              <a:rPr lang="en-US" b="1" dirty="0"/>
              <a:t>combination</a:t>
            </a:r>
            <a:r>
              <a:rPr lang="en-US" dirty="0"/>
              <a:t> of </a:t>
            </a:r>
            <a:r>
              <a:rPr lang="en-US" b="1" dirty="0"/>
              <a:t>several</a:t>
            </a:r>
            <a:r>
              <a:rPr lang="en-US" dirty="0"/>
              <a:t> maintenance treatments occurring at or near the same time may qualify as an alteration and would trigger the obligation to provide curb ramps.</a:t>
            </a:r>
          </a:p>
          <a:p>
            <a:endParaRPr lang="en-US" baseline="0" dirty="0"/>
          </a:p>
          <a:p>
            <a:endParaRPr lang="en-US" baseline="0" dirty="0"/>
          </a:p>
          <a:p>
            <a:endParaRPr lang="en-US" baseline="0" dirty="0"/>
          </a:p>
          <a:p>
            <a:r>
              <a:rPr lang="en-US" u="sng" baseline="0" dirty="0"/>
              <a:t>NOT FOR AUDIO</a:t>
            </a:r>
          </a:p>
          <a:p>
            <a:endParaRPr lang="en-US" baseline="0" dirty="0"/>
          </a:p>
          <a:p>
            <a:r>
              <a:rPr lang="en-US" baseline="0" dirty="0"/>
              <a:t>https://www.fhwa.dot.gov/civilrights/programs/doj_fhwa_ta.cfm</a:t>
            </a:r>
          </a:p>
          <a:p>
            <a:r>
              <a:rPr lang="en-US" baseline="0" dirty="0"/>
              <a:t>This was not an engineering decision.  It was a negotiated decision (between DOJ and FHWA).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Curb ramps</a:t>
            </a:r>
            <a:r>
              <a:rPr lang="en-US" baseline="0" dirty="0"/>
              <a:t> should be addressed in your ADA transition plan</a:t>
            </a:r>
            <a:endParaRPr lang="en-US" dirty="0"/>
          </a:p>
          <a:p>
            <a:r>
              <a:rPr lang="en-US" baseline="0" dirty="0"/>
              <a:t>Maintenance applications do not require the installation of curb ramps </a:t>
            </a:r>
            <a:r>
              <a:rPr lang="en-US" u="sng" baseline="0" dirty="0"/>
              <a:t>at the time of the improvement</a:t>
            </a:r>
            <a:r>
              <a:rPr lang="en-US" baseline="0" dirty="0"/>
              <a:t>.  </a:t>
            </a:r>
          </a:p>
          <a:p>
            <a:endParaRPr lang="en-US" baseline="0" dirty="0"/>
          </a:p>
          <a:p>
            <a:r>
              <a:rPr lang="en-US" baseline="0" dirty="0"/>
              <a:t>From the FHWA website shown in the slide</a:t>
            </a:r>
          </a:p>
          <a:p>
            <a:endParaRPr lang="en-US" baseline="0" dirty="0"/>
          </a:p>
          <a:p>
            <a:endParaRPr lang="en-US" baseline="0" dirty="0"/>
          </a:p>
        </p:txBody>
      </p:sp>
      <p:sp>
        <p:nvSpPr>
          <p:cNvPr id="7172" name="Slide Number Placeholder 3"/>
          <p:cNvSpPr>
            <a:spLocks noGrp="1"/>
          </p:cNvSpPr>
          <p:nvPr>
            <p:ph type="sldNum" sz="quarter" idx="5"/>
          </p:nvPr>
        </p:nvSpPr>
        <p:spPr>
          <a:xfrm>
            <a:off x="3883025" y="8683625"/>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defRPr sz="2400">
                <a:solidFill>
                  <a:schemeClr val="tx1"/>
                </a:solidFill>
                <a:latin typeface="Arial" charset="0"/>
              </a:defRPr>
            </a:lvl1pPr>
            <a:lvl2pPr marL="742950" indent="-285750" defTabSz="928688">
              <a:defRPr sz="2400">
                <a:solidFill>
                  <a:schemeClr val="tx1"/>
                </a:solidFill>
                <a:latin typeface="Arial" charset="0"/>
              </a:defRPr>
            </a:lvl2pPr>
            <a:lvl3pPr marL="1143000" indent="-228600" defTabSz="928688">
              <a:defRPr sz="2400">
                <a:solidFill>
                  <a:schemeClr val="tx1"/>
                </a:solidFill>
                <a:latin typeface="Arial" charset="0"/>
              </a:defRPr>
            </a:lvl3pPr>
            <a:lvl4pPr marL="1600200" indent="-228600" defTabSz="928688">
              <a:defRPr sz="2400">
                <a:solidFill>
                  <a:schemeClr val="tx1"/>
                </a:solidFill>
                <a:latin typeface="Arial" charset="0"/>
              </a:defRPr>
            </a:lvl4pPr>
            <a:lvl5pPr marL="2057400" indent="-228600" defTabSz="928688">
              <a:defRPr sz="2400">
                <a:solidFill>
                  <a:schemeClr val="tx1"/>
                </a:solidFill>
                <a:latin typeface="Arial" charset="0"/>
              </a:defRPr>
            </a:lvl5pPr>
            <a:lvl6pPr marL="2514600" indent="-228600" algn="ctr" defTabSz="928688" eaLnBrk="0" fontAlgn="base" hangingPunct="0">
              <a:spcBef>
                <a:spcPct val="0"/>
              </a:spcBef>
              <a:spcAft>
                <a:spcPct val="0"/>
              </a:spcAft>
              <a:defRPr sz="2400">
                <a:solidFill>
                  <a:schemeClr val="tx1"/>
                </a:solidFill>
                <a:latin typeface="Arial" charset="0"/>
              </a:defRPr>
            </a:lvl6pPr>
            <a:lvl7pPr marL="2971800" indent="-228600" algn="ctr" defTabSz="928688" eaLnBrk="0" fontAlgn="base" hangingPunct="0">
              <a:spcBef>
                <a:spcPct val="0"/>
              </a:spcBef>
              <a:spcAft>
                <a:spcPct val="0"/>
              </a:spcAft>
              <a:defRPr sz="2400">
                <a:solidFill>
                  <a:schemeClr val="tx1"/>
                </a:solidFill>
                <a:latin typeface="Arial" charset="0"/>
              </a:defRPr>
            </a:lvl7pPr>
            <a:lvl8pPr marL="3429000" indent="-228600" algn="ctr" defTabSz="928688" eaLnBrk="0" fontAlgn="base" hangingPunct="0">
              <a:spcBef>
                <a:spcPct val="0"/>
              </a:spcBef>
              <a:spcAft>
                <a:spcPct val="0"/>
              </a:spcAft>
              <a:defRPr sz="2400">
                <a:solidFill>
                  <a:schemeClr val="tx1"/>
                </a:solidFill>
                <a:latin typeface="Arial" charset="0"/>
              </a:defRPr>
            </a:lvl8pPr>
            <a:lvl9pPr marL="3886200" indent="-228600" algn="ctr" defTabSz="928688" eaLnBrk="0" fontAlgn="base" hangingPunct="0">
              <a:spcBef>
                <a:spcPct val="0"/>
              </a:spcBef>
              <a:spcAft>
                <a:spcPct val="0"/>
              </a:spcAft>
              <a:defRPr sz="2400">
                <a:solidFill>
                  <a:schemeClr val="tx1"/>
                </a:solidFill>
                <a:latin typeface="Arial"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C97F2B8-AA91-41FF-88F6-CF8F463588F4}"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7982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43000" y="685800"/>
            <a:ext cx="4572000" cy="3429000"/>
          </a:xfrm>
          <a:prstGeom prst="rect">
            <a:avLst/>
          </a:prstGeom>
          <a:ln/>
        </p:spPr>
      </p:sp>
      <p:sp>
        <p:nvSpPr>
          <p:cNvPr id="7171" name="Notes Placeholder 2"/>
          <p:cNvSpPr>
            <a:spLocks noGrp="1"/>
          </p:cNvSpPr>
          <p:nvPr>
            <p:ph type="body" idx="1"/>
          </p:nvPr>
        </p:nvSpPr>
        <p:spPr>
          <a:xfrm>
            <a:off x="917575" y="4414838"/>
            <a:ext cx="5046663" cy="450056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baseline="0" dirty="0"/>
              <a:t>This screen shows some work or project examples.  </a:t>
            </a:r>
          </a:p>
          <a:p>
            <a:endParaRPr lang="en-US" baseline="0" dirty="0"/>
          </a:p>
          <a:p>
            <a:r>
              <a:rPr lang="en-US" baseline="0" dirty="0"/>
              <a:t>Project A is a slurry seal, which is </a:t>
            </a:r>
            <a:r>
              <a:rPr lang="en-US" b="1" baseline="0" dirty="0"/>
              <a:t>not</a:t>
            </a:r>
            <a:r>
              <a:rPr lang="en-US" baseline="0" dirty="0"/>
              <a:t> considered an Alteration.  Therefore, no curb ramps are required by the ADA.  </a:t>
            </a:r>
          </a:p>
          <a:p>
            <a:endParaRPr lang="en-US" baseline="0" dirty="0"/>
          </a:p>
          <a:p>
            <a:r>
              <a:rPr lang="en-US" baseline="0" dirty="0"/>
              <a:t>Project B is Mill &amp; Fill work, which </a:t>
            </a:r>
            <a:r>
              <a:rPr lang="en-US" b="1" baseline="0" dirty="0"/>
              <a:t>is</a:t>
            </a:r>
            <a:r>
              <a:rPr lang="en-US" baseline="0" dirty="0"/>
              <a:t> considered an Alteration and therefore requires building curb ramps.  In this example, the curb ramps are built in the second phase of the project.  </a:t>
            </a:r>
          </a:p>
          <a:p>
            <a:endParaRPr lang="en-US" baseline="0" dirty="0"/>
          </a:p>
          <a:p>
            <a:r>
              <a:rPr lang="en-US" baseline="0" dirty="0"/>
              <a:t>Project C is a Microsurfacing project which </a:t>
            </a:r>
            <a:r>
              <a:rPr lang="en-US" b="1" baseline="0" dirty="0"/>
              <a:t>is</a:t>
            </a:r>
            <a:r>
              <a:rPr lang="en-US" baseline="0" dirty="0"/>
              <a:t> considered an alteration.  However, there are no existing sidewalks, and therefore curb ramps are not required.  </a:t>
            </a:r>
          </a:p>
          <a:p>
            <a:endParaRPr lang="en-US" baseline="0" dirty="0"/>
          </a:p>
          <a:p>
            <a:r>
              <a:rPr lang="en-US" baseline="0" dirty="0"/>
              <a:t>Project D is a reconstructed scope of work which </a:t>
            </a:r>
            <a:r>
              <a:rPr lang="en-US" b="1" baseline="0" dirty="0"/>
              <a:t>is</a:t>
            </a:r>
            <a:r>
              <a:rPr lang="en-US" baseline="0" dirty="0"/>
              <a:t> considered an alteration requiring curb ramps.  </a:t>
            </a:r>
          </a:p>
          <a:p>
            <a:endParaRPr lang="en-US" baseline="0" dirty="0"/>
          </a:p>
          <a:p>
            <a:endParaRPr lang="en-US" dirty="0"/>
          </a:p>
        </p:txBody>
      </p:sp>
      <p:sp>
        <p:nvSpPr>
          <p:cNvPr id="7172" name="Slide Number Placeholder 3"/>
          <p:cNvSpPr>
            <a:spLocks noGrp="1"/>
          </p:cNvSpPr>
          <p:nvPr>
            <p:ph type="sldNum" sz="quarter" idx="5"/>
          </p:nvPr>
        </p:nvSpPr>
        <p:spPr>
          <a:xfrm>
            <a:off x="3883025" y="8683625"/>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defRPr sz="2400">
                <a:solidFill>
                  <a:schemeClr val="tx1"/>
                </a:solidFill>
                <a:latin typeface="Arial" charset="0"/>
              </a:defRPr>
            </a:lvl1pPr>
            <a:lvl2pPr marL="742950" indent="-285750" defTabSz="928688">
              <a:defRPr sz="2400">
                <a:solidFill>
                  <a:schemeClr val="tx1"/>
                </a:solidFill>
                <a:latin typeface="Arial" charset="0"/>
              </a:defRPr>
            </a:lvl2pPr>
            <a:lvl3pPr marL="1143000" indent="-228600" defTabSz="928688">
              <a:defRPr sz="2400">
                <a:solidFill>
                  <a:schemeClr val="tx1"/>
                </a:solidFill>
                <a:latin typeface="Arial" charset="0"/>
              </a:defRPr>
            </a:lvl3pPr>
            <a:lvl4pPr marL="1600200" indent="-228600" defTabSz="928688">
              <a:defRPr sz="2400">
                <a:solidFill>
                  <a:schemeClr val="tx1"/>
                </a:solidFill>
                <a:latin typeface="Arial" charset="0"/>
              </a:defRPr>
            </a:lvl4pPr>
            <a:lvl5pPr marL="2057400" indent="-228600" defTabSz="928688">
              <a:defRPr sz="2400">
                <a:solidFill>
                  <a:schemeClr val="tx1"/>
                </a:solidFill>
                <a:latin typeface="Arial" charset="0"/>
              </a:defRPr>
            </a:lvl5pPr>
            <a:lvl6pPr marL="2514600" indent="-228600" algn="ctr" defTabSz="928688" eaLnBrk="0" fontAlgn="base" hangingPunct="0">
              <a:spcBef>
                <a:spcPct val="0"/>
              </a:spcBef>
              <a:spcAft>
                <a:spcPct val="0"/>
              </a:spcAft>
              <a:defRPr sz="2400">
                <a:solidFill>
                  <a:schemeClr val="tx1"/>
                </a:solidFill>
                <a:latin typeface="Arial" charset="0"/>
              </a:defRPr>
            </a:lvl6pPr>
            <a:lvl7pPr marL="2971800" indent="-228600" algn="ctr" defTabSz="928688" eaLnBrk="0" fontAlgn="base" hangingPunct="0">
              <a:spcBef>
                <a:spcPct val="0"/>
              </a:spcBef>
              <a:spcAft>
                <a:spcPct val="0"/>
              </a:spcAft>
              <a:defRPr sz="2400">
                <a:solidFill>
                  <a:schemeClr val="tx1"/>
                </a:solidFill>
                <a:latin typeface="Arial" charset="0"/>
              </a:defRPr>
            </a:lvl7pPr>
            <a:lvl8pPr marL="3429000" indent="-228600" algn="ctr" defTabSz="928688" eaLnBrk="0" fontAlgn="base" hangingPunct="0">
              <a:spcBef>
                <a:spcPct val="0"/>
              </a:spcBef>
              <a:spcAft>
                <a:spcPct val="0"/>
              </a:spcAft>
              <a:defRPr sz="2400">
                <a:solidFill>
                  <a:schemeClr val="tx1"/>
                </a:solidFill>
                <a:latin typeface="Arial" charset="0"/>
              </a:defRPr>
            </a:lvl8pPr>
            <a:lvl9pPr marL="3886200" indent="-228600" algn="ctr" defTabSz="928688" eaLnBrk="0" fontAlgn="base" hangingPunct="0">
              <a:spcBef>
                <a:spcPct val="0"/>
              </a:spcBef>
              <a:spcAft>
                <a:spcPct val="0"/>
              </a:spcAft>
              <a:defRPr sz="2400">
                <a:solidFill>
                  <a:schemeClr val="tx1"/>
                </a:solidFill>
                <a:latin typeface="Arial"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C97F2B8-AA91-41FF-88F6-CF8F463588F4}"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8100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83025" y="8683625"/>
            <a:ext cx="2971800" cy="457200"/>
          </a:xfrm>
          <a:prstGeom prst="rect">
            <a:avLst/>
          </a:prstGeom>
          <a:noFill/>
        </p:spPr>
        <p:txBody>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825AC62-8ABC-4C18-8776-2DA7D165FAE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96259" name="Rectangle 2"/>
          <p:cNvSpPr>
            <a:spLocks noGrp="1" noRot="1" noChangeAspect="1" noChangeArrowheads="1" noTextEdit="1"/>
          </p:cNvSpPr>
          <p:nvPr>
            <p:ph type="sldImg"/>
          </p:nvPr>
        </p:nvSpPr>
        <p:spPr>
          <a:xfrm>
            <a:off x="1143000" y="254000"/>
            <a:ext cx="4572000" cy="3429000"/>
          </a:xfrm>
          <a:prstGeom prst="rect">
            <a:avLst/>
          </a:prstGeom>
          <a:ln/>
        </p:spPr>
      </p:sp>
      <p:sp>
        <p:nvSpPr>
          <p:cNvPr id="96260" name="Rectangle 3"/>
          <p:cNvSpPr>
            <a:spLocks noGrp="1" noChangeArrowheads="1"/>
          </p:cNvSpPr>
          <p:nvPr>
            <p:ph type="body" idx="1"/>
          </p:nvPr>
        </p:nvSpPr>
        <p:spPr>
          <a:xfrm>
            <a:off x="483078" y="3683480"/>
            <a:ext cx="6176513" cy="5310697"/>
          </a:xfrm>
          <a:prstGeom prst="rect">
            <a:avLst/>
          </a:prstGeom>
          <a:noFill/>
        </p:spPr>
        <p:txBody>
          <a:bodyPr/>
          <a:lstStyle/>
          <a:p>
            <a:pPr eaLnBrk="1" hangingPunct="1"/>
            <a:r>
              <a:rPr lang="en-US" dirty="0"/>
              <a:t>When the ADA regulations were implemented in 1992, the ADAAG was adopted as the accessibility standard for ADA compliance.</a:t>
            </a:r>
          </a:p>
          <a:p>
            <a:pPr eaLnBrk="1" hangingPunct="1"/>
            <a:endParaRPr lang="en-US" dirty="0"/>
          </a:p>
          <a:p>
            <a:pPr eaLnBrk="1" hangingPunct="1"/>
            <a:r>
              <a:rPr lang="en-US" dirty="0"/>
              <a:t>Both the US DOJ and the US DOT have their own versions and both must be followed. </a:t>
            </a:r>
          </a:p>
          <a:p>
            <a:pPr eaLnBrk="1" hangingPunct="1"/>
            <a:endParaRPr lang="en-US" dirty="0"/>
          </a:p>
          <a:p>
            <a:pPr eaLnBrk="1" hangingPunct="1"/>
            <a:r>
              <a:rPr lang="en-US" dirty="0"/>
              <a:t>These guidelines were generally developed with buildings and building sites in mind.  </a:t>
            </a:r>
          </a:p>
          <a:p>
            <a:pPr eaLnBrk="1" hangingPunct="1"/>
            <a:endParaRPr lang="en-US" dirty="0"/>
          </a:p>
          <a:p>
            <a:pPr eaLnBrk="1" hangingPunct="1"/>
            <a:r>
              <a:rPr lang="en-US" sz="1200" b="0" i="0" u="none" strike="noStrike" kern="1200" baseline="0" dirty="0">
                <a:solidFill>
                  <a:schemeClr val="tx1"/>
                </a:solidFill>
                <a:latin typeface="+mn-lt"/>
                <a:ea typeface="+mn-ea"/>
                <a:cs typeface="+mn-cs"/>
              </a:rPr>
              <a:t>Special challenges and conflicts associated with sidewalks along and across roadways (e.g., there aren’t usually utility poles in building hallways) were not completely addressed, and rehabilitation (versus new construction) of street-related pedestrian pathways has relied on adaptations and interpretations of ADAAG. </a:t>
            </a:r>
            <a:endParaRPr lang="en-US" dirty="0"/>
          </a:p>
          <a:p>
            <a:pPr eaLnBrk="1" hangingPunct="1"/>
            <a:endParaRPr lang="en-US" dirty="0"/>
          </a:p>
        </p:txBody>
      </p:sp>
    </p:spTree>
    <p:extLst>
      <p:ext uri="{BB962C8B-B14F-4D97-AF65-F5344CB8AC3E}">
        <p14:creationId xmlns:p14="http://schemas.microsoft.com/office/powerpoint/2010/main" val="316028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b="0" i="0" u="none" strike="noStrike" kern="1200" baseline="0" dirty="0">
                <a:solidFill>
                  <a:schemeClr val="tx1"/>
                </a:solidFill>
                <a:latin typeface="+mn-lt"/>
                <a:ea typeface="+mn-ea"/>
                <a:cs typeface="+mn-cs"/>
              </a:rPr>
              <a:t>The Public Right-of-Way Accessibility Guidelines, i.e. PROWAG, will resolve most, if not all, of the shortcomings of ADAAG relative to the public right of way. </a:t>
            </a:r>
            <a:endParaRPr lang="en-US" dirty="0"/>
          </a:p>
          <a:p>
            <a:endParaRPr lang="en-US" dirty="0"/>
          </a:p>
          <a:p>
            <a:r>
              <a:rPr lang="en-US" dirty="0"/>
              <a:t>PROWAG is expected to become effective in 2017, but many state and local governments are already using it, as a Best Practice, in anticipation of its adoption.  </a:t>
            </a:r>
          </a:p>
          <a:p>
            <a:endParaRPr lang="en-US" dirty="0"/>
          </a:p>
          <a:p>
            <a:endParaRPr lang="en-US" dirty="0"/>
          </a:p>
          <a:p>
            <a:r>
              <a:rPr lang="en-US" u="sng" dirty="0"/>
              <a:t>NOT FOR AUDIO</a:t>
            </a:r>
          </a:p>
          <a:p>
            <a:endParaRPr lang="en-US" dirty="0"/>
          </a:p>
          <a:p>
            <a:r>
              <a:rPr lang="en-US" dirty="0"/>
              <a:t>12/30/2016 and 12/20/2015</a:t>
            </a:r>
            <a:r>
              <a:rPr lang="en-US" baseline="0" dirty="0"/>
              <a:t> e</a:t>
            </a:r>
            <a:r>
              <a:rPr lang="en-US" dirty="0"/>
              <a:t>-mails</a:t>
            </a:r>
            <a:r>
              <a:rPr lang="en-US" baseline="0" dirty="0"/>
              <a:t> from Mr. Scott Windley.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50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8/6/2019 Updated NDOR</a:t>
            </a:r>
            <a:r>
              <a:rPr lang="en-US" i="1" dirty="0">
                <a:sym typeface="Wingdings" panose="05000000000000000000" pitchFamily="2" charset="2"/>
              </a:rPr>
              <a:t>NDOT </a:t>
            </a:r>
            <a:r>
              <a:rPr lang="en-US" i="1" dirty="0"/>
              <a:t>(required two audio media changes).</a:t>
            </a:r>
          </a:p>
          <a:p>
            <a:endParaRPr lang="en-US" dirty="0"/>
          </a:p>
          <a:p>
            <a:r>
              <a:rPr lang="en-US" dirty="0"/>
              <a:t>Cities and Counties receiving Federal funds through </a:t>
            </a:r>
            <a:r>
              <a:rPr lang="en-US" strike="sngStrike" dirty="0"/>
              <a:t>NDOR</a:t>
            </a:r>
            <a:r>
              <a:rPr lang="en-US" dirty="0"/>
              <a:t> </a:t>
            </a:r>
            <a:r>
              <a:rPr lang="en-US" i="1" dirty="0"/>
              <a:t>the </a:t>
            </a:r>
            <a:r>
              <a:rPr lang="en-US" i="1" dirty="0" err="1"/>
              <a:t>Nebr</a:t>
            </a:r>
            <a:r>
              <a:rPr lang="en-US" i="1" dirty="0"/>
              <a:t> DOT</a:t>
            </a:r>
            <a:r>
              <a:rPr lang="en-US" dirty="0"/>
              <a:t> must have an ADA Policy and Assurances on file with the </a:t>
            </a:r>
            <a:r>
              <a:rPr lang="en-US" strike="sngStrike" dirty="0"/>
              <a:t>NDOR</a:t>
            </a:r>
            <a:r>
              <a:rPr lang="en-US" dirty="0"/>
              <a:t> </a:t>
            </a:r>
            <a:r>
              <a:rPr lang="en-US" i="1" dirty="0" err="1"/>
              <a:t>Nebr</a:t>
            </a:r>
            <a:r>
              <a:rPr lang="en-US" i="1" dirty="0"/>
              <a:t> DOT</a:t>
            </a:r>
            <a:r>
              <a:rPr lang="en-US" dirty="0"/>
              <a:t>.  </a:t>
            </a:r>
          </a:p>
          <a:p>
            <a:endParaRPr lang="en-US" dirty="0"/>
          </a:p>
          <a:p>
            <a:r>
              <a:rPr lang="en-US" sz="1200" kern="1200" dirty="0">
                <a:solidFill>
                  <a:schemeClr val="tx1"/>
                </a:solidFill>
                <a:effectLst/>
                <a:latin typeface="+mn-lt"/>
                <a:ea typeface="+mn-ea"/>
                <a:cs typeface="+mn-cs"/>
              </a:rPr>
              <a:t>All public entities need an ADA Self-Evaluation and all public entities who plan to make physical or structural changes for ADA compliance (as opposed to programmatic changes) must have an ADA Transition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self-evaluation and the transition plan have nothing to do with receiving fed aid, they’re requirements of the ADA itself.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cities and counties had to have these documents in place </a:t>
            </a:r>
            <a:r>
              <a:rPr lang="en-US" sz="1200" strike="sngStrike" kern="1200" dirty="0">
                <a:solidFill>
                  <a:schemeClr val="tx1"/>
                </a:solidFill>
                <a:effectLst/>
                <a:latin typeface="+mn-lt"/>
                <a:ea typeface="+mn-ea"/>
                <a:cs typeface="+mn-cs"/>
              </a:rPr>
              <a:t>over 20 years ago </a:t>
            </a:r>
            <a:r>
              <a:rPr lang="en-US" sz="1200" i="1" kern="1200" dirty="0">
                <a:solidFill>
                  <a:schemeClr val="tx1"/>
                </a:solidFill>
                <a:effectLst/>
                <a:latin typeface="+mn-lt"/>
                <a:ea typeface="+mn-ea"/>
                <a:cs typeface="+mn-cs"/>
              </a:rPr>
              <a:t>back in the 1990’s</a:t>
            </a:r>
            <a:r>
              <a:rPr lang="en-US" sz="1200" kern="1200" dirty="0">
                <a:solidFill>
                  <a:schemeClr val="tx1"/>
                </a:solidFill>
                <a:effectLst/>
                <a:latin typeface="+mn-lt"/>
                <a:ea typeface="+mn-ea"/>
                <a:cs typeface="+mn-cs"/>
              </a:rPr>
              <a:t>.  If your city or county does not have these in place yet, it is important to get that done.  The Federal Government or the </a:t>
            </a:r>
            <a:r>
              <a:rPr lang="en-US" strike="sngStrike" dirty="0"/>
              <a:t>NDOR</a:t>
            </a:r>
            <a:r>
              <a:rPr lang="en-US" dirty="0"/>
              <a:t> </a:t>
            </a:r>
            <a:r>
              <a:rPr lang="en-US" i="1" dirty="0"/>
              <a:t>NDOT</a:t>
            </a:r>
            <a:r>
              <a:rPr lang="en-US" dirty="0"/>
              <a:t> </a:t>
            </a:r>
            <a:r>
              <a:rPr lang="en-US" sz="1200" kern="1200" dirty="0">
                <a:solidFill>
                  <a:schemeClr val="tx1"/>
                </a:solidFill>
                <a:effectLst/>
                <a:latin typeface="+mn-lt"/>
                <a:ea typeface="+mn-ea"/>
                <a:cs typeface="+mn-cs"/>
              </a:rPr>
              <a:t> can ask to see them at any time.  </a:t>
            </a:r>
            <a:endParaRPr lang="en-US" dirty="0"/>
          </a:p>
          <a:p>
            <a:endParaRPr lang="en-US" dirty="0"/>
          </a:p>
          <a:p>
            <a:r>
              <a:rPr lang="en-US" u="sng" dirty="0"/>
              <a:t>NOT FOR AUDIO</a:t>
            </a:r>
          </a:p>
          <a:p>
            <a:endParaRPr lang="en-US" dirty="0"/>
          </a:p>
          <a:p>
            <a:r>
              <a:rPr lang="en-US" dirty="0"/>
              <a:t>Chris Hassler 12/22/2015 e-mail: </a:t>
            </a:r>
          </a:p>
          <a:p>
            <a:endParaRPr lang="en-US" dirty="0"/>
          </a:p>
          <a:p>
            <a:r>
              <a:rPr lang="en-US" sz="1200" kern="1200" dirty="0">
                <a:solidFill>
                  <a:schemeClr val="tx1"/>
                </a:solidFill>
                <a:effectLst/>
                <a:latin typeface="+mn-lt"/>
                <a:ea typeface="+mn-ea"/>
                <a:cs typeface="+mn-cs"/>
              </a:rPr>
              <a:t>In terms of documents that the LPAs need to have on file, each LPA that is a recipient of fed aid through NDOR must have an ADA Policy and Assurances document on file with us. So if they don’t have one, but are receiving fed aid, they need to have one. Many will probably remember that I sent a lot of emails about this in 2013 and a lot of them got this policy/assurance document in then.</a:t>
            </a:r>
            <a:endParaRPr lang="en-US" dirty="0"/>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All public entities need an ADA Self-Evaluation and all public entities who plan to make physical or structural changes for ADA compliance (as opposed to programmatic changes) must have an ADA Transition Plan. These requirements have nothing to do with receiving fed aid, they’re requirements of the ADA itself, and all public entities need to have these documents in place as of 1992. Many do not have these documents, and it’s uncommon that NDOR would ask to see them, but they are on the hook for them and the US DOJ has been known to come into cities and counties around the country and audit for ADA compliance, so it’s important to get them done if they haven’t already. </a:t>
            </a:r>
            <a:endParaRPr lang="en-US"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15</a:t>
            </a:fld>
            <a:endParaRPr lang="en-US"/>
          </a:p>
        </p:txBody>
      </p:sp>
    </p:spTree>
    <p:extLst>
      <p:ext uri="{BB962C8B-B14F-4D97-AF65-F5344CB8AC3E}">
        <p14:creationId xmlns:p14="http://schemas.microsoft.com/office/powerpoint/2010/main" val="385247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41075" y="4554747"/>
            <a:ext cx="5283679" cy="3485072"/>
          </a:xfrm>
          <a:prstGeom prst="rect">
            <a:avLst/>
          </a:prstGeom>
          <a:noFill/>
        </p:spPr>
        <p:txBody>
          <a:bodyPr wrap="square" anchor="t"/>
          <a:lstStyle>
            <a:lvl1pPr lvl="0">
              <a:defRPr/>
            </a:lvl1pPr>
          </a:lstStyle>
          <a:p>
            <a:r>
              <a:rPr lang="en-US" i="1" dirty="0"/>
              <a:t>8/6/2019 replaced web link (http://www.transportation.nebraska.gov/humanres/title6.html). </a:t>
            </a:r>
          </a:p>
          <a:p>
            <a:endParaRPr lang="en-US" dirty="0"/>
          </a:p>
          <a:p>
            <a:r>
              <a:rPr lang="en-US" dirty="0"/>
              <a:t>In Nebraska’s minimum design standards for county roads and municipal streets, the only reference to curb ramps or “barriers to access for the disabled”  is on the bottom of page 38.  It says that building curb ramps does not, by itself, require the application of 3R or New &amp; Reconstructed standards. </a:t>
            </a:r>
          </a:p>
          <a:p>
            <a:endParaRPr lang="en-US" dirty="0"/>
          </a:p>
          <a:p>
            <a:r>
              <a:rPr lang="en-US" dirty="0"/>
              <a:t>ADA minimum design requirements are not addressed in the minimum design standards for county roads and municipal streets.  </a:t>
            </a:r>
          </a:p>
          <a:p>
            <a:endParaRPr lang="en-US" dirty="0"/>
          </a:p>
          <a:p>
            <a:r>
              <a:rPr lang="en-US" dirty="0"/>
              <a:t>ADA is not a state law, it is a separate Federal law.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16</a:t>
            </a:fld>
            <a:endParaRPr lang="en-US"/>
          </a:p>
        </p:txBody>
      </p:sp>
    </p:spTree>
    <p:extLst>
      <p:ext uri="{BB962C8B-B14F-4D97-AF65-F5344CB8AC3E}">
        <p14:creationId xmlns:p14="http://schemas.microsoft.com/office/powerpoint/2010/main" val="352044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17600" y="698500"/>
            <a:ext cx="4649788" cy="3486150"/>
          </a:xfrm>
          <a:prstGeom prst="rect">
            <a:avLst/>
          </a:prstGeom>
          <a:ln/>
        </p:spPr>
      </p:sp>
      <p:sp>
        <p:nvSpPr>
          <p:cNvPr id="7171" name="Notes Placeholder 2"/>
          <p:cNvSpPr>
            <a:spLocks noGrp="1"/>
          </p:cNvSpPr>
          <p:nvPr>
            <p:ph type="body" idx="1"/>
          </p:nvPr>
        </p:nvSpPr>
        <p:spPr>
          <a:xfrm>
            <a:off x="685800" y="4343400"/>
            <a:ext cx="5486400" cy="41148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i="1" dirty="0"/>
              <a:t>8/6/2019 Updated contact info. </a:t>
            </a:r>
          </a:p>
          <a:p>
            <a:endParaRPr lang="en-US" dirty="0"/>
          </a:p>
          <a:p>
            <a:r>
              <a:rPr lang="en-US" dirty="0"/>
              <a:t>For guidance, contact </a:t>
            </a:r>
            <a:r>
              <a:rPr lang="en-US" strike="sngStrike" dirty="0"/>
              <a:t>Christopher Hassler at the NDOR</a:t>
            </a:r>
            <a:r>
              <a:rPr lang="en-US" dirty="0"/>
              <a:t>.  the Civil Rights Coordinator at the </a:t>
            </a:r>
            <a:r>
              <a:rPr lang="en-US" dirty="0" err="1"/>
              <a:t>Nebr</a:t>
            </a:r>
            <a:r>
              <a:rPr lang="en-US" dirty="0"/>
              <a:t> DOT. </a:t>
            </a:r>
          </a:p>
        </p:txBody>
      </p:sp>
      <p:sp>
        <p:nvSpPr>
          <p:cNvPr id="7172" name="Slide Number Placeholder 3"/>
          <p:cNvSpPr>
            <a:spLocks noGrp="1"/>
          </p:cNvSpPr>
          <p:nvPr>
            <p:ph type="sldNum" sz="quarter" idx="5"/>
          </p:nvPr>
        </p:nvSpPr>
        <p:spPr>
          <a:xfrm>
            <a:off x="3883025" y="8683625"/>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defRPr sz="2400">
                <a:solidFill>
                  <a:schemeClr val="tx1"/>
                </a:solidFill>
                <a:latin typeface="Arial" charset="0"/>
              </a:defRPr>
            </a:lvl1pPr>
            <a:lvl2pPr marL="742950" indent="-285750" defTabSz="928688">
              <a:defRPr sz="2400">
                <a:solidFill>
                  <a:schemeClr val="tx1"/>
                </a:solidFill>
                <a:latin typeface="Arial" charset="0"/>
              </a:defRPr>
            </a:lvl2pPr>
            <a:lvl3pPr marL="1143000" indent="-228600" defTabSz="928688">
              <a:defRPr sz="2400">
                <a:solidFill>
                  <a:schemeClr val="tx1"/>
                </a:solidFill>
                <a:latin typeface="Arial" charset="0"/>
              </a:defRPr>
            </a:lvl3pPr>
            <a:lvl4pPr marL="1600200" indent="-228600" defTabSz="928688">
              <a:defRPr sz="2400">
                <a:solidFill>
                  <a:schemeClr val="tx1"/>
                </a:solidFill>
                <a:latin typeface="Arial" charset="0"/>
              </a:defRPr>
            </a:lvl4pPr>
            <a:lvl5pPr marL="2057400" indent="-228600" defTabSz="928688">
              <a:defRPr sz="2400">
                <a:solidFill>
                  <a:schemeClr val="tx1"/>
                </a:solidFill>
                <a:latin typeface="Arial" charset="0"/>
              </a:defRPr>
            </a:lvl5pPr>
            <a:lvl6pPr marL="2514600" indent="-228600" algn="ctr" defTabSz="928688" eaLnBrk="0" fontAlgn="base" hangingPunct="0">
              <a:spcBef>
                <a:spcPct val="0"/>
              </a:spcBef>
              <a:spcAft>
                <a:spcPct val="0"/>
              </a:spcAft>
              <a:defRPr sz="2400">
                <a:solidFill>
                  <a:schemeClr val="tx1"/>
                </a:solidFill>
                <a:latin typeface="Arial" charset="0"/>
              </a:defRPr>
            </a:lvl6pPr>
            <a:lvl7pPr marL="2971800" indent="-228600" algn="ctr" defTabSz="928688" eaLnBrk="0" fontAlgn="base" hangingPunct="0">
              <a:spcBef>
                <a:spcPct val="0"/>
              </a:spcBef>
              <a:spcAft>
                <a:spcPct val="0"/>
              </a:spcAft>
              <a:defRPr sz="2400">
                <a:solidFill>
                  <a:schemeClr val="tx1"/>
                </a:solidFill>
                <a:latin typeface="Arial" charset="0"/>
              </a:defRPr>
            </a:lvl7pPr>
            <a:lvl8pPr marL="3429000" indent="-228600" algn="ctr" defTabSz="928688" eaLnBrk="0" fontAlgn="base" hangingPunct="0">
              <a:spcBef>
                <a:spcPct val="0"/>
              </a:spcBef>
              <a:spcAft>
                <a:spcPct val="0"/>
              </a:spcAft>
              <a:defRPr sz="2400">
                <a:solidFill>
                  <a:schemeClr val="tx1"/>
                </a:solidFill>
                <a:latin typeface="Arial" charset="0"/>
              </a:defRPr>
            </a:lvl8pPr>
            <a:lvl9pPr marL="3886200" indent="-228600" algn="ctr" defTabSz="928688" eaLnBrk="0" fontAlgn="base" hangingPunct="0">
              <a:spcBef>
                <a:spcPct val="0"/>
              </a:spcBef>
              <a:spcAft>
                <a:spcPct val="0"/>
              </a:spcAft>
              <a:defRPr sz="2400">
                <a:solidFill>
                  <a:schemeClr val="tx1"/>
                </a:solidFill>
                <a:latin typeface="Arial"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C97F2B8-AA91-41FF-88F6-CF8F463588F4}"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349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dirty="0"/>
              <a:t>The purpose of this video is to provide basic information on the Americans with Disabilities Act.  </a:t>
            </a:r>
          </a:p>
          <a:p>
            <a:endParaRPr lang="en-US" dirty="0"/>
          </a:p>
          <a:p>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18</a:t>
            </a:fld>
            <a:endParaRPr lang="en-US"/>
          </a:p>
        </p:txBody>
      </p:sp>
    </p:spTree>
    <p:extLst>
      <p:ext uri="{BB962C8B-B14F-4D97-AF65-F5344CB8AC3E}">
        <p14:creationId xmlns:p14="http://schemas.microsoft.com/office/powerpoint/2010/main" val="381897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17600" y="698500"/>
            <a:ext cx="4649788" cy="3486150"/>
          </a:xfrm>
          <a:prstGeom prst="rect">
            <a:avLst/>
          </a:prstGeom>
          <a:ln/>
        </p:spPr>
      </p:sp>
      <p:sp>
        <p:nvSpPr>
          <p:cNvPr id="7171" name="Notes Placeholder 2"/>
          <p:cNvSpPr>
            <a:spLocks noGrp="1"/>
          </p:cNvSpPr>
          <p:nvPr>
            <p:ph type="body" idx="1"/>
          </p:nvPr>
        </p:nvSpPr>
        <p:spPr>
          <a:xfrm>
            <a:off x="685800" y="4343400"/>
            <a:ext cx="5486400" cy="41148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dirty="0"/>
              <a:t>Approximately 12% of the US population has a disability, according to the 2010 census</a:t>
            </a:r>
          </a:p>
          <a:p>
            <a:endParaRPr lang="en-US" dirty="0"/>
          </a:p>
          <a:p>
            <a:endParaRPr lang="en-US" dirty="0"/>
          </a:p>
        </p:txBody>
      </p:sp>
      <p:sp>
        <p:nvSpPr>
          <p:cNvPr id="7172" name="Slide Number Placeholder 3"/>
          <p:cNvSpPr>
            <a:spLocks noGrp="1"/>
          </p:cNvSpPr>
          <p:nvPr>
            <p:ph type="sldNum" sz="quarter" idx="5"/>
          </p:nvPr>
        </p:nvSpPr>
        <p:spPr>
          <a:xfrm>
            <a:off x="3883025" y="8683625"/>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defRPr sz="2400">
                <a:solidFill>
                  <a:schemeClr val="tx1"/>
                </a:solidFill>
                <a:latin typeface="Arial" charset="0"/>
              </a:defRPr>
            </a:lvl1pPr>
            <a:lvl2pPr marL="742950" indent="-285750" defTabSz="928688">
              <a:defRPr sz="2400">
                <a:solidFill>
                  <a:schemeClr val="tx1"/>
                </a:solidFill>
                <a:latin typeface="Arial" charset="0"/>
              </a:defRPr>
            </a:lvl2pPr>
            <a:lvl3pPr marL="1143000" indent="-228600" defTabSz="928688">
              <a:defRPr sz="2400">
                <a:solidFill>
                  <a:schemeClr val="tx1"/>
                </a:solidFill>
                <a:latin typeface="Arial" charset="0"/>
              </a:defRPr>
            </a:lvl3pPr>
            <a:lvl4pPr marL="1600200" indent="-228600" defTabSz="928688">
              <a:defRPr sz="2400">
                <a:solidFill>
                  <a:schemeClr val="tx1"/>
                </a:solidFill>
                <a:latin typeface="Arial" charset="0"/>
              </a:defRPr>
            </a:lvl4pPr>
            <a:lvl5pPr marL="2057400" indent="-228600" defTabSz="928688">
              <a:defRPr sz="2400">
                <a:solidFill>
                  <a:schemeClr val="tx1"/>
                </a:solidFill>
                <a:latin typeface="Arial" charset="0"/>
              </a:defRPr>
            </a:lvl5pPr>
            <a:lvl6pPr marL="2514600" indent="-228600" algn="ctr" defTabSz="928688" eaLnBrk="0" fontAlgn="base" hangingPunct="0">
              <a:spcBef>
                <a:spcPct val="0"/>
              </a:spcBef>
              <a:spcAft>
                <a:spcPct val="0"/>
              </a:spcAft>
              <a:defRPr sz="2400">
                <a:solidFill>
                  <a:schemeClr val="tx1"/>
                </a:solidFill>
                <a:latin typeface="Arial" charset="0"/>
              </a:defRPr>
            </a:lvl6pPr>
            <a:lvl7pPr marL="2971800" indent="-228600" algn="ctr" defTabSz="928688" eaLnBrk="0" fontAlgn="base" hangingPunct="0">
              <a:spcBef>
                <a:spcPct val="0"/>
              </a:spcBef>
              <a:spcAft>
                <a:spcPct val="0"/>
              </a:spcAft>
              <a:defRPr sz="2400">
                <a:solidFill>
                  <a:schemeClr val="tx1"/>
                </a:solidFill>
                <a:latin typeface="Arial" charset="0"/>
              </a:defRPr>
            </a:lvl7pPr>
            <a:lvl8pPr marL="3429000" indent="-228600" algn="ctr" defTabSz="928688" eaLnBrk="0" fontAlgn="base" hangingPunct="0">
              <a:spcBef>
                <a:spcPct val="0"/>
              </a:spcBef>
              <a:spcAft>
                <a:spcPct val="0"/>
              </a:spcAft>
              <a:defRPr sz="2400">
                <a:solidFill>
                  <a:schemeClr val="tx1"/>
                </a:solidFill>
                <a:latin typeface="Arial" charset="0"/>
              </a:defRPr>
            </a:lvl8pPr>
            <a:lvl9pPr marL="3886200" indent="-228600" algn="ctr" defTabSz="928688" eaLnBrk="0" fontAlgn="base" hangingPunct="0">
              <a:spcBef>
                <a:spcPct val="0"/>
              </a:spcBef>
              <a:spcAft>
                <a:spcPct val="0"/>
              </a:spcAft>
              <a:defRPr sz="2400">
                <a:solidFill>
                  <a:schemeClr val="tx1"/>
                </a:solidFill>
                <a:latin typeface="Arial"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C97F2B8-AA91-41FF-88F6-CF8F463588F4}"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4282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17600" y="698500"/>
            <a:ext cx="4649788" cy="3486150"/>
          </a:xfrm>
          <a:prstGeom prst="rect">
            <a:avLst/>
          </a:prstGeom>
          <a:ln/>
        </p:spPr>
      </p:sp>
      <p:sp>
        <p:nvSpPr>
          <p:cNvPr id="7171" name="Notes Placeholder 2"/>
          <p:cNvSpPr>
            <a:spLocks noGrp="1"/>
          </p:cNvSpPr>
          <p:nvPr>
            <p:ph type="body" idx="1"/>
          </p:nvPr>
        </p:nvSpPr>
        <p:spPr>
          <a:xfrm>
            <a:off x="685800" y="4343400"/>
            <a:ext cx="5486400" cy="41148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estimated 70% of us, during our lives, will have some sort of disability that will make climbing stairs impossible, either temporarily or permanently</a:t>
            </a:r>
          </a:p>
          <a:p>
            <a:endParaRPr lang="en-US" dirty="0"/>
          </a:p>
        </p:txBody>
      </p:sp>
      <p:sp>
        <p:nvSpPr>
          <p:cNvPr id="7172" name="Slide Number Placeholder 3"/>
          <p:cNvSpPr>
            <a:spLocks noGrp="1"/>
          </p:cNvSpPr>
          <p:nvPr>
            <p:ph type="sldNum" sz="quarter" idx="5"/>
          </p:nvPr>
        </p:nvSpPr>
        <p:spPr>
          <a:xfrm>
            <a:off x="3883025" y="8683625"/>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defRPr sz="2400">
                <a:solidFill>
                  <a:schemeClr val="tx1"/>
                </a:solidFill>
                <a:latin typeface="Arial" charset="0"/>
              </a:defRPr>
            </a:lvl1pPr>
            <a:lvl2pPr marL="742950" indent="-285750" defTabSz="928688">
              <a:defRPr sz="2400">
                <a:solidFill>
                  <a:schemeClr val="tx1"/>
                </a:solidFill>
                <a:latin typeface="Arial" charset="0"/>
              </a:defRPr>
            </a:lvl2pPr>
            <a:lvl3pPr marL="1143000" indent="-228600" defTabSz="928688">
              <a:defRPr sz="2400">
                <a:solidFill>
                  <a:schemeClr val="tx1"/>
                </a:solidFill>
                <a:latin typeface="Arial" charset="0"/>
              </a:defRPr>
            </a:lvl3pPr>
            <a:lvl4pPr marL="1600200" indent="-228600" defTabSz="928688">
              <a:defRPr sz="2400">
                <a:solidFill>
                  <a:schemeClr val="tx1"/>
                </a:solidFill>
                <a:latin typeface="Arial" charset="0"/>
              </a:defRPr>
            </a:lvl4pPr>
            <a:lvl5pPr marL="2057400" indent="-228600" defTabSz="928688">
              <a:defRPr sz="2400">
                <a:solidFill>
                  <a:schemeClr val="tx1"/>
                </a:solidFill>
                <a:latin typeface="Arial" charset="0"/>
              </a:defRPr>
            </a:lvl5pPr>
            <a:lvl6pPr marL="2514600" indent="-228600" algn="ctr" defTabSz="928688" eaLnBrk="0" fontAlgn="base" hangingPunct="0">
              <a:spcBef>
                <a:spcPct val="0"/>
              </a:spcBef>
              <a:spcAft>
                <a:spcPct val="0"/>
              </a:spcAft>
              <a:defRPr sz="2400">
                <a:solidFill>
                  <a:schemeClr val="tx1"/>
                </a:solidFill>
                <a:latin typeface="Arial" charset="0"/>
              </a:defRPr>
            </a:lvl6pPr>
            <a:lvl7pPr marL="2971800" indent="-228600" algn="ctr" defTabSz="928688" eaLnBrk="0" fontAlgn="base" hangingPunct="0">
              <a:spcBef>
                <a:spcPct val="0"/>
              </a:spcBef>
              <a:spcAft>
                <a:spcPct val="0"/>
              </a:spcAft>
              <a:defRPr sz="2400">
                <a:solidFill>
                  <a:schemeClr val="tx1"/>
                </a:solidFill>
                <a:latin typeface="Arial" charset="0"/>
              </a:defRPr>
            </a:lvl7pPr>
            <a:lvl8pPr marL="3429000" indent="-228600" algn="ctr" defTabSz="928688" eaLnBrk="0" fontAlgn="base" hangingPunct="0">
              <a:spcBef>
                <a:spcPct val="0"/>
              </a:spcBef>
              <a:spcAft>
                <a:spcPct val="0"/>
              </a:spcAft>
              <a:defRPr sz="2400">
                <a:solidFill>
                  <a:schemeClr val="tx1"/>
                </a:solidFill>
                <a:latin typeface="Arial" charset="0"/>
              </a:defRPr>
            </a:lvl8pPr>
            <a:lvl9pPr marL="3886200" indent="-228600" algn="ctr" defTabSz="928688" eaLnBrk="0" fontAlgn="base" hangingPunct="0">
              <a:spcBef>
                <a:spcPct val="0"/>
              </a:spcBef>
              <a:spcAft>
                <a:spcPct val="0"/>
              </a:spcAft>
              <a:defRPr sz="2400">
                <a:solidFill>
                  <a:schemeClr val="tx1"/>
                </a:solidFill>
                <a:latin typeface="Arial"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C97F2B8-AA91-41FF-88F6-CF8F463588F4}"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4448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Prior to enactment of the ADA in 1990, </a:t>
            </a:r>
          </a:p>
          <a:p>
            <a:endParaRPr lang="en-US" dirty="0"/>
          </a:p>
          <a:p>
            <a:r>
              <a:rPr lang="en-US" dirty="0"/>
              <a:t>Federal Law, through Section 504 of the Rehabilitation Act of 1973, ensured that pedestrians with disabilities would have the opportunity to use the transportation system in an accessible and safe manner.  </a:t>
            </a:r>
          </a:p>
          <a:p>
            <a:endParaRPr lang="en-US" dirty="0"/>
          </a:p>
          <a:p>
            <a:r>
              <a:rPr lang="en-US" dirty="0"/>
              <a:t>Section 504 was modelled after previous laws which banned race, ethnic origin and sex-based discrimination by </a:t>
            </a:r>
            <a:r>
              <a:rPr lang="en-US" b="1" dirty="0"/>
              <a:t>recipients</a:t>
            </a:r>
            <a:r>
              <a:rPr lang="en-US" dirty="0"/>
              <a:t> of federal funds.  For the first time people with disabilities were viewed as a class – a minority group.</a:t>
            </a:r>
          </a:p>
          <a:p>
            <a:endParaRPr lang="en-US" dirty="0"/>
          </a:p>
          <a:p>
            <a:r>
              <a:rPr lang="en-US" dirty="0"/>
              <a:t>It was administered by the US Dept of Health, Education and Welfare and addressed </a:t>
            </a:r>
            <a:r>
              <a:rPr lang="en-US" b="1" dirty="0"/>
              <a:t>architectural</a:t>
            </a:r>
            <a:r>
              <a:rPr lang="en-US" dirty="0"/>
              <a:t> and </a:t>
            </a:r>
            <a:r>
              <a:rPr lang="en-US" b="1" dirty="0"/>
              <a:t>communication</a:t>
            </a:r>
            <a:r>
              <a:rPr lang="en-US" dirty="0"/>
              <a:t> barriers.  </a:t>
            </a:r>
          </a:p>
          <a:p>
            <a:endParaRPr lang="en-US" dirty="0"/>
          </a:p>
          <a:p>
            <a:r>
              <a:rPr lang="en-US" dirty="0"/>
              <a:t>Including those barriers within the transportation system</a:t>
            </a:r>
          </a:p>
          <a:p>
            <a:endParaRPr lang="en-US" dirty="0"/>
          </a:p>
          <a:p>
            <a:r>
              <a:rPr lang="en-US" dirty="0"/>
              <a:t>The point is, Federal law striving to accommodate those with disabilities has been around for several decades, applying to transportation facilities.  </a:t>
            </a:r>
          </a:p>
          <a:p>
            <a:endParaRPr lang="en-US" dirty="0"/>
          </a:p>
          <a:p>
            <a:r>
              <a:rPr lang="en-US" u="sng" dirty="0"/>
              <a:t>NOT FOR AUDIO</a:t>
            </a:r>
          </a:p>
          <a:p>
            <a:endParaRPr lang="en-US" dirty="0"/>
          </a:p>
          <a:p>
            <a:r>
              <a:rPr lang="en-US" sz="1200" b="0" i="0" u="none" strike="noStrike" kern="1200" baseline="0" dirty="0">
                <a:solidFill>
                  <a:schemeClr val="tx1"/>
                </a:solidFill>
                <a:latin typeface="+mn-lt"/>
                <a:ea typeface="+mn-ea"/>
                <a:cs typeface="+mn-cs"/>
              </a:rPr>
              <a:t>Title III of the </a:t>
            </a:r>
            <a:r>
              <a:rPr lang="en-US" sz="1200" b="1" i="0" u="none" strike="noStrike" kern="1200" baseline="0" dirty="0">
                <a:solidFill>
                  <a:schemeClr val="tx1"/>
                </a:solidFill>
                <a:latin typeface="+mn-lt"/>
                <a:ea typeface="+mn-ea"/>
                <a:cs typeface="+mn-cs"/>
              </a:rPr>
              <a:t>Americans with Disabilities Act </a:t>
            </a:r>
            <a:r>
              <a:rPr lang="en-US" sz="1200" b="0" i="0" u="none" strike="noStrike" kern="1200" baseline="0" dirty="0">
                <a:solidFill>
                  <a:schemeClr val="tx1"/>
                </a:solidFill>
                <a:latin typeface="+mn-lt"/>
                <a:ea typeface="+mn-ea"/>
                <a:cs typeface="+mn-cs"/>
              </a:rPr>
              <a:t>requires public accommodations to provide goods and services to people with disabilities on an equal basis with the rest of the general public. The goal is to afford every individual the opportunity to benefit from our country’s businesses and services, and to afford our businesses and services the opportunity to benefit from the patronage of all Americans.  [ADA Checklist for Existing Facilities </a:t>
            </a:r>
            <a:r>
              <a:rPr lang="en-US" sz="1200" b="0" i="1" u="none" strike="noStrike" kern="1200" baseline="0" dirty="0">
                <a:solidFill>
                  <a:schemeClr val="tx1"/>
                </a:solidFill>
                <a:latin typeface="+mn-lt"/>
                <a:ea typeface="+mn-ea"/>
                <a:cs typeface="+mn-cs"/>
              </a:rPr>
              <a:t>https://www.ada.gov/racheck.pdf</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038CB-DC44-48D9-B920-2F2A815E7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557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17600" y="698500"/>
            <a:ext cx="4649788" cy="3486150"/>
          </a:xfrm>
          <a:prstGeom prst="rect">
            <a:avLst/>
          </a:prstGeom>
          <a:ln/>
        </p:spPr>
      </p:sp>
      <p:sp>
        <p:nvSpPr>
          <p:cNvPr id="7171" name="Notes Placeholder 2"/>
          <p:cNvSpPr>
            <a:spLocks noGrp="1"/>
          </p:cNvSpPr>
          <p:nvPr>
            <p:ph type="body" idx="1"/>
          </p:nvPr>
        </p:nvSpPr>
        <p:spPr>
          <a:xfrm>
            <a:off x="685800" y="4343400"/>
            <a:ext cx="5486400" cy="41148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The Americans with Disabilities Act, i.e. ADA, was passed by the Federal Government in 1990.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t>
            </a:r>
            <a:r>
              <a:rPr lang="en-US" b="1" dirty="0"/>
              <a:t>extended</a:t>
            </a:r>
            <a:r>
              <a:rPr lang="en-US" dirty="0"/>
              <a:t> the prohibition on discrimination established by section 504 of the Rehabilitation Act to </a:t>
            </a:r>
            <a:r>
              <a:rPr lang="en-US" b="1" dirty="0"/>
              <a:t>all</a:t>
            </a:r>
            <a:r>
              <a:rPr lang="en-US" dirty="0"/>
              <a:t> activities of State and local governments, </a:t>
            </a:r>
            <a:r>
              <a:rPr lang="en-US" b="1" dirty="0"/>
              <a:t>whether or not </a:t>
            </a:r>
            <a:r>
              <a:rPr lang="en-US" dirty="0"/>
              <a:t>they receive Federal funds</a:t>
            </a:r>
          </a:p>
          <a:p>
            <a:endParaRPr lang="en-US" dirty="0"/>
          </a:p>
          <a:p>
            <a:endParaRPr lang="en-US" dirty="0"/>
          </a:p>
        </p:txBody>
      </p:sp>
      <p:sp>
        <p:nvSpPr>
          <p:cNvPr id="7172" name="Slide Number Placeholder 3"/>
          <p:cNvSpPr>
            <a:spLocks noGrp="1"/>
          </p:cNvSpPr>
          <p:nvPr>
            <p:ph type="sldNum" sz="quarter" idx="5"/>
          </p:nvPr>
        </p:nvSpPr>
        <p:spPr>
          <a:xfrm>
            <a:off x="3883025" y="8683625"/>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defRPr sz="2400">
                <a:solidFill>
                  <a:schemeClr val="tx1"/>
                </a:solidFill>
                <a:latin typeface="Arial" charset="0"/>
              </a:defRPr>
            </a:lvl1pPr>
            <a:lvl2pPr marL="742950" indent="-285750" defTabSz="928688">
              <a:defRPr sz="2400">
                <a:solidFill>
                  <a:schemeClr val="tx1"/>
                </a:solidFill>
                <a:latin typeface="Arial" charset="0"/>
              </a:defRPr>
            </a:lvl2pPr>
            <a:lvl3pPr marL="1143000" indent="-228600" defTabSz="928688">
              <a:defRPr sz="2400">
                <a:solidFill>
                  <a:schemeClr val="tx1"/>
                </a:solidFill>
                <a:latin typeface="Arial" charset="0"/>
              </a:defRPr>
            </a:lvl3pPr>
            <a:lvl4pPr marL="1600200" indent="-228600" defTabSz="928688">
              <a:defRPr sz="2400">
                <a:solidFill>
                  <a:schemeClr val="tx1"/>
                </a:solidFill>
                <a:latin typeface="Arial" charset="0"/>
              </a:defRPr>
            </a:lvl4pPr>
            <a:lvl5pPr marL="2057400" indent="-228600" defTabSz="928688">
              <a:defRPr sz="2400">
                <a:solidFill>
                  <a:schemeClr val="tx1"/>
                </a:solidFill>
                <a:latin typeface="Arial" charset="0"/>
              </a:defRPr>
            </a:lvl5pPr>
            <a:lvl6pPr marL="2514600" indent="-228600" algn="ctr" defTabSz="928688" eaLnBrk="0" fontAlgn="base" hangingPunct="0">
              <a:spcBef>
                <a:spcPct val="0"/>
              </a:spcBef>
              <a:spcAft>
                <a:spcPct val="0"/>
              </a:spcAft>
              <a:defRPr sz="2400">
                <a:solidFill>
                  <a:schemeClr val="tx1"/>
                </a:solidFill>
                <a:latin typeface="Arial" charset="0"/>
              </a:defRPr>
            </a:lvl6pPr>
            <a:lvl7pPr marL="2971800" indent="-228600" algn="ctr" defTabSz="928688" eaLnBrk="0" fontAlgn="base" hangingPunct="0">
              <a:spcBef>
                <a:spcPct val="0"/>
              </a:spcBef>
              <a:spcAft>
                <a:spcPct val="0"/>
              </a:spcAft>
              <a:defRPr sz="2400">
                <a:solidFill>
                  <a:schemeClr val="tx1"/>
                </a:solidFill>
                <a:latin typeface="Arial" charset="0"/>
              </a:defRPr>
            </a:lvl7pPr>
            <a:lvl8pPr marL="3429000" indent="-228600" algn="ctr" defTabSz="928688" eaLnBrk="0" fontAlgn="base" hangingPunct="0">
              <a:spcBef>
                <a:spcPct val="0"/>
              </a:spcBef>
              <a:spcAft>
                <a:spcPct val="0"/>
              </a:spcAft>
              <a:defRPr sz="2400">
                <a:solidFill>
                  <a:schemeClr val="tx1"/>
                </a:solidFill>
                <a:latin typeface="Arial" charset="0"/>
              </a:defRPr>
            </a:lvl8pPr>
            <a:lvl9pPr marL="3886200" indent="-228600" algn="ctr" defTabSz="928688" eaLnBrk="0" fontAlgn="base" hangingPunct="0">
              <a:spcBef>
                <a:spcPct val="0"/>
              </a:spcBef>
              <a:spcAft>
                <a:spcPct val="0"/>
              </a:spcAft>
              <a:defRPr sz="2400">
                <a:solidFill>
                  <a:schemeClr val="tx1"/>
                </a:solidFill>
                <a:latin typeface="Arial"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C97F2B8-AA91-41FF-88F6-CF8F463588F4}"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5697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17600" y="698500"/>
            <a:ext cx="4649788" cy="3486150"/>
          </a:xfrm>
          <a:prstGeom prst="rect">
            <a:avLst/>
          </a:prstGeom>
          <a:ln/>
        </p:spPr>
      </p:sp>
      <p:sp>
        <p:nvSpPr>
          <p:cNvPr id="7171" name="Notes Placeholder 2"/>
          <p:cNvSpPr>
            <a:spLocks noGrp="1"/>
          </p:cNvSpPr>
          <p:nvPr>
            <p:ph type="body" idx="1"/>
          </p:nvPr>
        </p:nvSpPr>
        <p:spPr>
          <a:xfrm>
            <a:off x="685800" y="4343400"/>
            <a:ext cx="5486400" cy="41148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t>The ADA is a Civil Rights statute prohibiting discrimination against people with disabilities in not just transportation but in other aspects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US DOJ and US DOT have enforcement authority.  </a:t>
            </a:r>
          </a:p>
          <a:p>
            <a:endParaRPr lang="en-US" dirty="0"/>
          </a:p>
          <a:p>
            <a:r>
              <a:rPr lang="en-US" dirty="0"/>
              <a:t>The FHWA, which is under the US DOT, is responsible for pedestrian access requirements.</a:t>
            </a:r>
          </a:p>
          <a:p>
            <a:endParaRPr lang="en-US" dirty="0"/>
          </a:p>
          <a:p>
            <a:r>
              <a:rPr lang="en-US" u="sng" dirty="0"/>
              <a:t>NOT FOR AUDIO</a:t>
            </a:r>
          </a:p>
          <a:p>
            <a:endParaRPr lang="en-US" dirty="0"/>
          </a:p>
          <a:p>
            <a:r>
              <a:rPr lang="en-US" dirty="0"/>
              <a:t>Title II applies to State and local government entities, and, in subtitle A, protects qualified individuals with disabilities from discrimination on the basis of disability in services, programs, and activities provided by State and local government entities. Title II extends the prohibition on discrimination established by section 504 of the Rehabilitation Act of 1973, as amended, 29 U.S.C. 794, to all activities of State and local governments regardless of whether these entities receive Federal financial assistance.  [ADA Information and Technical Assistance </a:t>
            </a:r>
            <a:r>
              <a:rPr lang="en-US" i="1" dirty="0"/>
              <a:t>https://www.ada.gov/ada_title_II.htm</a:t>
            </a:r>
            <a:r>
              <a:rPr lang="en-US" dirty="0"/>
              <a:t>]</a:t>
            </a:r>
          </a:p>
          <a:p>
            <a:endParaRPr lang="en-US" dirty="0"/>
          </a:p>
          <a:p>
            <a:endParaRPr lang="en-US" dirty="0"/>
          </a:p>
        </p:txBody>
      </p:sp>
      <p:sp>
        <p:nvSpPr>
          <p:cNvPr id="7172" name="Slide Number Placeholder 3"/>
          <p:cNvSpPr>
            <a:spLocks noGrp="1"/>
          </p:cNvSpPr>
          <p:nvPr>
            <p:ph type="sldNum" sz="quarter" idx="5"/>
          </p:nvPr>
        </p:nvSpPr>
        <p:spPr>
          <a:xfrm>
            <a:off x="3883025" y="8683625"/>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28688">
              <a:defRPr sz="2400">
                <a:solidFill>
                  <a:schemeClr val="tx1"/>
                </a:solidFill>
                <a:latin typeface="Arial" charset="0"/>
              </a:defRPr>
            </a:lvl1pPr>
            <a:lvl2pPr marL="742950" indent="-285750" defTabSz="928688">
              <a:defRPr sz="2400">
                <a:solidFill>
                  <a:schemeClr val="tx1"/>
                </a:solidFill>
                <a:latin typeface="Arial" charset="0"/>
              </a:defRPr>
            </a:lvl2pPr>
            <a:lvl3pPr marL="1143000" indent="-228600" defTabSz="928688">
              <a:defRPr sz="2400">
                <a:solidFill>
                  <a:schemeClr val="tx1"/>
                </a:solidFill>
                <a:latin typeface="Arial" charset="0"/>
              </a:defRPr>
            </a:lvl3pPr>
            <a:lvl4pPr marL="1600200" indent="-228600" defTabSz="928688">
              <a:defRPr sz="2400">
                <a:solidFill>
                  <a:schemeClr val="tx1"/>
                </a:solidFill>
                <a:latin typeface="Arial" charset="0"/>
              </a:defRPr>
            </a:lvl4pPr>
            <a:lvl5pPr marL="2057400" indent="-228600" defTabSz="928688">
              <a:defRPr sz="2400">
                <a:solidFill>
                  <a:schemeClr val="tx1"/>
                </a:solidFill>
                <a:latin typeface="Arial" charset="0"/>
              </a:defRPr>
            </a:lvl5pPr>
            <a:lvl6pPr marL="2514600" indent="-228600" algn="ctr" defTabSz="928688" eaLnBrk="0" fontAlgn="base" hangingPunct="0">
              <a:spcBef>
                <a:spcPct val="0"/>
              </a:spcBef>
              <a:spcAft>
                <a:spcPct val="0"/>
              </a:spcAft>
              <a:defRPr sz="2400">
                <a:solidFill>
                  <a:schemeClr val="tx1"/>
                </a:solidFill>
                <a:latin typeface="Arial" charset="0"/>
              </a:defRPr>
            </a:lvl6pPr>
            <a:lvl7pPr marL="2971800" indent="-228600" algn="ctr" defTabSz="928688" eaLnBrk="0" fontAlgn="base" hangingPunct="0">
              <a:spcBef>
                <a:spcPct val="0"/>
              </a:spcBef>
              <a:spcAft>
                <a:spcPct val="0"/>
              </a:spcAft>
              <a:defRPr sz="2400">
                <a:solidFill>
                  <a:schemeClr val="tx1"/>
                </a:solidFill>
                <a:latin typeface="Arial" charset="0"/>
              </a:defRPr>
            </a:lvl7pPr>
            <a:lvl8pPr marL="3429000" indent="-228600" algn="ctr" defTabSz="928688" eaLnBrk="0" fontAlgn="base" hangingPunct="0">
              <a:spcBef>
                <a:spcPct val="0"/>
              </a:spcBef>
              <a:spcAft>
                <a:spcPct val="0"/>
              </a:spcAft>
              <a:defRPr sz="2400">
                <a:solidFill>
                  <a:schemeClr val="tx1"/>
                </a:solidFill>
                <a:latin typeface="Arial" charset="0"/>
              </a:defRPr>
            </a:lvl8pPr>
            <a:lvl9pPr marL="3886200" indent="-228600" algn="ctr" defTabSz="928688" eaLnBrk="0" fontAlgn="base" hangingPunct="0">
              <a:spcBef>
                <a:spcPct val="0"/>
              </a:spcBef>
              <a:spcAft>
                <a:spcPct val="0"/>
              </a:spcAft>
              <a:defRPr sz="2400">
                <a:solidFill>
                  <a:schemeClr val="tx1"/>
                </a:solidFill>
                <a:latin typeface="Arial"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0C97F2B8-AA91-41FF-88F6-CF8F463588F4}"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94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8500"/>
            <a:ext cx="4649788"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Title II of the ADA, which became effective January 26, 1992, applies to State and Local governments.  </a:t>
            </a:r>
          </a:p>
          <a:p>
            <a:endParaRPr lang="en-US" dirty="0"/>
          </a:p>
          <a:p>
            <a:r>
              <a:rPr lang="en-US" dirty="0"/>
              <a:t>It protects qualified individuals with disabilities from discrimination on the basis of disability in services, programs, and activities provided by State and local government entities. </a:t>
            </a:r>
          </a:p>
          <a:p>
            <a:endParaRPr lang="en-US" dirty="0"/>
          </a:p>
          <a:p>
            <a:r>
              <a:rPr lang="en-US" sz="1200" kern="1200" dirty="0">
                <a:solidFill>
                  <a:schemeClr val="tx1"/>
                </a:solidFill>
                <a:effectLst/>
                <a:latin typeface="+mn-lt"/>
                <a:ea typeface="+mn-ea"/>
                <a:cs typeface="+mn-cs"/>
              </a:rPr>
              <a:t>Public entities must ensure that individuals with disabilities are not excluded from services, programs, and activities because existing buildings are inaccessible.  A State or local government's</a:t>
            </a:r>
            <a:r>
              <a:rPr lang="en-US" dirty="0"/>
              <a:t> </a:t>
            </a:r>
            <a:r>
              <a:rPr lang="en-US" sz="1200" kern="1200" dirty="0">
                <a:solidFill>
                  <a:schemeClr val="tx1"/>
                </a:solidFill>
                <a:effectLst/>
                <a:latin typeface="+mn-lt"/>
                <a:ea typeface="+mn-ea"/>
                <a:cs typeface="+mn-cs"/>
              </a:rPr>
              <a:t>programs, when viewed in their entirety, must be readily accessible to and usable by individuals</a:t>
            </a:r>
            <a:r>
              <a:rPr lang="en-US" dirty="0"/>
              <a:t> </a:t>
            </a:r>
            <a:r>
              <a:rPr lang="en-US" sz="1200" kern="1200" dirty="0">
                <a:solidFill>
                  <a:schemeClr val="tx1"/>
                </a:solidFill>
                <a:effectLst/>
                <a:latin typeface="+mn-lt"/>
                <a:ea typeface="+mn-ea"/>
                <a:cs typeface="+mn-cs"/>
              </a:rPr>
              <a:t>with disabilities.  This standard, known as "program accessibility," applies to facilities of a public</a:t>
            </a:r>
            <a:r>
              <a:rPr lang="en-US" dirty="0"/>
              <a:t> </a:t>
            </a:r>
            <a:r>
              <a:rPr lang="en-US" sz="1200" kern="1200" dirty="0">
                <a:solidFill>
                  <a:schemeClr val="tx1"/>
                </a:solidFill>
                <a:effectLst/>
                <a:latin typeface="+mn-lt"/>
                <a:ea typeface="+mn-ea"/>
                <a:cs typeface="+mn-cs"/>
              </a:rPr>
              <a:t>entity that existed on January 26, 1992.  There was a three year grace period, but that is long gone.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entities do not necessarily have to make each of</a:t>
            </a:r>
            <a:r>
              <a:rPr lang="en-US" dirty="0"/>
              <a:t> </a:t>
            </a:r>
            <a:r>
              <a:rPr lang="en-US" sz="1200" kern="1200" dirty="0">
                <a:solidFill>
                  <a:schemeClr val="tx1"/>
                </a:solidFill>
                <a:effectLst/>
                <a:latin typeface="+mn-lt"/>
                <a:ea typeface="+mn-ea"/>
                <a:cs typeface="+mn-cs"/>
              </a:rPr>
              <a:t>their existing facilities accessible. They may provide program accessibility by a number of</a:t>
            </a:r>
            <a:r>
              <a:rPr lang="en-US" dirty="0"/>
              <a:t> </a:t>
            </a:r>
            <a:r>
              <a:rPr lang="en-US" sz="1200" kern="1200" dirty="0">
                <a:solidFill>
                  <a:schemeClr val="tx1"/>
                </a:solidFill>
                <a:effectLst/>
                <a:latin typeface="+mn-lt"/>
                <a:ea typeface="+mn-ea"/>
                <a:cs typeface="+mn-cs"/>
              </a:rPr>
              <a:t>methods including alteration of existing facilities, acquisition or construction of additional</a:t>
            </a:r>
            <a:r>
              <a:rPr lang="en-US" dirty="0"/>
              <a:t> </a:t>
            </a:r>
            <a:r>
              <a:rPr lang="en-US" sz="1200" kern="1200" dirty="0">
                <a:solidFill>
                  <a:schemeClr val="tx1"/>
                </a:solidFill>
                <a:effectLst/>
                <a:latin typeface="+mn-lt"/>
                <a:ea typeface="+mn-ea"/>
                <a:cs typeface="+mn-cs"/>
              </a:rPr>
              <a:t>facilities, relocation of a service or program to an accessible facility, or provision of services at</a:t>
            </a:r>
            <a:r>
              <a:rPr lang="en-US" dirty="0"/>
              <a:t> </a:t>
            </a:r>
            <a:r>
              <a:rPr lang="en-US" sz="1200" kern="1200" dirty="0">
                <a:solidFill>
                  <a:schemeClr val="tx1"/>
                </a:solidFill>
                <a:effectLst/>
                <a:latin typeface="+mn-lt"/>
                <a:ea typeface="+mn-ea"/>
                <a:cs typeface="+mn-cs"/>
              </a:rPr>
              <a:t>alternate accessible sites.  [</a:t>
            </a:r>
            <a:r>
              <a:rPr lang="en-US" sz="1200" i="1" kern="1200" dirty="0">
                <a:solidFill>
                  <a:schemeClr val="tx1"/>
                </a:solidFill>
                <a:effectLst/>
                <a:latin typeface="+mn-lt"/>
                <a:ea typeface="+mn-ea"/>
                <a:cs typeface="+mn-cs"/>
              </a:rPr>
              <a:t>ADA FAQs</a:t>
            </a:r>
            <a:r>
              <a:rPr lang="en-US" sz="1200" kern="1200" dirty="0">
                <a:solidFill>
                  <a:schemeClr val="tx1"/>
                </a:solidFill>
                <a:effectLst/>
                <a:latin typeface="+mn-lt"/>
                <a:ea typeface="+mn-ea"/>
                <a:cs typeface="+mn-cs"/>
              </a:rPr>
              <a:t>]</a:t>
            </a:r>
            <a:endParaRPr lang="en-US" dirty="0"/>
          </a:p>
          <a:p>
            <a:endParaRPr lang="en-US" dirty="0"/>
          </a:p>
          <a:p>
            <a:r>
              <a:rPr lang="en-US" dirty="0"/>
              <a:t>For facilities that were existing prior to the effective date of the ADA, </a:t>
            </a:r>
            <a:r>
              <a:rPr lang="en-US" sz="1200" b="0" i="0" u="none" strike="noStrike" kern="1200" baseline="0" dirty="0">
                <a:solidFill>
                  <a:schemeClr val="tx1"/>
                </a:solidFill>
                <a:latin typeface="+mn-lt"/>
                <a:ea typeface="+mn-ea"/>
                <a:cs typeface="+mn-cs"/>
              </a:rPr>
              <a:t>architectural and communication barriers that are structural must be removed in public areas of </a:t>
            </a:r>
            <a:r>
              <a:rPr lang="en-US" sz="1200" b="1" i="0" u="none" strike="noStrike" kern="1200" baseline="0" dirty="0">
                <a:solidFill>
                  <a:schemeClr val="tx1"/>
                </a:solidFill>
                <a:latin typeface="+mn-lt"/>
                <a:ea typeface="+mn-ea"/>
                <a:cs typeface="+mn-cs"/>
              </a:rPr>
              <a:t>existing facilities </a:t>
            </a:r>
            <a:r>
              <a:rPr lang="en-US" sz="1200" b="0" i="0" u="none" strike="noStrike" kern="1200" baseline="0" dirty="0">
                <a:solidFill>
                  <a:schemeClr val="tx1"/>
                </a:solidFill>
                <a:latin typeface="+mn-lt"/>
                <a:ea typeface="+mn-ea"/>
                <a:cs typeface="+mn-cs"/>
              </a:rPr>
              <a:t>when their removal is </a:t>
            </a:r>
            <a:r>
              <a:rPr lang="en-US" sz="1200" b="1" i="0" u="none" strike="noStrike" kern="1200" baseline="0" dirty="0">
                <a:solidFill>
                  <a:schemeClr val="tx1"/>
                </a:solidFill>
                <a:latin typeface="+mn-lt"/>
                <a:ea typeface="+mn-ea"/>
                <a:cs typeface="+mn-cs"/>
              </a:rPr>
              <a:t>readily achievable</a:t>
            </a:r>
            <a:r>
              <a:rPr lang="en-US" sz="1200" b="0" i="0" u="none" strike="noStrike" kern="1200" baseline="0" dirty="0">
                <a:solidFill>
                  <a:schemeClr val="tx1"/>
                </a:solidFill>
                <a:latin typeface="+mn-lt"/>
                <a:ea typeface="+mn-ea"/>
                <a:cs typeface="+mn-cs"/>
              </a:rPr>
              <a:t>—in other words, easily accomplished and able to be carried out without much difficulty or expense.  [</a:t>
            </a:r>
            <a:r>
              <a:rPr lang="en-US" sz="1200" b="0" i="1" u="none" strike="noStrike" kern="1200" baseline="0" dirty="0">
                <a:solidFill>
                  <a:schemeClr val="tx1"/>
                </a:solidFill>
                <a:latin typeface="+mn-lt"/>
                <a:ea typeface="+mn-ea"/>
                <a:cs typeface="+mn-cs"/>
              </a:rPr>
              <a:t>Existing Facilities Checklist</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ADA applies to all cities and counties, even those </a:t>
            </a:r>
            <a:r>
              <a:rPr lang="en-US" sz="1200" b="1" i="0" u="none" strike="noStrike" kern="1200" baseline="0" dirty="0">
                <a:solidFill>
                  <a:schemeClr val="tx1"/>
                </a:solidFill>
                <a:latin typeface="+mn-lt"/>
                <a:ea typeface="+mn-ea"/>
                <a:cs typeface="+mn-cs"/>
              </a:rPr>
              <a:t>not</a:t>
            </a:r>
            <a:r>
              <a:rPr lang="en-US" sz="1200" b="0" i="0" u="none" strike="noStrike" kern="1200" baseline="0" dirty="0">
                <a:solidFill>
                  <a:schemeClr val="tx1"/>
                </a:solidFill>
                <a:latin typeface="+mn-lt"/>
                <a:ea typeface="+mn-ea"/>
                <a:cs typeface="+mn-cs"/>
              </a:rPr>
              <a:t> receiving any federal funding.  </a:t>
            </a:r>
            <a:endParaRPr lang="en-US" dirty="0"/>
          </a:p>
          <a:p>
            <a:endParaRPr lang="en-US" dirty="0"/>
          </a:p>
          <a:p>
            <a:r>
              <a:rPr lang="en-US" u="sng" dirty="0"/>
              <a:t>NOT FOR AUDIO</a:t>
            </a:r>
          </a:p>
          <a:p>
            <a:endParaRPr lang="en-US" dirty="0"/>
          </a:p>
          <a:p>
            <a:r>
              <a:rPr lang="en-US" dirty="0"/>
              <a:t>Title II applies to State and local government entities, and, in subtitle A, protects qualified individuals with disabilities from discrimination on the basis of disability in services, programs, and activities provided by State and local government entities. Title II extends the prohibition on discrimination established by section 504 of the Rehabilitation Act of 1973, as amended, 29 U.S.C. 794, to all activities of State and local governments regardless of whether these entities receive Federal financial assistance.  [ADA Information and Technical Assistance </a:t>
            </a:r>
            <a:r>
              <a:rPr lang="en-US" i="1" dirty="0"/>
              <a:t>https://www.ada.gov/ada_title_II.htm</a:t>
            </a:r>
            <a:r>
              <a:rPr lang="en-US" dirty="0"/>
              <a:t>]</a:t>
            </a:r>
          </a:p>
          <a:p>
            <a:endParaRPr lang="en-US" dirty="0"/>
          </a:p>
          <a:p>
            <a:r>
              <a:rPr lang="en-US" sz="1200" b="0" i="0" u="none" strike="noStrike" kern="1200" baseline="0" dirty="0">
                <a:solidFill>
                  <a:schemeClr val="tx1"/>
                </a:solidFill>
                <a:latin typeface="+mn-lt"/>
                <a:ea typeface="+mn-ea"/>
                <a:cs typeface="+mn-cs"/>
              </a:rPr>
              <a:t>The regulations require that architectural and communication barriers that are structural must be removed in public areas of </a:t>
            </a:r>
            <a:r>
              <a:rPr lang="en-US" sz="1200" b="1" i="0" u="none" strike="noStrike" kern="1200" baseline="0" dirty="0">
                <a:solidFill>
                  <a:schemeClr val="tx1"/>
                </a:solidFill>
                <a:latin typeface="+mn-lt"/>
                <a:ea typeface="+mn-ea"/>
                <a:cs typeface="+mn-cs"/>
              </a:rPr>
              <a:t>existing facilities </a:t>
            </a:r>
            <a:r>
              <a:rPr lang="en-US" sz="1200" b="0" i="0" u="none" strike="noStrike" kern="1200" baseline="0" dirty="0">
                <a:solidFill>
                  <a:schemeClr val="tx1"/>
                </a:solidFill>
                <a:latin typeface="+mn-lt"/>
                <a:ea typeface="+mn-ea"/>
                <a:cs typeface="+mn-cs"/>
              </a:rPr>
              <a:t>when their removal is </a:t>
            </a:r>
            <a:r>
              <a:rPr lang="en-US" sz="1200" b="1" i="0" u="none" strike="noStrike" kern="1200" baseline="0" dirty="0">
                <a:solidFill>
                  <a:schemeClr val="tx1"/>
                </a:solidFill>
                <a:latin typeface="+mn-lt"/>
                <a:ea typeface="+mn-ea"/>
                <a:cs typeface="+mn-cs"/>
              </a:rPr>
              <a:t>readily achievable</a:t>
            </a:r>
            <a:r>
              <a:rPr lang="en-US" sz="1200" b="0" i="0" u="none" strike="noStrike" kern="1200" baseline="0" dirty="0">
                <a:solidFill>
                  <a:schemeClr val="tx1"/>
                </a:solidFill>
                <a:latin typeface="+mn-lt"/>
                <a:ea typeface="+mn-ea"/>
                <a:cs typeface="+mn-cs"/>
              </a:rPr>
              <a:t>—in other words, easily accomplished and able to be carried out without much difficulty or expense. </a:t>
            </a:r>
            <a:r>
              <a:rPr lang="en-US" sz="1200" b="1" i="0" u="none" strike="noStrike" kern="1200" baseline="0" dirty="0">
                <a:solidFill>
                  <a:schemeClr val="tx1"/>
                </a:solidFill>
                <a:latin typeface="+mn-lt"/>
                <a:ea typeface="+mn-ea"/>
                <a:cs typeface="+mn-cs"/>
              </a:rPr>
              <a:t>Public accommodations </a:t>
            </a:r>
            <a:r>
              <a:rPr lang="en-US" sz="1200" b="0" i="0" u="none" strike="noStrike" kern="1200" baseline="0" dirty="0">
                <a:solidFill>
                  <a:schemeClr val="tx1"/>
                </a:solidFill>
                <a:latin typeface="+mn-lt"/>
                <a:ea typeface="+mn-ea"/>
                <a:cs typeface="+mn-cs"/>
              </a:rPr>
              <a:t>that must meet the barrier removal requirement include a broad</a:t>
            </a:r>
          </a:p>
          <a:p>
            <a:r>
              <a:rPr lang="en-US" sz="1200" b="0" i="0" u="none" strike="noStrike" kern="1200" baseline="0" dirty="0">
                <a:solidFill>
                  <a:schemeClr val="tx1"/>
                </a:solidFill>
                <a:latin typeface="+mn-lt"/>
                <a:ea typeface="+mn-ea"/>
                <a:cs typeface="+mn-cs"/>
              </a:rPr>
              <a:t>range of establishments (both for-profit and nonprofit)—such as hotels, restaurants, theaters, museums, retail stores, private schools, banks, doctors’ offices, and other places that serve the public. People who own, lease, lease out, or operate places of public accommodation in existing buildings are responsible for complying with the barrier removal requirement. [ADA Checklist for Existing Facilities </a:t>
            </a:r>
            <a:r>
              <a:rPr lang="en-US" sz="1200" b="0" i="1" u="none" strike="noStrike" kern="1200" baseline="0" dirty="0">
                <a:solidFill>
                  <a:schemeClr val="tx1"/>
                </a:solidFill>
                <a:latin typeface="+mn-lt"/>
                <a:ea typeface="+mn-ea"/>
                <a:cs typeface="+mn-cs"/>
              </a:rPr>
              <a:t>https://www.ada.gov/racheck.pdf</a:t>
            </a:r>
            <a:r>
              <a:rPr lang="en-US" sz="1200" b="0" i="0" u="none" strike="noStrike" kern="1200" baseline="0" dirty="0">
                <a:solidFill>
                  <a:schemeClr val="tx1"/>
                </a:solidFill>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038CB-DC44-48D9-B920-2F2A815E7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85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8500"/>
            <a:ext cx="4649788"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1" dirty="0"/>
              <a:t>Why must curb ramps be provided?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Generally, curb ramps ensure that a person with a mobility disability can travel from a sidewalk on one side of the street, over or through any curbs or traffic islands, to the sidewalk on the other side of the street.  </a:t>
            </a:r>
            <a:endParaRPr lang="en-US" b="1" dirty="0"/>
          </a:p>
          <a:p>
            <a:endParaRPr lang="en-US" b="1" dirty="0"/>
          </a:p>
          <a:p>
            <a:endParaRPr lang="en-US" b="1" dirty="0"/>
          </a:p>
          <a:p>
            <a:r>
              <a:rPr lang="en-US" b="1" dirty="0"/>
              <a:t>Where must curb ramps be provided?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Generally, curb ramps are needed </a:t>
            </a:r>
            <a:r>
              <a:rPr lang="en-US" b="1" dirty="0"/>
              <a:t>wherever a sidewalk or other pedestrian walkway crosses a curb</a:t>
            </a:r>
            <a:r>
              <a:rPr lang="en-US" dirty="0"/>
              <a:t>. [</a:t>
            </a:r>
            <a:r>
              <a:rPr lang="en-US" i="1" baseline="0" dirty="0"/>
              <a:t>https://www.fhwa.dot.gov/civilrights/programs/doj_fhwa_ta.cfm</a:t>
            </a:r>
            <a:r>
              <a:rPr lang="en-US" baseline="0" dirty="0"/>
              <a:t>]</a:t>
            </a:r>
          </a:p>
          <a:p>
            <a:endParaRPr lang="en-US" dirty="0"/>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038CB-DC44-48D9-B920-2F2A815E7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43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8500"/>
            <a:ext cx="4649788" cy="348615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1" dirty="0"/>
              <a:t>Where are curb ramps NOT required?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ADA does not require installation of ramps or curb ramps in the absence of a pedestrian walkway that has a </a:t>
            </a:r>
            <a:r>
              <a:rPr lang="en-US" b="1" dirty="0"/>
              <a:t>prepared surface </a:t>
            </a:r>
            <a:r>
              <a:rPr lang="en-US" dirty="0"/>
              <a:t>for pedestrian use.  Nor are curb ramps required in the absence of a curb, elevation, or other barrier between the street and the walkway.  [</a:t>
            </a:r>
            <a:r>
              <a:rPr lang="en-US" i="1" baseline="0" dirty="0"/>
              <a:t>https://www.fhwa.dot.gov/civilrights/programs/doj_fhwa_ta.cfm</a:t>
            </a:r>
            <a:r>
              <a:rPr lang="en-US" baseline="0" dirty="0"/>
              <a:t>]</a:t>
            </a:r>
          </a:p>
          <a:p>
            <a:endParaRPr lang="en-US" b="1" dirty="0"/>
          </a:p>
          <a:p>
            <a:r>
              <a:rPr lang="en-US" b="1" dirty="0"/>
              <a:t>What is a prepared surface?</a:t>
            </a:r>
            <a:endParaRPr lang="en-US" dirty="0"/>
          </a:p>
          <a:p>
            <a:r>
              <a:rPr lang="en-US" dirty="0"/>
              <a:t>Concrete,</a:t>
            </a:r>
            <a:r>
              <a:rPr lang="en-US" baseline="0" dirty="0"/>
              <a:t> asphalt, brick, stones, or even compacted earth, it doesn’t matter what the material is as long as it is designed to be a pedestrian access route</a:t>
            </a:r>
            <a:r>
              <a:rPr lang="en-US" dirty="0"/>
              <a:t>. Individuals</a:t>
            </a:r>
            <a:r>
              <a:rPr lang="en-US" baseline="0" dirty="0"/>
              <a:t> just walking and wearing a path is not considered a “prepared surface” pedestrian access route.  </a:t>
            </a:r>
          </a:p>
          <a:p>
            <a:endParaRPr lang="en-US" b="1" dirty="0"/>
          </a:p>
          <a:p>
            <a:endParaRPr lang="en-US" b="1" dirty="0"/>
          </a:p>
          <a:p>
            <a:r>
              <a:rPr lang="en-US" b="1" dirty="0"/>
              <a:t>https://connectdot.connectsolutions.com/p7r08bvr75l/?launcher=false&amp;fcsContent=true&amp;pbMode=normal</a:t>
            </a:r>
          </a:p>
          <a:p>
            <a:r>
              <a:rPr lang="en-US" b="1" dirty="0"/>
              <a:t>36 Minutes 20 seconds into the webinar </a:t>
            </a:r>
          </a:p>
          <a:p>
            <a:endParaRPr lang="en-US" b="1" dirty="0"/>
          </a:p>
          <a:p>
            <a:endParaRPr lang="en-US" baseline="0" dirty="0"/>
          </a:p>
          <a:p>
            <a:endParaRPr lang="en-US" baseline="0" dirty="0"/>
          </a:p>
          <a:p>
            <a:r>
              <a:rPr lang="en-US" dirty="0"/>
              <a:t>   </a:t>
            </a:r>
          </a:p>
          <a:p>
            <a:endParaRPr lang="en-US" dirty="0"/>
          </a:p>
        </p:txBody>
      </p:sp>
      <p:sp>
        <p:nvSpPr>
          <p:cNvPr id="4" name="Slide Number Placeholder 3"/>
          <p:cNvSpPr>
            <a:spLocks noGrp="1"/>
          </p:cNvSpPr>
          <p:nvPr>
            <p:ph type="sldNum" sz="quarter"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038CB-DC44-48D9-B920-2F2A815E7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50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200"/>
            </a:lvl1pPr>
          </a:lstStyle>
          <a:p>
            <a:pPr>
              <a:defRPr/>
            </a:pPr>
            <a:fld id="{8720F7FE-FB49-45F4-A665-F2218422EF8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7674360"/>
      </p:ext>
    </p:extLst>
  </p:cSld>
  <p:clrMapOvr>
    <a:masterClrMapping/>
  </p:clrMapOvr>
  <mc:AlternateContent xmlns:mc="http://schemas.openxmlformats.org/markup-compatibility/2006" xmlns:p14="http://schemas.microsoft.com/office/powerpoint/2010/main">
    <mc:Choice Requires="p14">
      <p:transition>
        <p14:prism dir="u" isContent="1"/>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560596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11914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047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106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242134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11000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19447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45324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73274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39328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70813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754956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microsoft.com/office/2007/relationships/media" Target="../media/media1.mp4"/><Relationship Id="rId7"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video" Target="../media/media1.mp4"/></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lue FX Background,loop.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5">
            <a:duotone>
              <a:schemeClr val="accent5">
                <a:shade val="45000"/>
                <a:satMod val="135000"/>
              </a:schemeClr>
              <a:prstClr val="white"/>
            </a:duotone>
          </a:blip>
          <a:srcRect l="-235" t="78956" r="235" b="-133"/>
          <a:stretch/>
        </p:blipFill>
        <p:spPr>
          <a:xfrm>
            <a:off x="-28575" y="0"/>
            <a:ext cx="9144000" cy="1290918"/>
          </a:xfrm>
          <a:prstGeom prst="rect">
            <a:avLst/>
          </a:prstGeom>
        </p:spPr>
      </p:pic>
      <p:sp>
        <p:nvSpPr>
          <p:cNvPr id="2" name="Title Placeholder 1"/>
          <p:cNvSpPr>
            <a:spLocks noGrp="1"/>
          </p:cNvSpPr>
          <p:nvPr>
            <p:ph type="title"/>
          </p:nvPr>
        </p:nvSpPr>
        <p:spPr>
          <a:xfrm>
            <a:off x="228600" y="76200"/>
            <a:ext cx="8686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600200"/>
            <a:ext cx="86868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7818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20F7FE-FB49-45F4-A665-F2218422EF89}" type="slidenum">
              <a:rPr lang="en-US" smtClean="0">
                <a:solidFill>
                  <a:prstClr val="black">
                    <a:tint val="75000"/>
                  </a:prstClr>
                </a:solidFill>
              </a:rPr>
              <a:pPr>
                <a:defRPr/>
              </a:pPr>
              <a:t>‹#›</a:t>
            </a:fld>
            <a:endParaRPr lang="en-US">
              <a:solidFill>
                <a:prstClr val="black">
                  <a:tint val="75000"/>
                </a:prstClr>
              </a:solidFill>
            </a:endParaRPr>
          </a:p>
        </p:txBody>
      </p:sp>
      <p:grpSp>
        <p:nvGrpSpPr>
          <p:cNvPr id="7" name="Group 6"/>
          <p:cNvGrpSpPr/>
          <p:nvPr/>
        </p:nvGrpSpPr>
        <p:grpSpPr>
          <a:xfrm>
            <a:off x="5943600" y="820409"/>
            <a:ext cx="2990626" cy="910679"/>
            <a:chOff x="5943600" y="820405"/>
            <a:chExt cx="2990626" cy="910679"/>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820405"/>
              <a:ext cx="2990626" cy="910679"/>
            </a:xfrm>
            <a:prstGeom prst="rect">
              <a:avLst/>
            </a:prstGeom>
          </p:spPr>
        </p:pic>
        <p:pic>
          <p:nvPicPr>
            <p:cNvPr id="11" name="Picture 2" descr="Z:\DanBackup\2010 templates\choose1_legal.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50864" t="54658" r="13368" b="9109"/>
            <a:stretch/>
          </p:blipFill>
          <p:spPr bwMode="auto">
            <a:xfrm>
              <a:off x="6741581" y="966578"/>
              <a:ext cx="645057" cy="6360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2547042"/>
      </p:ext>
    </p:extLst>
  </p:cSld>
  <p:clrMap bg1="lt1" tx1="dk1" bg2="lt2" tx2="dk2" accent1="accent1" accent2="accent2" accent3="accent3" accent4="accent4" accent5="accent5" accent6="accent6" hlink="hlink" folHlink="folHlink"/>
  <p:sldLayoutIdLst>
    <p:sldLayoutId id="2147484233" r:id="rId1"/>
  </p:sldLayoutIdLst>
  <mc:AlternateContent xmlns:mc="http://schemas.openxmlformats.org/markup-compatibility/2006" xmlns:p14="http://schemas.microsoft.com/office/powerpoint/2010/main">
    <mc:Choice Requires="p14">
      <p:transition>
        <p14:prism dir="u"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4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hf hdr="0" ftr="0" dt="0"/>
  <p:txStyles>
    <p:titleStyle>
      <a:lvl1pPr algn="l" defTabSz="914377" rtl="0" eaLnBrk="1" latinLnBrk="0" hangingPunct="1">
        <a:spcBef>
          <a:spcPct val="0"/>
        </a:spcBef>
        <a:buNone/>
        <a:defRPr sz="4400" b="0" kern="1200">
          <a:solidFill>
            <a:schemeClr val="tx1"/>
          </a:solidFill>
          <a:effectLst>
            <a:outerShdw blurRad="50800" dist="38100" dir="2700000" algn="tl" rotWithShape="0">
              <a:prstClr val="black">
                <a:alpha val="40000"/>
              </a:prstClr>
            </a:outerShdw>
          </a:effectLst>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2845664"/>
      </p:ext>
    </p:extLst>
  </p:cSld>
  <p:clrMap bg1="lt1" tx1="dk1" bg2="lt2" tx2="dk2" accent1="accent1" accent2="accent2" accent3="accent3" accent4="accent4" accent5="accent5" accent6="accent6" hlink="hlink" folHlink="folHlink"/>
  <p:sldLayoutIdLst>
    <p:sldLayoutId id="214748423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5715841"/>
      </p:ext>
    </p:extLst>
  </p:cSld>
  <p:clrMap bg1="lt1" tx1="dk1" bg2="lt2" tx2="dk2" accent1="accent1" accent2="accent2" accent3="accent3" accent4="accent4" accent5="accent5" accent6="accent6" hlink="hlink" folHlink="folHlink"/>
  <p:sldLayoutIdLst>
    <p:sldLayoutId id="2147484241" r:id="rId1"/>
    <p:sldLayoutId id="2147484248"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6680"/>
      </p:ext>
    </p:extLst>
  </p:cSld>
  <p:clrMap bg1="lt1" tx1="dk1" bg2="lt2" tx2="dk2" accent1="accent1" accent2="accent2" accent3="accent3" accent4="accent4" accent5="accent5" accent6="accent6" hlink="hlink" folHlink="folHlink"/>
  <p:sldLayoutIdLst>
    <p:sldLayoutId id="214748424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6424297"/>
      </p:ext>
    </p:extLst>
  </p:cSld>
  <p:clrMap bg1="lt1" tx1="dk1" bg2="lt2" tx2="dk2" accent1="accent1" accent2="accent2" accent3="accent3" accent4="accent4" accent5="accent5" accent6="accent6" hlink="hlink" folHlink="folHlink"/>
  <p:sldLayoutIdLst>
    <p:sldLayoutId id="214748419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5001957"/>
      </p:ext>
    </p:extLst>
  </p:cSld>
  <p:clrMap bg1="lt1" tx1="dk1" bg2="lt2" tx2="dk2" accent1="accent1" accent2="accent2" accent3="accent3" accent4="accent4" accent5="accent5" accent6="accent6" hlink="hlink" folHlink="folHlink"/>
  <p:sldLayoutIdLst>
    <p:sldLayoutId id="214748420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62453334"/>
      </p:ext>
    </p:extLst>
  </p:cSld>
  <p:clrMap bg1="lt1" tx1="dk1" bg2="lt2" tx2="dk2" accent1="accent1" accent2="accent2" accent3="accent3" accent4="accent4" accent5="accent5" accent6="accent6" hlink="hlink" folHlink="folHlink"/>
  <p:sldLayoutIdLst>
    <p:sldLayoutId id="214748421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9712808"/>
      </p:ext>
    </p:extLst>
  </p:cSld>
  <p:clrMap bg1="lt1" tx1="dk1" bg2="lt2" tx2="dk2" accent1="accent1" accent2="accent2" accent3="accent3" accent4="accent4" accent5="accent5" accent6="accent6" hlink="hlink" folHlink="folHlink"/>
  <p:sldLayoutIdLst>
    <p:sldLayoutId id="214748421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7485162"/>
      </p:ext>
    </p:extLst>
  </p:cSld>
  <p:clrMap bg1="lt1" tx1="dk1" bg2="lt2" tx2="dk2" accent1="accent1" accent2="accent2" accent3="accent3" accent4="accent4" accent5="accent5" accent6="accent6" hlink="hlink" folHlink="folHlink"/>
  <p:sldLayoutIdLst>
    <p:sldLayoutId id="214748421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7618207"/>
      </p:ext>
    </p:extLst>
  </p:cSld>
  <p:clrMap bg1="lt1" tx1="dk1" bg2="lt2" tx2="dk2" accent1="accent1" accent2="accent2" accent3="accent3" accent4="accent4" accent5="accent5" accent6="accent6" hlink="hlink" folHlink="folHlink"/>
  <p:sldLayoutIdLst>
    <p:sldLayoutId id="214748421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0928462"/>
      </p:ext>
    </p:extLst>
  </p:cSld>
  <p:clrMap bg1="lt1" tx1="dk1" bg2="lt2" tx2="dk2" accent1="accent1" accent2="accent2" accent3="accent3" accent4="accent4" accent5="accent5" accent6="accent6" hlink="hlink" folHlink="folHlink"/>
  <p:sldLayoutIdLst>
    <p:sldLayoutId id="214748422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5415929"/>
      </p:ext>
    </p:extLst>
  </p:cSld>
  <p:clrMap bg1="lt1" tx1="dk1" bg2="lt2" tx2="dk2" accent1="accent1" accent2="accent2" accent3="accent3" accent4="accent4" accent5="accent5" accent6="accent6" hlink="hlink" folHlink="folHlink"/>
  <p:sldLayoutIdLst>
    <p:sldLayoutId id="214748422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fhwa.dot.gov/civilrights/programs/doj_fhwa_ta.cf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1.gif"/><Relationship Id="rId4" Type="http://schemas.openxmlformats.org/officeDocument/2006/relationships/hyperlink" Target="https://www.fhwa.dot.gov/civilrights/programs/doj_fhwa_ta.cf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access-board.gov/guidelines-and-standards/streets-sidewalks/shared-use-paths/supplemental-notic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hyperlink" Target="https://dot.nebraska.gov/business-center/civil-righ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da.gov/" TargetMode="External"/><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2.gif"/><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access-board.gov/ada-aba/ada-standards-doj.cf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ada.gov/taman2.html" TargetMode="External"/><Relationship Id="rId5" Type="http://schemas.openxmlformats.org/officeDocument/2006/relationships/hyperlink" Target="https://www.ada.gov/t2hlt95.htm" TargetMode="External"/><Relationship Id="rId4" Type="http://schemas.openxmlformats.org/officeDocument/2006/relationships/hyperlink" Target="https://www.ada.gov/ada_title_II.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fhwa.dot.gov/civilrights/programs/doj_fhwa_ta.cf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connectdot.connectsolutions.com/p7r08bvr75l/?launcher=false&amp;fcsContent=true&amp;pbMode=norm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a:t>
            </a:fld>
            <a:endParaRPr lang="en-US" dirty="0">
              <a:solidFill>
                <a:prstClr val="black"/>
              </a:solidFill>
              <a:latin typeface="Calibri"/>
            </a:endParaRPr>
          </a:p>
        </p:txBody>
      </p:sp>
      <p:pic>
        <p:nvPicPr>
          <p:cNvPr id="13" name="Picture 12" descr="Nv_m_Extension__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26896" cy="923330"/>
          </a:xfrm>
          <a:prstGeom prst="rect">
            <a:avLst/>
          </a:prstGeom>
          <a:noFill/>
        </p:spPr>
        <p:txBody>
          <a:bodyPr wrap="square" rtlCol="0">
            <a:spAutoFit/>
          </a:bodyPr>
          <a:lstStyle/>
          <a:p>
            <a:r>
              <a:rPr lang="en-US" dirty="0"/>
              <a:t>Video 09 </a:t>
            </a:r>
          </a:p>
          <a:p>
            <a:r>
              <a:rPr lang="en-US" dirty="0"/>
              <a:t>Americans with Disabilities Act (ADA)</a:t>
            </a:r>
          </a:p>
        </p:txBody>
      </p:sp>
      <p:sp>
        <p:nvSpPr>
          <p:cNvPr id="16" name="TextBox 15"/>
          <p:cNvSpPr txBox="1"/>
          <p:nvPr/>
        </p:nvSpPr>
        <p:spPr>
          <a:xfrm>
            <a:off x="6007916" y="6453011"/>
            <a:ext cx="1325572" cy="369332"/>
          </a:xfrm>
          <a:prstGeom prst="rect">
            <a:avLst/>
          </a:prstGeom>
          <a:noFill/>
        </p:spPr>
        <p:txBody>
          <a:bodyPr wrap="square" rtlCol="0">
            <a:spAutoFit/>
          </a:bodyPr>
          <a:lstStyle/>
          <a:p>
            <a:r>
              <a:rPr lang="en-US" dirty="0"/>
              <a:t>8/6/2019</a:t>
            </a:r>
          </a:p>
        </p:txBody>
      </p:sp>
      <p:pic>
        <p:nvPicPr>
          <p:cNvPr id="17" name="Picture 16" descr="americans-with-disabilities-a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230" y="687689"/>
            <a:ext cx="4898570" cy="4800598"/>
          </a:xfrm>
          <a:prstGeom prst="rect">
            <a:avLst/>
          </a:prstGeom>
        </p:spPr>
      </p:pic>
      <p:pic>
        <p:nvPicPr>
          <p:cNvPr id="3" name="Picture 2">
            <a:extLst>
              <a:ext uri="{FF2B5EF4-FFF2-40B4-BE49-F238E27FC236}">
                <a16:creationId xmlns:a16="http://schemas.microsoft.com/office/drawing/2014/main" id="{2DE9B65C-123E-4F03-9881-54BA648C5E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32" y="5140866"/>
            <a:ext cx="2743199" cy="1093128"/>
          </a:xfrm>
          <a:prstGeom prst="rect">
            <a:avLst/>
          </a:prstGeom>
        </p:spPr>
      </p:pic>
    </p:spTree>
    <p:extLst>
      <p:ext uri="{BB962C8B-B14F-4D97-AF65-F5344CB8AC3E}">
        <p14:creationId xmlns:p14="http://schemas.microsoft.com/office/powerpoint/2010/main" val="24187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ericans-with-disabilities-a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671" y="4025622"/>
            <a:ext cx="1905000" cy="1866900"/>
          </a:xfrm>
          <a:prstGeom prst="rect">
            <a:avLst/>
          </a:prstGeom>
          <a:solidFill>
            <a:srgbClr val="FFFFFF"/>
          </a:solidFill>
        </p:spPr>
      </p:pic>
      <p:sp>
        <p:nvSpPr>
          <p:cNvPr id="3" name="Content Placeholder 2"/>
          <p:cNvSpPr>
            <a:spLocks noGrp="1"/>
          </p:cNvSpPr>
          <p:nvPr>
            <p:ph idx="1"/>
          </p:nvPr>
        </p:nvSpPr>
        <p:spPr>
          <a:xfrm>
            <a:off x="391884" y="188398"/>
            <a:ext cx="8599716" cy="3964469"/>
          </a:xfrm>
        </p:spPr>
        <p:txBody>
          <a:bodyPr/>
          <a:lstStyle/>
          <a:p>
            <a:pPr marL="0" indent="0" algn="ctr">
              <a:buNone/>
            </a:pPr>
            <a:r>
              <a:rPr lang="en-US" b="1" dirty="0"/>
              <a:t>When must curb ramps be provided? </a:t>
            </a:r>
            <a:endParaRPr lang="en-US" dirty="0"/>
          </a:p>
          <a:p>
            <a:pPr marL="0" indent="0">
              <a:buNone/>
            </a:pPr>
            <a:endParaRPr lang="en-US" sz="2000" b="1" dirty="0"/>
          </a:p>
          <a:p>
            <a:pPr>
              <a:buFont typeface="Wingdings" pitchFamily="2" charset="2"/>
              <a:buChar char="Ø"/>
            </a:pPr>
            <a:endParaRPr lang="en-US" sz="2800" dirty="0"/>
          </a:p>
          <a:p>
            <a:pPr>
              <a:buFont typeface="Wingdings" pitchFamily="2" charset="2"/>
              <a:buChar char="Ø"/>
            </a:pPr>
            <a:r>
              <a:rPr lang="en-US" sz="2800" dirty="0"/>
              <a:t>whenever streets, roadways, or highways are </a:t>
            </a:r>
            <a:r>
              <a:rPr lang="en-US" sz="2800" b="1" dirty="0"/>
              <a:t>altered</a:t>
            </a:r>
            <a:r>
              <a:rPr lang="en-US" sz="2800" b="1" dirty="0">
                <a:sym typeface="Wingdings" panose="05000000000000000000" pitchFamily="2" charset="2"/>
              </a:rPr>
              <a:t></a:t>
            </a:r>
            <a:r>
              <a:rPr lang="en-US" sz="2800" b="1" dirty="0"/>
              <a:t>,</a:t>
            </a:r>
            <a:r>
              <a:rPr lang="en-US" sz="2800" dirty="0"/>
              <a:t> curb ramps must be provided at street level pedestrian walkways that cross curbs</a:t>
            </a:r>
          </a:p>
          <a:p>
            <a:pPr>
              <a:buFont typeface="Wingdings" pitchFamily="2" charset="2"/>
              <a:buChar char="Ø"/>
            </a:pPr>
            <a:r>
              <a:rPr lang="en-US" sz="2800" dirty="0"/>
              <a:t>Applies to facilities altered after January 26, 1992</a:t>
            </a:r>
          </a:p>
          <a:p>
            <a:pPr>
              <a:buFont typeface="Wingdings" pitchFamily="2" charset="2"/>
              <a:buChar char="Ø"/>
            </a:pPr>
            <a:r>
              <a:rPr lang="en-US" sz="2800" dirty="0"/>
              <a:t>Temporary Structures/Construction Zones must also be accessible</a:t>
            </a:r>
          </a:p>
          <a:p>
            <a:pPr>
              <a:buFont typeface="Wingdings" pitchFamily="2" charset="2"/>
              <a:buChar char="Ø"/>
            </a:pPr>
            <a:endParaRPr lang="en-US" sz="2000" dirty="0"/>
          </a:p>
        </p:txBody>
      </p:sp>
      <p:sp>
        <p:nvSpPr>
          <p:cNvPr id="4" name="TextBox 3"/>
          <p:cNvSpPr txBox="1"/>
          <p:nvPr/>
        </p:nvSpPr>
        <p:spPr>
          <a:xfrm>
            <a:off x="119742" y="698825"/>
            <a:ext cx="9144000" cy="461665"/>
          </a:xfrm>
          <a:prstGeom prst="rect">
            <a:avLst/>
          </a:prstGeom>
          <a:noFill/>
        </p:spPr>
        <p:txBody>
          <a:bodyPr wrap="square" rtlCol="0">
            <a:spAutoFit/>
          </a:bodyPr>
          <a:lstStyle/>
          <a:p>
            <a:pPr algn="ctr"/>
            <a:r>
              <a:rPr lang="en-US" sz="2400" dirty="0">
                <a:solidFill>
                  <a:prstClr val="black"/>
                </a:solidFill>
                <a:latin typeface="Calibri"/>
                <a:hlinkClick r:id="rId4"/>
              </a:rPr>
              <a:t>https://www.fhwa.dot.gov/civilrights/programs/doj_fhwa_ta.cfm</a:t>
            </a:r>
            <a:endParaRPr lang="en-US" sz="2400" dirty="0">
              <a:solidFill>
                <a:prstClr val="black"/>
              </a:solidFill>
              <a:latin typeface="Calibri"/>
            </a:endParaRPr>
          </a:p>
        </p:txBody>
      </p:sp>
      <p:sp>
        <p:nvSpPr>
          <p:cNvPr id="6" name="TextBox 5"/>
          <p:cNvSpPr txBox="1"/>
          <p:nvPr/>
        </p:nvSpPr>
        <p:spPr>
          <a:xfrm>
            <a:off x="2266951" y="1160490"/>
            <a:ext cx="4467958" cy="461665"/>
          </a:xfrm>
          <a:prstGeom prst="rect">
            <a:avLst/>
          </a:prstGeom>
          <a:noFill/>
        </p:spPr>
        <p:txBody>
          <a:bodyPr wrap="square" rtlCol="0">
            <a:spAutoFit/>
          </a:bodyPr>
          <a:lstStyle/>
          <a:p>
            <a:r>
              <a:rPr lang="en-US" sz="2400" i="1" dirty="0">
                <a:solidFill>
                  <a:prstClr val="black"/>
                </a:solidFill>
                <a:latin typeface="Calibri"/>
              </a:rPr>
              <a:t>DOJ Regulation (28 CFR 35.151(</a:t>
            </a:r>
            <a:r>
              <a:rPr lang="en-US" sz="2400" i="1" dirty="0" err="1">
                <a:solidFill>
                  <a:prstClr val="black"/>
                </a:solidFill>
                <a:latin typeface="Calibri"/>
              </a:rPr>
              <a:t>i</a:t>
            </a:r>
            <a:r>
              <a:rPr lang="en-US" sz="2400" i="1" dirty="0">
                <a:solidFill>
                  <a:prstClr val="black"/>
                </a:solidFill>
                <a:latin typeface="Calibri"/>
              </a:rPr>
              <a:t>))</a:t>
            </a:r>
          </a:p>
        </p:txBody>
      </p:sp>
      <p:sp>
        <p:nvSpPr>
          <p:cNvPr id="7"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988BC2DB-26A8-4063-B23B-46BE6E0AA210}" type="slidenum">
              <a:rPr lang="en-US">
                <a:solidFill>
                  <a:prstClr val="black"/>
                </a:solidFill>
                <a:latin typeface="Calibri"/>
              </a:rPr>
              <a:pPr/>
              <a:t>10</a:t>
            </a:fld>
            <a:endParaRPr lang="en-US" dirty="0">
              <a:solidFill>
                <a:prstClr val="black"/>
              </a:solidFill>
              <a:latin typeface="Calibri"/>
            </a:endParaRPr>
          </a:p>
        </p:txBody>
      </p:sp>
      <p:sp>
        <p:nvSpPr>
          <p:cNvPr id="8" name="Oval 7"/>
          <p:cNvSpPr/>
          <p:nvPr/>
        </p:nvSpPr>
        <p:spPr>
          <a:xfrm>
            <a:off x="636814" y="2070379"/>
            <a:ext cx="1875066" cy="55953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263663" y="4725837"/>
            <a:ext cx="6985909" cy="824495"/>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buNone/>
            </a:pPr>
            <a:r>
              <a:rPr lang="en-US" sz="2800" kern="0" dirty="0">
                <a:sym typeface="Wingdings" panose="05000000000000000000" pitchFamily="2" charset="2"/>
              </a:rPr>
              <a:t></a:t>
            </a:r>
            <a:r>
              <a:rPr lang="en-US" sz="2400" kern="0" dirty="0">
                <a:sym typeface="Wingdings" panose="05000000000000000000" pitchFamily="2" charset="2"/>
              </a:rPr>
              <a:t> </a:t>
            </a:r>
            <a:r>
              <a:rPr lang="en-US" sz="2400" kern="0" dirty="0"/>
              <a:t>Alteration: a change that affects or could affect the usability of all or part of a building or facility.</a:t>
            </a:r>
            <a:endParaRPr lang="en-US" sz="1800" kern="0" dirty="0"/>
          </a:p>
        </p:txBody>
      </p:sp>
      <p:sp>
        <p:nvSpPr>
          <p:cNvPr id="10" name="TextBox 9"/>
          <p:cNvSpPr txBox="1"/>
          <p:nvPr/>
        </p:nvSpPr>
        <p:spPr>
          <a:xfrm>
            <a:off x="391884" y="5941148"/>
            <a:ext cx="8916248" cy="461665"/>
          </a:xfrm>
          <a:prstGeom prst="rect">
            <a:avLst/>
          </a:prstGeom>
          <a:noFill/>
        </p:spPr>
        <p:txBody>
          <a:bodyPr wrap="square" rtlCol="0">
            <a:spAutoFit/>
          </a:bodyPr>
          <a:lstStyle/>
          <a:p>
            <a:r>
              <a:rPr lang="en-US" sz="2400" dirty="0">
                <a:solidFill>
                  <a:prstClr val="black"/>
                </a:solidFill>
                <a:latin typeface="Calibri"/>
                <a:hlinkClick r:id="rId4"/>
              </a:rPr>
              <a:t>https://www.fhwa.dot.gov/civilrights/programs/doj_fhwa_ta.cfm</a:t>
            </a:r>
            <a:endParaRPr lang="en-US" sz="2400" dirty="0">
              <a:solidFill>
                <a:prstClr val="black"/>
              </a:solidFill>
              <a:latin typeface="Calibri"/>
            </a:endParaRPr>
          </a:p>
        </p:txBody>
      </p:sp>
      <p:sp>
        <p:nvSpPr>
          <p:cNvPr id="11" name="TextBox 10"/>
          <p:cNvSpPr txBox="1"/>
          <p:nvPr/>
        </p:nvSpPr>
        <p:spPr>
          <a:xfrm>
            <a:off x="1835394" y="5543926"/>
            <a:ext cx="4533064" cy="461665"/>
          </a:xfrm>
          <a:prstGeom prst="rect">
            <a:avLst/>
          </a:prstGeom>
          <a:noFill/>
        </p:spPr>
        <p:txBody>
          <a:bodyPr wrap="square" rtlCol="0">
            <a:spAutoFit/>
          </a:bodyPr>
          <a:lstStyle/>
          <a:p>
            <a:r>
              <a:rPr lang="en-US" sz="2400" i="1" dirty="0">
                <a:solidFill>
                  <a:prstClr val="black"/>
                </a:solidFill>
                <a:latin typeface="Calibri"/>
              </a:rPr>
              <a:t>DOJ Regulation (28 CFR 35.151(b))</a:t>
            </a:r>
          </a:p>
        </p:txBody>
      </p:sp>
    </p:spTree>
    <p:extLst>
      <p:ext uri="{BB962C8B-B14F-4D97-AF65-F5344CB8AC3E}">
        <p14:creationId xmlns:p14="http://schemas.microsoft.com/office/powerpoint/2010/main" val="116878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1143000"/>
          </a:xfrm>
        </p:spPr>
        <p:txBody>
          <a:bodyPr/>
          <a:lstStyle/>
          <a:p>
            <a:pPr algn="ctr"/>
            <a:r>
              <a:rPr lang="en-US" sz="2800" dirty="0"/>
              <a:t>Pavement Treatment Types</a:t>
            </a:r>
            <a:br>
              <a:rPr lang="en-US" sz="2800" dirty="0"/>
            </a:br>
            <a:r>
              <a:rPr lang="en-US" sz="2800" dirty="0"/>
              <a:t>(Maintenance vs. </a:t>
            </a:r>
            <a:r>
              <a:rPr lang="en-US" sz="2800" b="1" dirty="0"/>
              <a:t>Alteration</a:t>
            </a:r>
            <a:r>
              <a:rPr lang="en-US" sz="2800" dirty="0"/>
              <a:t>)</a:t>
            </a:r>
            <a:br>
              <a:rPr lang="en-US" sz="2000" dirty="0"/>
            </a:br>
            <a:endParaRPr lang="en-US" sz="2000" dirty="0"/>
          </a:p>
        </p:txBody>
      </p:sp>
      <p:sp>
        <p:nvSpPr>
          <p:cNvPr id="2" name="Rectangle 1"/>
          <p:cNvSpPr/>
          <p:nvPr/>
        </p:nvSpPr>
        <p:spPr bwMode="auto">
          <a:xfrm>
            <a:off x="0" y="3467101"/>
            <a:ext cx="9144000" cy="266700"/>
          </a:xfrm>
          <a:prstGeom prst="rect">
            <a:avLst/>
          </a:prstGeom>
          <a:gradFill>
            <a:gsLst>
              <a:gs pos="0">
                <a:schemeClr val="accent1">
                  <a:shade val="30000"/>
                  <a:satMod val="115000"/>
                  <a:alpha val="50000"/>
                  <a:lumMod val="81000"/>
                  <a:lumOff val="19000"/>
                </a:schemeClr>
              </a:gs>
              <a:gs pos="50000">
                <a:schemeClr val="accent1">
                  <a:shade val="67500"/>
                  <a:satMod val="115000"/>
                </a:schemeClr>
              </a:gs>
              <a:gs pos="100000">
                <a:schemeClr val="accent1">
                  <a:shade val="100000"/>
                  <a:satMod val="115000"/>
                </a:schemeClr>
              </a:gs>
            </a:gsLst>
            <a:lin ang="5400000" scaled="0"/>
          </a:gra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solidFill>
                <a:prstClr val="black"/>
              </a:solidFill>
              <a:latin typeface="Arial" charset="0"/>
            </a:endParaRPr>
          </a:p>
        </p:txBody>
      </p:sp>
      <p:sp>
        <p:nvSpPr>
          <p:cNvPr id="4" name="Rectangle 3"/>
          <p:cNvSpPr/>
          <p:nvPr/>
        </p:nvSpPr>
        <p:spPr bwMode="auto">
          <a:xfrm>
            <a:off x="0" y="3733800"/>
            <a:ext cx="9144000" cy="2438400"/>
          </a:xfrm>
          <a:prstGeom prst="rect">
            <a:avLst/>
          </a:prstGeom>
          <a:blipFill dpi="0" rotWithShape="1">
            <a:blip r:embed="rId3">
              <a:alphaModFix amt="25000"/>
            </a:blip>
            <a:srcRect/>
            <a:tile tx="0" ty="0" sx="100000" sy="100000" flip="none" algn="tl"/>
          </a:blip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solidFill>
                <a:prstClr val="black"/>
              </a:solidFill>
              <a:latin typeface="Arial" charset="0"/>
            </a:endParaRPr>
          </a:p>
        </p:txBody>
      </p:sp>
      <p:sp>
        <p:nvSpPr>
          <p:cNvPr id="5" name="Rectangle 4"/>
          <p:cNvSpPr/>
          <p:nvPr/>
        </p:nvSpPr>
        <p:spPr>
          <a:xfrm>
            <a:off x="0" y="1066800"/>
            <a:ext cx="9144000" cy="1066800"/>
          </a:xfrm>
          <a:prstGeom prst="rect">
            <a:avLst/>
          </a:prstGeom>
          <a:noFill/>
        </p:spPr>
        <p:txBody>
          <a:bodyPr wrap="none" lIns="91440" tIns="45720" rIns="91440" bIns="4572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0070C0"/>
                </a:solidFill>
                <a:latin typeface="Calibri"/>
              </a:rPr>
              <a:t>MAINTENANCE</a:t>
            </a:r>
          </a:p>
        </p:txBody>
      </p:sp>
      <p:sp>
        <p:nvSpPr>
          <p:cNvPr id="8" name="Rectangle 7"/>
          <p:cNvSpPr/>
          <p:nvPr/>
        </p:nvSpPr>
        <p:spPr>
          <a:xfrm>
            <a:off x="0" y="3505200"/>
            <a:ext cx="9144000" cy="838200"/>
          </a:xfrm>
          <a:prstGeom prst="rect">
            <a:avLst/>
          </a:prstGeom>
          <a:noFill/>
        </p:spPr>
        <p:txBody>
          <a:bodyPr wrap="none" lIns="91440" tIns="45720" rIns="91440" bIns="4572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57B59"/>
                </a:solidFill>
                <a:latin typeface="Calibri"/>
              </a:rPr>
              <a:t>ALTERATION</a:t>
            </a:r>
          </a:p>
        </p:txBody>
      </p:sp>
      <p:cxnSp>
        <p:nvCxnSpPr>
          <p:cNvPr id="7" name="Straight Connector 6"/>
          <p:cNvCxnSpPr/>
          <p:nvPr/>
        </p:nvCxnSpPr>
        <p:spPr bwMode="auto">
          <a:xfrm>
            <a:off x="0" y="3505200"/>
            <a:ext cx="9144000" cy="0"/>
          </a:xfrm>
          <a:prstGeom prst="line">
            <a:avLst/>
          </a:prstGeom>
          <a:solidFill>
            <a:schemeClr val="bg1"/>
          </a:solidFill>
          <a:ln w="57150" cap="flat" cmpd="sng" algn="ctr">
            <a:solidFill>
              <a:schemeClr val="accent4">
                <a:lumMod val="10000"/>
              </a:schemeClr>
            </a:solidFill>
            <a:prstDash val="lgDash"/>
            <a:round/>
            <a:headEnd type="none" w="med" len="med"/>
            <a:tailEnd type="none" w="med" len="med"/>
          </a:ln>
          <a:effectLst/>
        </p:spPr>
      </p:cxnSp>
      <p:sp>
        <p:nvSpPr>
          <p:cNvPr id="12" name="Content Placeholder 2"/>
          <p:cNvSpPr txBox="1">
            <a:spLocks/>
          </p:cNvSpPr>
          <p:nvPr/>
        </p:nvSpPr>
        <p:spPr bwMode="auto">
          <a:xfrm>
            <a:off x="0" y="4457701"/>
            <a:ext cx="914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Font typeface="Times New Roman" pitchFamily="18" charset="0"/>
              <a:buChar char="–"/>
              <a:defRPr sz="2800">
                <a:solidFill>
                  <a:srgbClr val="000066"/>
                </a:solidFill>
                <a:latin typeface="+mn-lt"/>
              </a:defRPr>
            </a:lvl2pPr>
            <a:lvl3pPr marL="1143000" indent="-228600" algn="l" rtl="0" eaLnBrk="0" fontAlgn="base" hangingPunct="0">
              <a:spcBef>
                <a:spcPct val="20000"/>
              </a:spcBef>
              <a:spcAft>
                <a:spcPct val="0"/>
              </a:spcAft>
              <a:buClr>
                <a:srgbClr val="000066"/>
              </a:buClr>
              <a:buChar char="•"/>
              <a:defRPr sz="2400" i="1">
                <a:solidFill>
                  <a:srgbClr val="000066"/>
                </a:solidFill>
                <a:latin typeface="+mn-lt"/>
              </a:defRPr>
            </a:lvl3pPr>
            <a:lvl4pPr marL="1600200" indent="-228600" algn="l" rtl="0" eaLnBrk="0" fontAlgn="base" hangingPunct="0">
              <a:spcBef>
                <a:spcPct val="20000"/>
              </a:spcBef>
              <a:spcAft>
                <a:spcPct val="0"/>
              </a:spcAft>
              <a:buClr>
                <a:srgbClr val="000066"/>
              </a:buClr>
              <a:buChar char="–"/>
              <a:defRPr sz="2000">
                <a:solidFill>
                  <a:srgbClr val="000066"/>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rgbClr val="FFFFFF"/>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rgbClr val="FFFFFF"/>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rgbClr val="FFFFFF"/>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rgbClr val="FFFFFF"/>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rgbClr val="FFFFFF"/>
                </a:solidFill>
                <a:latin typeface="+mn-lt"/>
              </a:defRPr>
            </a:lvl9pPr>
          </a:lstStyle>
          <a:p>
            <a:pPr marL="225420" lvl="1" indent="0">
              <a:buNone/>
              <a:tabLst>
                <a:tab pos="4803655" algn="l"/>
              </a:tabLst>
              <a:defRPr/>
            </a:pPr>
            <a:r>
              <a:rPr lang="en-US" sz="1800" b="1" kern="0" dirty="0">
                <a:latin typeface="Calibri"/>
              </a:rPr>
              <a:t>Addition of New Layer of Asphalt 	Mill &amp; Fill / Mill &amp; Overlay</a:t>
            </a:r>
          </a:p>
          <a:p>
            <a:pPr marL="225420" lvl="1" indent="0">
              <a:buNone/>
              <a:tabLst>
                <a:tab pos="4803655" algn="l"/>
              </a:tabLst>
              <a:defRPr/>
            </a:pPr>
            <a:r>
              <a:rPr lang="en-US" sz="1800" b="1" kern="0" dirty="0">
                <a:latin typeface="Calibri"/>
              </a:rPr>
              <a:t>Cape Seals	New Construction</a:t>
            </a:r>
          </a:p>
          <a:p>
            <a:pPr marL="225420" lvl="1" indent="0">
              <a:buNone/>
              <a:tabLst>
                <a:tab pos="4803655" algn="l"/>
              </a:tabLst>
              <a:defRPr/>
            </a:pPr>
            <a:r>
              <a:rPr lang="en-US" sz="1800" b="1" kern="0" dirty="0">
                <a:latin typeface="Calibri"/>
              </a:rPr>
              <a:t>Hot In-Place Recycling 	Open-graded Surface Course</a:t>
            </a:r>
          </a:p>
          <a:p>
            <a:pPr marL="225420" lvl="1" indent="0">
              <a:buNone/>
              <a:tabLst>
                <a:tab pos="4803655" algn="l"/>
              </a:tabLst>
              <a:defRPr/>
            </a:pPr>
            <a:r>
              <a:rPr lang="en-US" sz="1800" b="1" kern="0" dirty="0">
                <a:latin typeface="Calibri"/>
              </a:rPr>
              <a:t>Microsurfacing / Thin-Lift Overlay </a:t>
            </a:r>
            <a:r>
              <a:rPr lang="en-US" sz="1600" b="1" kern="0" dirty="0">
                <a:latin typeface="Calibri"/>
              </a:rPr>
              <a:t>	</a:t>
            </a:r>
            <a:r>
              <a:rPr lang="en-US" sz="1800" b="1" kern="0" dirty="0">
                <a:latin typeface="Calibri"/>
              </a:rPr>
              <a:t>Rehabilitation and Reconstruction</a:t>
            </a:r>
          </a:p>
        </p:txBody>
      </p:sp>
      <p:sp>
        <p:nvSpPr>
          <p:cNvPr id="11" name="Content Placeholder 2"/>
          <p:cNvSpPr>
            <a:spLocks noGrp="1"/>
          </p:cNvSpPr>
          <p:nvPr>
            <p:ph idx="1"/>
          </p:nvPr>
        </p:nvSpPr>
        <p:spPr>
          <a:xfrm>
            <a:off x="0" y="1905001"/>
            <a:ext cx="9144000" cy="1485900"/>
          </a:xfrm>
        </p:spPr>
        <p:txBody>
          <a:bodyPr/>
          <a:lstStyle/>
          <a:p>
            <a:pPr marL="225420" lvl="1" indent="0">
              <a:tabLst>
                <a:tab pos="0" algn="l"/>
                <a:tab pos="3206670" algn="l"/>
                <a:tab pos="5595799" algn="l"/>
                <a:tab pos="5718032" algn="l"/>
              </a:tabLst>
              <a:defRPr/>
            </a:pPr>
            <a:r>
              <a:rPr lang="en-US" sz="1800" b="1" dirty="0"/>
              <a:t>Chip Seals 	Fog Seals 	Scrub Sealing </a:t>
            </a:r>
          </a:p>
          <a:p>
            <a:pPr marL="225420" lvl="1" indent="0">
              <a:tabLst>
                <a:tab pos="0" algn="l"/>
                <a:tab pos="3206670" algn="l"/>
                <a:tab pos="5595799" algn="l"/>
                <a:tab pos="5718032" algn="l"/>
              </a:tabLst>
              <a:defRPr/>
            </a:pPr>
            <a:r>
              <a:rPr lang="en-US" sz="1800" b="1" dirty="0"/>
              <a:t>Crack Filling and Sealing 	Joint Crack Seals 	Slurry Seals</a:t>
            </a:r>
          </a:p>
          <a:p>
            <a:pPr marL="225420" lvl="1" indent="0">
              <a:tabLst>
                <a:tab pos="0" algn="l"/>
                <a:tab pos="3206670" algn="l"/>
                <a:tab pos="5595799" algn="l"/>
                <a:tab pos="5718032" algn="l"/>
              </a:tabLst>
              <a:defRPr/>
            </a:pPr>
            <a:r>
              <a:rPr lang="en-US" sz="1800" b="1" dirty="0"/>
              <a:t>Diamond Grinding 	Joint repairs	Spot High-Friction Treatments </a:t>
            </a:r>
          </a:p>
          <a:p>
            <a:pPr marL="225420" lvl="1" indent="0">
              <a:tabLst>
                <a:tab pos="0" algn="l"/>
                <a:tab pos="3206670" algn="l"/>
                <a:tab pos="5595799" algn="l"/>
                <a:tab pos="5718032" algn="l"/>
              </a:tabLst>
              <a:defRPr/>
            </a:pPr>
            <a:r>
              <a:rPr lang="en-US" sz="1800" b="1" dirty="0"/>
              <a:t>Dowel Bar Retrofit 	Pavement Patching 	Surface Sealing</a:t>
            </a:r>
          </a:p>
        </p:txBody>
      </p:sp>
      <p:sp>
        <p:nvSpPr>
          <p:cNvPr id="6" name="TextBox 5"/>
          <p:cNvSpPr txBox="1"/>
          <p:nvPr/>
        </p:nvSpPr>
        <p:spPr>
          <a:xfrm>
            <a:off x="0" y="6224194"/>
            <a:ext cx="8490857" cy="461665"/>
          </a:xfrm>
          <a:prstGeom prst="rect">
            <a:avLst/>
          </a:prstGeom>
          <a:noFill/>
        </p:spPr>
        <p:txBody>
          <a:bodyPr wrap="square" rtlCol="0">
            <a:spAutoFit/>
          </a:bodyPr>
          <a:lstStyle/>
          <a:p>
            <a:r>
              <a:rPr lang="en-US" sz="2400" dirty="0">
                <a:solidFill>
                  <a:prstClr val="black"/>
                </a:solidFill>
                <a:latin typeface="Calibri"/>
                <a:hlinkClick r:id="rId4"/>
              </a:rPr>
              <a:t>https://www.fhwa.dot.gov/civilrights/programs/doj_fhwa_ta.cfm</a:t>
            </a:r>
            <a:endParaRPr lang="en-US" sz="2400" dirty="0">
              <a:solidFill>
                <a:prstClr val="black"/>
              </a:solidFill>
              <a:latin typeface="Calibri"/>
            </a:endParaRPr>
          </a:p>
        </p:txBody>
      </p:sp>
      <p:sp>
        <p:nvSpPr>
          <p:cNvPr id="13" name="Slide Number Placeholder 8"/>
          <p:cNvSpPr txBox="1">
            <a:spLocks/>
          </p:cNvSpPr>
          <p:nvPr/>
        </p:nvSpPr>
        <p:spPr>
          <a:xfrm>
            <a:off x="8209598" y="6459088"/>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D3E23856-0F6E-49DB-9C33-7DBA9668D177}" type="slidenum">
              <a:rPr lang="en-US">
                <a:solidFill>
                  <a:prstClr val="black"/>
                </a:solidFill>
                <a:latin typeface="Calibri"/>
              </a:rPr>
              <a:pPr/>
              <a:t>11</a:t>
            </a:fld>
            <a:endParaRPr lang="en-US" dirty="0">
              <a:solidFill>
                <a:prstClr val="black"/>
              </a:solidFill>
              <a:latin typeface="Calibri"/>
            </a:endParaRPr>
          </a:p>
        </p:txBody>
      </p:sp>
      <p:pic>
        <p:nvPicPr>
          <p:cNvPr id="14" name="Picture 2"/>
          <p:cNvPicPr>
            <a:picLocks noChangeAspect="1" noChangeArrowheads="1"/>
          </p:cNvPicPr>
          <p:nvPr/>
        </p:nvPicPr>
        <p:blipFill>
          <a:blip r:embed="rId5" cstate="print"/>
          <a:srcRect/>
          <a:stretch>
            <a:fillRect/>
          </a:stretch>
        </p:blipFill>
        <p:spPr bwMode="auto">
          <a:xfrm>
            <a:off x="7350964" y="193835"/>
            <a:ext cx="1459043" cy="1459043"/>
          </a:xfrm>
          <a:prstGeom prst="rect">
            <a:avLst/>
          </a:prstGeom>
          <a:ln>
            <a:noFill/>
          </a:ln>
          <a:effectLst>
            <a:outerShdw blurRad="292100" dist="139700" dir="2700000" algn="tl" rotWithShape="0">
              <a:srgbClr val="333333">
                <a:alpha val="65000"/>
              </a:srgbClr>
            </a:outerShdw>
          </a:effectLst>
        </p:spPr>
      </p:pic>
      <p:sp>
        <p:nvSpPr>
          <p:cNvPr id="24" name="Arrow: Right 23"/>
          <p:cNvSpPr/>
          <p:nvPr/>
        </p:nvSpPr>
        <p:spPr>
          <a:xfrm>
            <a:off x="1787387" y="3752851"/>
            <a:ext cx="934041" cy="4762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p:cNvSpPr/>
          <p:nvPr/>
        </p:nvSpPr>
        <p:spPr>
          <a:xfrm>
            <a:off x="1430054" y="1270626"/>
            <a:ext cx="934041" cy="4762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7086" y="4457701"/>
            <a:ext cx="8403771" cy="135255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7086" y="1927689"/>
            <a:ext cx="8961664" cy="135255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p:cNvSpPr/>
          <p:nvPr/>
        </p:nvSpPr>
        <p:spPr>
          <a:xfrm>
            <a:off x="1800168" y="3752851"/>
            <a:ext cx="934041" cy="4762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p:cNvSpPr/>
          <p:nvPr/>
        </p:nvSpPr>
        <p:spPr>
          <a:xfrm>
            <a:off x="1430054" y="1270626"/>
            <a:ext cx="934041" cy="4762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6"/>
          <a:stretch>
            <a:fillRect/>
          </a:stretch>
        </p:blipFill>
        <p:spPr>
          <a:xfrm>
            <a:off x="87086" y="389525"/>
            <a:ext cx="1855409" cy="327852"/>
          </a:xfrm>
          <a:prstGeom prst="rect">
            <a:avLst/>
          </a:prstGeom>
        </p:spPr>
      </p:pic>
      <p:sp>
        <p:nvSpPr>
          <p:cNvPr id="31" name="Oval 30"/>
          <p:cNvSpPr/>
          <p:nvPr/>
        </p:nvSpPr>
        <p:spPr bwMode="auto">
          <a:xfrm>
            <a:off x="152400" y="1828800"/>
            <a:ext cx="1447800" cy="4572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solidFill>
                <a:prstClr val="black"/>
              </a:solidFill>
              <a:latin typeface="Arial" charset="0"/>
            </a:endParaRPr>
          </a:p>
        </p:txBody>
      </p:sp>
      <p:sp>
        <p:nvSpPr>
          <p:cNvPr id="32" name="Oval 31"/>
          <p:cNvSpPr/>
          <p:nvPr/>
        </p:nvSpPr>
        <p:spPr bwMode="auto">
          <a:xfrm>
            <a:off x="5410200" y="2172587"/>
            <a:ext cx="1828800" cy="4572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solidFill>
                <a:prstClr val="black"/>
              </a:solidFill>
              <a:latin typeface="Arial" charset="0"/>
            </a:endParaRPr>
          </a:p>
        </p:txBody>
      </p:sp>
      <p:cxnSp>
        <p:nvCxnSpPr>
          <p:cNvPr id="33" name="Curved Connector 8"/>
          <p:cNvCxnSpPr/>
          <p:nvPr/>
        </p:nvCxnSpPr>
        <p:spPr bwMode="auto">
          <a:xfrm>
            <a:off x="1600200" y="2057401"/>
            <a:ext cx="3810000" cy="343787"/>
          </a:xfrm>
          <a:prstGeom prst="curvedConnector3">
            <a:avLst>
              <a:gd name="adj1" fmla="val 50000"/>
            </a:avLst>
          </a:prstGeom>
          <a:solidFill>
            <a:schemeClr val="bg1"/>
          </a:solidFill>
          <a:ln w="38100" cap="flat" cmpd="sng" algn="ctr">
            <a:solidFill>
              <a:srgbClr val="FF0000"/>
            </a:solidFill>
            <a:prstDash val="sysDash"/>
            <a:round/>
            <a:headEnd type="none" w="med" len="med"/>
            <a:tailEnd type="arrow"/>
          </a:ln>
          <a:effectLst/>
        </p:spPr>
      </p:cxnSp>
      <p:cxnSp>
        <p:nvCxnSpPr>
          <p:cNvPr id="34" name="Curved Connector 19"/>
          <p:cNvCxnSpPr>
            <a:stCxn id="32" idx="3"/>
            <a:endCxn id="35" idx="6"/>
          </p:cNvCxnSpPr>
          <p:nvPr/>
        </p:nvCxnSpPr>
        <p:spPr bwMode="auto">
          <a:xfrm rot="5400000">
            <a:off x="2434502" y="1728530"/>
            <a:ext cx="2409219" cy="4077822"/>
          </a:xfrm>
          <a:prstGeom prst="curvedConnector2">
            <a:avLst/>
          </a:prstGeom>
          <a:solidFill>
            <a:schemeClr val="bg1"/>
          </a:solidFill>
          <a:ln w="38100" cap="flat" cmpd="sng" algn="ctr">
            <a:solidFill>
              <a:srgbClr val="FF0000"/>
            </a:solidFill>
            <a:prstDash val="sysDash"/>
            <a:round/>
            <a:headEnd type="none" w="med" len="med"/>
            <a:tailEnd type="arrow"/>
          </a:ln>
          <a:effectLst/>
        </p:spPr>
      </p:cxnSp>
      <p:sp>
        <p:nvSpPr>
          <p:cNvPr id="35" name="Oval 34"/>
          <p:cNvSpPr/>
          <p:nvPr/>
        </p:nvSpPr>
        <p:spPr bwMode="auto">
          <a:xfrm>
            <a:off x="152400" y="4743451"/>
            <a:ext cx="1447800" cy="4572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solidFill>
                <a:prstClr val="black"/>
              </a:solidFill>
              <a:latin typeface="Arial" charset="0"/>
            </a:endParaRPr>
          </a:p>
        </p:txBody>
      </p:sp>
    </p:spTree>
    <p:extLst>
      <p:ext uri="{BB962C8B-B14F-4D97-AF65-F5344CB8AC3E}">
        <p14:creationId xmlns:p14="http://schemas.microsoft.com/office/powerpoint/2010/main" val="311356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9000"/>
                                  </p:stCondLst>
                                  <p:childTnLst>
                                    <p:set>
                                      <p:cBhvr>
                                        <p:cTn id="8" dur="1" fill="hold">
                                          <p:stCondLst>
                                            <p:cond delay="0"/>
                                          </p:stCondLst>
                                        </p:cTn>
                                        <p:tgtEl>
                                          <p:spTgt spid="29"/>
                                        </p:tgtEl>
                                        <p:attrNameLst>
                                          <p:attrName>style.visibility</p:attrName>
                                        </p:attrNameLst>
                                      </p:cBhvr>
                                      <p:to>
                                        <p:strVal val="visible"/>
                                      </p:to>
                                    </p:set>
                                  </p:childTnLst>
                                </p:cTn>
                              </p:par>
                              <p:par>
                                <p:cTn id="9" presetID="22" presetClass="entr" presetSubtype="8" fill="hold" grpId="0" nodeType="withEffect">
                                  <p:stCondLst>
                                    <p:cond delay="121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0"/>
                                        <p:tgtEl>
                                          <p:spTgt spid="24"/>
                                        </p:tgtEl>
                                      </p:cBhvr>
                                    </p:animEffect>
                                  </p:childTnLst>
                                  <p:subTnLst>
                                    <p:set>
                                      <p:cBhvr override="childStyle">
                                        <p:cTn dur="1" fill="hold" display="0" masterRel="sameClick" afterEffect="1">
                                          <p:stCondLst>
                                            <p:cond evt="end" delay="0">
                                              <p:tn val="9"/>
                                            </p:cond>
                                          </p:stCondLst>
                                        </p:cTn>
                                        <p:tgtEl>
                                          <p:spTgt spid="24"/>
                                        </p:tgtEl>
                                        <p:attrNameLst>
                                          <p:attrName>style.visibility</p:attrName>
                                        </p:attrNameLst>
                                      </p:cBhvr>
                                      <p:to>
                                        <p:strVal val="hidden"/>
                                      </p:to>
                                    </p:set>
                                  </p:subTnLst>
                                </p:cTn>
                              </p:par>
                              <p:par>
                                <p:cTn id="12" presetID="22" presetClass="entr" presetSubtype="8" fill="hold" grpId="0" nodeType="withEffect">
                                  <p:stCondLst>
                                    <p:cond delay="1830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0"/>
                                        <p:tgtEl>
                                          <p:spTgt spid="27"/>
                                        </p:tgtEl>
                                      </p:cBhvr>
                                    </p:animEffect>
                                  </p:childTnLst>
                                  <p:subTnLst>
                                    <p:set>
                                      <p:cBhvr override="childStyle">
                                        <p:cTn dur="1" fill="hold" display="0" masterRel="sameClick" afterEffect="1">
                                          <p:stCondLst>
                                            <p:cond evt="end" delay="0">
                                              <p:tn val="12"/>
                                            </p:cond>
                                          </p:stCondLst>
                                        </p:cTn>
                                        <p:tgtEl>
                                          <p:spTgt spid="27"/>
                                        </p:tgtEl>
                                        <p:attrNameLst>
                                          <p:attrName>style.visibility</p:attrName>
                                        </p:attrNameLst>
                                      </p:cBhvr>
                                      <p:to>
                                        <p:strVal val="hidden"/>
                                      </p:to>
                                    </p:set>
                                  </p:subTnLst>
                                </p:cTn>
                              </p:par>
                              <p:par>
                                <p:cTn id="15" presetID="22" presetClass="entr" presetSubtype="8" fill="hold" grpId="0" nodeType="withEffect">
                                  <p:stCondLst>
                                    <p:cond delay="3170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0"/>
                                        <p:tgtEl>
                                          <p:spTgt spid="25"/>
                                        </p:tgtEl>
                                      </p:cBhvr>
                                    </p:animEffect>
                                  </p:childTnLst>
                                  <p:subTnLst>
                                    <p:set>
                                      <p:cBhvr override="childStyle">
                                        <p:cTn dur="1" fill="hold" display="0" masterRel="sameClick" afterEffect="1">
                                          <p:stCondLst>
                                            <p:cond evt="end" delay="0">
                                              <p:tn val="15"/>
                                            </p:cond>
                                          </p:stCondLst>
                                        </p:cTn>
                                        <p:tgtEl>
                                          <p:spTgt spid="25"/>
                                        </p:tgtEl>
                                        <p:attrNameLst>
                                          <p:attrName>style.visibility</p:attrName>
                                        </p:attrNameLst>
                                      </p:cBhvr>
                                      <p:to>
                                        <p:strVal val="hidden"/>
                                      </p:to>
                                    </p:set>
                                  </p:subTnLst>
                                </p:cTn>
                              </p:par>
                              <p:par>
                                <p:cTn id="18" presetID="22" presetClass="entr" presetSubtype="8" fill="hold" grpId="0" nodeType="withEffect">
                                  <p:stCondLst>
                                    <p:cond delay="602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0"/>
                                        <p:tgtEl>
                                          <p:spTgt spid="26"/>
                                        </p:tgtEl>
                                      </p:cBhvr>
                                    </p:animEffect>
                                  </p:childTnLst>
                                  <p:subTnLst>
                                    <p:set>
                                      <p:cBhvr override="childStyle">
                                        <p:cTn dur="1" fill="hold" display="0" masterRel="sameClick" afterEffect="1">
                                          <p:stCondLst>
                                            <p:cond evt="end" delay="0">
                                              <p:tn val="18"/>
                                            </p:cond>
                                          </p:stCondLst>
                                        </p:cTn>
                                        <p:tgtEl>
                                          <p:spTgt spid="26"/>
                                        </p:tgtEl>
                                        <p:attrNameLst>
                                          <p:attrName>style.visibility</p:attrName>
                                        </p:attrNameLst>
                                      </p:cBhvr>
                                      <p:to>
                                        <p:strVal val="hidden"/>
                                      </p:to>
                                    </p:set>
                                  </p:subTnLst>
                                </p:cTn>
                              </p:par>
                              <p:par>
                                <p:cTn id="21" presetID="22" presetClass="entr" presetSubtype="8" fill="hold" grpId="0" nodeType="withEffect">
                                  <p:stCondLst>
                                    <p:cond delay="6600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3000"/>
                                        <p:tgtEl>
                                          <p:spTgt spid="30"/>
                                        </p:tgtEl>
                                      </p:cBhvr>
                                    </p:animEffect>
                                  </p:childTnLst>
                                  <p:subTnLst>
                                    <p:set>
                                      <p:cBhvr override="childStyle">
                                        <p:cTn dur="1" fill="hold" display="0" masterRel="sameClick" afterEffect="1">
                                          <p:stCondLst>
                                            <p:cond evt="end" delay="0">
                                              <p:tn val="21"/>
                                            </p:cond>
                                          </p:stCondLst>
                                        </p:cTn>
                                        <p:tgtEl>
                                          <p:spTgt spid="30"/>
                                        </p:tgtEl>
                                        <p:attrNameLst>
                                          <p:attrName>style.visibility</p:attrName>
                                        </p:attrNameLst>
                                      </p:cBhvr>
                                      <p:to>
                                        <p:strVal val="hidden"/>
                                      </p:to>
                                    </p:set>
                                  </p:subTnLst>
                                </p:cTn>
                              </p:par>
                              <p:par>
                                <p:cTn id="24" presetID="22" presetClass="entr" presetSubtype="8" fill="hold" grpId="0" nodeType="withEffect">
                                  <p:stCondLst>
                                    <p:cond delay="70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0"/>
                                        <p:tgtEl>
                                          <p:spTgt spid="28"/>
                                        </p:tgtEl>
                                      </p:cBhvr>
                                    </p:animEffect>
                                  </p:childTnLst>
                                  <p:subTnLst>
                                    <p:set>
                                      <p:cBhvr override="childStyle">
                                        <p:cTn dur="1" fill="hold" display="0" masterRel="sameClick" afterEffect="1">
                                          <p:stCondLst>
                                            <p:cond evt="end" delay="0">
                                              <p:tn val="24"/>
                                            </p:cond>
                                          </p:stCondLst>
                                        </p:cTn>
                                        <p:tgtEl>
                                          <p:spTgt spid="28"/>
                                        </p:tgtEl>
                                        <p:attrNameLst>
                                          <p:attrName>style.visibility</p:attrName>
                                        </p:attrNameLst>
                                      </p:cBhvr>
                                      <p:to>
                                        <p:strVal val="hidden"/>
                                      </p:to>
                                    </p:set>
                                  </p:subTnLst>
                                </p:cTn>
                              </p:par>
                              <p:par>
                                <p:cTn id="27" presetID="1" presetClass="entr" presetSubtype="0" fill="hold" grpId="0" nodeType="withEffect">
                                  <p:stCondLst>
                                    <p:cond delay="8850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8900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8950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9000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9050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5" grpId="0" animBg="1"/>
      <p:bldP spid="28" grpId="0" animBg="1"/>
      <p:bldP spid="27" grpId="0" animBg="1"/>
      <p:bldP spid="30" grpId="0" animBg="1"/>
      <p:bldP spid="31"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24" y="172872"/>
            <a:ext cx="9144000" cy="1143000"/>
          </a:xfrm>
        </p:spPr>
        <p:txBody>
          <a:bodyPr/>
          <a:lstStyle/>
          <a:p>
            <a:pPr algn="ctr"/>
            <a:r>
              <a:rPr lang="en-US" sz="3200" dirty="0"/>
              <a:t>Examples of Implementation</a:t>
            </a:r>
            <a:br>
              <a:rPr lang="en-US" sz="2000" dirty="0"/>
            </a:br>
            <a:endParaRPr lang="en-US" sz="2000" dirty="0"/>
          </a:p>
        </p:txBody>
      </p:sp>
      <p:sp>
        <p:nvSpPr>
          <p:cNvPr id="4" name="Content Placeholder 2"/>
          <p:cNvSpPr txBox="1">
            <a:spLocks/>
          </p:cNvSpPr>
          <p:nvPr/>
        </p:nvSpPr>
        <p:spPr bwMode="auto">
          <a:xfrm>
            <a:off x="3873936" y="1295400"/>
            <a:ext cx="383721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Font typeface="Times New Roman" pitchFamily="18" charset="0"/>
              <a:buChar char="–"/>
              <a:defRPr sz="2800">
                <a:solidFill>
                  <a:srgbClr val="000066"/>
                </a:solidFill>
                <a:latin typeface="+mn-lt"/>
              </a:defRPr>
            </a:lvl2pPr>
            <a:lvl3pPr marL="1143000" indent="-228600" algn="l" rtl="0" eaLnBrk="0" fontAlgn="base" hangingPunct="0">
              <a:spcBef>
                <a:spcPct val="20000"/>
              </a:spcBef>
              <a:spcAft>
                <a:spcPct val="0"/>
              </a:spcAft>
              <a:buClr>
                <a:srgbClr val="000066"/>
              </a:buClr>
              <a:buChar char="•"/>
              <a:defRPr sz="2400" i="1">
                <a:solidFill>
                  <a:srgbClr val="000066"/>
                </a:solidFill>
                <a:latin typeface="+mn-lt"/>
              </a:defRPr>
            </a:lvl3pPr>
            <a:lvl4pPr marL="1600200" indent="-228600" algn="l" rtl="0" eaLnBrk="0" fontAlgn="base" hangingPunct="0">
              <a:spcBef>
                <a:spcPct val="20000"/>
              </a:spcBef>
              <a:spcAft>
                <a:spcPct val="0"/>
              </a:spcAft>
              <a:buClr>
                <a:srgbClr val="000066"/>
              </a:buClr>
              <a:buChar char="–"/>
              <a:defRPr sz="2000">
                <a:solidFill>
                  <a:srgbClr val="000066"/>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rgbClr val="FFFFFF"/>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rgbClr val="FFFFFF"/>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rgbClr val="FFFFFF"/>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rgbClr val="FFFFFF"/>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rgbClr val="FFFFFF"/>
                </a:solidFill>
                <a:latin typeface="+mn-lt"/>
              </a:defRPr>
            </a:lvl9pPr>
          </a:lstStyle>
          <a:p>
            <a:pPr marL="0" lvl="1" indent="0">
              <a:buNone/>
              <a:defRPr/>
            </a:pPr>
            <a:r>
              <a:rPr lang="en-US" sz="2000" b="1" u="sng" kern="0" dirty="0">
                <a:latin typeface="Calibri"/>
              </a:rPr>
              <a:t>Updated Fiscal Year Plan</a:t>
            </a:r>
          </a:p>
          <a:p>
            <a:pPr marL="0" lvl="1" indent="0">
              <a:buNone/>
              <a:defRPr/>
            </a:pPr>
            <a:endParaRPr lang="en-US" sz="2000" b="1" kern="0" dirty="0">
              <a:latin typeface="Calibri"/>
            </a:endParaRPr>
          </a:p>
          <a:p>
            <a:pPr marL="0" lvl="1" indent="0">
              <a:buNone/>
              <a:defRPr/>
            </a:pPr>
            <a:r>
              <a:rPr lang="en-US" sz="2000" b="1" kern="0" dirty="0">
                <a:latin typeface="Calibri"/>
              </a:rPr>
              <a:t>Project A = Slurry Seal</a:t>
            </a:r>
          </a:p>
          <a:p>
            <a:pPr marL="0" lvl="1" indent="0">
              <a:buNone/>
              <a:defRPr/>
            </a:pPr>
            <a:endParaRPr lang="en-US" sz="2000" b="1" kern="0" dirty="0">
              <a:latin typeface="Calibri"/>
            </a:endParaRPr>
          </a:p>
          <a:p>
            <a:pPr marL="0" lvl="1" indent="0">
              <a:buNone/>
              <a:defRPr/>
            </a:pPr>
            <a:br>
              <a:rPr lang="en-US" sz="2000" b="1" kern="0" dirty="0">
                <a:latin typeface="Calibri"/>
              </a:rPr>
            </a:br>
            <a:r>
              <a:rPr lang="en-US" sz="2000" b="1" kern="0" dirty="0">
                <a:latin typeface="Calibri"/>
              </a:rPr>
              <a:t>Project B = Mill &amp; Fill</a:t>
            </a:r>
          </a:p>
          <a:p>
            <a:pPr marL="0" lvl="1" indent="0">
              <a:buNone/>
              <a:defRPr/>
            </a:pPr>
            <a:r>
              <a:rPr lang="en-US" sz="2000" b="1" kern="0" dirty="0">
                <a:latin typeface="Calibri"/>
              </a:rPr>
              <a:t>Project B1 = Install Curb Ramp</a:t>
            </a:r>
          </a:p>
          <a:p>
            <a:pPr marL="0" lvl="1" indent="0">
              <a:buNone/>
              <a:defRPr/>
            </a:pPr>
            <a:endParaRPr lang="en-US" sz="2000" b="1" kern="0" dirty="0">
              <a:latin typeface="Calibri"/>
            </a:endParaRPr>
          </a:p>
          <a:p>
            <a:pPr marL="0" lvl="1" indent="0">
              <a:buNone/>
              <a:defRPr/>
            </a:pPr>
            <a:r>
              <a:rPr lang="en-US" sz="2000" b="1" kern="0" dirty="0">
                <a:latin typeface="Calibri"/>
              </a:rPr>
              <a:t>Project C = Microsurfacing</a:t>
            </a:r>
          </a:p>
          <a:p>
            <a:pPr marL="0" lvl="1" indent="0">
              <a:buNone/>
              <a:defRPr/>
            </a:pPr>
            <a:r>
              <a:rPr lang="en-US" sz="2000" b="1" kern="0" dirty="0">
                <a:latin typeface="Calibri"/>
              </a:rPr>
              <a:t>(project does not have sidewalks)</a:t>
            </a:r>
          </a:p>
          <a:p>
            <a:pPr marL="0" lvl="1" indent="0">
              <a:buNone/>
              <a:defRPr/>
            </a:pPr>
            <a:endParaRPr lang="en-US" sz="2000" b="1" kern="0" dirty="0">
              <a:latin typeface="Calibri"/>
            </a:endParaRPr>
          </a:p>
          <a:p>
            <a:pPr marL="0" lvl="1" indent="0">
              <a:buNone/>
              <a:defRPr/>
            </a:pPr>
            <a:r>
              <a:rPr lang="en-US" sz="2000" b="1" kern="0" dirty="0">
                <a:latin typeface="Calibri"/>
              </a:rPr>
              <a:t>Project D = Reconstruction (including curb ramp work)</a:t>
            </a:r>
          </a:p>
          <a:p>
            <a:pPr lvl="1">
              <a:buFont typeface="Wingdings" pitchFamily="2" charset="2"/>
              <a:buChar char="Ø"/>
              <a:defRPr/>
            </a:pPr>
            <a:endParaRPr lang="en-US" sz="1600" b="1" kern="0" dirty="0">
              <a:latin typeface="Calibri"/>
            </a:endParaRPr>
          </a:p>
          <a:p>
            <a:pPr lvl="1">
              <a:buFont typeface="Wingdings" pitchFamily="2" charset="2"/>
              <a:buChar char="Ø"/>
              <a:defRPr/>
            </a:pPr>
            <a:endParaRPr lang="en-US" sz="1600" b="1" kern="0" dirty="0">
              <a:latin typeface="Calibri"/>
            </a:endParaRPr>
          </a:p>
          <a:p>
            <a:pPr marL="457189" lvl="1" indent="0">
              <a:buNone/>
              <a:defRPr/>
            </a:pPr>
            <a:endParaRPr lang="en-US" sz="2000" kern="0" dirty="0">
              <a:latin typeface="Calibri"/>
            </a:endParaRPr>
          </a:p>
          <a:p>
            <a:pPr marL="457189" lvl="1" indent="0">
              <a:buNone/>
              <a:defRPr/>
            </a:pPr>
            <a:endParaRPr lang="en-US" sz="2000" kern="0" dirty="0">
              <a:latin typeface="Calibri"/>
            </a:endParaRPr>
          </a:p>
        </p:txBody>
      </p:sp>
      <p:sp>
        <p:nvSpPr>
          <p:cNvPr id="6" name="Content Placeholder 2"/>
          <p:cNvSpPr txBox="1">
            <a:spLocks/>
          </p:cNvSpPr>
          <p:nvPr/>
        </p:nvSpPr>
        <p:spPr bwMode="auto">
          <a:xfrm>
            <a:off x="255818" y="1295400"/>
            <a:ext cx="336912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Font typeface="Times New Roman" pitchFamily="18" charset="0"/>
              <a:buChar char="–"/>
              <a:defRPr sz="2800">
                <a:solidFill>
                  <a:srgbClr val="000066"/>
                </a:solidFill>
                <a:latin typeface="+mn-lt"/>
              </a:defRPr>
            </a:lvl2pPr>
            <a:lvl3pPr marL="1143000" indent="-228600" algn="l" rtl="0" eaLnBrk="0" fontAlgn="base" hangingPunct="0">
              <a:spcBef>
                <a:spcPct val="20000"/>
              </a:spcBef>
              <a:spcAft>
                <a:spcPct val="0"/>
              </a:spcAft>
              <a:buClr>
                <a:srgbClr val="000066"/>
              </a:buClr>
              <a:buChar char="•"/>
              <a:defRPr sz="2400" i="1">
                <a:solidFill>
                  <a:srgbClr val="000066"/>
                </a:solidFill>
                <a:latin typeface="+mn-lt"/>
              </a:defRPr>
            </a:lvl3pPr>
            <a:lvl4pPr marL="1600200" indent="-228600" algn="l" rtl="0" eaLnBrk="0" fontAlgn="base" hangingPunct="0">
              <a:spcBef>
                <a:spcPct val="20000"/>
              </a:spcBef>
              <a:spcAft>
                <a:spcPct val="0"/>
              </a:spcAft>
              <a:buClr>
                <a:srgbClr val="000066"/>
              </a:buClr>
              <a:buChar char="–"/>
              <a:defRPr sz="2000">
                <a:solidFill>
                  <a:srgbClr val="000066"/>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rgbClr val="FFFFFF"/>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rgbClr val="FFFFFF"/>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rgbClr val="FFFFFF"/>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rgbClr val="FFFFFF"/>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rgbClr val="FFFFFF"/>
                </a:solidFill>
                <a:latin typeface="+mn-lt"/>
              </a:defRPr>
            </a:lvl9pPr>
          </a:lstStyle>
          <a:p>
            <a:pPr marL="0" lvl="1" indent="0">
              <a:buNone/>
              <a:defRPr/>
            </a:pPr>
            <a:r>
              <a:rPr lang="en-US" sz="2000" b="1" u="sng" kern="0" dirty="0">
                <a:latin typeface="Calibri"/>
              </a:rPr>
              <a:t>Current Fiscal Year Plan</a:t>
            </a:r>
          </a:p>
          <a:p>
            <a:pPr marL="0" lvl="1" indent="0">
              <a:buNone/>
              <a:defRPr/>
            </a:pPr>
            <a:endParaRPr lang="en-US" sz="2000" b="1" kern="0" dirty="0">
              <a:latin typeface="Calibri"/>
            </a:endParaRPr>
          </a:p>
          <a:p>
            <a:pPr marL="0" lvl="1" indent="0">
              <a:buNone/>
              <a:defRPr/>
            </a:pPr>
            <a:r>
              <a:rPr lang="en-US" sz="2000" b="1" kern="0" dirty="0">
                <a:latin typeface="Calibri"/>
              </a:rPr>
              <a:t>Project A = Slurry Seal</a:t>
            </a:r>
          </a:p>
          <a:p>
            <a:pPr marL="0" lvl="1" indent="0">
              <a:buNone/>
              <a:defRPr/>
            </a:pPr>
            <a:endParaRPr lang="en-US" sz="2000" b="1" kern="0" dirty="0">
              <a:latin typeface="Calibri"/>
            </a:endParaRPr>
          </a:p>
          <a:p>
            <a:pPr marL="0" lvl="1" indent="0">
              <a:buNone/>
              <a:defRPr/>
            </a:pPr>
            <a:br>
              <a:rPr lang="en-US" sz="2000" b="1" kern="0" dirty="0">
                <a:latin typeface="Calibri"/>
              </a:rPr>
            </a:br>
            <a:r>
              <a:rPr lang="en-US" sz="2000" b="1" kern="0" dirty="0">
                <a:latin typeface="Calibri"/>
              </a:rPr>
              <a:t>Project B = Mill &amp; Fill</a:t>
            </a:r>
          </a:p>
          <a:p>
            <a:pPr marL="0" lvl="1" indent="0">
              <a:buNone/>
              <a:defRPr/>
            </a:pPr>
            <a:endParaRPr lang="en-US" sz="2000" b="1" kern="0" dirty="0">
              <a:latin typeface="Calibri"/>
            </a:endParaRPr>
          </a:p>
          <a:p>
            <a:pPr marL="0" lvl="1" indent="0">
              <a:buNone/>
              <a:defRPr/>
            </a:pPr>
            <a:endParaRPr lang="en-US" sz="2000" b="1" kern="0" dirty="0">
              <a:latin typeface="Calibri"/>
            </a:endParaRPr>
          </a:p>
          <a:p>
            <a:pPr marL="0" lvl="1" indent="0">
              <a:buNone/>
              <a:defRPr/>
            </a:pPr>
            <a:r>
              <a:rPr lang="en-US" sz="2000" b="1" kern="0" dirty="0">
                <a:latin typeface="Calibri"/>
              </a:rPr>
              <a:t>Project C = Microsurfacing</a:t>
            </a:r>
          </a:p>
          <a:p>
            <a:pPr marL="0" lvl="1" indent="0">
              <a:buNone/>
              <a:defRPr/>
            </a:pPr>
            <a:endParaRPr lang="en-US" sz="2000" b="1" kern="0" dirty="0">
              <a:latin typeface="Calibri"/>
            </a:endParaRPr>
          </a:p>
          <a:p>
            <a:pPr marL="0" lvl="1" indent="0">
              <a:buNone/>
              <a:defRPr/>
            </a:pPr>
            <a:endParaRPr lang="en-US" sz="2000" b="1" kern="0" dirty="0">
              <a:latin typeface="Calibri"/>
            </a:endParaRPr>
          </a:p>
          <a:p>
            <a:pPr marL="0" lvl="1" indent="0">
              <a:buNone/>
              <a:defRPr/>
            </a:pPr>
            <a:r>
              <a:rPr lang="en-US" sz="2000" b="1" kern="0" dirty="0">
                <a:latin typeface="Calibri"/>
              </a:rPr>
              <a:t>Project D = Reconstruction</a:t>
            </a:r>
          </a:p>
          <a:p>
            <a:pPr lvl="1">
              <a:buFont typeface="Wingdings" pitchFamily="2" charset="2"/>
              <a:buChar char="Ø"/>
              <a:defRPr/>
            </a:pPr>
            <a:endParaRPr lang="en-US" sz="1600" b="1" kern="0" dirty="0">
              <a:latin typeface="Calibri"/>
            </a:endParaRPr>
          </a:p>
          <a:p>
            <a:pPr lvl="1">
              <a:buFont typeface="Wingdings" pitchFamily="2" charset="2"/>
              <a:buChar char="Ø"/>
              <a:defRPr/>
            </a:pPr>
            <a:endParaRPr lang="en-US" sz="1600" b="1" kern="0" dirty="0">
              <a:latin typeface="Calibri"/>
            </a:endParaRPr>
          </a:p>
          <a:p>
            <a:pPr marL="457189" lvl="1" indent="0">
              <a:buNone/>
              <a:defRPr/>
            </a:pPr>
            <a:endParaRPr lang="en-US" sz="2000" kern="0" dirty="0">
              <a:latin typeface="Calibri"/>
            </a:endParaRPr>
          </a:p>
          <a:p>
            <a:pPr marL="457189" lvl="1" indent="0">
              <a:buNone/>
              <a:defRPr/>
            </a:pPr>
            <a:endParaRPr lang="en-US" sz="2000" kern="0" dirty="0">
              <a:latin typeface="Calibri"/>
            </a:endParaRPr>
          </a:p>
        </p:txBody>
      </p:sp>
      <p:sp>
        <p:nvSpPr>
          <p:cNvPr id="7"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BFA37B38-8DAE-4529-864A-9B608E1524EF}" type="slidenum">
              <a:rPr lang="en-US">
                <a:solidFill>
                  <a:prstClr val="black"/>
                </a:solidFill>
                <a:latin typeface="Calibri"/>
              </a:rPr>
              <a:pPr/>
              <a:t>12</a:t>
            </a:fld>
            <a:endParaRPr lang="en-US" dirty="0">
              <a:solidFill>
                <a:prstClr val="black"/>
              </a:solidFill>
              <a:latin typeface="Calibri"/>
            </a:endParaRPr>
          </a:p>
        </p:txBody>
      </p:sp>
      <p:sp>
        <p:nvSpPr>
          <p:cNvPr id="2" name="TextBox 1"/>
          <p:cNvSpPr txBox="1"/>
          <p:nvPr/>
        </p:nvSpPr>
        <p:spPr>
          <a:xfrm>
            <a:off x="6791980" y="1851341"/>
            <a:ext cx="1559395" cy="923330"/>
          </a:xfrm>
          <a:prstGeom prst="rect">
            <a:avLst/>
          </a:prstGeom>
          <a:noFill/>
        </p:spPr>
        <p:txBody>
          <a:bodyPr wrap="square" rtlCol="0">
            <a:spAutoFit/>
          </a:bodyPr>
          <a:lstStyle/>
          <a:p>
            <a:pPr algn="ctr"/>
            <a:r>
              <a:rPr lang="en-US" dirty="0"/>
              <a:t>Maintenance, curb ramps not required</a:t>
            </a:r>
          </a:p>
        </p:txBody>
      </p:sp>
      <p:sp>
        <p:nvSpPr>
          <p:cNvPr id="8" name="TextBox 7"/>
          <p:cNvSpPr txBox="1"/>
          <p:nvPr/>
        </p:nvSpPr>
        <p:spPr>
          <a:xfrm>
            <a:off x="7484601" y="4154585"/>
            <a:ext cx="1506999" cy="646331"/>
          </a:xfrm>
          <a:prstGeom prst="rect">
            <a:avLst/>
          </a:prstGeom>
          <a:noFill/>
        </p:spPr>
        <p:txBody>
          <a:bodyPr wrap="square" rtlCol="0">
            <a:spAutoFit/>
          </a:bodyPr>
          <a:lstStyle/>
          <a:p>
            <a:pPr algn="ctr"/>
            <a:r>
              <a:rPr lang="en-US" dirty="0"/>
              <a:t>Curb ramps not required</a:t>
            </a:r>
          </a:p>
        </p:txBody>
      </p:sp>
      <p:sp>
        <p:nvSpPr>
          <p:cNvPr id="10" name="Oval 9"/>
          <p:cNvSpPr/>
          <p:nvPr/>
        </p:nvSpPr>
        <p:spPr>
          <a:xfrm>
            <a:off x="5875022" y="3365761"/>
            <a:ext cx="1402931" cy="55853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76824" y="5562600"/>
            <a:ext cx="2099017" cy="48065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891099" y="4921434"/>
            <a:ext cx="24806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7641762" y="99057"/>
            <a:ext cx="1419225" cy="1457325"/>
          </a:xfrm>
          <a:prstGeom prst="rect">
            <a:avLst/>
          </a:prstGeom>
        </p:spPr>
      </p:pic>
    </p:spTree>
    <p:extLst>
      <p:ext uri="{BB962C8B-B14F-4D97-AF65-F5344CB8AC3E}">
        <p14:creationId xmlns:p14="http://schemas.microsoft.com/office/powerpoint/2010/main" val="32966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3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29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31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3780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dirty="0"/>
              <a:t>Accessibility Guidelines</a:t>
            </a:r>
          </a:p>
        </p:txBody>
      </p:sp>
      <p:sp>
        <p:nvSpPr>
          <p:cNvPr id="45058" name="Rectangle 3"/>
          <p:cNvSpPr>
            <a:spLocks noGrp="1" noChangeArrowheads="1"/>
          </p:cNvSpPr>
          <p:nvPr>
            <p:ph idx="1"/>
          </p:nvPr>
        </p:nvSpPr>
        <p:spPr>
          <a:xfrm>
            <a:off x="228600" y="2505984"/>
            <a:ext cx="8686800" cy="2411185"/>
          </a:xfrm>
        </p:spPr>
        <p:txBody>
          <a:bodyPr/>
          <a:lstStyle/>
          <a:p>
            <a:r>
              <a:rPr lang="en-US" dirty="0"/>
              <a:t>Americans with Disabilities Act Accessibility Guidelines (ADAAG)</a:t>
            </a:r>
          </a:p>
          <a:p>
            <a:pPr lvl="1"/>
            <a:r>
              <a:rPr lang="en-US" dirty="0"/>
              <a:t>Two versions: USDOJ version and USDOT version</a:t>
            </a:r>
          </a:p>
          <a:p>
            <a:pPr lvl="1"/>
            <a:r>
              <a:rPr lang="en-US" dirty="0"/>
              <a:t>Both must be followed and have the force of law</a:t>
            </a:r>
          </a:p>
        </p:txBody>
      </p:sp>
      <p:sp>
        <p:nvSpPr>
          <p:cNvPr id="45059" name="Slide Number Placeholder 5"/>
          <p:cNvSpPr>
            <a:spLocks noGrp="1"/>
          </p:cNvSpPr>
          <p:nvPr>
            <p:ph type="sldNum" sz="quarter" idx="12"/>
          </p:nvPr>
        </p:nvSpPr>
        <p:spPr/>
        <p:txBody>
          <a:bodyPr/>
          <a:lstStyle>
            <a:lvl1pPr eaLnBrk="0" hangingPunct="0">
              <a:defRPr>
                <a:solidFill>
                  <a:schemeClr val="tx1"/>
                </a:solidFill>
                <a:latin typeface="Arial" pitchFamily="34" charset="0"/>
              </a:defRPr>
            </a:lvl1pPr>
            <a:lvl2pPr marL="742932" indent="-285744" eaLnBrk="0" hangingPunct="0">
              <a:defRPr>
                <a:solidFill>
                  <a:schemeClr val="tx1"/>
                </a:solidFill>
                <a:latin typeface="Arial" pitchFamily="34" charset="0"/>
              </a:defRPr>
            </a:lvl2pPr>
            <a:lvl3pPr marL="1142971" indent="-228594" eaLnBrk="0" hangingPunct="0">
              <a:defRPr>
                <a:solidFill>
                  <a:schemeClr val="tx1"/>
                </a:solidFill>
                <a:latin typeface="Arial" pitchFamily="34" charset="0"/>
              </a:defRPr>
            </a:lvl3pPr>
            <a:lvl4pPr marL="1600160" indent="-228594" eaLnBrk="0" hangingPunct="0">
              <a:defRPr>
                <a:solidFill>
                  <a:schemeClr val="tx1"/>
                </a:solidFill>
                <a:latin typeface="Arial" pitchFamily="34" charset="0"/>
              </a:defRPr>
            </a:lvl4pPr>
            <a:lvl5pPr marL="2057349" indent="-228594" eaLnBrk="0" hangingPunct="0">
              <a:defRPr>
                <a:solidFill>
                  <a:schemeClr val="tx1"/>
                </a:solidFill>
                <a:latin typeface="Arial" pitchFamily="34" charset="0"/>
              </a:defRPr>
            </a:lvl5pPr>
            <a:lvl6pPr marL="2514537" indent="-228594" eaLnBrk="0" fontAlgn="base" hangingPunct="0">
              <a:spcBef>
                <a:spcPct val="0"/>
              </a:spcBef>
              <a:spcAft>
                <a:spcPct val="0"/>
              </a:spcAft>
              <a:defRPr>
                <a:solidFill>
                  <a:schemeClr val="tx1"/>
                </a:solidFill>
                <a:latin typeface="Arial" pitchFamily="34" charset="0"/>
              </a:defRPr>
            </a:lvl6pPr>
            <a:lvl7pPr marL="2971726" indent="-228594" eaLnBrk="0" fontAlgn="base" hangingPunct="0">
              <a:spcBef>
                <a:spcPct val="0"/>
              </a:spcBef>
              <a:spcAft>
                <a:spcPct val="0"/>
              </a:spcAft>
              <a:defRPr>
                <a:solidFill>
                  <a:schemeClr val="tx1"/>
                </a:solidFill>
                <a:latin typeface="Arial" pitchFamily="34" charset="0"/>
              </a:defRPr>
            </a:lvl7pPr>
            <a:lvl8pPr marL="3428914" indent="-228594" eaLnBrk="0" fontAlgn="base" hangingPunct="0">
              <a:spcBef>
                <a:spcPct val="0"/>
              </a:spcBef>
              <a:spcAft>
                <a:spcPct val="0"/>
              </a:spcAft>
              <a:defRPr>
                <a:solidFill>
                  <a:schemeClr val="tx1"/>
                </a:solidFill>
                <a:latin typeface="Arial" pitchFamily="34" charset="0"/>
              </a:defRPr>
            </a:lvl8pPr>
            <a:lvl9pPr marL="3886103" indent="-228594" eaLnBrk="0" fontAlgn="base" hangingPunct="0">
              <a:spcBef>
                <a:spcPct val="0"/>
              </a:spcBef>
              <a:spcAft>
                <a:spcPct val="0"/>
              </a:spcAft>
              <a:defRPr>
                <a:solidFill>
                  <a:schemeClr val="tx1"/>
                </a:solidFill>
                <a:latin typeface="Arial" pitchFamily="34" charset="0"/>
              </a:defRPr>
            </a:lvl9pPr>
          </a:lstStyle>
          <a:p>
            <a:pPr>
              <a:defRPr/>
            </a:pPr>
            <a:fld id="{499615A7-C39C-4D24-BC48-01FBCF3F9D72}" type="slidenum">
              <a:rPr lang="en-US">
                <a:solidFill>
                  <a:prstClr val="black"/>
                </a:solidFill>
              </a:rPr>
              <a:pPr>
                <a:defRPr/>
              </a:pPr>
              <a:t>13</a:t>
            </a:fld>
            <a:endParaRPr lang="en-US">
              <a:solidFill>
                <a:prstClr val="black"/>
              </a:solidFill>
            </a:endParaRPr>
          </a:p>
        </p:txBody>
      </p:sp>
      <p:pic>
        <p:nvPicPr>
          <p:cNvPr id="5" name="Picture 4" descr="americans-with-disabilities-a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917169"/>
            <a:ext cx="1905000" cy="1866900"/>
          </a:xfrm>
          <a:prstGeom prst="rect">
            <a:avLst/>
          </a:prstGeom>
          <a:solidFill>
            <a:schemeClr val="bg1"/>
          </a:solidFill>
        </p:spPr>
      </p:pic>
      <p:sp>
        <p:nvSpPr>
          <p:cNvPr id="7"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046C30B9-CD6A-4EF8-8BE8-5B4CE29F2503}" type="slidenum">
              <a:rPr lang="en-US">
                <a:solidFill>
                  <a:prstClr val="black"/>
                </a:solidFill>
                <a:latin typeface="Calibri"/>
              </a:rPr>
              <a:pPr/>
              <a:t>13</a:t>
            </a:fld>
            <a:endParaRPr lang="en-US" dirty="0">
              <a:solidFill>
                <a:prstClr val="black"/>
              </a:solidFill>
              <a:latin typeface="Calibri"/>
            </a:endParaRPr>
          </a:p>
        </p:txBody>
      </p:sp>
      <p:pic>
        <p:nvPicPr>
          <p:cNvPr id="6" name="Picture 5"/>
          <p:cNvPicPr>
            <a:picLocks noChangeAspect="1"/>
          </p:cNvPicPr>
          <p:nvPr/>
        </p:nvPicPr>
        <p:blipFill>
          <a:blip r:embed="rId4"/>
          <a:stretch>
            <a:fillRect/>
          </a:stretch>
        </p:blipFill>
        <p:spPr>
          <a:xfrm>
            <a:off x="228600" y="5246211"/>
            <a:ext cx="1419225" cy="1457325"/>
          </a:xfrm>
          <a:prstGeom prst="rect">
            <a:avLst/>
          </a:prstGeom>
        </p:spPr>
      </p:pic>
    </p:spTree>
    <p:extLst>
      <p:ext uri="{BB962C8B-B14F-4D97-AF65-F5344CB8AC3E}">
        <p14:creationId xmlns:p14="http://schemas.microsoft.com/office/powerpoint/2010/main" val="95725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2306" y="167927"/>
            <a:ext cx="6432047" cy="2118073"/>
          </a:xfrm>
        </p:spPr>
        <p:txBody>
          <a:bodyPr>
            <a:normAutofit fontScale="90000"/>
          </a:bodyPr>
          <a:lstStyle/>
          <a:p>
            <a:r>
              <a:rPr lang="en-US" sz="6000" b="1" i="1" u="sng" dirty="0"/>
              <a:t>PROWAG – Update</a:t>
            </a:r>
            <a:br>
              <a:rPr lang="en-US" sz="6000" b="1" i="1" u="sng" dirty="0"/>
            </a:br>
            <a:r>
              <a:rPr lang="en-US" sz="4000" b="1" i="1" dirty="0"/>
              <a:t>Public Right-of-Way Accessibility Guidelines</a:t>
            </a:r>
            <a:endParaRPr lang="en-US" sz="6000" b="1" i="1" u="sng" dirty="0"/>
          </a:p>
        </p:txBody>
      </p:sp>
      <p:sp>
        <p:nvSpPr>
          <p:cNvPr id="3" name="Subtitle 2"/>
          <p:cNvSpPr>
            <a:spLocks noGrp="1"/>
          </p:cNvSpPr>
          <p:nvPr>
            <p:ph type="subTitle" idx="1"/>
          </p:nvPr>
        </p:nvSpPr>
        <p:spPr>
          <a:xfrm>
            <a:off x="495299" y="2385331"/>
            <a:ext cx="8648701" cy="3165023"/>
          </a:xfrm>
        </p:spPr>
        <p:txBody>
          <a:bodyPr>
            <a:normAutofit fontScale="85000" lnSpcReduction="20000"/>
          </a:bodyPr>
          <a:lstStyle/>
          <a:p>
            <a:pPr marL="0" indent="0">
              <a:buNone/>
            </a:pPr>
            <a:r>
              <a:rPr lang="en-US" sz="4400" dirty="0"/>
              <a:t>Link to the most current version of proposed PROWAG guidelines:</a:t>
            </a:r>
          </a:p>
          <a:p>
            <a:pPr marL="0" indent="0">
              <a:buNone/>
            </a:pPr>
            <a:r>
              <a:rPr lang="en-US" sz="4400" dirty="0">
                <a:hlinkClick r:id="rId3"/>
              </a:rPr>
              <a:t>http://www.access-board.gov/guidelines-and-standards/streets-sidewalks/shared-use-paths/supplemental-notice</a:t>
            </a:r>
            <a:r>
              <a:rPr lang="en-US" sz="4400" dirty="0"/>
              <a:t>  </a:t>
            </a:r>
          </a:p>
          <a:p>
            <a:pPr marL="0" indent="0">
              <a:buNone/>
            </a:pPr>
            <a:endParaRPr lang="en-US" dirty="0"/>
          </a:p>
          <a:p>
            <a:endParaRPr lang="en-US" b="1" i="1" dirty="0"/>
          </a:p>
        </p:txBody>
      </p:sp>
      <p:pic>
        <p:nvPicPr>
          <p:cNvPr id="4" name="Picture 3" descr="americans-with-disabilities-a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830537"/>
            <a:ext cx="1905000" cy="1866900"/>
          </a:xfrm>
          <a:prstGeom prst="rect">
            <a:avLst/>
          </a:prstGeom>
          <a:solidFill>
            <a:srgbClr val="FFFFFF"/>
          </a:solidFill>
        </p:spPr>
      </p:pic>
      <p:sp>
        <p:nvSpPr>
          <p:cNvPr id="8" name="Slide Number Placeholder 7"/>
          <p:cNvSpPr>
            <a:spLocks noGrp="1"/>
          </p:cNvSpPr>
          <p:nvPr>
            <p:ph type="sldNum" idx="4"/>
          </p:nvPr>
        </p:nvSpPr>
        <p:spPr>
          <a:xfrm>
            <a:off x="6237517" y="6270171"/>
            <a:ext cx="1289957" cy="451304"/>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14</a:t>
            </a:fld>
            <a:endParaRPr lang="en-US" dirty="0">
              <a:solidFill>
                <a:prstClr val="black"/>
              </a:solidFill>
              <a:latin typeface="Calibri"/>
            </a:endParaRPr>
          </a:p>
        </p:txBody>
      </p:sp>
      <p:pic>
        <p:nvPicPr>
          <p:cNvPr id="5" name="Picture 4"/>
          <p:cNvPicPr>
            <a:picLocks noChangeAspect="1"/>
          </p:cNvPicPr>
          <p:nvPr/>
        </p:nvPicPr>
        <p:blipFill>
          <a:blip r:embed="rId5"/>
          <a:stretch>
            <a:fillRect/>
          </a:stretch>
        </p:blipFill>
        <p:spPr>
          <a:xfrm>
            <a:off x="0" y="5400675"/>
            <a:ext cx="1419225" cy="1457325"/>
          </a:xfrm>
          <a:prstGeom prst="rect">
            <a:avLst/>
          </a:prstGeom>
        </p:spPr>
      </p:pic>
    </p:spTree>
    <p:extLst>
      <p:ext uri="{BB962C8B-B14F-4D97-AF65-F5344CB8AC3E}">
        <p14:creationId xmlns:p14="http://schemas.microsoft.com/office/powerpoint/2010/main" val="82155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Requirements</a:t>
            </a:r>
          </a:p>
        </p:txBody>
      </p:sp>
      <p:sp>
        <p:nvSpPr>
          <p:cNvPr id="3" name="Content Placeholder 2"/>
          <p:cNvSpPr>
            <a:spLocks noGrp="1"/>
          </p:cNvSpPr>
          <p:nvPr>
            <p:ph idx="1"/>
          </p:nvPr>
        </p:nvSpPr>
        <p:spPr>
          <a:xfrm>
            <a:off x="228600" y="1847850"/>
            <a:ext cx="8686800" cy="4508504"/>
          </a:xfrm>
        </p:spPr>
        <p:txBody>
          <a:bodyPr>
            <a:normAutofit fontScale="92500" lnSpcReduction="20000"/>
          </a:bodyPr>
          <a:lstStyle/>
          <a:p>
            <a:r>
              <a:rPr lang="en-US" dirty="0"/>
              <a:t>ADA Policy and Assurances – on file with NDOT </a:t>
            </a:r>
            <a:r>
              <a:rPr lang="en-US" u="sng" dirty="0"/>
              <a:t>if receiving federal funds through NDOT</a:t>
            </a:r>
          </a:p>
          <a:p>
            <a:pPr lvl="1"/>
            <a:r>
              <a:rPr lang="en-US" dirty="0"/>
              <a:t>Questions? Check with the NDOT (see next slide) </a:t>
            </a:r>
          </a:p>
          <a:p>
            <a:r>
              <a:rPr lang="en-US" dirty="0"/>
              <a:t>ADA Self-Evaluation and ADA Transition Plan </a:t>
            </a:r>
          </a:p>
          <a:p>
            <a:pPr lvl="1"/>
            <a:r>
              <a:rPr lang="en-US" dirty="0"/>
              <a:t>If any physical or structural changes for ADA compliance are planned</a:t>
            </a:r>
          </a:p>
          <a:p>
            <a:pPr lvl="1"/>
            <a:r>
              <a:rPr lang="en-US" u="sng" dirty="0"/>
              <a:t>Even if not receiving federal funds</a:t>
            </a:r>
          </a:p>
          <a:p>
            <a:pPr lvl="1"/>
            <a:r>
              <a:rPr lang="en-US" dirty="0"/>
              <a:t>Should have been done over 20 years ago</a:t>
            </a:r>
          </a:p>
          <a:p>
            <a:pPr lvl="1"/>
            <a:r>
              <a:rPr lang="en-US" dirty="0"/>
              <a:t>Have them on file; do not need to submit to NDOR unless requested</a:t>
            </a:r>
          </a:p>
          <a:p>
            <a:pPr lvl="1"/>
            <a:r>
              <a:rPr lang="en-US" dirty="0"/>
              <a:t>Federal or State can ask to see documents at any time</a:t>
            </a:r>
          </a:p>
          <a:p>
            <a:endParaRPr lang="en-US" dirty="0"/>
          </a:p>
        </p:txBody>
      </p:sp>
      <p:sp>
        <p:nvSpPr>
          <p:cNvPr id="4" name="Slide Number Placeholder 3"/>
          <p:cNvSpPr>
            <a:spLocks noGrp="1"/>
          </p:cNvSpPr>
          <p:nvPr>
            <p:ph type="sldNum" sz="quarter" idx="12"/>
          </p:nvPr>
        </p:nvSpPr>
        <p:spPr/>
        <p:txBody>
          <a:bodyPr/>
          <a:lstStyle/>
          <a:p>
            <a:pPr>
              <a:defRPr/>
            </a:pPr>
            <a:fld id="{8720F7FE-FB49-45F4-A665-F2218422EF89}"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141482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4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8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30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372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433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463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t="12413"/>
          <a:stretch>
            <a:fillRect/>
          </a:stretch>
        </p:blipFill>
        <p:spPr bwMode="auto">
          <a:xfrm>
            <a:off x="1729047" y="3718517"/>
            <a:ext cx="5623561" cy="2881525"/>
          </a:xfrm>
          <a:prstGeom prst="rect">
            <a:avLst/>
          </a:prstGeom>
          <a:noFill/>
          <a:ln w="9525">
            <a:noFill/>
            <a:miter lim="800000"/>
            <a:headEnd/>
            <a:tailEnd/>
          </a:ln>
        </p:spPr>
      </p:pic>
      <p:sp>
        <p:nvSpPr>
          <p:cNvPr id="2" name="Title 1"/>
          <p:cNvSpPr txBox="1">
            <a:spLocks noGrp="1"/>
          </p:cNvSpPr>
          <p:nvPr>
            <p:ph type="title"/>
          </p:nvPr>
        </p:nvSpPr>
        <p:spPr>
          <a:xfrm>
            <a:off x="0" y="284147"/>
            <a:ext cx="7352608" cy="647700"/>
          </a:xfrm>
          <a:prstGeom prst="rect">
            <a:avLst/>
          </a:prstGeom>
          <a:noFill/>
        </p:spPr>
        <p:txBody>
          <a:bodyPr wrap="square" anchor="ctr"/>
          <a:lstStyle>
            <a:lvl1pPr lvl="0">
              <a:defRPr/>
            </a:lvl1pPr>
          </a:lstStyle>
          <a:p>
            <a:pPr lvl="0" algn="ctr"/>
            <a:r>
              <a:rPr lang="en-US" dirty="0">
                <a:latin typeface="+mj-lt"/>
              </a:rPr>
              <a:t>Americans with Disabilities Act</a:t>
            </a:r>
            <a:endParaRPr dirty="0">
              <a:latin typeface="+mj-lt"/>
            </a:endParaRPr>
          </a:p>
        </p:txBody>
      </p:sp>
      <p:sp>
        <p:nvSpPr>
          <p:cNvPr id="3" name="TextBox 2"/>
          <p:cNvSpPr txBox="1"/>
          <p:nvPr/>
        </p:nvSpPr>
        <p:spPr>
          <a:xfrm>
            <a:off x="0" y="2871496"/>
            <a:ext cx="9143999" cy="584775"/>
          </a:xfrm>
          <a:prstGeom prst="rect">
            <a:avLst/>
          </a:prstGeom>
          <a:noFill/>
        </p:spPr>
        <p:txBody>
          <a:bodyPr wrap="square" rtlCol="0">
            <a:spAutoFit/>
          </a:bodyPr>
          <a:lstStyle/>
          <a:p>
            <a:r>
              <a:rPr lang="en-US" sz="3200" dirty="0">
                <a:solidFill>
                  <a:prstClr val="black"/>
                </a:solidFill>
                <a:latin typeface="Calibri"/>
                <a:hlinkClick r:id="rId4"/>
              </a:rPr>
              <a:t>https://dot.nebraska.gov/business-center/civil-rights/</a:t>
            </a:r>
            <a:endParaRPr lang="en-US" sz="3200" dirty="0">
              <a:solidFill>
                <a:prstClr val="black"/>
              </a:solidFill>
              <a:latin typeface="Calibri"/>
            </a:endParaRPr>
          </a:p>
        </p:txBody>
      </p:sp>
      <p:sp>
        <p:nvSpPr>
          <p:cNvPr id="4" name="TextBox 3"/>
          <p:cNvSpPr txBox="1"/>
          <p:nvPr/>
        </p:nvSpPr>
        <p:spPr>
          <a:xfrm>
            <a:off x="1" y="1002407"/>
            <a:ext cx="7352608" cy="1077218"/>
          </a:xfrm>
          <a:prstGeom prst="rect">
            <a:avLst/>
          </a:prstGeom>
          <a:noFill/>
        </p:spPr>
        <p:txBody>
          <a:bodyPr wrap="square" rtlCol="0">
            <a:spAutoFit/>
          </a:bodyPr>
          <a:lstStyle/>
          <a:p>
            <a:pPr algn="ctr"/>
            <a:r>
              <a:rPr lang="en-US" sz="3200" dirty="0">
                <a:solidFill>
                  <a:prstClr val="black"/>
                </a:solidFill>
                <a:latin typeface="Calibri"/>
              </a:rPr>
              <a:t>Design Requirements </a:t>
            </a:r>
            <a:r>
              <a:rPr lang="en-US" sz="3200" u="sng" dirty="0">
                <a:solidFill>
                  <a:prstClr val="black"/>
                </a:solidFill>
                <a:latin typeface="Calibri"/>
              </a:rPr>
              <a:t>Not</a:t>
            </a:r>
            <a:r>
              <a:rPr lang="en-US" sz="3200" dirty="0">
                <a:solidFill>
                  <a:prstClr val="black"/>
                </a:solidFill>
                <a:latin typeface="Calibri"/>
              </a:rPr>
              <a:t> addressed </a:t>
            </a:r>
          </a:p>
          <a:p>
            <a:pPr algn="ctr"/>
            <a:r>
              <a:rPr lang="en-US" sz="3200" dirty="0">
                <a:solidFill>
                  <a:prstClr val="black"/>
                </a:solidFill>
                <a:latin typeface="Calibri"/>
              </a:rPr>
              <a:t>in Minimum Design Standards</a:t>
            </a:r>
          </a:p>
        </p:txBody>
      </p:sp>
      <p:sp>
        <p:nvSpPr>
          <p:cNvPr id="6" name="TextBox 5"/>
          <p:cNvSpPr txBox="1"/>
          <p:nvPr/>
        </p:nvSpPr>
        <p:spPr>
          <a:xfrm>
            <a:off x="2030123" y="2322243"/>
            <a:ext cx="5083754" cy="461665"/>
          </a:xfrm>
          <a:prstGeom prst="rect">
            <a:avLst/>
          </a:prstGeom>
          <a:noFill/>
        </p:spPr>
        <p:txBody>
          <a:bodyPr wrap="square" rtlCol="0">
            <a:spAutoFit/>
          </a:bodyPr>
          <a:lstStyle/>
          <a:p>
            <a:r>
              <a:rPr lang="en-US" sz="2400" dirty="0">
                <a:solidFill>
                  <a:prstClr val="black"/>
                </a:solidFill>
                <a:latin typeface="Calibri"/>
              </a:rPr>
              <a:t>ADA information on NDOT Website: </a:t>
            </a:r>
          </a:p>
        </p:txBody>
      </p:sp>
      <p:sp>
        <p:nvSpPr>
          <p:cNvPr id="9" name="Slide Number Placeholder 8"/>
          <p:cNvSpPr txBox="1">
            <a:spLocks/>
          </p:cNvSpPr>
          <p:nvPr/>
        </p:nvSpPr>
        <p:spPr>
          <a:xfrm>
            <a:off x="304655" y="6346729"/>
            <a:ext cx="1200819" cy="344281"/>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CE804AD1-3A4D-4029-AE0C-C1C4D279E546}" type="slidenum">
              <a:rPr lang="en-US">
                <a:solidFill>
                  <a:prstClr val="black"/>
                </a:solidFill>
                <a:latin typeface="Calibri"/>
              </a:rPr>
              <a:pPr/>
              <a:t>16</a:t>
            </a:fld>
            <a:endParaRPr lang="en-US" dirty="0">
              <a:solidFill>
                <a:prstClr val="black"/>
              </a:solidFill>
              <a:latin typeface="Calibri"/>
            </a:endParaRPr>
          </a:p>
        </p:txBody>
      </p:sp>
      <p:sp>
        <p:nvSpPr>
          <p:cNvPr id="5" name="TextBox 4"/>
          <p:cNvSpPr txBox="1"/>
          <p:nvPr/>
        </p:nvSpPr>
        <p:spPr>
          <a:xfrm>
            <a:off x="6064370" y="6346729"/>
            <a:ext cx="3178628" cy="369332"/>
          </a:xfrm>
          <a:prstGeom prst="rect">
            <a:avLst/>
          </a:prstGeom>
          <a:noFill/>
        </p:spPr>
        <p:txBody>
          <a:bodyPr wrap="square" rtlCol="0">
            <a:spAutoFit/>
          </a:bodyPr>
          <a:lstStyle/>
          <a:p>
            <a:r>
              <a:rPr lang="en-US" dirty="0"/>
              <a:t>428 NAC 2-001.03A1c, Page 38</a:t>
            </a:r>
          </a:p>
        </p:txBody>
      </p:sp>
      <p:pic>
        <p:nvPicPr>
          <p:cNvPr id="13" name="Picture 12" descr="americans-with-disabilities-ac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877" y="212725"/>
            <a:ext cx="1905000" cy="1866900"/>
          </a:xfrm>
          <a:prstGeom prst="rect">
            <a:avLst/>
          </a:prstGeom>
          <a:solidFill>
            <a:srgbClr val="FFFFFF"/>
          </a:solidFill>
        </p:spPr>
      </p:pic>
    </p:spTree>
    <p:extLst>
      <p:ext uri="{BB962C8B-B14F-4D97-AF65-F5344CB8AC3E}">
        <p14:creationId xmlns:p14="http://schemas.microsoft.com/office/powerpoint/2010/main" val="12045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17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211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550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2610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748138" y="283997"/>
            <a:ext cx="4152901" cy="1143000"/>
          </a:xfrm>
        </p:spPr>
        <p:txBody>
          <a:bodyPr/>
          <a:lstStyle/>
          <a:p>
            <a:pPr algn="ctr"/>
            <a:r>
              <a:rPr lang="en-US" sz="3200" b="1" dirty="0"/>
              <a:t>ADA and PROWAG</a:t>
            </a:r>
            <a:endParaRPr lang="en-US" sz="2800" b="1" dirty="0"/>
          </a:p>
        </p:txBody>
      </p:sp>
      <p:sp>
        <p:nvSpPr>
          <p:cNvPr id="3" name="Content Placeholder 2"/>
          <p:cNvSpPr>
            <a:spLocks noGrp="1"/>
          </p:cNvSpPr>
          <p:nvPr>
            <p:ph idx="1"/>
          </p:nvPr>
        </p:nvSpPr>
        <p:spPr>
          <a:xfrm>
            <a:off x="0" y="2008094"/>
            <a:ext cx="6400802" cy="3121393"/>
          </a:xfrm>
        </p:spPr>
        <p:txBody>
          <a:bodyPr/>
          <a:lstStyle/>
          <a:p>
            <a:pPr marL="457189" lvl="1" indent="0">
              <a:defRPr/>
            </a:pPr>
            <a:r>
              <a:rPr lang="en-US" b="1" dirty="0">
                <a:latin typeface="+mn-lt"/>
              </a:rPr>
              <a:t>Highway Civil Rights Coordinator NDOT </a:t>
            </a:r>
          </a:p>
          <a:p>
            <a:pPr marL="457189" lvl="1" indent="0">
              <a:defRPr/>
            </a:pPr>
            <a:r>
              <a:rPr lang="en-US" b="1" dirty="0">
                <a:latin typeface="+mn-lt"/>
              </a:rPr>
              <a:t>402-479-3553</a:t>
            </a:r>
          </a:p>
          <a:p>
            <a:pPr marL="457189" lvl="1" indent="0">
              <a:defRPr/>
            </a:pPr>
            <a:endParaRPr lang="en-US" sz="2400" dirty="0">
              <a:latin typeface="+mn-lt"/>
            </a:endParaRPr>
          </a:p>
          <a:p>
            <a:pPr marL="457189" lvl="1" indent="0">
              <a:defRPr/>
            </a:pPr>
            <a:endParaRPr lang="en-US" sz="2400" dirty="0">
              <a:latin typeface="+mn-lt"/>
            </a:endParaRPr>
          </a:p>
          <a:p>
            <a:pPr marL="457189" lvl="1" indent="0">
              <a:defRPr/>
            </a:pPr>
            <a:r>
              <a:rPr lang="en-US" sz="2400" dirty="0">
                <a:latin typeface="+mn-lt"/>
              </a:rPr>
              <a:t>Civil Rights Specialist, FHWA-NE</a:t>
            </a:r>
          </a:p>
          <a:p>
            <a:pPr marL="457189" lvl="1" indent="0">
              <a:defRPr/>
            </a:pPr>
            <a:r>
              <a:rPr lang="en-US" sz="2400" dirty="0">
                <a:latin typeface="+mn-lt"/>
              </a:rPr>
              <a:t>402-742-8464</a:t>
            </a:r>
            <a:endParaRPr lang="en-US" sz="2400" b="1" dirty="0">
              <a:latin typeface="+mn-lt"/>
            </a:endParaRPr>
          </a:p>
          <a:p>
            <a:pPr marL="457188" lvl="1" indent="0">
              <a:defRPr/>
            </a:pPr>
            <a:endParaRPr lang="en-US" sz="1600" b="1" dirty="0"/>
          </a:p>
          <a:p>
            <a:pPr marL="457189" lvl="1" indent="0">
              <a:defRPr/>
            </a:pPr>
            <a:endParaRPr lang="en-US" sz="2000" dirty="0"/>
          </a:p>
          <a:p>
            <a:pPr marL="457189" lvl="1" indent="0">
              <a:defRPr/>
            </a:pPr>
            <a:endParaRPr lang="en-US" sz="2000" dirty="0"/>
          </a:p>
        </p:txBody>
      </p:sp>
      <p:sp>
        <p:nvSpPr>
          <p:cNvPr id="2" name="Rectangle 1"/>
          <p:cNvSpPr/>
          <p:nvPr/>
        </p:nvSpPr>
        <p:spPr>
          <a:xfrm>
            <a:off x="1026637" y="5409067"/>
            <a:ext cx="5496277"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hlinkClick r:id="rId3"/>
              </a:rPr>
              <a:t>http://www.ada.gov/</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hlinkClick r:id="rId3"/>
              </a:rPr>
              <a:t>http://www.access-board.gov/</a:t>
            </a:r>
          </a:p>
        </p:txBody>
      </p:sp>
      <p:pic>
        <p:nvPicPr>
          <p:cNvPr id="5" name="Picture 4" descr="americans-with-disabilities-a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039" y="4707103"/>
            <a:ext cx="1905000" cy="1866900"/>
          </a:xfrm>
          <a:prstGeom prst="rect">
            <a:avLst/>
          </a:prstGeom>
          <a:solidFill>
            <a:srgbClr val="FFFFFF"/>
          </a:solidFill>
        </p:spPr>
      </p:pic>
      <p:sp>
        <p:nvSpPr>
          <p:cNvPr id="6" name="Slide Number Placeholder 8"/>
          <p:cNvSpPr txBox="1">
            <a:spLocks/>
          </p:cNvSpPr>
          <p:nvPr/>
        </p:nvSpPr>
        <p:spPr>
          <a:xfrm>
            <a:off x="426228" y="6387660"/>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01083EB9-C747-4F56-B010-605C0E85828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Published on September 4, 2012 in The Federal Highway System: United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541" y="3672162"/>
            <a:ext cx="1419225" cy="1457325"/>
          </a:xfrm>
          <a:prstGeom prst="rect">
            <a:avLst/>
          </a:prstGeom>
        </p:spPr>
      </p:pic>
      <p:pic>
        <p:nvPicPr>
          <p:cNvPr id="11" name="Picture 10" descr="Free Vector Graphic: Help, Button, Red, Emergency - Free Image on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202" y="241989"/>
            <a:ext cx="1771650" cy="1486525"/>
          </a:xfrm>
          <a:prstGeom prst="rect">
            <a:avLst/>
          </a:prstGeom>
        </p:spPr>
      </p:pic>
      <p:pic>
        <p:nvPicPr>
          <p:cNvPr id="12" name="Picture 11">
            <a:extLst>
              <a:ext uri="{FF2B5EF4-FFF2-40B4-BE49-F238E27FC236}">
                <a16:creationId xmlns:a16="http://schemas.microsoft.com/office/drawing/2014/main" id="{94D16B05-DC8B-4AAB-BF81-9459497641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5161" y="2169504"/>
            <a:ext cx="2743199" cy="1093128"/>
          </a:xfrm>
          <a:prstGeom prst="rect">
            <a:avLst/>
          </a:prstGeom>
        </p:spPr>
      </p:pic>
    </p:spTree>
    <p:extLst>
      <p:ext uri="{BB962C8B-B14F-4D97-AF65-F5344CB8AC3E}">
        <p14:creationId xmlns:p14="http://schemas.microsoft.com/office/powerpoint/2010/main" val="254394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18</a:t>
            </a:fld>
            <a:endParaRPr lang="en-US" dirty="0">
              <a:solidFill>
                <a:prstClr val="black"/>
              </a:solidFill>
              <a:latin typeface="Calibri"/>
            </a:endParaRPr>
          </a:p>
        </p:txBody>
      </p:sp>
      <p:pic>
        <p:nvPicPr>
          <p:cNvPr id="13" name="Picture 12" descr="Nv_m_Extension__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226896" cy="923330"/>
          </a:xfrm>
          <a:prstGeom prst="rect">
            <a:avLst/>
          </a:prstGeom>
          <a:noFill/>
        </p:spPr>
        <p:txBody>
          <a:bodyPr wrap="square" rtlCol="0">
            <a:spAutoFit/>
          </a:bodyPr>
          <a:lstStyle/>
          <a:p>
            <a:r>
              <a:rPr lang="en-US" dirty="0"/>
              <a:t>Video 09 </a:t>
            </a:r>
          </a:p>
          <a:p>
            <a:r>
              <a:rPr lang="en-US" dirty="0"/>
              <a:t>Americans with Disabilities Act (ADA)</a:t>
            </a:r>
          </a:p>
        </p:txBody>
      </p:sp>
      <p:sp>
        <p:nvSpPr>
          <p:cNvPr id="16" name="TextBox 15"/>
          <p:cNvSpPr txBox="1"/>
          <p:nvPr/>
        </p:nvSpPr>
        <p:spPr>
          <a:xfrm>
            <a:off x="6007916" y="6453011"/>
            <a:ext cx="1325572" cy="369332"/>
          </a:xfrm>
          <a:prstGeom prst="rect">
            <a:avLst/>
          </a:prstGeom>
          <a:noFill/>
        </p:spPr>
        <p:txBody>
          <a:bodyPr wrap="square" rtlCol="0">
            <a:spAutoFit/>
          </a:bodyPr>
          <a:lstStyle/>
          <a:p>
            <a:r>
              <a:rPr lang="en-US" dirty="0"/>
              <a:t>8/6/2019</a:t>
            </a:r>
          </a:p>
        </p:txBody>
      </p:sp>
      <p:pic>
        <p:nvPicPr>
          <p:cNvPr id="17" name="Picture 16" descr="americans-with-disabilities-a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230" y="687689"/>
            <a:ext cx="4898570" cy="4800598"/>
          </a:xfrm>
          <a:prstGeom prst="rect">
            <a:avLst/>
          </a:prstGeom>
        </p:spPr>
      </p:pic>
      <p:pic>
        <p:nvPicPr>
          <p:cNvPr id="10" name="Picture 9">
            <a:extLst>
              <a:ext uri="{FF2B5EF4-FFF2-40B4-BE49-F238E27FC236}">
                <a16:creationId xmlns:a16="http://schemas.microsoft.com/office/drawing/2014/main" id="{03ECEFCD-4EB7-41CF-92FE-ADBA68D8BC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34" y="5205846"/>
            <a:ext cx="2743199" cy="1093128"/>
          </a:xfrm>
          <a:prstGeom prst="rect">
            <a:avLst/>
          </a:prstGeom>
        </p:spPr>
      </p:pic>
    </p:spTree>
    <p:extLst>
      <p:ext uri="{BB962C8B-B14F-4D97-AF65-F5344CB8AC3E}">
        <p14:creationId xmlns:p14="http://schemas.microsoft.com/office/powerpoint/2010/main" val="2293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4463BFBC-89BE-47B2-9569-A0A711F9C0EE}" type="slidenum">
              <a:rPr lang="en-US">
                <a:solidFill>
                  <a:prstClr val="black"/>
                </a:solidFill>
                <a:latin typeface="Calibri"/>
              </a:rPr>
              <a:pPr/>
              <a:t>2</a:t>
            </a:fld>
            <a:endParaRPr lang="en-US" dirty="0">
              <a:solidFill>
                <a:prstClr val="black"/>
              </a:solidFill>
              <a:latin typeface="Calibri"/>
            </a:endParaRPr>
          </a:p>
        </p:txBody>
      </p:sp>
      <p:sp>
        <p:nvSpPr>
          <p:cNvPr id="7" name="Rectangle 3"/>
          <p:cNvSpPr txBox="1">
            <a:spLocks noChangeArrowheads="1"/>
          </p:cNvSpPr>
          <p:nvPr/>
        </p:nvSpPr>
        <p:spPr>
          <a:xfrm>
            <a:off x="228600" y="2266950"/>
            <a:ext cx="8686800" cy="3981450"/>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r>
              <a:rPr lang="en-US" kern="0" dirty="0"/>
              <a:t>11.9% (34 million) of the US Population has a disability (2010 census)</a:t>
            </a:r>
          </a:p>
          <a:p>
            <a:r>
              <a:rPr lang="en-US" kern="0" dirty="0"/>
              <a:t>10 million Americans have serious hearing disabilities </a:t>
            </a:r>
          </a:p>
          <a:p>
            <a:r>
              <a:rPr lang="en-US" kern="0" dirty="0"/>
              <a:t>6 million have visual impairments</a:t>
            </a:r>
          </a:p>
        </p:txBody>
      </p:sp>
      <p:sp>
        <p:nvSpPr>
          <p:cNvPr id="8" name="Oval 7"/>
          <p:cNvSpPr/>
          <p:nvPr/>
        </p:nvSpPr>
        <p:spPr>
          <a:xfrm>
            <a:off x="228600" y="2156095"/>
            <a:ext cx="3429000" cy="77760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0" y="5660571"/>
            <a:ext cx="2222727" cy="1175657"/>
          </a:xfrm>
          <a:prstGeom prst="rect">
            <a:avLst/>
          </a:prstGeom>
        </p:spPr>
      </p:pic>
      <p:sp>
        <p:nvSpPr>
          <p:cNvPr id="15" name="Title 1"/>
          <p:cNvSpPr txBox="1">
            <a:spLocks/>
          </p:cNvSpPr>
          <p:nvPr/>
        </p:nvSpPr>
        <p:spPr>
          <a:xfrm>
            <a:off x="0" y="212451"/>
            <a:ext cx="9144000" cy="1143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4000" kern="0"/>
              <a:t>The Need for Accessible </a:t>
            </a:r>
            <a:br>
              <a:rPr lang="en-US" sz="4000" kern="0"/>
            </a:br>
            <a:r>
              <a:rPr lang="en-US" sz="4000" kern="0"/>
              <a:t>Programs and Facilities</a:t>
            </a:r>
            <a:endParaRPr lang="en-US" sz="4000" kern="0" dirty="0"/>
          </a:p>
        </p:txBody>
      </p:sp>
    </p:spTree>
    <p:extLst>
      <p:ext uri="{BB962C8B-B14F-4D97-AF65-F5344CB8AC3E}">
        <p14:creationId xmlns:p14="http://schemas.microsoft.com/office/powerpoint/2010/main" val="33776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12451"/>
            <a:ext cx="9144000" cy="1143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000" dirty="0"/>
              <a:t>The Need for Accessible </a:t>
            </a:r>
            <a:br>
              <a:rPr lang="en-US" sz="4000" dirty="0"/>
            </a:br>
            <a:r>
              <a:rPr lang="en-US" sz="4000" dirty="0"/>
              <a:t>Programs and Facilities</a:t>
            </a:r>
          </a:p>
        </p:txBody>
      </p:sp>
      <p:sp>
        <p:nvSpPr>
          <p:cNvPr id="6"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4463BFBC-89BE-47B2-9569-A0A711F9C0EE}" type="slidenum">
              <a:rPr lang="en-US">
                <a:solidFill>
                  <a:prstClr val="black"/>
                </a:solidFill>
                <a:latin typeface="Calibri"/>
              </a:rPr>
              <a:pPr/>
              <a:t>3</a:t>
            </a:fld>
            <a:endParaRPr lang="en-US" dirty="0">
              <a:solidFill>
                <a:prstClr val="black"/>
              </a:solidFill>
              <a:latin typeface="Calibri"/>
            </a:endParaRPr>
          </a:p>
        </p:txBody>
      </p:sp>
      <p:pic>
        <p:nvPicPr>
          <p:cNvPr id="9" name="Picture 8"/>
          <p:cNvPicPr>
            <a:picLocks noChangeAspect="1"/>
          </p:cNvPicPr>
          <p:nvPr/>
        </p:nvPicPr>
        <p:blipFill>
          <a:blip r:embed="rId4"/>
          <a:stretch>
            <a:fillRect/>
          </a:stretch>
        </p:blipFill>
        <p:spPr>
          <a:xfrm>
            <a:off x="0" y="5660571"/>
            <a:ext cx="2222727" cy="1175657"/>
          </a:xfrm>
          <a:prstGeom prst="rect">
            <a:avLst/>
          </a:prstGeom>
        </p:spPr>
      </p:pic>
      <p:graphicFrame>
        <p:nvGraphicFramePr>
          <p:cNvPr id="10" name="Object 4"/>
          <p:cNvGraphicFramePr>
            <a:graphicFrameLocks noChangeAspect="1"/>
          </p:cNvGraphicFramePr>
          <p:nvPr>
            <p:extLst>
              <p:ext uri="{D42A27DB-BD31-4B8C-83A1-F6EECF244321}">
                <p14:modId xmlns:p14="http://schemas.microsoft.com/office/powerpoint/2010/main" val="1810947192"/>
              </p:ext>
            </p:extLst>
          </p:nvPr>
        </p:nvGraphicFramePr>
        <p:xfrm>
          <a:off x="228602" y="2899012"/>
          <a:ext cx="7507367" cy="3581400"/>
        </p:xfrm>
        <a:graphic>
          <a:graphicData uri="http://schemas.openxmlformats.org/presentationml/2006/ole">
            <mc:AlternateContent xmlns:mc="http://schemas.openxmlformats.org/markup-compatibility/2006">
              <mc:Choice xmlns:v="urn:schemas-microsoft-com:vml" Requires="v">
                <p:oleObj spid="_x0000_s8214" name="Chart" r:id="rId5" imgW="7153163" imgH="3714826" progId="Excel.Chart.8">
                  <p:embed followColorScheme="textAndBackground"/>
                </p:oleObj>
              </mc:Choice>
              <mc:Fallback>
                <p:oleObj name="Chart" r:id="rId5" imgW="7153163" imgH="3714826" progId="Excel.Chart.8">
                  <p:embed followColorScheme="textAndBackground"/>
                  <p:pic>
                    <p:nvPicPr>
                      <p:cNvPr id="12292" name="Object 4"/>
                      <p:cNvPicPr>
                        <a:picLocks noGrp="1" noChangeAspect="1" noChangeArrowheads="1"/>
                      </p:cNvPicPr>
                      <p:nvPr/>
                    </p:nvPicPr>
                    <p:blipFill>
                      <a:blip r:embed="rId6"/>
                      <a:srcRect/>
                      <a:stretch>
                        <a:fillRect/>
                      </a:stretch>
                    </p:blipFill>
                    <p:spPr bwMode="auto">
                      <a:xfrm>
                        <a:off x="228602" y="2899012"/>
                        <a:ext cx="7507367" cy="3581400"/>
                      </a:xfrm>
                      <a:prstGeom prst="rect">
                        <a:avLst/>
                      </a:prstGeom>
                      <a:noFill/>
                      <a:ln>
                        <a:noFill/>
                      </a:ln>
                      <a:effectLst/>
                    </p:spPr>
                  </p:pic>
                </p:oleObj>
              </mc:Fallback>
            </mc:AlternateContent>
          </a:graphicData>
        </a:graphic>
      </p:graphicFrame>
      <p:sp>
        <p:nvSpPr>
          <p:cNvPr id="11" name="Oval 10"/>
          <p:cNvSpPr/>
          <p:nvPr/>
        </p:nvSpPr>
        <p:spPr>
          <a:xfrm>
            <a:off x="228600" y="1472002"/>
            <a:ext cx="3429000" cy="77760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Grp="1" noChangeArrowheads="1"/>
          </p:cNvSpPr>
          <p:nvPr>
            <p:ph type="body" sz="half" idx="1"/>
          </p:nvPr>
        </p:nvSpPr>
        <p:spPr>
          <a:xfrm>
            <a:off x="457200" y="1600202"/>
            <a:ext cx="8229600" cy="1539875"/>
          </a:xfrm>
        </p:spPr>
        <p:txBody>
          <a:bodyPr>
            <a:normAutofit lnSpcReduction="10000"/>
          </a:bodyPr>
          <a:lstStyle/>
          <a:p>
            <a:r>
              <a:rPr lang="en-US" dirty="0"/>
              <a:t>70 percent of us will eventually have a temporary or permanent disability that makes climbing stairs impossible </a:t>
            </a:r>
          </a:p>
        </p:txBody>
      </p:sp>
    </p:spTree>
    <p:extLst>
      <p:ext uri="{BB962C8B-B14F-4D97-AF65-F5344CB8AC3E}">
        <p14:creationId xmlns:p14="http://schemas.microsoft.com/office/powerpoint/2010/main" val="11952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4" y="361282"/>
            <a:ext cx="8637815" cy="1632857"/>
          </a:xfrm>
        </p:spPr>
        <p:txBody>
          <a:bodyPr/>
          <a:lstStyle/>
          <a:p>
            <a:pPr algn="ctr"/>
            <a:r>
              <a:rPr lang="en-US" sz="3200" dirty="0"/>
              <a:t>Section 504 of the Rehabilitation Act of 1973</a:t>
            </a:r>
          </a:p>
        </p:txBody>
      </p:sp>
      <p:sp>
        <p:nvSpPr>
          <p:cNvPr id="3" name="Content Placeholder 2"/>
          <p:cNvSpPr>
            <a:spLocks noGrp="1"/>
          </p:cNvSpPr>
          <p:nvPr>
            <p:ph idx="1"/>
          </p:nvPr>
        </p:nvSpPr>
        <p:spPr>
          <a:xfrm>
            <a:off x="475581" y="1917553"/>
            <a:ext cx="7467600" cy="661994"/>
          </a:xfrm>
        </p:spPr>
        <p:txBody>
          <a:bodyPr/>
          <a:lstStyle/>
          <a:p>
            <a:pPr marL="0" indent="0">
              <a:buNone/>
            </a:pPr>
            <a:r>
              <a:rPr lang="en-US" sz="2800" dirty="0"/>
              <a:t>Primary purpose: </a:t>
            </a:r>
          </a:p>
        </p:txBody>
      </p:sp>
      <p:sp>
        <p:nvSpPr>
          <p:cNvPr id="5" name="Slide Number Placeholder 8"/>
          <p:cNvSpPr txBox="1">
            <a:spLocks/>
          </p:cNvSpPr>
          <p:nvPr/>
        </p:nvSpPr>
        <p:spPr>
          <a:xfrm>
            <a:off x="7943181" y="628847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94C6991B-95B8-432F-85FD-50030D12CF3B}" type="slidenum">
              <a:rPr lang="en-US">
                <a:solidFill>
                  <a:prstClr val="black"/>
                </a:solidFill>
                <a:latin typeface="Calibri"/>
              </a:rPr>
              <a:pPr/>
              <a:t>4</a:t>
            </a:fld>
            <a:endParaRPr lang="en-US" dirty="0">
              <a:solidFill>
                <a:prstClr val="black"/>
              </a:solidFill>
              <a:latin typeface="Calibri"/>
            </a:endParaRPr>
          </a:p>
        </p:txBody>
      </p:sp>
      <p:sp>
        <p:nvSpPr>
          <p:cNvPr id="6" name="Content Placeholder 2"/>
          <p:cNvSpPr txBox="1">
            <a:spLocks/>
          </p:cNvSpPr>
          <p:nvPr/>
        </p:nvSpPr>
        <p:spPr>
          <a:xfrm>
            <a:off x="713139" y="2649658"/>
            <a:ext cx="7467600" cy="1970263"/>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lgn="ctr">
              <a:buFontTx/>
              <a:buNone/>
            </a:pPr>
            <a:r>
              <a:rPr lang="en-US" sz="2800" b="1" kern="0" dirty="0"/>
              <a:t>ensure that pedestrians with disabilities have the opportunity to use the transportation system in an accessible and safe manner.</a:t>
            </a:r>
          </a:p>
        </p:txBody>
      </p:sp>
      <p:sp>
        <p:nvSpPr>
          <p:cNvPr id="7" name="Oval 6"/>
          <p:cNvSpPr/>
          <p:nvPr/>
        </p:nvSpPr>
        <p:spPr>
          <a:xfrm>
            <a:off x="7424119" y="788907"/>
            <a:ext cx="1513239" cy="77760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3973968" y="4791941"/>
            <a:ext cx="1419225" cy="1457325"/>
          </a:xfrm>
          <a:prstGeom prst="rect">
            <a:avLst/>
          </a:prstGeom>
        </p:spPr>
      </p:pic>
      <p:cxnSp>
        <p:nvCxnSpPr>
          <p:cNvPr id="17" name="Straight Connector 16"/>
          <p:cNvCxnSpPr/>
          <p:nvPr/>
        </p:nvCxnSpPr>
        <p:spPr>
          <a:xfrm>
            <a:off x="1168853" y="4006264"/>
            <a:ext cx="3749040" cy="0"/>
          </a:xfrm>
          <a:prstGeom prst="line">
            <a:avLst/>
          </a:prstGeom>
          <a:ln w="38100">
            <a:solidFill>
              <a:srgbClr val="0F46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3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3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3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4620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52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12451"/>
            <a:ext cx="9144000" cy="1143000"/>
          </a:xfrm>
        </p:spPr>
        <p:txBody>
          <a:bodyPr/>
          <a:lstStyle/>
          <a:p>
            <a:pPr algn="ctr"/>
            <a:r>
              <a:rPr lang="en-US" sz="2800" dirty="0"/>
              <a:t>Americans with Disabilities Act (ADA ) of 1990</a:t>
            </a:r>
          </a:p>
        </p:txBody>
      </p:sp>
      <p:sp>
        <p:nvSpPr>
          <p:cNvPr id="6"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4463BFBC-89BE-47B2-9569-A0A711F9C0EE}" type="slidenum">
              <a:rPr lang="en-US">
                <a:solidFill>
                  <a:prstClr val="black"/>
                </a:solidFill>
                <a:latin typeface="Calibri"/>
              </a:rPr>
              <a:pPr/>
              <a:t>5</a:t>
            </a:fld>
            <a:endParaRPr lang="en-US"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0" y="1613289"/>
            <a:ext cx="9144000" cy="3822689"/>
          </a:xfrm>
          <a:prstGeom prst="rect">
            <a:avLst/>
          </a:prstGeom>
        </p:spPr>
      </p:pic>
    </p:spTree>
    <p:extLst>
      <p:ext uri="{BB962C8B-B14F-4D97-AF65-F5344CB8AC3E}">
        <p14:creationId xmlns:p14="http://schemas.microsoft.com/office/powerpoint/2010/main" val="34313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 y="-54249"/>
            <a:ext cx="9144000" cy="1143000"/>
          </a:xfrm>
        </p:spPr>
        <p:txBody>
          <a:bodyPr/>
          <a:lstStyle/>
          <a:p>
            <a:pPr algn="ctr"/>
            <a:r>
              <a:rPr lang="en-US" sz="2800" dirty="0"/>
              <a:t>Americans with Disabilities Act (ADA )</a:t>
            </a:r>
          </a:p>
        </p:txBody>
      </p:sp>
      <p:sp>
        <p:nvSpPr>
          <p:cNvPr id="3" name="Content Placeholder 2"/>
          <p:cNvSpPr>
            <a:spLocks noGrp="1"/>
          </p:cNvSpPr>
          <p:nvPr>
            <p:ph idx="1"/>
          </p:nvPr>
        </p:nvSpPr>
        <p:spPr>
          <a:xfrm>
            <a:off x="3" y="784131"/>
            <a:ext cx="7968343" cy="5575124"/>
          </a:xfrm>
        </p:spPr>
        <p:txBody>
          <a:bodyPr/>
          <a:lstStyle/>
          <a:p>
            <a:pPr lvl="1">
              <a:buFont typeface="Wingdings" pitchFamily="2" charset="2"/>
              <a:buChar char="Ø"/>
              <a:defRPr/>
            </a:pPr>
            <a:r>
              <a:rPr lang="en-US" sz="2400" b="1" dirty="0"/>
              <a:t>A civil rights statute</a:t>
            </a:r>
          </a:p>
          <a:p>
            <a:pPr marL="457189" lvl="1" indent="0">
              <a:defRPr/>
            </a:pPr>
            <a:endParaRPr lang="en-US" sz="2400" b="1" dirty="0"/>
          </a:p>
          <a:p>
            <a:pPr lvl="1">
              <a:buFont typeface="Wingdings" pitchFamily="2" charset="2"/>
              <a:buChar char="Ø"/>
              <a:defRPr/>
            </a:pPr>
            <a:r>
              <a:rPr lang="en-US" sz="2400" b="1" dirty="0"/>
              <a:t>Prohibits discrimination </a:t>
            </a:r>
            <a:r>
              <a:rPr lang="en-US" sz="2400" dirty="0"/>
              <a:t>against people with disabilities in all aspects of life, including transportation.</a:t>
            </a:r>
          </a:p>
          <a:p>
            <a:pPr lvl="1">
              <a:buFont typeface="Wingdings" pitchFamily="2" charset="2"/>
              <a:buChar char="Ø"/>
              <a:defRPr/>
            </a:pPr>
            <a:endParaRPr lang="en-US" sz="2400" dirty="0"/>
          </a:p>
          <a:p>
            <a:pPr marL="457189" lvl="1" indent="0">
              <a:defRPr/>
            </a:pPr>
            <a:endParaRPr lang="en-US" sz="2400" dirty="0"/>
          </a:p>
          <a:p>
            <a:pPr lvl="1">
              <a:buFont typeface="Wingdings" pitchFamily="2" charset="2"/>
              <a:buChar char="Ø"/>
              <a:defRPr/>
            </a:pPr>
            <a:r>
              <a:rPr lang="en-US" sz="2400" b="1" dirty="0"/>
              <a:t>USDOJ </a:t>
            </a:r>
            <a:r>
              <a:rPr lang="en-US" sz="2400" dirty="0"/>
              <a:t>has designated USDOT as the federal agency responsible for overseeing and implementing ADA compliance</a:t>
            </a:r>
          </a:p>
          <a:p>
            <a:pPr lvl="1">
              <a:buFont typeface="Wingdings" pitchFamily="2" charset="2"/>
              <a:buChar char="Ø"/>
              <a:defRPr/>
            </a:pPr>
            <a:endParaRPr lang="en-US" sz="2400" dirty="0"/>
          </a:p>
          <a:p>
            <a:pPr marL="457189" lvl="1" indent="0">
              <a:defRPr/>
            </a:pPr>
            <a:endParaRPr lang="en-US" sz="2400" dirty="0"/>
          </a:p>
          <a:p>
            <a:pPr lvl="1">
              <a:buFont typeface="Wingdings" pitchFamily="2" charset="2"/>
              <a:buChar char="Ø"/>
              <a:defRPr/>
            </a:pPr>
            <a:r>
              <a:rPr lang="en-US" sz="2400" b="1" dirty="0"/>
              <a:t>FHWA’s         Responsibility</a:t>
            </a:r>
            <a:r>
              <a:rPr lang="en-US" sz="2400" dirty="0"/>
              <a:t>:  The implementation of ADA pedestrian access requirements.</a:t>
            </a:r>
          </a:p>
          <a:p>
            <a:pPr marL="457189" lvl="1" indent="0">
              <a:defRPr/>
            </a:pPr>
            <a:r>
              <a:rPr lang="en-US" sz="1600" dirty="0">
                <a:hlinkClick r:id="rId3"/>
              </a:rPr>
              <a:t>http://www.fhwa.dot.gov/civilrights/memos/ada_memo_clarificationa.htm</a:t>
            </a:r>
          </a:p>
          <a:p>
            <a:pPr marL="457189" lvl="1" indent="0">
              <a:defRPr/>
            </a:pPr>
            <a:endParaRPr lang="en-US" sz="1600" dirty="0"/>
          </a:p>
          <a:p>
            <a:pPr marL="457189" lvl="1" indent="0">
              <a:defRPr/>
            </a:pPr>
            <a:endParaRPr lang="en-US" sz="1600" b="1" dirty="0"/>
          </a:p>
          <a:p>
            <a:pPr lvl="1">
              <a:buFont typeface="Wingdings" pitchFamily="2" charset="2"/>
              <a:buChar char="Ø"/>
              <a:defRPr/>
            </a:pPr>
            <a:endParaRPr lang="en-US" sz="1600" b="1" dirty="0"/>
          </a:p>
          <a:p>
            <a:pPr marL="457189" lvl="1" indent="0">
              <a:defRPr/>
            </a:pPr>
            <a:endParaRPr lang="en-US" sz="2000" dirty="0"/>
          </a:p>
          <a:p>
            <a:pPr marL="457189" lvl="1" indent="0">
              <a:defRPr/>
            </a:pPr>
            <a:endParaRPr lang="en-US" sz="2000" dirty="0"/>
          </a:p>
        </p:txBody>
      </p:sp>
      <p:pic>
        <p:nvPicPr>
          <p:cNvPr id="4" name="Picture 2"/>
          <p:cNvPicPr>
            <a:picLocks noChangeAspect="1" noChangeArrowheads="1"/>
          </p:cNvPicPr>
          <p:nvPr/>
        </p:nvPicPr>
        <p:blipFill>
          <a:blip r:embed="rId4" cstate="print"/>
          <a:srcRect/>
          <a:stretch>
            <a:fillRect/>
          </a:stretch>
        </p:blipFill>
        <p:spPr bwMode="auto">
          <a:xfrm>
            <a:off x="7379522" y="1983208"/>
            <a:ext cx="1459043" cy="1459043"/>
          </a:xfrm>
          <a:prstGeom prst="rect">
            <a:avLst/>
          </a:prstGeom>
          <a:ln>
            <a:noFill/>
          </a:ln>
          <a:effectLst>
            <a:outerShdw blurRad="292100" dist="139700" dir="2700000" algn="tl" rotWithShape="0">
              <a:srgbClr val="333333">
                <a:alpha val="65000"/>
              </a:srgbClr>
            </a:outerShdw>
          </a:effectLst>
        </p:spPr>
      </p:pic>
      <p:pic>
        <p:nvPicPr>
          <p:cNvPr id="2" name="Picture 1" descr="Published on September 4, 2012 in The Federal Highway System: United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8506" y="3642562"/>
            <a:ext cx="1430059" cy="1468451"/>
          </a:xfrm>
          <a:prstGeom prst="rect">
            <a:avLst/>
          </a:prstGeom>
        </p:spPr>
      </p:pic>
      <p:sp>
        <p:nvSpPr>
          <p:cNvPr id="6"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4463BFBC-89BE-47B2-9569-A0A711F9C0EE}" type="slidenum">
              <a:rPr lang="en-US">
                <a:solidFill>
                  <a:prstClr val="black"/>
                </a:solidFill>
                <a:latin typeface="Calibri"/>
              </a:rPr>
              <a:pPr/>
              <a:t>6</a:t>
            </a:fld>
            <a:endParaRPr lang="en-US" dirty="0">
              <a:solidFill>
                <a:prstClr val="black"/>
              </a:solidFill>
              <a:latin typeface="Calibri"/>
            </a:endParaRPr>
          </a:p>
        </p:txBody>
      </p:sp>
      <p:pic>
        <p:nvPicPr>
          <p:cNvPr id="13" name="Picture 12"/>
          <p:cNvPicPr>
            <a:picLocks noChangeAspect="1"/>
          </p:cNvPicPr>
          <p:nvPr/>
        </p:nvPicPr>
        <p:blipFill>
          <a:blip r:embed="rId6"/>
          <a:stretch>
            <a:fillRect/>
          </a:stretch>
        </p:blipFill>
        <p:spPr>
          <a:xfrm>
            <a:off x="797655" y="5223342"/>
            <a:ext cx="1855409" cy="327852"/>
          </a:xfrm>
          <a:prstGeom prst="rect">
            <a:avLst/>
          </a:prstGeom>
        </p:spPr>
      </p:pic>
    </p:spTree>
    <p:extLst>
      <p:ext uri="{BB962C8B-B14F-4D97-AF65-F5344CB8AC3E}">
        <p14:creationId xmlns:p14="http://schemas.microsoft.com/office/powerpoint/2010/main" val="9414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43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030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1150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1350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1850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2000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2100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sz="2800" dirty="0"/>
              <a:t>Title II of the ADA</a:t>
            </a:r>
            <a:br>
              <a:rPr lang="en-US" sz="2800" dirty="0"/>
            </a:br>
            <a:r>
              <a:rPr lang="en-US" sz="2800" dirty="0"/>
              <a:t>State and Local Governments </a:t>
            </a:r>
          </a:p>
        </p:txBody>
      </p:sp>
      <p:sp>
        <p:nvSpPr>
          <p:cNvPr id="3" name="Content Placeholder 2"/>
          <p:cNvSpPr>
            <a:spLocks noGrp="1"/>
          </p:cNvSpPr>
          <p:nvPr>
            <p:ph idx="1"/>
          </p:nvPr>
        </p:nvSpPr>
        <p:spPr>
          <a:xfrm>
            <a:off x="947057" y="1130370"/>
            <a:ext cx="7630886" cy="4136571"/>
          </a:xfrm>
        </p:spPr>
        <p:txBody>
          <a:bodyPr/>
          <a:lstStyle/>
          <a:p>
            <a:pPr marL="0" indent="0">
              <a:buNone/>
            </a:pPr>
            <a:r>
              <a:rPr lang="en-US" sz="2000" dirty="0"/>
              <a:t>   </a:t>
            </a:r>
            <a:r>
              <a:rPr lang="en-US" sz="2400" dirty="0"/>
              <a:t>Applies to:</a:t>
            </a:r>
          </a:p>
          <a:p>
            <a:pPr marL="0" indent="0">
              <a:buNone/>
            </a:pPr>
            <a:endParaRPr lang="en-US" sz="2400" dirty="0"/>
          </a:p>
          <a:p>
            <a:pPr>
              <a:buFont typeface="Wingdings" pitchFamily="2" charset="2"/>
              <a:buChar char="Ø"/>
            </a:pPr>
            <a:r>
              <a:rPr lang="en-US" sz="2400" dirty="0"/>
              <a:t>“New” Facilities (built after January 26, 1992);</a:t>
            </a:r>
          </a:p>
          <a:p>
            <a:pPr marL="0" indent="0">
              <a:buNone/>
            </a:pPr>
            <a:endParaRPr lang="en-US" sz="2400" dirty="0"/>
          </a:p>
          <a:p>
            <a:pPr>
              <a:buFont typeface="Wingdings" pitchFamily="2" charset="2"/>
              <a:buChar char="Ø"/>
            </a:pPr>
            <a:r>
              <a:rPr lang="en-US" sz="2400" dirty="0"/>
              <a:t>Pre-existing facilities (existed on January 26, 1992);</a:t>
            </a:r>
          </a:p>
          <a:p>
            <a:pPr marL="0" indent="0">
              <a:buNone/>
            </a:pPr>
            <a:endParaRPr lang="en-US" sz="2400" dirty="0"/>
          </a:p>
          <a:p>
            <a:pPr>
              <a:buFont typeface="Wingdings" pitchFamily="2" charset="2"/>
              <a:buChar char="Ø"/>
            </a:pPr>
            <a:r>
              <a:rPr lang="en-US" sz="2400" dirty="0"/>
              <a:t>All public entities, such as State and local governments</a:t>
            </a:r>
            <a:r>
              <a:rPr lang="en-US" sz="2400" b="1" dirty="0"/>
              <a:t>, even if they are not recipients of federal funding.</a:t>
            </a:r>
          </a:p>
          <a:p>
            <a:endParaRPr lang="en-US" sz="2400" dirty="0"/>
          </a:p>
        </p:txBody>
      </p:sp>
      <p:pic>
        <p:nvPicPr>
          <p:cNvPr id="4" name="Picture 3" descr="americans-with-disabilities-a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830537"/>
            <a:ext cx="1905000" cy="1866900"/>
          </a:xfrm>
          <a:prstGeom prst="rect">
            <a:avLst/>
          </a:prstGeom>
          <a:solidFill>
            <a:srgbClr val="FFFFFF"/>
          </a:solidFill>
        </p:spPr>
      </p:pic>
      <p:sp>
        <p:nvSpPr>
          <p:cNvPr id="5"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7D0A972A-1A28-4F2F-98A6-7ECA568990BA}" type="slidenum">
              <a:rPr lang="en-US">
                <a:solidFill>
                  <a:prstClr val="black"/>
                </a:solidFill>
                <a:latin typeface="Calibri"/>
              </a:rPr>
              <a:pPr/>
              <a:t>7</a:t>
            </a:fld>
            <a:endParaRPr lang="en-US" dirty="0">
              <a:solidFill>
                <a:prstClr val="black"/>
              </a:solidFill>
              <a:latin typeface="Calibri"/>
            </a:endParaRPr>
          </a:p>
        </p:txBody>
      </p:sp>
      <p:sp>
        <p:nvSpPr>
          <p:cNvPr id="6" name="Up Arrow 5"/>
          <p:cNvSpPr/>
          <p:nvPr/>
        </p:nvSpPr>
        <p:spPr>
          <a:xfrm>
            <a:off x="5507630" y="4611078"/>
            <a:ext cx="647700" cy="8382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16" y="5562600"/>
            <a:ext cx="5115743" cy="461665"/>
          </a:xfrm>
          <a:prstGeom prst="rect">
            <a:avLst/>
          </a:prstGeom>
          <a:noFill/>
        </p:spPr>
        <p:txBody>
          <a:bodyPr wrap="square" rtlCol="0">
            <a:spAutoFit/>
          </a:bodyPr>
          <a:lstStyle/>
          <a:p>
            <a:r>
              <a:rPr lang="en-US" sz="2400" dirty="0">
                <a:hlinkClick r:id="rId4"/>
              </a:rPr>
              <a:t>https://www.ada.gov/ada_title_II.htm</a:t>
            </a:r>
            <a:endParaRPr lang="en-US" sz="2400" dirty="0"/>
          </a:p>
        </p:txBody>
      </p:sp>
      <p:sp>
        <p:nvSpPr>
          <p:cNvPr id="8" name="TextBox 7"/>
          <p:cNvSpPr txBox="1"/>
          <p:nvPr/>
        </p:nvSpPr>
        <p:spPr>
          <a:xfrm>
            <a:off x="92657" y="5964883"/>
            <a:ext cx="4953270" cy="461665"/>
          </a:xfrm>
          <a:prstGeom prst="rect">
            <a:avLst/>
          </a:prstGeom>
          <a:noFill/>
        </p:spPr>
        <p:txBody>
          <a:bodyPr wrap="square" rtlCol="0">
            <a:spAutoFit/>
          </a:bodyPr>
          <a:lstStyle/>
          <a:p>
            <a:r>
              <a:rPr lang="en-US" sz="2400" dirty="0">
                <a:hlinkClick r:id="rId5"/>
              </a:rPr>
              <a:t>https://www.ada.gov/t2hlt95.htm</a:t>
            </a:r>
            <a:endParaRPr lang="en-US" sz="2400" dirty="0"/>
          </a:p>
        </p:txBody>
      </p:sp>
      <p:sp>
        <p:nvSpPr>
          <p:cNvPr id="9" name="TextBox 8"/>
          <p:cNvSpPr txBox="1"/>
          <p:nvPr/>
        </p:nvSpPr>
        <p:spPr>
          <a:xfrm>
            <a:off x="81898" y="6373864"/>
            <a:ext cx="4637314" cy="461665"/>
          </a:xfrm>
          <a:prstGeom prst="rect">
            <a:avLst/>
          </a:prstGeom>
          <a:noFill/>
        </p:spPr>
        <p:txBody>
          <a:bodyPr wrap="square" rtlCol="0">
            <a:spAutoFit/>
          </a:bodyPr>
          <a:lstStyle/>
          <a:p>
            <a:r>
              <a:rPr lang="en-US" sz="2400" dirty="0">
                <a:hlinkClick r:id="rId6"/>
              </a:rPr>
              <a:t>https://www.ada.gov/taman2.html</a:t>
            </a:r>
            <a:endParaRPr lang="en-US" sz="2400" dirty="0"/>
          </a:p>
        </p:txBody>
      </p:sp>
    </p:spTree>
    <p:extLst>
      <p:ext uri="{BB962C8B-B14F-4D97-AF65-F5344CB8AC3E}">
        <p14:creationId xmlns:p14="http://schemas.microsoft.com/office/powerpoint/2010/main" val="8899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9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ericans-with-disabilities-a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830537"/>
            <a:ext cx="1905000" cy="1866900"/>
          </a:xfrm>
          <a:prstGeom prst="rect">
            <a:avLst/>
          </a:prstGeom>
          <a:solidFill>
            <a:srgbClr val="FFFFFF"/>
          </a:solidFill>
        </p:spPr>
      </p:pic>
      <p:sp>
        <p:nvSpPr>
          <p:cNvPr id="3" name="Content Placeholder 2"/>
          <p:cNvSpPr>
            <a:spLocks noGrp="1"/>
          </p:cNvSpPr>
          <p:nvPr>
            <p:ph idx="1"/>
          </p:nvPr>
        </p:nvSpPr>
        <p:spPr>
          <a:xfrm>
            <a:off x="391885" y="3564271"/>
            <a:ext cx="8229600" cy="1993445"/>
          </a:xfrm>
        </p:spPr>
        <p:txBody>
          <a:bodyPr/>
          <a:lstStyle/>
          <a:p>
            <a:pPr marL="0" indent="0" algn="ctr">
              <a:buNone/>
            </a:pPr>
            <a:r>
              <a:rPr lang="en-US" b="1" dirty="0"/>
              <a:t>Where must curb ramps be provided? </a:t>
            </a:r>
            <a:endParaRPr lang="en-US" dirty="0"/>
          </a:p>
          <a:p>
            <a:pPr marL="0" indent="0">
              <a:buNone/>
            </a:pPr>
            <a:endParaRPr lang="en-US" sz="1100" b="1" dirty="0"/>
          </a:p>
          <a:p>
            <a:pPr>
              <a:buFont typeface="Wingdings" pitchFamily="2" charset="2"/>
              <a:buChar char="Ø"/>
            </a:pPr>
            <a:r>
              <a:rPr lang="en-US" sz="2800" dirty="0"/>
              <a:t>Wherever a sidewalk or other pedestrian walkway crosses a curb</a:t>
            </a:r>
          </a:p>
          <a:p>
            <a:pPr>
              <a:buFont typeface="Wingdings" pitchFamily="2" charset="2"/>
              <a:buChar char="Ø"/>
            </a:pPr>
            <a:endParaRPr lang="en-US" sz="2000" dirty="0"/>
          </a:p>
        </p:txBody>
      </p:sp>
      <p:sp>
        <p:nvSpPr>
          <p:cNvPr id="4" name="Content Placeholder 2"/>
          <p:cNvSpPr txBox="1">
            <a:spLocks/>
          </p:cNvSpPr>
          <p:nvPr/>
        </p:nvSpPr>
        <p:spPr>
          <a:xfrm>
            <a:off x="391885" y="193904"/>
            <a:ext cx="8229600" cy="3184753"/>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marL="0" indent="0" algn="ctr">
              <a:buNone/>
            </a:pPr>
            <a:r>
              <a:rPr lang="en-US" b="1" kern="0" dirty="0"/>
              <a:t>Why must curb ramps be provided? </a:t>
            </a:r>
            <a:endParaRPr lang="en-US" kern="0" dirty="0"/>
          </a:p>
          <a:p>
            <a:pPr marL="0" indent="0">
              <a:buNone/>
            </a:pPr>
            <a:endParaRPr lang="en-US" sz="2000" b="1" kern="0" dirty="0"/>
          </a:p>
          <a:p>
            <a:pPr>
              <a:buFont typeface="Wingdings" pitchFamily="2" charset="2"/>
              <a:buChar char="Ø"/>
            </a:pPr>
            <a:r>
              <a:rPr lang="en-US" sz="2800" b="1" kern="0" dirty="0">
                <a:solidFill>
                  <a:srgbClr val="FF0000"/>
                </a:solidFill>
              </a:rPr>
              <a:t>To ensure a person with a mobility disability can travel </a:t>
            </a:r>
            <a:r>
              <a:rPr lang="en-US" sz="2800" kern="0" dirty="0"/>
              <a:t>from a sidewalk on one side of the street, over or through any curbs or traffic islands, to the sidewalk on the other side of the street.  </a:t>
            </a:r>
          </a:p>
          <a:p>
            <a:pPr>
              <a:buFont typeface="Wingdings" pitchFamily="2" charset="2"/>
              <a:buChar char="Ø"/>
            </a:pPr>
            <a:endParaRPr lang="en-US" sz="2000" kern="0" dirty="0"/>
          </a:p>
        </p:txBody>
      </p:sp>
      <p:sp>
        <p:nvSpPr>
          <p:cNvPr id="6" name="TextBox 5"/>
          <p:cNvSpPr txBox="1"/>
          <p:nvPr/>
        </p:nvSpPr>
        <p:spPr>
          <a:xfrm>
            <a:off x="718461" y="5557716"/>
            <a:ext cx="5747657" cy="954107"/>
          </a:xfrm>
          <a:prstGeom prst="rect">
            <a:avLst/>
          </a:prstGeom>
          <a:noFill/>
        </p:spPr>
        <p:txBody>
          <a:bodyPr wrap="square" rtlCol="0">
            <a:spAutoFit/>
          </a:bodyPr>
          <a:lstStyle/>
          <a:p>
            <a:r>
              <a:rPr lang="en-US" sz="2800" dirty="0">
                <a:solidFill>
                  <a:prstClr val="black"/>
                </a:solidFill>
                <a:latin typeface="Calibri"/>
                <a:hlinkClick r:id="rId4"/>
              </a:rPr>
              <a:t>https://www.fhwa.dot.gov/civilrights/programs/doj_fhwa_ta.cfm</a:t>
            </a:r>
            <a:endParaRPr lang="en-US" sz="2800" dirty="0">
              <a:solidFill>
                <a:prstClr val="black"/>
              </a:solidFill>
              <a:latin typeface="Calibri"/>
            </a:endParaRPr>
          </a:p>
        </p:txBody>
      </p:sp>
      <p:sp>
        <p:nvSpPr>
          <p:cNvPr id="7"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B2D571DF-EAA4-4F33-95B1-2BD0E18F8C2D}" type="slidenum">
              <a:rPr lang="en-US">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32599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160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114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1360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14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ericans-with-disabilities-ac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991100"/>
            <a:ext cx="1905000" cy="1866900"/>
          </a:xfrm>
          <a:prstGeom prst="rect">
            <a:avLst/>
          </a:prstGeom>
          <a:solidFill>
            <a:srgbClr val="FFFFFF"/>
          </a:solidFill>
        </p:spPr>
      </p:pic>
      <p:sp>
        <p:nvSpPr>
          <p:cNvPr id="3" name="Content Placeholder 2"/>
          <p:cNvSpPr>
            <a:spLocks noGrp="1"/>
          </p:cNvSpPr>
          <p:nvPr>
            <p:ph idx="1"/>
          </p:nvPr>
        </p:nvSpPr>
        <p:spPr>
          <a:xfrm>
            <a:off x="375556" y="749756"/>
            <a:ext cx="8229600" cy="3609975"/>
          </a:xfrm>
        </p:spPr>
        <p:txBody>
          <a:bodyPr/>
          <a:lstStyle/>
          <a:p>
            <a:pPr marL="0" indent="0" algn="ctr">
              <a:buNone/>
            </a:pPr>
            <a:r>
              <a:rPr lang="en-US" b="1" dirty="0"/>
              <a:t>Where are curb ramps </a:t>
            </a:r>
            <a:r>
              <a:rPr lang="en-US" b="1" dirty="0">
                <a:solidFill>
                  <a:srgbClr val="FF0000"/>
                </a:solidFill>
              </a:rPr>
              <a:t>not</a:t>
            </a:r>
            <a:r>
              <a:rPr lang="en-US" b="1" dirty="0"/>
              <a:t> required? </a:t>
            </a:r>
            <a:endParaRPr lang="en-US" dirty="0"/>
          </a:p>
          <a:p>
            <a:pPr marL="0" indent="0">
              <a:buNone/>
            </a:pPr>
            <a:endParaRPr lang="en-US" sz="2000" b="1" dirty="0"/>
          </a:p>
          <a:p>
            <a:pPr>
              <a:buFont typeface="Wingdings" pitchFamily="2" charset="2"/>
              <a:buChar char="Ø"/>
            </a:pPr>
            <a:r>
              <a:rPr lang="en-US" sz="2800" dirty="0"/>
              <a:t>If there is no walkway with a </a:t>
            </a:r>
            <a:r>
              <a:rPr lang="en-US" sz="2800" u="sng" dirty="0"/>
              <a:t>prepared surface</a:t>
            </a:r>
            <a:r>
              <a:rPr lang="en-US" sz="2800" dirty="0"/>
              <a:t>* for pedestrian use</a:t>
            </a:r>
          </a:p>
          <a:p>
            <a:pPr marL="0" indent="0">
              <a:buNone/>
            </a:pPr>
            <a:r>
              <a:rPr lang="en-US" sz="2800" dirty="0"/>
              <a:t> </a:t>
            </a:r>
          </a:p>
          <a:p>
            <a:pPr>
              <a:buFont typeface="Wingdings" pitchFamily="2" charset="2"/>
              <a:buChar char="Ø"/>
            </a:pPr>
            <a:r>
              <a:rPr lang="en-US" sz="2800" dirty="0"/>
              <a:t>If there is no curb, elevation or other barrier between the street and the walkway</a:t>
            </a:r>
          </a:p>
          <a:p>
            <a:pPr>
              <a:buFont typeface="Wingdings" pitchFamily="2" charset="2"/>
              <a:buChar char="Ø"/>
            </a:pPr>
            <a:endParaRPr lang="en-US" sz="2000" dirty="0"/>
          </a:p>
        </p:txBody>
      </p:sp>
      <p:sp>
        <p:nvSpPr>
          <p:cNvPr id="2" name="TextBox 1"/>
          <p:cNvSpPr txBox="1"/>
          <p:nvPr/>
        </p:nvSpPr>
        <p:spPr>
          <a:xfrm>
            <a:off x="375558" y="4486497"/>
            <a:ext cx="6906987" cy="1938992"/>
          </a:xfrm>
          <a:prstGeom prst="rect">
            <a:avLst/>
          </a:prstGeom>
          <a:noFill/>
        </p:spPr>
        <p:txBody>
          <a:bodyPr wrap="square" rtlCol="0">
            <a:spAutoFit/>
          </a:bodyPr>
          <a:lstStyle/>
          <a:p>
            <a:r>
              <a:rPr lang="en-US" sz="2400" dirty="0">
                <a:solidFill>
                  <a:prstClr val="black"/>
                </a:solidFill>
                <a:latin typeface="Calibri"/>
              </a:rPr>
              <a:t>* </a:t>
            </a:r>
            <a:r>
              <a:rPr lang="en-US" sz="2400" b="1" dirty="0">
                <a:solidFill>
                  <a:prstClr val="black"/>
                </a:solidFill>
                <a:latin typeface="Calibri"/>
              </a:rPr>
              <a:t>Prepared Surface</a:t>
            </a:r>
            <a:r>
              <a:rPr lang="en-US" sz="2400" dirty="0">
                <a:solidFill>
                  <a:prstClr val="black"/>
                </a:solidFill>
                <a:latin typeface="Calibri"/>
              </a:rPr>
              <a:t>: concrete, asphalt, etc. the material doesn’t matter as long as it is designed to be a pedestrian access route.  </a:t>
            </a:r>
          </a:p>
          <a:p>
            <a:r>
              <a:rPr lang="en-US" sz="2400" dirty="0">
                <a:solidFill>
                  <a:prstClr val="black"/>
                </a:solidFill>
                <a:latin typeface="Calibri"/>
                <a:hlinkClick r:id="rId4"/>
              </a:rPr>
              <a:t>https://connectdot.connectsolutions.com/p7r08bvr75l/?launcher=false&amp;fcsContent=true&amp;pbMode=normal</a:t>
            </a:r>
            <a:endParaRPr lang="en-US" sz="2400" dirty="0">
              <a:solidFill>
                <a:prstClr val="black"/>
              </a:solidFill>
              <a:latin typeface="Calibri"/>
            </a:endParaRPr>
          </a:p>
        </p:txBody>
      </p:sp>
      <p:sp>
        <p:nvSpPr>
          <p:cNvPr id="6" name="Slide Number Placeholder 8"/>
          <p:cNvSpPr txBox="1">
            <a:spLocks/>
          </p:cNvSpPr>
          <p:nvPr/>
        </p:nvSpPr>
        <p:spPr>
          <a:xfrm>
            <a:off x="5875022" y="6359255"/>
            <a:ext cx="1200819" cy="344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A8947105-5D4A-46FC-B374-A647C700E263}" type="slidenum">
              <a:rPr lang="en-US">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1717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1900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208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PresentationPro_LegalLitigation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7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7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8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6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6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6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6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7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53707</TotalTime>
  <Words>3406</Words>
  <Application>Microsoft Office PowerPoint</Application>
  <PresentationFormat>On-screen Show (4:3)</PresentationFormat>
  <Paragraphs>334</Paragraphs>
  <Slides>18</Slides>
  <Notes>18</Notes>
  <HiddenSlides>0</HiddenSlides>
  <MMClips>0</MMClips>
  <ScaleCrop>false</ScaleCrop>
  <HeadingPairs>
    <vt:vector size="8" baseType="variant">
      <vt:variant>
        <vt:lpstr>Fonts Used</vt:lpstr>
      </vt:variant>
      <vt:variant>
        <vt:i4>4</vt:i4>
      </vt:variant>
      <vt:variant>
        <vt:lpstr>Theme</vt:lpstr>
      </vt:variant>
      <vt:variant>
        <vt:i4>13</vt:i4>
      </vt:variant>
      <vt:variant>
        <vt:lpstr>Embedded OLE Servers</vt:lpstr>
      </vt:variant>
      <vt:variant>
        <vt:i4>1</vt:i4>
      </vt:variant>
      <vt:variant>
        <vt:lpstr>Slide Titles</vt:lpstr>
      </vt:variant>
      <vt:variant>
        <vt:i4>18</vt:i4>
      </vt:variant>
    </vt:vector>
  </HeadingPairs>
  <TitlesOfParts>
    <vt:vector size="36" baseType="lpstr">
      <vt:lpstr>Arial</vt:lpstr>
      <vt:lpstr>Calibri</vt:lpstr>
      <vt:lpstr>Times New Roman</vt:lpstr>
      <vt:lpstr>Wingdings</vt:lpstr>
      <vt:lpstr>Default Design</vt:lpstr>
      <vt:lpstr>261_Default Design</vt:lpstr>
      <vt:lpstr>264_Default Design</vt:lpstr>
      <vt:lpstr>266_Default Design</vt:lpstr>
      <vt:lpstr>267_Default Design</vt:lpstr>
      <vt:lpstr>268_Default Design</vt:lpstr>
      <vt:lpstr>269_Default Design</vt:lpstr>
      <vt:lpstr>270_Default Design</vt:lpstr>
      <vt:lpstr>273_Default Design</vt:lpstr>
      <vt:lpstr>5_PresentationPro_LegalLitigationVideo</vt:lpstr>
      <vt:lpstr>276_Default Design</vt:lpstr>
      <vt:lpstr>278_Default Design</vt:lpstr>
      <vt:lpstr>281_Default Design</vt:lpstr>
      <vt:lpstr>Chart</vt:lpstr>
      <vt:lpstr>PowerPoint Presentation</vt:lpstr>
      <vt:lpstr>PowerPoint Presentation</vt:lpstr>
      <vt:lpstr>The Need for Accessible  Programs and Facilities</vt:lpstr>
      <vt:lpstr>Section 504 of the Rehabilitation Act of 1973</vt:lpstr>
      <vt:lpstr>Americans with Disabilities Act (ADA ) of 1990</vt:lpstr>
      <vt:lpstr>Americans with Disabilities Act (ADA )</vt:lpstr>
      <vt:lpstr>Title II of the ADA State and Local Governments </vt:lpstr>
      <vt:lpstr>PowerPoint Presentation</vt:lpstr>
      <vt:lpstr>PowerPoint Presentation</vt:lpstr>
      <vt:lpstr>PowerPoint Presentation</vt:lpstr>
      <vt:lpstr>Pavement Treatment Types (Maintenance vs. Alteration) </vt:lpstr>
      <vt:lpstr>Examples of Implementation </vt:lpstr>
      <vt:lpstr>Accessibility Guidelines</vt:lpstr>
      <vt:lpstr>PROWAG – Update Public Right-of-Way Accessibility Guidelines</vt:lpstr>
      <vt:lpstr>Documentation Requirements</vt:lpstr>
      <vt:lpstr>Americans with Disabilities Act</vt:lpstr>
      <vt:lpstr>ADA and PROWAG</vt:lpstr>
      <vt:lpstr>PowerPoint Presentation</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James Wilkinson</cp:lastModifiedBy>
  <cp:revision>1629</cp:revision>
  <dcterms:created xsi:type="dcterms:W3CDTF">2015-12-13T17:10:08Z</dcterms:created>
  <dcterms:modified xsi:type="dcterms:W3CDTF">2019-08-06T14:43:02Z</dcterms:modified>
  <cp:category>Workshop</cp:category>
</cp:coreProperties>
</file>