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2"/>
  </p:notesMasterIdLst>
  <p:sldIdLst>
    <p:sldId id="364" r:id="rId2"/>
    <p:sldId id="360" r:id="rId3"/>
    <p:sldId id="367" r:id="rId4"/>
    <p:sldId id="366" r:id="rId5"/>
    <p:sldId id="361" r:id="rId6"/>
    <p:sldId id="362" r:id="rId7"/>
    <p:sldId id="363" r:id="rId8"/>
    <p:sldId id="368" r:id="rId9"/>
    <p:sldId id="256" r:id="rId10"/>
    <p:sldId id="270" r:id="rId11"/>
    <p:sldId id="333" r:id="rId12"/>
    <p:sldId id="340" r:id="rId13"/>
    <p:sldId id="341" r:id="rId14"/>
    <p:sldId id="352" r:id="rId15"/>
    <p:sldId id="353" r:id="rId16"/>
    <p:sldId id="342" r:id="rId17"/>
    <p:sldId id="343" r:id="rId18"/>
    <p:sldId id="344" r:id="rId19"/>
    <p:sldId id="345" r:id="rId20"/>
    <p:sldId id="346" r:id="rId21"/>
    <p:sldId id="347" r:id="rId22"/>
    <p:sldId id="357" r:id="rId23"/>
    <p:sldId id="354" r:id="rId24"/>
    <p:sldId id="355" r:id="rId25"/>
    <p:sldId id="371" r:id="rId26"/>
    <p:sldId id="372" r:id="rId27"/>
    <p:sldId id="356" r:id="rId28"/>
    <p:sldId id="370" r:id="rId29"/>
    <p:sldId id="359" r:id="rId30"/>
    <p:sldId id="36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82" autoAdjust="0"/>
    <p:restoredTop sz="58065" autoAdjust="0"/>
  </p:normalViewPr>
  <p:slideViewPr>
    <p:cSldViewPr snapToGrid="0">
      <p:cViewPr varScale="1">
        <p:scale>
          <a:sx n="59" d="100"/>
          <a:sy n="59" d="100"/>
        </p:scale>
        <p:origin x="8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D4B24-6D7C-4071-9472-23EC4882250A}" type="datetimeFigureOut">
              <a:rPr lang="en-US" smtClean="0"/>
              <a:t>8/3/2019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801FA-8D92-4EDB-BE69-F7F9A1B58CF7}" type="slidenum">
              <a:rPr lang="en-US" smtClean="0"/>
              <a:t>‹#›</a:t>
            </a:fld>
            <a:endParaRPr lang="en-US"/>
          </a:p>
        </p:txBody>
      </p:sp>
    </p:spTree>
    <p:extLst>
      <p:ext uri="{BB962C8B-B14F-4D97-AF65-F5344CB8AC3E}">
        <p14:creationId xmlns:p14="http://schemas.microsoft.com/office/powerpoint/2010/main" val="37956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8/3/2019 Updated to reflect changes per LB82 (2019).  The previous version of this video was 2/20/2018.  This slide (Slide 1) changed title from “Introduction” to “Prelude” and web link updated from “http:” to “https:” (ref: Barb Hasterlo’s 8/2/2019 email).   Slides 7, 8, 24 and 29 (was slide 27 in previous version) were updated.  Slides 25 and 26 added (to display the two Boards downloads websites) and what were slides 25 and 26 (in the previous version) are now slides 27 and 28, respectively.     </a:t>
            </a:r>
          </a:p>
          <a:p>
            <a:endParaRPr lang="en-US" dirty="0"/>
          </a:p>
          <a:p>
            <a:endParaRPr lang="en-US" dirty="0"/>
          </a:p>
          <a:p>
            <a:r>
              <a:rPr lang="en-US" dirty="0"/>
              <a:t>Welcome to this prelude to a series of videos called  “Managing Nebraska’s Public Roads and Streets,” which summarizes Nebraska’s management of public roads and streets as directed by state law and also by rule and regulation.  </a:t>
            </a:r>
          </a:p>
          <a:p>
            <a:endParaRPr lang="en-US" dirty="0"/>
          </a:p>
          <a:p>
            <a:r>
              <a:rPr lang="en-US" dirty="0"/>
              <a:t>The target audience is county highway and city street superintendents, and those aspiring to attain those positions.  Elected officials and anyone interested in the management of the state’s public roads and streets are also encouraged to view these videos to learn about Nebraska’s system of roads and streets.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1</a:t>
            </a:fld>
            <a:endParaRPr lang="en-US"/>
          </a:p>
        </p:txBody>
      </p:sp>
    </p:spTree>
    <p:extLst>
      <p:ext uri="{BB962C8B-B14F-4D97-AF65-F5344CB8AC3E}">
        <p14:creationId xmlns:p14="http://schemas.microsoft.com/office/powerpoint/2010/main" val="112524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First, the numbering system for Nebraska </a:t>
            </a:r>
            <a:r>
              <a:rPr lang="en-US" baseline="0" dirty="0"/>
              <a:t>state statutes.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94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referring to or identifying Nebraska state statutes   .     .       .    </a:t>
            </a:r>
          </a:p>
          <a:p>
            <a:r>
              <a:rPr lang="en-US" baseline="0" dirty="0"/>
              <a:t>The numbering pattern for statutes is </a:t>
            </a:r>
            <a:r>
              <a:rPr lang="en-US" b="1" baseline="0" dirty="0"/>
              <a:t>Chapter</a:t>
            </a:r>
            <a:r>
              <a:rPr lang="en-US" baseline="0" dirty="0"/>
              <a:t>, </a:t>
            </a:r>
            <a:r>
              <a:rPr lang="en-US" b="1" baseline="0" dirty="0"/>
              <a:t>Article</a:t>
            </a:r>
            <a:r>
              <a:rPr lang="en-US" baseline="0" dirty="0"/>
              <a:t>, </a:t>
            </a:r>
            <a:r>
              <a:rPr lang="en-US" b="1" baseline="0" dirty="0"/>
              <a:t>Section</a:t>
            </a:r>
            <a:r>
              <a:rPr lang="en-US" baseline="0" dirty="0"/>
              <a:t>.   </a:t>
            </a:r>
          </a:p>
          <a:p>
            <a:r>
              <a:rPr lang="en-US" baseline="0" dirty="0"/>
              <a:t> </a:t>
            </a:r>
          </a:p>
          <a:p>
            <a:r>
              <a:rPr lang="en-US" b="1" baseline="0" dirty="0"/>
              <a:t>If</a:t>
            </a:r>
            <a:r>
              <a:rPr lang="en-US" baseline="0" dirty="0"/>
              <a:t> there is a comma within the number after the dash: </a:t>
            </a:r>
          </a:p>
          <a:p>
            <a:r>
              <a:rPr lang="en-US" baseline="0" dirty="0"/>
              <a:t>the part before the comma is the Article number and the part after the comma is the Section number.  </a:t>
            </a:r>
          </a:p>
          <a:p>
            <a:r>
              <a:rPr lang="en-US" baseline="0" dirty="0"/>
              <a:t>An example is §39-8,107.  Chapter 39, Article 8, Section 107.</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678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Nebraska state statutes are</a:t>
            </a:r>
            <a:r>
              <a:rPr lang="en-US" baseline="0" dirty="0"/>
              <a:t> all online.  The web link is shown toward the top of this screen.  </a:t>
            </a:r>
          </a:p>
          <a:p>
            <a:endParaRPr lang="en-US" baseline="0" dirty="0"/>
          </a:p>
          <a:p>
            <a:r>
              <a:rPr lang="en-US" sz="1200" dirty="0">
                <a:latin typeface="Arial" panose="020B0604020202020204" pitchFamily="34" charset="0"/>
                <a:cs typeface="Arial" panose="020B0604020202020204" pitchFamily="34" charset="0"/>
              </a:rPr>
              <a:t>Many Nebraska statues govern Nebraska’s highway, road and street system</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12</a:t>
            </a:fld>
            <a:endParaRPr lang="en-US"/>
          </a:p>
        </p:txBody>
      </p:sp>
    </p:spTree>
    <p:extLst>
      <p:ext uri="{BB962C8B-B14F-4D97-AF65-F5344CB8AC3E}">
        <p14:creationId xmlns:p14="http://schemas.microsoft.com/office/powerpoint/2010/main" val="1291884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Chapter 39</a:t>
            </a:r>
            <a:r>
              <a:rPr lang="en-US" dirty="0"/>
              <a:t>,</a:t>
            </a:r>
            <a:r>
              <a:rPr lang="en-US" baseline="0" dirty="0"/>
              <a:t> addresses highways, roads, streets and bridges.  </a:t>
            </a:r>
          </a:p>
          <a:p>
            <a:endParaRPr lang="en-US" b="1" baseline="0" dirty="0"/>
          </a:p>
          <a:p>
            <a:r>
              <a:rPr lang="en-US" b="0" baseline="0" dirty="0"/>
              <a:t>Rules of the Road are addressed in </a:t>
            </a:r>
            <a:r>
              <a:rPr lang="en-US" b="1" baseline="0" dirty="0"/>
              <a:t>Chapter 60</a:t>
            </a:r>
            <a:r>
              <a:rPr lang="en-US" b="0" baseline="0" dirty="0"/>
              <a:t>.</a:t>
            </a:r>
            <a:endParaRPr lang="en-US" b="0" dirty="0"/>
          </a:p>
          <a:p>
            <a:endParaRPr lang="en-US" b="1" dirty="0"/>
          </a:p>
          <a:p>
            <a:endParaRPr lang="en-US" b="1"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13</a:t>
            </a:fld>
            <a:endParaRPr lang="en-US"/>
          </a:p>
        </p:txBody>
      </p:sp>
    </p:spTree>
    <p:extLst>
      <p:ext uri="{BB962C8B-B14F-4D97-AF65-F5344CB8AC3E}">
        <p14:creationId xmlns:p14="http://schemas.microsoft.com/office/powerpoint/2010/main" val="2160554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shows more chapters that affect highways, roads and streets.  </a:t>
            </a:r>
          </a:p>
        </p:txBody>
      </p:sp>
      <p:sp>
        <p:nvSpPr>
          <p:cNvPr id="4" name="Slide Number Placeholder 3"/>
          <p:cNvSpPr>
            <a:spLocks noGrp="1"/>
          </p:cNvSpPr>
          <p:nvPr>
            <p:ph type="sldNum" sz="quarter" idx="10"/>
          </p:nvPr>
        </p:nvSpPr>
        <p:spPr/>
        <p:txBody>
          <a:bodyPr/>
          <a:lstStyle/>
          <a:p>
            <a:fld id="{A45801FA-8D92-4EDB-BE69-F7F9A1B58CF7}" type="slidenum">
              <a:rPr lang="en-US" smtClean="0"/>
              <a:t>14</a:t>
            </a:fld>
            <a:endParaRPr lang="en-US"/>
          </a:p>
        </p:txBody>
      </p:sp>
    </p:spTree>
    <p:extLst>
      <p:ext uri="{BB962C8B-B14F-4D97-AF65-F5344CB8AC3E}">
        <p14:creationId xmlns:p14="http://schemas.microsoft.com/office/powerpoint/2010/main" val="849000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this screen, such as the Engineers &amp; Architects Regulation Act, the Administrative Procedure Act and the Open Meetings Act.  </a:t>
            </a:r>
          </a:p>
        </p:txBody>
      </p:sp>
      <p:sp>
        <p:nvSpPr>
          <p:cNvPr id="4" name="Slide Number Placeholder 3"/>
          <p:cNvSpPr>
            <a:spLocks noGrp="1"/>
          </p:cNvSpPr>
          <p:nvPr>
            <p:ph type="sldNum" sz="quarter" idx="10"/>
          </p:nvPr>
        </p:nvSpPr>
        <p:spPr/>
        <p:txBody>
          <a:bodyPr/>
          <a:lstStyle/>
          <a:p>
            <a:fld id="{A45801FA-8D92-4EDB-BE69-F7F9A1B58CF7}" type="slidenum">
              <a:rPr lang="en-US" smtClean="0"/>
              <a:t>15</a:t>
            </a:fld>
            <a:endParaRPr lang="en-US"/>
          </a:p>
        </p:txBody>
      </p:sp>
    </p:spTree>
    <p:extLst>
      <p:ext uri="{BB962C8B-B14F-4D97-AF65-F5344CB8AC3E}">
        <p14:creationId xmlns:p14="http://schemas.microsoft.com/office/powerpoint/2010/main" val="222090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get to Nebraska’s laws online by searching for Nebraska Legislature.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16</a:t>
            </a:fld>
            <a:endParaRPr lang="en-US"/>
          </a:p>
        </p:txBody>
      </p:sp>
    </p:spTree>
    <p:extLst>
      <p:ext uri="{BB962C8B-B14F-4D97-AF65-F5344CB8AC3E}">
        <p14:creationId xmlns:p14="http://schemas.microsoft.com/office/powerpoint/2010/main" val="3506343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search online for legislative bills </a:t>
            </a:r>
            <a:r>
              <a:rPr lang="en-US" b="1" dirty="0"/>
              <a:t>and</a:t>
            </a:r>
            <a:r>
              <a:rPr lang="en-US" dirty="0"/>
              <a:t> for state statutes.</a:t>
            </a:r>
          </a:p>
        </p:txBody>
      </p:sp>
      <p:sp>
        <p:nvSpPr>
          <p:cNvPr id="4" name="Slide Number Placeholder 3"/>
          <p:cNvSpPr>
            <a:spLocks noGrp="1"/>
          </p:cNvSpPr>
          <p:nvPr>
            <p:ph type="sldNum" sz="quarter" idx="10"/>
          </p:nvPr>
        </p:nvSpPr>
        <p:spPr/>
        <p:txBody>
          <a:bodyPr/>
          <a:lstStyle/>
          <a:p>
            <a:fld id="{56DD4794-76E5-4795-95DA-389BBC47F755}" type="slidenum">
              <a:rPr lang="en-US" smtClean="0"/>
              <a:t>17</a:t>
            </a:fld>
            <a:endParaRPr lang="en-US"/>
          </a:p>
        </p:txBody>
      </p:sp>
    </p:spTree>
    <p:extLst>
      <p:ext uri="{BB962C8B-B14F-4D97-AF65-F5344CB8AC3E}">
        <p14:creationId xmlns:p14="http://schemas.microsoft.com/office/powerpoint/2010/main" val="3288335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laws, </a:t>
            </a:r>
          </a:p>
          <a:p>
            <a:r>
              <a:rPr lang="en-US" dirty="0"/>
              <a:t>You can search</a:t>
            </a:r>
            <a:r>
              <a:rPr lang="en-US" baseline="0" dirty="0"/>
              <a:t> by Keyword, by Statute Range, or by Section and Article numbers.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18</a:t>
            </a:fld>
            <a:endParaRPr lang="en-US"/>
          </a:p>
        </p:txBody>
      </p:sp>
    </p:spTree>
    <p:extLst>
      <p:ext uri="{BB962C8B-B14F-4D97-AF65-F5344CB8AC3E}">
        <p14:creationId xmlns:p14="http://schemas.microsoft.com/office/powerpoint/2010/main" val="1995110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that you are looking for Nebraska Law pertaining to Highways, Roads and Streets, knowing</a:t>
            </a:r>
            <a:r>
              <a:rPr lang="en-US" baseline="0" dirty="0"/>
              <a:t> it is Chapter 39, an efficient way of searching state statutes is </a:t>
            </a:r>
            <a:r>
              <a:rPr lang="en-US" b="1" baseline="0" dirty="0"/>
              <a:t>by</a:t>
            </a:r>
            <a:r>
              <a:rPr lang="en-US" baseline="0" dirty="0"/>
              <a:t> </a:t>
            </a:r>
            <a:r>
              <a:rPr lang="en-US" b="1" baseline="0" dirty="0"/>
              <a:t>Chapter  .    .      </a:t>
            </a:r>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19</a:t>
            </a:fld>
            <a:endParaRPr lang="en-US"/>
          </a:p>
        </p:txBody>
      </p:sp>
    </p:spTree>
    <p:extLst>
      <p:ext uri="{BB962C8B-B14F-4D97-AF65-F5344CB8AC3E}">
        <p14:creationId xmlns:p14="http://schemas.microsoft.com/office/powerpoint/2010/main" val="159196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a:t>
            </a:r>
          </a:p>
          <a:p>
            <a:pPr marL="171450" indent="-171450">
              <a:buFont typeface="Arial" panose="020B0604020202020204" pitchFamily="34" charset="0"/>
              <a:buChar char="•"/>
            </a:pPr>
            <a:r>
              <a:rPr lang="en-US" dirty="0"/>
              <a:t>Gives a broad overview of Nebraska’s system of managing its highways, roads and streets</a:t>
            </a:r>
          </a:p>
          <a:p>
            <a:pPr marL="171450" indent="-171450">
              <a:buFont typeface="Arial" panose="020B0604020202020204" pitchFamily="34" charset="0"/>
              <a:buChar char="•"/>
            </a:pPr>
            <a:r>
              <a:rPr lang="en-US" dirty="0"/>
              <a:t>Shows the numbering system for state statutes and for regulations</a:t>
            </a:r>
          </a:p>
          <a:p>
            <a:pPr marL="171450" indent="-171450">
              <a:buFont typeface="Arial" panose="020B0604020202020204" pitchFamily="34" charset="0"/>
              <a:buChar char="•"/>
            </a:pPr>
            <a:r>
              <a:rPr lang="en-US" dirty="0"/>
              <a:t>And provides a brief description of the videos in this series.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2</a:t>
            </a:fld>
            <a:endParaRPr lang="en-US"/>
          </a:p>
        </p:txBody>
      </p:sp>
    </p:spTree>
    <p:extLst>
      <p:ext uri="{BB962C8B-B14F-4D97-AF65-F5344CB8AC3E}">
        <p14:creationId xmlns:p14="http://schemas.microsoft.com/office/powerpoint/2010/main" val="1470659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simply clicking on the Chapter 39 link</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20</a:t>
            </a:fld>
            <a:endParaRPr lang="en-US"/>
          </a:p>
        </p:txBody>
      </p:sp>
    </p:spTree>
    <p:extLst>
      <p:ext uri="{BB962C8B-B14F-4D97-AF65-F5344CB8AC3E}">
        <p14:creationId xmlns:p14="http://schemas.microsoft.com/office/powerpoint/2010/main" val="2375001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a:t>
            </a:r>
            <a:r>
              <a:rPr lang="en-US" baseline="0" dirty="0"/>
              <a:t> clicking on any statute of interest.  </a:t>
            </a:r>
            <a:endParaRPr lang="en-US" dirty="0"/>
          </a:p>
        </p:txBody>
      </p:sp>
      <p:sp>
        <p:nvSpPr>
          <p:cNvPr id="4" name="Slide Number Placeholder 3"/>
          <p:cNvSpPr>
            <a:spLocks noGrp="1"/>
          </p:cNvSpPr>
          <p:nvPr>
            <p:ph type="sldNum" sz="quarter" idx="10"/>
          </p:nvPr>
        </p:nvSpPr>
        <p:spPr/>
        <p:txBody>
          <a:bodyPr/>
          <a:lstStyle/>
          <a:p>
            <a:fld id="{B5DA68AB-A451-4727-9490-B1371905BB4B}" type="slidenum">
              <a:rPr lang="en-US" smtClean="0"/>
              <a:t>21</a:t>
            </a:fld>
            <a:endParaRPr lang="en-US"/>
          </a:p>
        </p:txBody>
      </p:sp>
    </p:spTree>
    <p:extLst>
      <p:ext uri="{BB962C8B-B14F-4D97-AF65-F5344CB8AC3E}">
        <p14:creationId xmlns:p14="http://schemas.microsoft.com/office/powerpoint/2010/main" val="2367615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Nebraska Rules and Regulations have their own unique numbering scheme.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001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73192" y="5072332"/>
            <a:ext cx="5001164" cy="470140"/>
          </a:xfrm>
          <a:prstGeom prst="rect">
            <a:avLst/>
          </a:prstGeom>
          <a:noFill/>
        </p:spPr>
        <p:txBody>
          <a:bodyPr wrap="square" anchor="t"/>
          <a:lstStyle>
            <a:lvl1pPr lvl="0">
              <a:defRPr/>
            </a:lvl1pPr>
          </a:lstStyle>
          <a:p>
            <a:r>
              <a:rPr lang="en-US" baseline="0" dirty="0"/>
              <a:t>Throughout this series of videos there will be references to the Nebraska Administrative Code (NAC) Title 428.  </a:t>
            </a:r>
          </a:p>
          <a:p>
            <a:r>
              <a:rPr lang="en-US" baseline="0" dirty="0"/>
              <a:t>The numbering system for the NAC is shown here.  </a:t>
            </a:r>
          </a:p>
          <a:p>
            <a:r>
              <a:rPr lang="en-US" baseline="0" dirty="0"/>
              <a:t>The Title number, in this case 428, comes first</a:t>
            </a:r>
          </a:p>
          <a:p>
            <a:r>
              <a:rPr lang="en-US" baseline="0" dirty="0"/>
              <a:t>Then the initials “NAC”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number directly after NAC is the chapter number.  </a:t>
            </a:r>
          </a:p>
          <a:p>
            <a:r>
              <a:rPr lang="en-US" baseline="0" dirty="0"/>
              <a:t>The numbers after the dash (“-”) indicate the section, subsection and part designations.    </a:t>
            </a:r>
          </a:p>
          <a:p>
            <a:r>
              <a:rPr lang="en-US" baseline="0" dirty="0"/>
              <a:t>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23</a:t>
            </a:fld>
            <a:endParaRPr lang="en-US"/>
          </a:p>
        </p:txBody>
      </p:sp>
    </p:spTree>
    <p:extLst>
      <p:ext uri="{BB962C8B-B14F-4D97-AF65-F5344CB8AC3E}">
        <p14:creationId xmlns:p14="http://schemas.microsoft.com/office/powerpoint/2010/main" val="2505376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baseline="0" dirty="0"/>
              <a:t>8/3/2019 Updated.  </a:t>
            </a:r>
          </a:p>
          <a:p>
            <a:endParaRPr lang="en-US" baseline="0" dirty="0"/>
          </a:p>
          <a:p>
            <a:r>
              <a:rPr lang="en-US" baseline="0" dirty="0"/>
              <a:t>This screen shows the table of contents for various rules and regulations issued by the Nebraska Department of Transportation and the two regulatory Boards – the Board of Examiners for County Highway and City Street Superintendents, and the Nebraska Board of Public Roads Classifications and Standards.  </a:t>
            </a:r>
          </a:p>
          <a:p>
            <a:endParaRPr lang="en-US" baseline="0" dirty="0"/>
          </a:p>
          <a:p>
            <a:r>
              <a:rPr lang="en-US" baseline="0" dirty="0"/>
              <a:t>Online, these regulations can be found on the Secretary of State’s website, listed under the Department of </a:t>
            </a:r>
            <a:r>
              <a:rPr lang="en-US" b="0" baseline="0" dirty="0"/>
              <a:t>Transportation</a:t>
            </a:r>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sngStrike" baseline="0" dirty="0"/>
              <a:t>They can also be accessed on </a:t>
            </a:r>
            <a:r>
              <a:rPr lang="en-US" b="1" strike="sngStrike" baseline="0" dirty="0"/>
              <a:t>NDOT</a:t>
            </a:r>
            <a:r>
              <a:rPr lang="en-US" strike="sngStrike" baseline="0" dirty="0"/>
              <a:t>’s website, under “Business Center” “Local Public Agencies”   “Boards-Liaison Services”, at the “Downloads” link under the appropriate Board.  </a:t>
            </a:r>
            <a:r>
              <a:rPr lang="en-US" strike="noStrike" baseline="0" dirty="0"/>
              <a:t>  </a:t>
            </a:r>
            <a:r>
              <a:rPr lang="en-US" i="1" strike="noStrike" baseline="0" dirty="0"/>
              <a:t>(8/3/2019 next two slides inserted to explain this)</a:t>
            </a:r>
            <a:endParaRPr lang="en-US" i="1" strike="sngStrike" baseline="0" dirty="0"/>
          </a:p>
          <a:p>
            <a:endParaRPr lang="en-US" baseline="0" dirty="0"/>
          </a:p>
          <a:p>
            <a:r>
              <a:rPr lang="en-US" baseline="0" dirty="0"/>
              <a:t>The BEX rules and regulations are Title 425 NAC</a:t>
            </a:r>
          </a:p>
          <a:p>
            <a:endParaRPr lang="en-US" baseline="0" dirty="0"/>
          </a:p>
          <a:p>
            <a:r>
              <a:rPr lang="en-US" baseline="0" dirty="0"/>
              <a:t>The NBCS rules and regulations are Title 428 NAC.  </a:t>
            </a:r>
          </a:p>
          <a:p>
            <a:endParaRPr lang="en-US" baseline="0" dirty="0"/>
          </a:p>
          <a:p>
            <a:endParaRPr lang="en-US" baseline="0" dirty="0"/>
          </a:p>
          <a:p>
            <a:r>
              <a:rPr lang="en-US" u="sng" baseline="0" dirty="0"/>
              <a:t>NOT FOR AUDIO</a:t>
            </a:r>
          </a:p>
          <a:p>
            <a:endParaRPr lang="en-US" sz="1200" b="0" i="0" u="none" strike="noStrike" kern="1200" baseline="0" dirty="0">
              <a:solidFill>
                <a:schemeClr val="tx1"/>
              </a:solidFill>
              <a:latin typeface="+mn-lt"/>
              <a:ea typeface="+mn-ea"/>
              <a:cs typeface="+mn-cs"/>
            </a:endParaRPr>
          </a:p>
          <a:p>
            <a:r>
              <a:rPr lang="en-US" baseline="0" dirty="0"/>
              <a:t>As you can see on the screen, there are nine other rules associated with the Nebraska Department of Transportation.  These range from: </a:t>
            </a:r>
          </a:p>
          <a:p>
            <a:r>
              <a:rPr lang="en-US" b="1" baseline="0" dirty="0"/>
              <a:t>Title 407 is NDOT: Hearing Practice and Procedure</a:t>
            </a:r>
            <a:r>
              <a:rPr lang="en-US" baseline="0" dirty="0"/>
              <a:t>. </a:t>
            </a:r>
          </a:p>
          <a:p>
            <a:r>
              <a:rPr lang="en-US" baseline="0" dirty="0"/>
              <a:t>[Title 408 is NDOT: Hay Harvesting Permits. ]</a:t>
            </a:r>
          </a:p>
          <a:p>
            <a:r>
              <a:rPr lang="en-US" baseline="0" dirty="0"/>
              <a:t>[Title 409 is Construction Division: the rule for Bidding State Highway Work. ]</a:t>
            </a:r>
          </a:p>
          <a:p>
            <a:r>
              <a:rPr lang="en-US" baseline="0" dirty="0"/>
              <a:t>[Title 410 is Utilities Section: Utility Permits.]</a:t>
            </a:r>
          </a:p>
          <a:p>
            <a:r>
              <a:rPr lang="en-US" b="1" baseline="0" dirty="0"/>
              <a:t>Title 411 is Traffic Division: the Manual on Uniform Traffic Control Devices</a:t>
            </a:r>
            <a:r>
              <a:rPr lang="en-US" baseline="0" dirty="0"/>
              <a:t>, [release of Blood Alcohol content information, etc.] </a:t>
            </a:r>
          </a:p>
          <a:p>
            <a:r>
              <a:rPr lang="en-US" baseline="0" dirty="0"/>
              <a:t>[Title 413 is Agreements Section: Consultant Services]</a:t>
            </a:r>
          </a:p>
          <a:p>
            <a:r>
              <a:rPr lang="en-US" baseline="0" dirty="0"/>
              <a:t>[Title 414 is Scenic Byways]</a:t>
            </a:r>
          </a:p>
          <a:p>
            <a:r>
              <a:rPr lang="en-US" baseline="0" dirty="0"/>
              <a:t>[Title 415 is Rail &amp; Public Transportation Division: for Public Transportation Assistance Program, Rail Crossings, etc.]  </a:t>
            </a:r>
          </a:p>
          <a:p>
            <a:r>
              <a:rPr lang="en-US" baseline="0" dirty="0"/>
              <a:t>Title 425, regulations for the </a:t>
            </a:r>
            <a:r>
              <a:rPr lang="en-US" b="1" baseline="0" dirty="0"/>
              <a:t>Board of Examiners for County Highway and City Street Superintendents</a:t>
            </a:r>
            <a:r>
              <a:rPr lang="en-US" baseline="0" dirty="0"/>
              <a:t>: Hearing Practice and Procedure for Contest Cases.   This is the Board that conducts examinations twice per year.  39-2304.  </a:t>
            </a:r>
          </a:p>
          <a:p>
            <a:r>
              <a:rPr lang="en-US" baseline="0" dirty="0"/>
              <a:t>Title 428, the one we are most concerned with for this video series, has regulations for the </a:t>
            </a:r>
            <a:r>
              <a:rPr lang="en-US" b="1" baseline="0" dirty="0"/>
              <a:t>Board of Public Roads Classification and Standards</a:t>
            </a:r>
            <a:r>
              <a:rPr lang="en-US" baseline="0" dirty="0"/>
              <a:t>.  </a:t>
            </a:r>
          </a:p>
          <a:p>
            <a:endParaRPr lang="en-US" sz="1200" b="0" i="0" u="none" strike="noStrike" kern="1200" baseline="0" dirty="0">
              <a:solidFill>
                <a:schemeClr val="tx1"/>
              </a:solidFill>
              <a:latin typeface="+mn-lt"/>
              <a:ea typeface="+mn-ea"/>
              <a:cs typeface="+mn-cs"/>
            </a:endParaRPr>
          </a:p>
          <a:p>
            <a:endParaRPr lang="en-US" baseline="0" dirty="0"/>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021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8/2/2019 new slide </a:t>
            </a:r>
          </a:p>
          <a:p>
            <a:endParaRPr lang="en-US" dirty="0"/>
          </a:p>
          <a:p>
            <a:r>
              <a:rPr lang="en-US" sz="1200" kern="1200" dirty="0">
                <a:solidFill>
                  <a:schemeClr val="tx1"/>
                </a:solidFill>
                <a:effectLst/>
                <a:latin typeface="+mn-lt"/>
                <a:ea typeface="+mn-ea"/>
                <a:cs typeface="+mn-cs"/>
              </a:rPr>
              <a:t>The Board of Examiners for County Highway and City Street Superintendents Rules and Regulations can also be found on the </a:t>
            </a:r>
            <a:r>
              <a:rPr lang="en-US" sz="1200" b="1" kern="1200" dirty="0">
                <a:solidFill>
                  <a:schemeClr val="tx1"/>
                </a:solidFill>
                <a:effectLst/>
                <a:latin typeface="+mn-lt"/>
                <a:ea typeface="+mn-ea"/>
                <a:cs typeface="+mn-cs"/>
              </a:rPr>
              <a:t>BEX Downloads </a:t>
            </a:r>
            <a:r>
              <a:rPr lang="en-US" sz="1200" kern="1200" dirty="0">
                <a:solidFill>
                  <a:schemeClr val="tx1"/>
                </a:solidFill>
                <a:effectLst/>
                <a:latin typeface="+mn-lt"/>
                <a:ea typeface="+mn-ea"/>
                <a:cs typeface="+mn-cs"/>
              </a:rPr>
              <a:t>web page, shown here.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get there - use the link shown on this screen, OR</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on </a:t>
            </a:r>
            <a:r>
              <a:rPr lang="en-US" b="1" baseline="0" dirty="0"/>
              <a:t>NDOT</a:t>
            </a:r>
            <a:r>
              <a:rPr lang="en-US" baseline="0" dirty="0"/>
              <a:t>’s website, under “</a:t>
            </a:r>
            <a:r>
              <a:rPr lang="en-US" b="1" baseline="0" dirty="0"/>
              <a:t>Business Center</a:t>
            </a:r>
            <a:r>
              <a:rPr lang="en-US" baseline="0" dirty="0"/>
              <a:t>” left-click on “</a:t>
            </a:r>
            <a:r>
              <a:rPr lang="en-US" b="1" baseline="0" dirty="0"/>
              <a:t>Information and Policies</a:t>
            </a:r>
            <a:r>
              <a:rPr lang="en-US" baseline="0" dirty="0"/>
              <a:t>” </a:t>
            </a:r>
            <a:r>
              <a:rPr lang="en-US" i="1" baseline="0" dirty="0"/>
              <a:t>(top, right-hand side)</a:t>
            </a:r>
            <a:r>
              <a:rPr lang="en-US" baseline="0" dirty="0"/>
              <a:t>  </a:t>
            </a:r>
            <a:r>
              <a:rPr lang="en-US" i="1" baseline="0" dirty="0"/>
              <a:t>then scroll down to the bottom of the page, lower-left side</a:t>
            </a:r>
            <a:r>
              <a:rPr lang="en-US" baseline="0" dirty="0"/>
              <a:t> to: “</a:t>
            </a:r>
            <a:r>
              <a:rPr lang="en-US" b="1" baseline="0" dirty="0"/>
              <a:t>Local Public Agencies</a:t>
            </a:r>
            <a:r>
              <a:rPr lang="en-US" baseline="0" dirty="0"/>
              <a:t>”   “</a:t>
            </a:r>
            <a:r>
              <a:rPr lang="en-US" b="1" baseline="0" dirty="0"/>
              <a:t>Boards-Liaison Services</a:t>
            </a:r>
            <a:r>
              <a:rPr lang="en-US" baseline="0" dirty="0"/>
              <a:t>”, and click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click on “</a:t>
            </a:r>
            <a:r>
              <a:rPr lang="en-US" b="1" baseline="0" dirty="0"/>
              <a:t>BEX</a:t>
            </a:r>
            <a:r>
              <a:rPr lang="en-US" baseline="0" dirty="0"/>
              <a:t>” and, finally, click on “</a:t>
            </a:r>
            <a:r>
              <a:rPr lang="en-US" b="1" baseline="0" dirty="0"/>
              <a:t>BEX Downloads</a:t>
            </a:r>
            <a:r>
              <a:rPr lang="en-US" baseline="0" dirty="0"/>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25</a:t>
            </a:fld>
            <a:endParaRPr lang="en-US"/>
          </a:p>
        </p:txBody>
      </p:sp>
    </p:spTree>
    <p:extLst>
      <p:ext uri="{BB962C8B-B14F-4D97-AF65-F5344CB8AC3E}">
        <p14:creationId xmlns:p14="http://schemas.microsoft.com/office/powerpoint/2010/main" val="88077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8/2/2019 new slide </a:t>
            </a:r>
          </a:p>
          <a:p>
            <a:endParaRPr lang="en-US" dirty="0"/>
          </a:p>
          <a:p>
            <a:r>
              <a:rPr lang="en-US" sz="1200" kern="1200" dirty="0">
                <a:solidFill>
                  <a:schemeClr val="tx1"/>
                </a:solidFill>
                <a:effectLst/>
                <a:latin typeface="+mn-lt"/>
                <a:ea typeface="+mn-ea"/>
                <a:cs typeface="+mn-cs"/>
              </a:rPr>
              <a:t>Likewise, for rules and regulations relating to the Board of Public Roads Classifications and Standards (NBCS), go to the </a:t>
            </a:r>
            <a:r>
              <a:rPr lang="en-US" sz="1200" b="1" kern="1200" dirty="0">
                <a:solidFill>
                  <a:schemeClr val="tx1"/>
                </a:solidFill>
                <a:effectLst/>
                <a:latin typeface="+mn-lt"/>
                <a:ea typeface="+mn-ea"/>
                <a:cs typeface="+mn-cs"/>
              </a:rPr>
              <a:t>NBCS Downloads </a:t>
            </a:r>
            <a:r>
              <a:rPr lang="en-US" sz="1200" kern="1200" dirty="0">
                <a:solidFill>
                  <a:schemeClr val="tx1"/>
                </a:solidFill>
                <a:effectLst/>
                <a:latin typeface="+mn-lt"/>
                <a:ea typeface="+mn-ea"/>
                <a:cs typeface="+mn-cs"/>
              </a:rPr>
              <a:t>web page.  </a:t>
            </a:r>
          </a:p>
          <a:p>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To get there – use the link shown on this screen, OR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Start on </a:t>
            </a:r>
            <a:r>
              <a:rPr lang="en-US" b="1" baseline="0" dirty="0"/>
              <a:t>NDOT</a:t>
            </a:r>
            <a:r>
              <a:rPr lang="en-US" baseline="0" dirty="0"/>
              <a:t>’s website, under “</a:t>
            </a:r>
            <a:r>
              <a:rPr lang="en-US" b="1" baseline="0" dirty="0"/>
              <a:t>Business Center</a:t>
            </a:r>
            <a:r>
              <a:rPr lang="en-US" baseline="0" dirty="0"/>
              <a:t>” left-click on “</a:t>
            </a:r>
            <a:r>
              <a:rPr lang="en-US" b="1" baseline="0" dirty="0"/>
              <a:t>Information and Policies</a:t>
            </a:r>
            <a:r>
              <a:rPr lang="en-US" baseline="0" dirty="0"/>
              <a:t>” </a:t>
            </a:r>
            <a:r>
              <a:rPr lang="en-US" i="1" baseline="0" dirty="0"/>
              <a:t>(top, right-hand side)</a:t>
            </a:r>
            <a:r>
              <a:rPr lang="en-US" baseline="0" dirty="0"/>
              <a:t>  </a:t>
            </a:r>
            <a:r>
              <a:rPr lang="en-US" i="1" baseline="0" dirty="0"/>
              <a:t>then scroll down to the bottom of the page, lower-left side</a:t>
            </a:r>
            <a:r>
              <a:rPr lang="en-US" baseline="0" dirty="0"/>
              <a:t> to: “</a:t>
            </a:r>
            <a:r>
              <a:rPr lang="en-US" b="1" baseline="0" dirty="0"/>
              <a:t>Local Public Agencies</a:t>
            </a:r>
            <a:r>
              <a:rPr lang="en-US" baseline="0" dirty="0"/>
              <a:t>”   “</a:t>
            </a:r>
            <a:r>
              <a:rPr lang="en-US" b="1" baseline="0" dirty="0"/>
              <a:t>Boards-Liaison Services</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Left-click on “</a:t>
            </a:r>
            <a:r>
              <a:rPr lang="en-US" b="1" baseline="0" dirty="0"/>
              <a:t>NBCS</a:t>
            </a:r>
            <a:r>
              <a:rPr lang="en-US" baseline="0" dirty="0"/>
              <a:t>” and, finally, “</a:t>
            </a:r>
            <a:r>
              <a:rPr lang="en-US" b="1" baseline="0" dirty="0"/>
              <a:t>NBCS Downloads</a:t>
            </a:r>
            <a:r>
              <a:rPr lang="en-US" baseline="0" dirty="0"/>
              <a:t>”</a:t>
            </a:r>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26</a:t>
            </a:fld>
            <a:endParaRPr lang="en-US"/>
          </a:p>
        </p:txBody>
      </p:sp>
    </p:spTree>
    <p:extLst>
      <p:ext uri="{BB962C8B-B14F-4D97-AF65-F5344CB8AC3E}">
        <p14:creationId xmlns:p14="http://schemas.microsoft.com/office/powerpoint/2010/main" val="3197192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dirty="0"/>
              <a:t>8/3/2019 Updated to reflect changes per LB82 (2019). This was Slide 25 but is now Slide 27 because of the insertion of two slides (25 and 26, the two Boards downloads websites). </a:t>
            </a:r>
            <a:endParaRPr lang="en-US" baseline="0" dirty="0"/>
          </a:p>
          <a:p>
            <a:endParaRPr lang="en-US" baseline="0" dirty="0"/>
          </a:p>
          <a:p>
            <a:r>
              <a:rPr lang="en-US" baseline="0" dirty="0"/>
              <a:t>This slide shows an example of a Board of Public Roads rule and regulation.  It is Title 428 Chapter 1 which addresses the functional classification of highways roads and streets.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4355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8/3/2019 Updated to reflect changes per LB82 (2019).  Verified the validity of the website.  This was Slide 26 but is now Slide 28 because of the insertion of two slides (25 and 26, the two Boards downloads websites).   </a:t>
            </a:r>
            <a:endParaRPr lang="en-US" dirty="0"/>
          </a:p>
          <a:p>
            <a:endParaRPr lang="en-US" dirty="0"/>
          </a:p>
          <a:p>
            <a:r>
              <a:rPr lang="en-US" sz="1200" kern="1200" dirty="0">
                <a:solidFill>
                  <a:schemeClr val="tx1"/>
                </a:solidFill>
                <a:effectLst/>
                <a:latin typeface="+mn-lt"/>
                <a:ea typeface="+mn-ea"/>
                <a:cs typeface="+mn-cs"/>
              </a:rPr>
              <a:t>In the future, NDOT Rules , Regulations and Guidance Documents will be accessed through the Website shown on this screen.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will be the main go-to site for NDOT, Board of Public Roads (NBCS) &amp; and Board of Examiners (BEX) regulations.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website will comply with § 84-901.03. </a:t>
            </a:r>
            <a:endParaRPr lang="en-US" dirty="0"/>
          </a:p>
          <a:p>
            <a:endParaRPr lang="en-US" dirty="0"/>
          </a:p>
          <a:p>
            <a:r>
              <a:rPr lang="en-US" u="sng" dirty="0"/>
              <a:t>NOT FOR AUDIO</a:t>
            </a:r>
          </a:p>
          <a:p>
            <a:endParaRPr lang="en-US" dirty="0"/>
          </a:p>
          <a:p>
            <a:r>
              <a:rPr lang="en-US" sz="1200" b="1" kern="1200" dirty="0">
                <a:solidFill>
                  <a:schemeClr val="tx1"/>
                </a:solidFill>
                <a:effectLst/>
                <a:latin typeface="+mn-lt"/>
                <a:ea typeface="+mn-ea"/>
                <a:cs typeface="+mn-cs"/>
              </a:rPr>
              <a:t>84-901.03. Agency; guidance document; issuance; availability; notice; request to revise or repeal; response; agency publish index.  </a:t>
            </a:r>
            <a:r>
              <a:rPr lang="en-US" sz="1200" kern="1200" dirty="0">
                <a:solidFill>
                  <a:schemeClr val="tx1"/>
                </a:solidFill>
                <a:effectLst/>
                <a:latin typeface="+mn-lt"/>
                <a:ea typeface="+mn-ea"/>
                <a:cs typeface="+mn-cs"/>
              </a:rPr>
              <a:t>(1) Upon the issuance of a guidance document, an agency shall make such document available at one public location and on the agency’s web site. The agency shall also publish on its web site an index summarizing the subject matter of all currently applicable rules and regulations and guidance documents. Such agency shall provide the index electronically to the Clerk of the Legislature by December 31 of each year.</a:t>
            </a:r>
          </a:p>
          <a:p>
            <a:r>
              <a:rPr lang="en-US" sz="1200" kern="1200" dirty="0">
                <a:solidFill>
                  <a:schemeClr val="tx1"/>
                </a:solidFill>
                <a:effectLst/>
                <a:latin typeface="+mn-lt"/>
                <a:ea typeface="+mn-ea"/>
                <a:cs typeface="+mn-cs"/>
              </a:rPr>
              <a:t>(2) An agency shall ensure that the first page of each guidance document includes the following notice: This guidance document is advisory in nature but is binding on an agency until amended by such agency. A guidance document does not include internal procedural documents that only affect the internal operations of the agency and does not impose additional requirements or penalties on regulated parties or include confidential information or rules and regulations made in accordance with the Administrative Procedure Act. If you believe that this guidance document imposes additional requirements or penalties on regulated parties, you may request a review of the document.</a:t>
            </a:r>
          </a:p>
          <a:p>
            <a:r>
              <a:rPr lang="en-US" sz="1200" kern="1200" dirty="0">
                <a:solidFill>
                  <a:schemeClr val="tx1"/>
                </a:solidFill>
                <a:effectLst/>
                <a:latin typeface="+mn-lt"/>
                <a:ea typeface="+mn-ea"/>
                <a:cs typeface="+mn-cs"/>
              </a:rPr>
              <a:t>(3) A person may request in writing that an agency revise or repeal a guidance document or convert a guidance document into a rule or regulation. No later than sixty calendar days after the agency receives such a request, the agency shall advise the requestor in writing of its decision to (a) revise or repeal the guidance document, (b) initiate a proceeding to consider a revision or repeal of a guidance document, (c) initiate the rulemaking or </a:t>
            </a:r>
            <a:r>
              <a:rPr lang="en-US" sz="1200" kern="1200" dirty="0" err="1">
                <a:solidFill>
                  <a:schemeClr val="tx1"/>
                </a:solidFill>
                <a:effectLst/>
                <a:latin typeface="+mn-lt"/>
                <a:ea typeface="+mn-ea"/>
                <a:cs typeface="+mn-cs"/>
              </a:rPr>
              <a:t>regulationmaking</a:t>
            </a:r>
            <a:r>
              <a:rPr lang="en-US" sz="1200" kern="1200" dirty="0">
                <a:solidFill>
                  <a:schemeClr val="tx1"/>
                </a:solidFill>
                <a:effectLst/>
                <a:latin typeface="+mn-lt"/>
                <a:ea typeface="+mn-ea"/>
                <a:cs typeface="+mn-cs"/>
              </a:rPr>
              <a:t> process to convert the guidance document into a rule or regulation, or (d) deny the request and state the reason for the denial. </a:t>
            </a:r>
          </a:p>
          <a:p>
            <a:r>
              <a:rPr lang="en-US" sz="1200" kern="1200" dirty="0">
                <a:solidFill>
                  <a:schemeClr val="tx1"/>
                </a:solidFill>
                <a:effectLst/>
                <a:latin typeface="+mn-lt"/>
                <a:ea typeface="+mn-ea"/>
                <a:cs typeface="+mn-cs"/>
              </a:rPr>
              <a:t>(4) All decisions made by an agency under this section shall be made available at one public location and on the agency’s web site.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Laws 2016, LB867, § 5; Laws 2017, LB209, § 2.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Effective Date: August 24, 2017</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28</a:t>
            </a:fld>
            <a:endParaRPr lang="en-US"/>
          </a:p>
        </p:txBody>
      </p:sp>
    </p:spTree>
    <p:extLst>
      <p:ext uri="{BB962C8B-B14F-4D97-AF65-F5344CB8AC3E}">
        <p14:creationId xmlns:p14="http://schemas.microsoft.com/office/powerpoint/2010/main" val="168280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8/3/2019 Updated to reflect changes per LB82 (2019).  Items on this slide changed to bullets; since OneAndSix reporting and SSAR are going away per LB82, this avoids the confusion of having a gap in the lettering or assigning new letters to the remaining videos. This was Slide 27 but is now Slide 29 because of the insertion of two slides (25 and 26, the two Boards downloads websites).   OneAndSix and Budgeting/Accounting/Inventory (formerly SSAR) slides to be modified and included in the “Introduction – The Big Picture” video, therefore they are to e removed from the video series – as a result of LB82. </a:t>
            </a:r>
            <a:endParaRPr lang="en-US" dirty="0"/>
          </a:p>
          <a:p>
            <a:endParaRPr lang="en-US" dirty="0"/>
          </a:p>
          <a:p>
            <a:r>
              <a:rPr lang="en-US" dirty="0"/>
              <a:t>This screen will show the topics covered in this series of videos.  </a:t>
            </a:r>
          </a:p>
          <a:p>
            <a:endParaRPr lang="en-US" dirty="0"/>
          </a:p>
          <a:p>
            <a:pPr marL="228600" indent="-228600">
              <a:spcAft>
                <a:spcPts val="1200"/>
              </a:spcAft>
              <a:buFont typeface="+mj-lt"/>
              <a:buAutoNum type="alphaUcPeriod"/>
            </a:pPr>
            <a:r>
              <a:rPr lang="en-US" dirty="0"/>
              <a:t>The first video provides an overview of the legal and structural framework for Nebraska’s program of public roads and streets.  </a:t>
            </a:r>
            <a:r>
              <a:rPr lang="en-US" i="1" dirty="0"/>
              <a:t>It also briefly addresses requirements for OneAndSix Year Planning and Programming, and systems for budgeting, accounting, and inventory.  </a:t>
            </a:r>
          </a:p>
          <a:p>
            <a:pPr marL="228600" indent="-228600">
              <a:spcAft>
                <a:spcPts val="1200"/>
              </a:spcAft>
              <a:buFont typeface="+mj-lt"/>
              <a:buAutoNum type="alphaUcPeriod"/>
            </a:pPr>
            <a:endParaRPr lang="en-US" dirty="0"/>
          </a:p>
          <a:p>
            <a:pPr marL="228600" indent="-228600">
              <a:spcAft>
                <a:spcPts val="1200"/>
              </a:spcAft>
              <a:buFont typeface="+mj-lt"/>
              <a:buAutoNum type="alphaUcPeriod"/>
            </a:pPr>
            <a:r>
              <a:rPr lang="en-US" dirty="0"/>
              <a:t>Following the first video is the Classification of, and Standards for, Nebraska’s public roads and streets.  This is actually its own series of videos.  The first four videos provide a broad overview of Nebraska’s functional classification system and the standards for public roads and streets.  The videos that follow the first four are more detail oriented – with guidance and examples how to determine which standards to apply.  If you are only interested in the basics of Classification and Standards, watch the first four videos.  If you are a practitioner, or a candidate for a superintendent’s license, the recommendation is to watch all of Classification and Standards videos.  </a:t>
            </a:r>
          </a:p>
          <a:p>
            <a:pPr marL="228600" indent="-228600">
              <a:spcAft>
                <a:spcPts val="1200"/>
              </a:spcAft>
              <a:buFont typeface="+mj-lt"/>
              <a:buAutoNum type="alphaUcPeriod"/>
            </a:pPr>
            <a:endParaRPr lang="en-US" dirty="0"/>
          </a:p>
          <a:p>
            <a:pPr marL="228600" indent="-228600">
              <a:spcAft>
                <a:spcPts val="1200"/>
              </a:spcAft>
              <a:buFont typeface="+mj-lt"/>
              <a:buAutoNum type="alphaUcPeriod"/>
            </a:pPr>
            <a:r>
              <a:rPr lang="en-US" strike="sngStrike" dirty="0"/>
              <a:t>The topic following Classification and Standards is an                          overview of One- and Six-Year Planning, and reporting requirements.  </a:t>
            </a:r>
          </a:p>
          <a:p>
            <a:pPr marL="228600" indent="-228600">
              <a:spcAft>
                <a:spcPts val="1200"/>
              </a:spcAft>
              <a:buFont typeface="+mj-lt"/>
              <a:buAutoNum type="alphaUcPeriod"/>
            </a:pPr>
            <a:endParaRPr lang="en-US" strike="sngStrike" dirty="0"/>
          </a:p>
          <a:p>
            <a:pPr marL="228600" indent="-228600">
              <a:spcAft>
                <a:spcPts val="1200"/>
              </a:spcAft>
              <a:buFont typeface="+mj-lt"/>
              <a:buAutoNum type="alphaUcPeriod"/>
            </a:pPr>
            <a:r>
              <a:rPr lang="en-US" strike="sngStrike" dirty="0"/>
              <a:t>And then a summary of                       the Standardized System of Annual Reporting, or SSAR.  Funding distribution and accounting will also be addressed.  </a:t>
            </a:r>
          </a:p>
          <a:p>
            <a:pPr marL="228600" indent="-228600">
              <a:spcAft>
                <a:spcPts val="1200"/>
              </a:spcAft>
              <a:buFont typeface="+mj-lt"/>
              <a:buAutoNum type="alphaUcPeriod"/>
            </a:pPr>
            <a:endParaRPr lang="en-US" dirty="0"/>
          </a:p>
          <a:p>
            <a:pPr marL="228600" indent="-228600">
              <a:spcAft>
                <a:spcPts val="1200"/>
              </a:spcAft>
              <a:buFont typeface="+mj-lt"/>
              <a:buAutoNum type="alphaUcPeriod"/>
            </a:pPr>
            <a:r>
              <a:rPr lang="en-US" dirty="0"/>
              <a:t>A broad overview of Transportation Asset Management, a powerful supporting tool for a good public roads management system, is provided in a short video, as a best practice.  State laws and regulations for Nebraska’s public roads and streets, although not specifically mentioning transportation asset management by name, has some of its elements by requiring One- and Six-Year plans </a:t>
            </a:r>
            <a:r>
              <a:rPr lang="en-US" i="1" dirty="0"/>
              <a:t>or programs, systems of budgeting, accounting and inventory</a:t>
            </a:r>
            <a:r>
              <a:rPr lang="en-US" dirty="0"/>
              <a:t>, and </a:t>
            </a:r>
            <a:r>
              <a:rPr lang="en-US" i="1" dirty="0"/>
              <a:t>by</a:t>
            </a:r>
            <a:r>
              <a:rPr lang="en-US" dirty="0"/>
              <a:t> encouraging orderly development and good management of road and street programs.    </a:t>
            </a:r>
          </a:p>
          <a:p>
            <a:pPr marL="228600" indent="-228600">
              <a:spcAft>
                <a:spcPts val="1200"/>
              </a:spcAft>
              <a:buFont typeface="+mj-lt"/>
              <a:buAutoNum type="alphaUcPeriod"/>
            </a:pPr>
            <a:endParaRPr lang="en-US" dirty="0"/>
          </a:p>
          <a:p>
            <a:pPr marL="228600" indent="-228600">
              <a:spcAft>
                <a:spcPts val="1200"/>
              </a:spcAft>
              <a:buFont typeface="+mj-lt"/>
              <a:buAutoNum type="alphaUcPeriod"/>
            </a:pPr>
            <a:r>
              <a:rPr lang="en-US" dirty="0"/>
              <a:t>The next video is dedicated to an overview of bridge inspection requirements.  </a:t>
            </a:r>
          </a:p>
          <a:p>
            <a:pPr marL="228600" indent="-228600">
              <a:spcAft>
                <a:spcPts val="1200"/>
              </a:spcAft>
              <a:buFont typeface="+mj-lt"/>
              <a:buAutoNum type="alphaUcPeriod"/>
            </a:pPr>
            <a:endParaRPr lang="en-US" dirty="0"/>
          </a:p>
          <a:p>
            <a:pPr marL="228600" indent="-228600">
              <a:spcAft>
                <a:spcPts val="1200"/>
              </a:spcAft>
              <a:buFont typeface="+mj-lt"/>
              <a:buAutoNum type="alphaUcPeriod"/>
            </a:pPr>
            <a:r>
              <a:rPr lang="en-US" dirty="0"/>
              <a:t>Records Management is an important component of a good public roads management system.  Requirements are summarized in the Records Management video.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29</a:t>
            </a:fld>
            <a:endParaRPr lang="en-US"/>
          </a:p>
        </p:txBody>
      </p:sp>
    </p:spTree>
    <p:extLst>
      <p:ext uri="{BB962C8B-B14F-4D97-AF65-F5344CB8AC3E}">
        <p14:creationId xmlns:p14="http://schemas.microsoft.com/office/powerpoint/2010/main" val="44680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broad overview of Nebraska’s system of managing its highways, roads and streets.  </a:t>
            </a:r>
          </a:p>
          <a:p>
            <a:endParaRPr lang="en-US" dirty="0"/>
          </a:p>
          <a:p>
            <a:r>
              <a:rPr lang="en-US" dirty="0"/>
              <a:t>After World War II, through the 1950’s and into the 1960’s, problems with the state’s highways, roads and streets outpaced funds available to correct those problems.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3</a:t>
            </a:fld>
            <a:endParaRPr lang="en-US"/>
          </a:p>
        </p:txBody>
      </p:sp>
    </p:spTree>
    <p:extLst>
      <p:ext uri="{BB962C8B-B14F-4D97-AF65-F5344CB8AC3E}">
        <p14:creationId xmlns:p14="http://schemas.microsoft.com/office/powerpoint/2010/main" val="1290396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entire series of videos can be found online at the web link shown on the screen. </a:t>
            </a:r>
          </a:p>
          <a:p>
            <a:endParaRPr lang="en-US" dirty="0"/>
          </a:p>
          <a:p>
            <a:r>
              <a:rPr lang="en-US" dirty="0"/>
              <a:t>It would be most efficient to watch the videos in the order they are listed on the website.  </a:t>
            </a:r>
          </a:p>
          <a:p>
            <a:endParaRPr lang="en-US" dirty="0"/>
          </a:p>
          <a:p>
            <a:endParaRPr lang="en-US" dirty="0"/>
          </a:p>
          <a:p>
            <a:r>
              <a:rPr lang="en-US" sz="1200" b="1" kern="1200" dirty="0">
                <a:solidFill>
                  <a:schemeClr val="tx1"/>
                </a:solidFill>
                <a:effectLst/>
                <a:latin typeface="+mn-lt"/>
                <a:ea typeface="+mn-ea"/>
                <a:cs typeface="+mn-cs"/>
              </a:rPr>
              <a:t>it is recommended that you print out the accompanying PowerPoint presentation 1</a:t>
            </a:r>
            <a:r>
              <a:rPr lang="en-US" sz="1200" b="1" kern="1200" baseline="30000" dirty="0">
                <a:solidFill>
                  <a:schemeClr val="tx1"/>
                </a:solidFill>
                <a:effectLst/>
                <a:latin typeface="+mn-lt"/>
                <a:ea typeface="+mn-ea"/>
                <a:cs typeface="+mn-cs"/>
              </a:rPr>
              <a:t>st</a:t>
            </a:r>
            <a:r>
              <a:rPr lang="en-US" sz="1200" b="1" kern="1200" dirty="0">
                <a:solidFill>
                  <a:schemeClr val="tx1"/>
                </a:solidFill>
                <a:effectLst/>
                <a:latin typeface="+mn-lt"/>
                <a:ea typeface="+mn-ea"/>
                <a:cs typeface="+mn-cs"/>
              </a:rPr>
              <a:t> (3 slides per page with the notes section), then, watch the video with the PowerPoint print-out in front of you”. (to aid in note taking).      [Barb H. 12/21/2017]</a:t>
            </a:r>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30</a:t>
            </a:fld>
            <a:endParaRPr lang="en-US"/>
          </a:p>
        </p:txBody>
      </p:sp>
    </p:spTree>
    <p:extLst>
      <p:ext uri="{BB962C8B-B14F-4D97-AF65-F5344CB8AC3E}">
        <p14:creationId xmlns:p14="http://schemas.microsoft.com/office/powerpoint/2010/main" val="1780393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the latter part of the 1960’s the State of Nebraska did a special study and debated the future of its system of highways, roads and streets, and followed that with the enactment of state statutes that remain in effect today as the basic system (with a few modifications) of managing and funding that system.  The original statutes were phased in over four years starting in 1969.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4</a:t>
            </a:fld>
            <a:endParaRPr lang="en-US"/>
          </a:p>
        </p:txBody>
      </p:sp>
    </p:spTree>
    <p:extLst>
      <p:ext uri="{BB962C8B-B14F-4D97-AF65-F5344CB8AC3E}">
        <p14:creationId xmlns:p14="http://schemas.microsoft.com/office/powerpoint/2010/main" val="226835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1969 Legislation established two regulatory boards:</a:t>
            </a:r>
          </a:p>
          <a:p>
            <a:endParaRPr lang="en-US" dirty="0"/>
          </a:p>
          <a:p>
            <a:pPr marL="171450" indent="-171450">
              <a:buFont typeface="Arial" panose="020B0604020202020204" pitchFamily="34" charset="0"/>
              <a:buChar char="•"/>
            </a:pPr>
            <a:r>
              <a:rPr lang="en-US" dirty="0"/>
              <a:t>The Nebraska Board of Public Roads, Classifications and Standards, referred to as the NBCS.</a:t>
            </a:r>
          </a:p>
          <a:p>
            <a:pPr marL="171450" indent="-171450">
              <a:buFont typeface="Arial" panose="020B0604020202020204" pitchFamily="34" charset="0"/>
              <a:buChar char="•"/>
            </a:pPr>
            <a:r>
              <a:rPr lang="en-US" dirty="0"/>
              <a:t>The Nebraska Board of Examiners for County Highway and City Street Superintendents, referred to as the BEX.  </a:t>
            </a:r>
          </a:p>
          <a:p>
            <a:endParaRPr lang="en-US" dirty="0"/>
          </a:p>
          <a:p>
            <a:r>
              <a:rPr lang="en-US" strike="noStrike" dirty="0"/>
              <a:t>The first video in the series provides basic information on these boards.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5</a:t>
            </a:fld>
            <a:endParaRPr lang="en-US"/>
          </a:p>
        </p:txBody>
      </p:sp>
    </p:spTree>
    <p:extLst>
      <p:ext uri="{BB962C8B-B14F-4D97-AF65-F5344CB8AC3E}">
        <p14:creationId xmlns:p14="http://schemas.microsoft.com/office/powerpoint/2010/main" val="393771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State regulations related to highways, roads and streets were developed as a result of the 1969 legislation.  </a:t>
            </a:r>
          </a:p>
          <a:p>
            <a:endParaRPr lang="en-US" dirty="0"/>
          </a:p>
          <a:p>
            <a:r>
              <a:rPr lang="en-US" dirty="0"/>
              <a:t>A regulation is a rule made by an authority and has the force of law.  Essentially, a regulation is an extension of state statutes, only with more details as to how to carry out the law.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two regulations are discussed in this video and throughout the video series.  Most of the attention is on Title 428 Nebraska Administrative Code (aka 428 NAC).  </a:t>
            </a:r>
          </a:p>
          <a:p>
            <a:endParaRPr lang="en-US" dirty="0"/>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6</a:t>
            </a:fld>
            <a:endParaRPr lang="en-US"/>
          </a:p>
        </p:txBody>
      </p:sp>
    </p:spTree>
    <p:extLst>
      <p:ext uri="{BB962C8B-B14F-4D97-AF65-F5344CB8AC3E}">
        <p14:creationId xmlns:p14="http://schemas.microsoft.com/office/powerpoint/2010/main" val="3339365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7/31/2019 Updated to reflect changes per LB82 (2019).</a:t>
            </a:r>
          </a:p>
          <a:p>
            <a:endParaRPr lang="en-US" dirty="0"/>
          </a:p>
          <a:p>
            <a:r>
              <a:rPr lang="en-US" dirty="0"/>
              <a:t>State Statutes, </a:t>
            </a:r>
            <a:r>
              <a:rPr lang="en-US" strike="sngStrike" dirty="0"/>
              <a:t>supplemented by the rule 428 NAC, set up </a:t>
            </a:r>
            <a:r>
              <a:rPr lang="en-US" i="1" dirty="0"/>
              <a:t>require</a:t>
            </a:r>
          </a:p>
          <a:p>
            <a:pPr marL="228600" indent="-228600">
              <a:buAutoNum type="arabicPeriod"/>
            </a:pPr>
            <a:r>
              <a:rPr lang="en-US" dirty="0"/>
              <a:t>A functional classification system</a:t>
            </a:r>
          </a:p>
          <a:p>
            <a:pPr marL="228600" indent="-228600">
              <a:buAutoNum type="arabicPeriod"/>
            </a:pPr>
            <a:r>
              <a:rPr lang="en-US" dirty="0"/>
              <a:t>Uniform standards of design, construction and maintenance</a:t>
            </a:r>
          </a:p>
          <a:p>
            <a:pPr marL="228600" indent="-228600">
              <a:buAutoNum type="arabicPeriod"/>
            </a:pPr>
            <a:r>
              <a:rPr lang="en-US" i="1" dirty="0"/>
              <a:t>One- and Six-Year Planning and Programming </a:t>
            </a:r>
            <a:r>
              <a:rPr lang="en-US" dirty="0"/>
              <a:t>of works and projects.</a:t>
            </a:r>
          </a:p>
          <a:p>
            <a:pPr marL="228600" indent="-228600">
              <a:buAutoNum type="arabicPeriod"/>
            </a:pPr>
            <a:r>
              <a:rPr lang="en-US" i="1" u="sng" dirty="0"/>
              <a:t>Systems</a:t>
            </a:r>
            <a:r>
              <a:rPr lang="en-US" i="1" dirty="0"/>
              <a:t> of budgeting, accounting and inventory </a:t>
            </a:r>
            <a:r>
              <a:rPr lang="en-US" dirty="0"/>
              <a:t>for revenues, expenditures, supplies, equipment and operations. </a:t>
            </a:r>
          </a:p>
          <a:p>
            <a:endParaRPr lang="en-US" dirty="0"/>
          </a:p>
          <a:p>
            <a:r>
              <a:rPr lang="en-US" i="1" dirty="0"/>
              <a:t>An entity is required by state law to expend all tax revenues for highway, road or street purposes in accordance with approved plans, programs and NBCS standards, including county and municipal tax revenue as well as highway-user revenue allocations.</a:t>
            </a:r>
            <a:r>
              <a:rPr lang="en-US" dirty="0"/>
              <a:t>  </a:t>
            </a:r>
          </a:p>
          <a:p>
            <a:endParaRPr lang="en-US" dirty="0"/>
          </a:p>
          <a:p>
            <a:r>
              <a:rPr lang="en-US" dirty="0"/>
              <a:t>How all of these work together is briefly summarized on the next screen.  </a:t>
            </a:r>
          </a:p>
        </p:txBody>
      </p:sp>
      <p:sp>
        <p:nvSpPr>
          <p:cNvPr id="4" name="Slide Number Placeholder 3"/>
          <p:cNvSpPr>
            <a:spLocks noGrp="1"/>
          </p:cNvSpPr>
          <p:nvPr>
            <p:ph type="sldNum" sz="quarter" idx="10"/>
          </p:nvPr>
        </p:nvSpPr>
        <p:spPr/>
        <p:txBody>
          <a:bodyPr/>
          <a:lstStyle/>
          <a:p>
            <a:fld id="{A45801FA-8D92-4EDB-BE69-F7F9A1B58CF7}" type="slidenum">
              <a:rPr lang="en-US" smtClean="0"/>
              <a:t>7</a:t>
            </a:fld>
            <a:endParaRPr lang="en-US"/>
          </a:p>
        </p:txBody>
      </p:sp>
    </p:spTree>
    <p:extLst>
      <p:ext uri="{BB962C8B-B14F-4D97-AF65-F5344CB8AC3E}">
        <p14:creationId xmlns:p14="http://schemas.microsoft.com/office/powerpoint/2010/main" val="409441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7/31/2019 Updated to reflect changes per LB82 (2019).</a:t>
            </a:r>
          </a:p>
          <a:p>
            <a:endParaRPr lang="en-US" dirty="0"/>
          </a:p>
          <a:p>
            <a:pPr marL="228600" indent="-228600">
              <a:buFont typeface="+mj-lt"/>
              <a:buAutoNum type="arabicPeriod"/>
            </a:pPr>
            <a:r>
              <a:rPr lang="en-US" dirty="0"/>
              <a:t>A </a:t>
            </a:r>
            <a:r>
              <a:rPr lang="en-US" b="1" dirty="0"/>
              <a:t>functional classification system</a:t>
            </a:r>
            <a:r>
              <a:rPr lang="en-US" dirty="0"/>
              <a:t>  is a  system of classifying our highways, roads and streets according to the function each one serves, such as local access, collector, arterial, expressway and interstate.  This is fundamental to the development of an </a:t>
            </a:r>
            <a:r>
              <a:rPr lang="en-US" b="1" dirty="0"/>
              <a:t>integrated system of roads</a:t>
            </a:r>
            <a:r>
              <a:rPr lang="en-US" dirty="0"/>
              <a:t>.  428 NAC 1 covers functional classification.  </a:t>
            </a:r>
          </a:p>
          <a:p>
            <a:pPr marL="228600" indent="-228600">
              <a:buFont typeface="+mj-lt"/>
              <a:buAutoNum type="arabicPeriod"/>
            </a:pPr>
            <a:r>
              <a:rPr lang="en-US" dirty="0"/>
              <a:t>A functional classification system permits the establishment of </a:t>
            </a:r>
            <a:r>
              <a:rPr lang="en-US" b="1" dirty="0"/>
              <a:t>uniform standards of design, construction, and maintenance</a:t>
            </a:r>
            <a:r>
              <a:rPr lang="en-US" dirty="0"/>
              <a:t> for each classification of road.  Such standards promote the general safety of the traveling public, enhance the free flow of traffic, and also provide improved utilization of highway financing.  428 NAC 2 covers standards.  </a:t>
            </a:r>
          </a:p>
          <a:p>
            <a:pPr marL="228600" indent="-228600">
              <a:buFont typeface="+mj-lt"/>
              <a:buAutoNum type="arabicPeriod"/>
            </a:pPr>
            <a:r>
              <a:rPr lang="en-US" dirty="0"/>
              <a:t>Maintaining and improving the system is important, and statutes emphasize transparency by requiring annual disclosure of upcoming projects.  These are called </a:t>
            </a:r>
            <a:r>
              <a:rPr lang="en-US" b="1" dirty="0"/>
              <a:t>One- and Six-Year Plans </a:t>
            </a:r>
            <a:r>
              <a:rPr lang="en-US" b="1" i="1" dirty="0"/>
              <a:t>or Programs</a:t>
            </a:r>
            <a:r>
              <a:rPr lang="en-US" dirty="0"/>
              <a:t>; as the name indicates, these cover the next six years of planned works and projects.  </a:t>
            </a:r>
            <a:r>
              <a:rPr lang="en-US" strike="sngStrike" dirty="0"/>
              <a:t>They</a:t>
            </a:r>
            <a:r>
              <a:rPr lang="en-US" dirty="0"/>
              <a:t> </a:t>
            </a:r>
            <a:r>
              <a:rPr lang="en-US" i="1" dirty="0"/>
              <a:t>As a minimum, state law requires that the One-Year Plan or Program of Works and Projects </a:t>
            </a:r>
            <a:r>
              <a:rPr lang="en-US" dirty="0"/>
              <a:t>are disclosed to the public via a public hearing, </a:t>
            </a:r>
            <a:r>
              <a:rPr lang="en-US" strike="sngStrike" dirty="0"/>
              <a:t>and reported to the NBCS</a:t>
            </a:r>
            <a:r>
              <a:rPr lang="en-US" dirty="0"/>
              <a:t>.     </a:t>
            </a:r>
            <a:r>
              <a:rPr lang="en-US" strike="sngStrike" dirty="0"/>
              <a:t>Works and Projects must meet Board standards.                                      428 NAC 3 covers One- and Six-Year Plans and reporting</a:t>
            </a:r>
            <a:r>
              <a:rPr lang="en-US" dirty="0"/>
              <a:t>.  </a:t>
            </a:r>
          </a:p>
          <a:p>
            <a:pPr marL="228600" indent="-228600">
              <a:buFont typeface="+mj-lt"/>
              <a:buAutoNum type="arabicPeriod"/>
            </a:pPr>
            <a:r>
              <a:rPr lang="en-US" i="1" dirty="0"/>
              <a:t>What</a:t>
            </a:r>
            <a:r>
              <a:rPr lang="en-US" dirty="0"/>
              <a:t> public funds are spent and </a:t>
            </a:r>
            <a:r>
              <a:rPr lang="en-US" i="1" dirty="0"/>
              <a:t>how they are spent </a:t>
            </a:r>
            <a:r>
              <a:rPr lang="en-US" dirty="0"/>
              <a:t>is very important.  </a:t>
            </a:r>
            <a:r>
              <a:rPr lang="en-US" strike="sngStrike" dirty="0"/>
              <a:t>Again, statutes emphasize transparency by requiring annual disclosure of expenditures and revenues along with certification that state statutes were followed.</a:t>
            </a:r>
            <a:r>
              <a:rPr lang="en-US" dirty="0"/>
              <a:t>  </a:t>
            </a:r>
            <a:r>
              <a:rPr lang="en-US" i="1" dirty="0"/>
              <a:t>There are statutory requirements for counties, cities, municipalities and the State DOT to have in place systems of budgeting, accounting and inventory for its highways, roads and streets budgets, expenditures, revenues, equipment, supplies and operations.</a:t>
            </a:r>
            <a:r>
              <a:rPr lang="en-US" dirty="0"/>
              <a:t>    </a:t>
            </a:r>
            <a:r>
              <a:rPr lang="en-US" strike="sngStrike" dirty="0"/>
              <a:t>They are disclosed to the NBCS and are available to the public.                 428 NAC 4 covers the </a:t>
            </a:r>
            <a:r>
              <a:rPr lang="en-US" b="1" strike="sngStrike" dirty="0"/>
              <a:t>Standardized System of Annual Reporting</a:t>
            </a:r>
            <a:r>
              <a:rPr lang="en-US" strike="sngStrike" dirty="0"/>
              <a:t>.                    Aka SSAR.                In this report to the NBCS, the local public agency certifies that all of its works and projects met NBCS standards.</a:t>
            </a:r>
            <a:r>
              <a:rPr lang="en-US" dirty="0"/>
              <a:t>  </a:t>
            </a:r>
          </a:p>
          <a:p>
            <a:pPr marL="228600" indent="-228600">
              <a:buFont typeface="+mj-lt"/>
              <a:buAutoNum type="arabicPeriod"/>
            </a:pPr>
            <a:r>
              <a:rPr lang="en-US" i="1" dirty="0"/>
              <a:t>An annual Certification of Program Compliance is required by state law to be submitted by each county, city, municipality and the State DOT to the NBCS.  It certifies that NBCS standards were met on all works and projects, that all required systems were in place, and all State laws were met.  </a:t>
            </a:r>
          </a:p>
          <a:p>
            <a:pPr marL="228600" indent="-228600">
              <a:buFont typeface="+mj-lt"/>
              <a:buAutoNum type="arabicPeriod"/>
            </a:pPr>
            <a:endParaRPr lang="en-US" dirty="0"/>
          </a:p>
          <a:p>
            <a:pPr marL="0" indent="0">
              <a:buFont typeface="+mj-lt"/>
              <a:buNone/>
            </a:pPr>
            <a:endParaRPr lang="en-US" dirty="0"/>
          </a:p>
          <a:p>
            <a:pPr marL="0" indent="0">
              <a:buFont typeface="+mj-lt"/>
              <a:buNone/>
            </a:pPr>
            <a:r>
              <a:rPr lang="en-US" u="sng" dirty="0"/>
              <a:t>NOT FOR AUDIO</a:t>
            </a:r>
          </a:p>
          <a:p>
            <a:pPr marL="0" indent="0">
              <a:buFont typeface="+mj-lt"/>
              <a:buNone/>
            </a:pPr>
            <a:endParaRPr lang="en-US" dirty="0"/>
          </a:p>
          <a:p>
            <a:r>
              <a:rPr lang="en-US" sz="1200" kern="1200" dirty="0">
                <a:solidFill>
                  <a:schemeClr val="tx1"/>
                </a:solidFill>
                <a:latin typeface="+mn-lt"/>
                <a:ea typeface="+mn-ea"/>
                <a:cs typeface="+mn-cs"/>
              </a:rPr>
              <a:t>Nebraska's public roads system is one of the largest in the nation; yet its population is relatively</a:t>
            </a:r>
          </a:p>
          <a:p>
            <a:r>
              <a:rPr lang="en-US" sz="1200" kern="1200" dirty="0">
                <a:solidFill>
                  <a:schemeClr val="tx1"/>
                </a:solidFill>
                <a:latin typeface="+mn-lt"/>
                <a:ea typeface="+mn-ea"/>
                <a:cs typeface="+mn-cs"/>
              </a:rPr>
              <a:t>small and ranges from high concentrations of people in urban centers to vast rural areas in which</a:t>
            </a:r>
          </a:p>
          <a:p>
            <a:r>
              <a:rPr lang="en-US" sz="1200" kern="1200" dirty="0">
                <a:solidFill>
                  <a:schemeClr val="tx1"/>
                </a:solidFill>
                <a:latin typeface="+mn-lt"/>
                <a:ea typeface="+mn-ea"/>
                <a:cs typeface="+mn-cs"/>
              </a:rPr>
              <a:t>the population is sparsely located. The citizens in these diverse areas have the same need,</a:t>
            </a:r>
          </a:p>
          <a:p>
            <a:r>
              <a:rPr lang="en-US" sz="1200" kern="1200" dirty="0">
                <a:solidFill>
                  <a:schemeClr val="tx1"/>
                </a:solidFill>
                <a:latin typeface="+mn-lt"/>
                <a:ea typeface="+mn-ea"/>
                <a:cs typeface="+mn-cs"/>
              </a:rPr>
              <a:t>however, for a transportation system which will meet their respective needs. It is not economically feasible to develop all public roads throughout the state to the same high standards, and thus it</a:t>
            </a:r>
          </a:p>
          <a:p>
            <a:r>
              <a:rPr lang="en-US" sz="1200" kern="1200" dirty="0">
                <a:solidFill>
                  <a:schemeClr val="tx1"/>
                </a:solidFill>
                <a:latin typeface="+mn-lt"/>
                <a:ea typeface="+mn-ea"/>
                <a:cs typeface="+mn-cs"/>
              </a:rPr>
              <a:t>became incumbent upon the Legislature to devise a program under which the roads most</a:t>
            </a:r>
          </a:p>
          <a:p>
            <a:r>
              <a:rPr lang="en-US" sz="1200" kern="1200" dirty="0">
                <a:solidFill>
                  <a:schemeClr val="tx1"/>
                </a:solidFill>
                <a:latin typeface="+mn-lt"/>
                <a:ea typeface="+mn-ea"/>
                <a:cs typeface="+mn-cs"/>
              </a:rPr>
              <a:t>important to these diverse areas are developed to modern standards. Adoption of a functional</a:t>
            </a:r>
          </a:p>
          <a:p>
            <a:r>
              <a:rPr lang="en-US" sz="1200" kern="1200" dirty="0">
                <a:solidFill>
                  <a:schemeClr val="tx1"/>
                </a:solidFill>
                <a:latin typeface="+mn-lt"/>
                <a:ea typeface="+mn-ea"/>
                <a:cs typeface="+mn-cs"/>
              </a:rPr>
              <a:t>classification system and implementation of modern management methods will combine to bring</a:t>
            </a:r>
          </a:p>
          <a:p>
            <a:r>
              <a:rPr lang="en-US" sz="1200" kern="1200" dirty="0">
                <a:solidFill>
                  <a:schemeClr val="tx1"/>
                </a:solidFill>
                <a:latin typeface="+mn-lt"/>
                <a:ea typeface="+mn-ea"/>
                <a:cs typeface="+mn-cs"/>
              </a:rPr>
              <a:t>such a program into being and result in improved utilization of highway financing.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8</a:t>
            </a:fld>
            <a:endParaRPr lang="en-US"/>
          </a:p>
        </p:txBody>
      </p:sp>
    </p:spTree>
    <p:extLst>
      <p:ext uri="{BB962C8B-B14F-4D97-AF65-F5344CB8AC3E}">
        <p14:creationId xmlns:p14="http://schemas.microsoft.com/office/powerpoint/2010/main" val="418954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screens provide the numbering scheme and online web links for Nebraska state statutes and for Nebraska rules and regulations.  Statutes and regulations provide the foundation for Nebraska’s system of managing its highways, roads and streets.  To know the system, it is important to be able to understand the numbering scheme used to identify and locate statutes and regulations.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5801FA-8D92-4EDB-BE69-F7F9A1B58CF7}" type="slidenum">
              <a:rPr lang="en-US" smtClean="0"/>
              <a:t>9</a:t>
            </a:fld>
            <a:endParaRPr lang="en-US"/>
          </a:p>
        </p:txBody>
      </p:sp>
    </p:spTree>
    <p:extLst>
      <p:ext uri="{BB962C8B-B14F-4D97-AF65-F5344CB8AC3E}">
        <p14:creationId xmlns:p14="http://schemas.microsoft.com/office/powerpoint/2010/main" val="35296064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2883794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68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62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43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9140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31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0408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242088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05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63042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96512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55133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dot.nebraska.gov/business-center/lpa/boards-liaison/training/"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nebraskalegislature.gov/laws/browse-statutes.ph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nebraskalegislature.gov/laws/browse-chapters.php?chapter=39" TargetMode="Externa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nebraskalegislature.gov/laws/browse-statutes.php" TargetMode="Externa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s://nebraskalegislature.gov/laws/browse-statutes.php" TargetMode="External"/><Relationship Id="rId10" Type="http://schemas.openxmlformats.org/officeDocument/2006/relationships/image" Target="../media/image25.png"/><Relationship Id="rId4" Type="http://schemas.openxmlformats.org/officeDocument/2006/relationships/image" Target="../media/image13.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hyperlink" Target="https://nebraskalegislature.gov/laws/browse-statutes.php"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4.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nebraskalegislature.gov/laws/browse-statutes.php"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nebraskalegislature.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nebraskalegislature.gov/laws/browse-statutes.php"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www.sos.ne.gov/rules-and-regs/regsearch/Rules/index.cgi?l=Transportation_Dept_of" TargetMode="Externa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dot.nebraska.gov/business-center/lpa/boards-liaison/bex/download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t.nebraska.gov/business-center/lpa/boards-liaison/nbcs/downloads/"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www.sos.ne.gov/rules-and-regs/regsearch/Rules/Transportation_Dept_of/Title-428/Chapter-1.pdf" TargetMode="External"/><Relationship Id="rId4" Type="http://schemas.openxmlformats.org/officeDocument/2006/relationships/image" Target="../media/image3.emf"/></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dot.nebraska.gov/policies-and-disclaimers/rules-regulations-and-guidance-document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dot.nebraska.gov/business-center/lpa/boards-liaison/training/"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3.em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9144000" cy="2387600"/>
          </a:xfrm>
        </p:spPr>
        <p:txBody>
          <a:bodyPr>
            <a:normAutofit/>
          </a:bodyPr>
          <a:lstStyle/>
          <a:p>
            <a:r>
              <a:rPr lang="en-US" dirty="0"/>
              <a:t>Managing Nebraska’s </a:t>
            </a:r>
            <a:br>
              <a:rPr lang="en-US" dirty="0"/>
            </a:br>
            <a:r>
              <a:rPr lang="en-US" dirty="0"/>
              <a:t>Public Roads and Streets</a:t>
            </a:r>
          </a:p>
        </p:txBody>
      </p:sp>
      <p:sp>
        <p:nvSpPr>
          <p:cNvPr id="3" name="Subtitle 2"/>
          <p:cNvSpPr>
            <a:spLocks noGrp="1"/>
          </p:cNvSpPr>
          <p:nvPr>
            <p:ph type="subTitle" idx="1"/>
          </p:nvPr>
        </p:nvSpPr>
        <p:spPr>
          <a:xfrm>
            <a:off x="2227216" y="3252653"/>
            <a:ext cx="4755118" cy="514619"/>
          </a:xfrm>
        </p:spPr>
        <p:txBody>
          <a:bodyPr>
            <a:normAutofit/>
          </a:bodyPr>
          <a:lstStyle/>
          <a:p>
            <a:r>
              <a:rPr lang="en-US" sz="2800" b="1" dirty="0">
                <a:solidFill>
                  <a:schemeClr val="tx1"/>
                </a:solidFill>
                <a:latin typeface="+mj-lt"/>
              </a:rPr>
              <a:t>Prelude to Video Series</a:t>
            </a: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1</a:t>
            </a:fld>
            <a:endParaRPr lang="en-US" dirty="0">
              <a:solidFill>
                <a:schemeClr val="bg1"/>
              </a:solidFill>
              <a:latin typeface="Calibri"/>
            </a:endParaRPr>
          </a:p>
        </p:txBody>
      </p:sp>
      <p:pic>
        <p:nvPicPr>
          <p:cNvPr id="4" name="Picture 3" descr="1 &amp; 6 year plan logoCS1-2.emf"/>
          <p:cNvPicPr>
            <a:picLocks noChangeAspect="1"/>
          </p:cNvPicPr>
          <p:nvPr/>
        </p:nvPicPr>
        <p:blipFill>
          <a:blip r:embed="rId3" cstate="print"/>
          <a:stretch>
            <a:fillRect/>
          </a:stretch>
        </p:blipFill>
        <p:spPr>
          <a:xfrm>
            <a:off x="125801" y="5019797"/>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966" y="5112942"/>
            <a:ext cx="3266500" cy="1306600"/>
          </a:xfrm>
          <a:prstGeom prst="rect">
            <a:avLst/>
          </a:prstGeom>
        </p:spPr>
      </p:pic>
      <p:sp>
        <p:nvSpPr>
          <p:cNvPr id="8" name="TextBox 7"/>
          <p:cNvSpPr txBox="1"/>
          <p:nvPr/>
        </p:nvSpPr>
        <p:spPr>
          <a:xfrm>
            <a:off x="2579778" y="6298168"/>
            <a:ext cx="1393794" cy="369332"/>
          </a:xfrm>
          <a:prstGeom prst="rect">
            <a:avLst/>
          </a:prstGeom>
          <a:noFill/>
        </p:spPr>
        <p:txBody>
          <a:bodyPr wrap="square" rtlCol="0">
            <a:spAutoFit/>
          </a:bodyPr>
          <a:lstStyle/>
          <a:p>
            <a:r>
              <a:rPr lang="en-US" dirty="0">
                <a:solidFill>
                  <a:prstClr val="black"/>
                </a:solidFill>
                <a:latin typeface="Calibri"/>
              </a:rPr>
              <a:t>8/3/2019</a:t>
            </a:r>
          </a:p>
        </p:txBody>
      </p:sp>
      <p:pic>
        <p:nvPicPr>
          <p:cNvPr id="9" name="Picture 8"/>
          <p:cNvPicPr>
            <a:picLocks noChangeAspect="1"/>
          </p:cNvPicPr>
          <p:nvPr/>
        </p:nvPicPr>
        <p:blipFill>
          <a:blip r:embed="rId5"/>
          <a:stretch>
            <a:fillRect/>
          </a:stretch>
        </p:blipFill>
        <p:spPr>
          <a:xfrm>
            <a:off x="1803281" y="10530"/>
            <a:ext cx="2722715" cy="1574904"/>
          </a:xfrm>
          <a:prstGeom prst="rect">
            <a:avLst/>
          </a:prstGeom>
        </p:spPr>
      </p:pic>
      <p:pic>
        <p:nvPicPr>
          <p:cNvPr id="10" name="Picture 9"/>
          <p:cNvPicPr>
            <a:picLocks noChangeAspect="1"/>
          </p:cNvPicPr>
          <p:nvPr/>
        </p:nvPicPr>
        <p:blipFill>
          <a:blip r:embed="rId6"/>
          <a:stretch>
            <a:fillRect/>
          </a:stretch>
        </p:blipFill>
        <p:spPr>
          <a:xfrm>
            <a:off x="4805706" y="10530"/>
            <a:ext cx="2867751" cy="1568390"/>
          </a:xfrm>
          <a:prstGeom prst="rect">
            <a:avLst/>
          </a:prstGeom>
        </p:spPr>
      </p:pic>
      <p:pic>
        <p:nvPicPr>
          <p:cNvPr id="11" name="Picture 10"/>
          <p:cNvPicPr>
            <a:picLocks noChangeAspect="1"/>
          </p:cNvPicPr>
          <p:nvPr/>
        </p:nvPicPr>
        <p:blipFill>
          <a:blip r:embed="rId7"/>
          <a:stretch>
            <a:fillRect/>
          </a:stretch>
        </p:blipFill>
        <p:spPr>
          <a:xfrm>
            <a:off x="0" y="-19420"/>
            <a:ext cx="1226622" cy="1977843"/>
          </a:xfrm>
          <a:prstGeom prst="rect">
            <a:avLst/>
          </a:prstGeom>
        </p:spPr>
      </p:pic>
      <p:pic>
        <p:nvPicPr>
          <p:cNvPr id="12" name="Picture 11"/>
          <p:cNvPicPr>
            <a:picLocks noChangeAspect="1"/>
          </p:cNvPicPr>
          <p:nvPr/>
        </p:nvPicPr>
        <p:blipFill>
          <a:blip r:embed="rId8"/>
          <a:stretch>
            <a:fillRect/>
          </a:stretch>
        </p:blipFill>
        <p:spPr>
          <a:xfrm>
            <a:off x="6982334" y="3468257"/>
            <a:ext cx="2037331" cy="1367373"/>
          </a:xfrm>
          <a:prstGeom prst="rect">
            <a:avLst/>
          </a:prstGeom>
        </p:spPr>
      </p:pic>
      <p:pic>
        <p:nvPicPr>
          <p:cNvPr id="13" name="Picture 12"/>
          <p:cNvPicPr>
            <a:picLocks noChangeAspect="1"/>
          </p:cNvPicPr>
          <p:nvPr/>
        </p:nvPicPr>
        <p:blipFill>
          <a:blip r:embed="rId9"/>
          <a:stretch>
            <a:fillRect/>
          </a:stretch>
        </p:blipFill>
        <p:spPr>
          <a:xfrm>
            <a:off x="7873068" y="-7481"/>
            <a:ext cx="1253844" cy="1965903"/>
          </a:xfrm>
          <a:prstGeom prst="rect">
            <a:avLst/>
          </a:prstGeom>
        </p:spPr>
      </p:pic>
      <p:pic>
        <p:nvPicPr>
          <p:cNvPr id="14" name="Picture 13"/>
          <p:cNvPicPr>
            <a:picLocks noChangeAspect="1"/>
          </p:cNvPicPr>
          <p:nvPr/>
        </p:nvPicPr>
        <p:blipFill>
          <a:blip r:embed="rId10"/>
          <a:stretch>
            <a:fillRect/>
          </a:stretch>
        </p:blipFill>
        <p:spPr>
          <a:xfrm>
            <a:off x="-1" y="3468257"/>
            <a:ext cx="2227217" cy="1384301"/>
          </a:xfrm>
          <a:prstGeom prst="rect">
            <a:avLst/>
          </a:prstGeom>
        </p:spPr>
      </p:pic>
      <p:sp>
        <p:nvSpPr>
          <p:cNvPr id="15" name="TextBox 14"/>
          <p:cNvSpPr txBox="1"/>
          <p:nvPr/>
        </p:nvSpPr>
        <p:spPr>
          <a:xfrm>
            <a:off x="125801" y="6496880"/>
            <a:ext cx="1975611" cy="369332"/>
          </a:xfrm>
          <a:prstGeom prst="rect">
            <a:avLst/>
          </a:prstGeom>
          <a:noFill/>
        </p:spPr>
        <p:txBody>
          <a:bodyPr wrap="square" rtlCol="0">
            <a:spAutoFit/>
          </a:bodyPr>
          <a:lstStyle/>
          <a:p>
            <a:r>
              <a:rPr lang="en-US" dirty="0">
                <a:solidFill>
                  <a:schemeClr val="bg1"/>
                </a:solidFill>
              </a:rPr>
              <a:t>Video: Prelude</a:t>
            </a:r>
          </a:p>
        </p:txBody>
      </p:sp>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r>
              <a:rPr lang="en-US" sz="1200" b="1" dirty="0">
                <a:latin typeface="Arial" pitchFamily="34" charset="0"/>
                <a:cs typeface="Arial" pitchFamily="34" charset="0"/>
              </a:rPr>
              <a:t>Boards - Liaison Services Section</a:t>
            </a:r>
          </a:p>
        </p:txBody>
      </p:sp>
      <p:sp>
        <p:nvSpPr>
          <p:cNvPr id="21" name="TextBox 20">
            <a:hlinkClick r:id="rId11"/>
            <a:extLst>
              <a:ext uri="{FF2B5EF4-FFF2-40B4-BE49-F238E27FC236}">
                <a16:creationId xmlns:a16="http://schemas.microsoft.com/office/drawing/2014/main" id="{B6F6F723-AF62-4305-A192-1466F8586162}"/>
              </a:ext>
            </a:extLst>
          </p:cNvPr>
          <p:cNvSpPr txBox="1"/>
          <p:nvPr/>
        </p:nvSpPr>
        <p:spPr>
          <a:xfrm>
            <a:off x="2181212" y="5513181"/>
            <a:ext cx="4689568" cy="646331"/>
          </a:xfrm>
          <a:prstGeom prst="rect">
            <a:avLst/>
          </a:prstGeom>
          <a:noFill/>
        </p:spPr>
        <p:txBody>
          <a:bodyPr wrap="square" rtlCol="0">
            <a:spAutoFit/>
          </a:bodyPr>
          <a:lstStyle/>
          <a:p>
            <a:pPr algn="ctr"/>
            <a:r>
              <a:rPr lang="en-US" dirty="0">
                <a:hlinkClick r:id="rId11"/>
              </a:rPr>
              <a:t>https://dot.nebraska.gov/business-center/lpa/boards-liaison/training/</a:t>
            </a:r>
            <a:endParaRPr lang="en-US" dirty="0"/>
          </a:p>
        </p:txBody>
      </p:sp>
    </p:spTree>
    <p:extLst>
      <p:ext uri="{BB962C8B-B14F-4D97-AF65-F5344CB8AC3E}">
        <p14:creationId xmlns:p14="http://schemas.microsoft.com/office/powerpoint/2010/main" val="301692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1" y="3317180"/>
            <a:ext cx="9143999" cy="2332691"/>
          </a:xfrm>
          <a:solidFill>
            <a:schemeClr val="bg1"/>
          </a:solidFill>
        </p:spPr>
        <p:txBody>
          <a:bodyPr>
            <a:noAutofit/>
          </a:bodyPr>
          <a:lstStyle/>
          <a:p>
            <a:pPr eaLnBrk="1" hangingPunct="1"/>
            <a:r>
              <a:rPr lang="en-US" sz="6600" b="1" cap="small" dirty="0">
                <a:solidFill>
                  <a:schemeClr val="tx1"/>
                </a:solidFill>
                <a:latin typeface="Arial Black" panose="020B0A04020102020204" pitchFamily="34" charset="0"/>
                <a:cs typeface="Arial" pitchFamily="34" charset="0"/>
              </a:rPr>
              <a:t>Nebraska </a:t>
            </a:r>
          </a:p>
          <a:p>
            <a:pPr eaLnBrk="1" hangingPunct="1"/>
            <a:r>
              <a:rPr lang="en-US" sz="6600" b="1" cap="small" dirty="0">
                <a:solidFill>
                  <a:schemeClr val="tx1"/>
                </a:solidFill>
                <a:latin typeface="Arial Black" panose="020B0A04020102020204" pitchFamily="34" charset="0"/>
                <a:cs typeface="Arial" pitchFamily="34" charset="0"/>
              </a:rPr>
              <a:t>State Statutes </a:t>
            </a:r>
          </a:p>
        </p:txBody>
      </p:sp>
      <p:pic>
        <p:nvPicPr>
          <p:cNvPr id="2" name="Picture 1"/>
          <p:cNvPicPr>
            <a:picLocks noChangeAspect="1"/>
          </p:cNvPicPr>
          <p:nvPr/>
        </p:nvPicPr>
        <p:blipFill>
          <a:blip r:embed="rId3"/>
          <a:stretch>
            <a:fillRect/>
          </a:stretch>
        </p:blipFill>
        <p:spPr>
          <a:xfrm>
            <a:off x="-1" y="0"/>
            <a:ext cx="9144000" cy="2775483"/>
          </a:xfrm>
          <a:prstGeom prst="rect">
            <a:avLst/>
          </a:prstGeom>
        </p:spPr>
      </p:pic>
      <p:sp>
        <p:nvSpPr>
          <p:cNvPr id="14" name="TextBox 13"/>
          <p:cNvSpPr txBox="1"/>
          <p:nvPr/>
        </p:nvSpPr>
        <p:spPr>
          <a:xfrm>
            <a:off x="7772402"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10</a:t>
            </a:fld>
            <a:endParaRPr lang="en-US" dirty="0">
              <a:solidFill>
                <a:schemeClr val="bg1"/>
              </a:solidFill>
              <a:latin typeface="Calibri"/>
            </a:endParaRPr>
          </a:p>
        </p:txBody>
      </p:sp>
      <p:sp>
        <p:nvSpPr>
          <p:cNvPr id="7" name="TextBox 6">
            <a:extLst>
              <a:ext uri="{FF2B5EF4-FFF2-40B4-BE49-F238E27FC236}">
                <a16:creationId xmlns:a16="http://schemas.microsoft.com/office/drawing/2014/main" id="{4362F950-782C-4B6E-AD9C-E4EB046CAB2F}"/>
              </a:ext>
            </a:extLst>
          </p:cNvPr>
          <p:cNvSpPr txBox="1"/>
          <p:nvPr/>
        </p:nvSpPr>
        <p:spPr>
          <a:xfrm>
            <a:off x="1384087" y="5740597"/>
            <a:ext cx="5961960" cy="369332"/>
          </a:xfrm>
          <a:prstGeom prst="rect">
            <a:avLst/>
          </a:prstGeom>
          <a:noFill/>
        </p:spPr>
        <p:txBody>
          <a:bodyPr wrap="square" rtlCol="0">
            <a:spAutoFit/>
          </a:bodyPr>
          <a:lstStyle/>
          <a:p>
            <a:pPr algn="ctr"/>
            <a:r>
              <a:rPr lang="en-US" dirty="0">
                <a:hlinkClick r:id="rId4"/>
              </a:rPr>
              <a:t>https://nebraskalegislature.gov/laws/browse-statutes.php</a:t>
            </a:r>
            <a:endParaRPr lang="en-US" dirty="0"/>
          </a:p>
        </p:txBody>
      </p:sp>
    </p:spTree>
    <p:extLst>
      <p:ext uri="{BB962C8B-B14F-4D97-AF65-F5344CB8AC3E}">
        <p14:creationId xmlns:p14="http://schemas.microsoft.com/office/powerpoint/2010/main" val="1411327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567017" y="2108634"/>
            <a:ext cx="7448792" cy="3384400"/>
          </a:xfrm>
          <a:prstGeom prst="rect">
            <a:avLst/>
          </a:prstGeom>
        </p:spPr>
        <p:txBody>
          <a:bodyPr vert="horz" lIns="68580" tIns="34290" rIns="68580" bIns="34290" rtlCol="0">
            <a:normAutofit/>
          </a:bodyPr>
          <a:lstStyle/>
          <a:p>
            <a:pPr marL="214313" marR="0" lvl="0" indent="-214313"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Identifying and referring to laws</a:t>
            </a:r>
            <a:b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Individual Nebraska statutes are referred to as “Section (hyphenated number)”  </a:t>
            </a:r>
            <a:b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b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Example:  §</a:t>
            </a:r>
            <a:r>
              <a:rPr kumimoji="0" lang="en-US" sz="3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39-2307</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32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2"/>
          <p:cNvSpPr txBox="1">
            <a:spLocks noChangeArrowheads="1"/>
          </p:cNvSpPr>
          <p:nvPr/>
        </p:nvSpPr>
        <p:spPr>
          <a:xfrm>
            <a:off x="0" y="232184"/>
            <a:ext cx="9144000" cy="1455505"/>
          </a:xfrm>
          <a:prstGeom prst="rect">
            <a:avLst/>
          </a:prstGeom>
        </p:spPr>
        <p:txBody>
          <a:bodyPr vert="horz" lIns="68580" tIns="34290" rIns="68580" bIns="3429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Referencing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State Laws </a:t>
            </a:r>
          </a:p>
        </p:txBody>
      </p:sp>
      <p:sp>
        <p:nvSpPr>
          <p:cNvPr id="2" name="Rectangle 1"/>
          <p:cNvSpPr/>
          <p:nvPr/>
        </p:nvSpPr>
        <p:spPr>
          <a:xfrm>
            <a:off x="4204472" y="3667120"/>
            <a:ext cx="500571" cy="34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p:cNvSpPr/>
          <p:nvPr/>
        </p:nvSpPr>
        <p:spPr>
          <a:xfrm>
            <a:off x="4828211" y="3667120"/>
            <a:ext cx="453005" cy="34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5279450" y="3667120"/>
            <a:ext cx="468589" cy="34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2682762" y="4559732"/>
            <a:ext cx="1357009" cy="73866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0000"/>
                </a:solidFill>
                <a:effectLst/>
                <a:uLnTx/>
                <a:uFillTx/>
                <a:latin typeface="Calibri"/>
                <a:ea typeface="+mn-ea"/>
                <a:cs typeface="+mn-cs"/>
              </a:rPr>
              <a:t>Chapter </a:t>
            </a:r>
            <a:r>
              <a:rPr kumimoji="0" lang="en-US" sz="2100" b="0" i="0" u="none" strike="noStrike" kern="1200" cap="none" spc="0" normalizeH="0" baseline="0" noProof="0" dirty="0">
                <a:ln>
                  <a:noFill/>
                </a:ln>
                <a:solidFill>
                  <a:srgbClr val="FF0000"/>
                </a:solidFill>
                <a:effectLst/>
                <a:uLnTx/>
                <a:uFillTx/>
                <a:latin typeface="Calibri"/>
                <a:ea typeface="+mn-ea"/>
                <a:cs typeface="+mn-cs"/>
              </a:rPr>
              <a:t>39</a:t>
            </a:r>
          </a:p>
        </p:txBody>
      </p:sp>
      <p:sp>
        <p:nvSpPr>
          <p:cNvPr id="14" name="TextBox 13"/>
          <p:cNvSpPr txBox="1"/>
          <p:nvPr/>
        </p:nvSpPr>
        <p:spPr>
          <a:xfrm>
            <a:off x="4326822" y="4672739"/>
            <a:ext cx="1357009" cy="4154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0000"/>
                </a:solidFill>
                <a:effectLst/>
                <a:uLnTx/>
                <a:uFillTx/>
                <a:latin typeface="Calibri"/>
                <a:ea typeface="+mn-ea"/>
                <a:cs typeface="+mn-cs"/>
              </a:rPr>
              <a:t>Article </a:t>
            </a:r>
            <a:r>
              <a:rPr kumimoji="0" lang="en-US" sz="2100" b="0" i="0" u="none" strike="noStrike" kern="1200" cap="none" spc="0" normalizeH="0" baseline="0" noProof="0" dirty="0">
                <a:ln>
                  <a:noFill/>
                </a:ln>
                <a:solidFill>
                  <a:srgbClr val="FF0000"/>
                </a:solidFill>
                <a:effectLst/>
                <a:uLnTx/>
                <a:uFillTx/>
                <a:latin typeface="Calibri"/>
                <a:ea typeface="+mn-ea"/>
                <a:cs typeface="+mn-cs"/>
              </a:rPr>
              <a:t>23</a:t>
            </a:r>
          </a:p>
        </p:txBody>
      </p:sp>
      <p:sp>
        <p:nvSpPr>
          <p:cNvPr id="15" name="TextBox 14"/>
          <p:cNvSpPr txBox="1"/>
          <p:nvPr/>
        </p:nvSpPr>
        <p:spPr>
          <a:xfrm>
            <a:off x="6219974" y="4595202"/>
            <a:ext cx="1357009" cy="4154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0000"/>
                </a:solidFill>
                <a:effectLst/>
                <a:uLnTx/>
                <a:uFillTx/>
                <a:latin typeface="Calibri"/>
                <a:ea typeface="+mn-ea"/>
                <a:cs typeface="+mn-cs"/>
              </a:rPr>
              <a:t>Section </a:t>
            </a:r>
            <a:r>
              <a:rPr kumimoji="0" lang="en-US" sz="2100" b="0" i="0" u="none" strike="noStrike" kern="1200" cap="none" spc="0" normalizeH="0" baseline="0" noProof="0" dirty="0">
                <a:ln>
                  <a:noFill/>
                </a:ln>
                <a:solidFill>
                  <a:srgbClr val="FF0000"/>
                </a:solidFill>
                <a:effectLst/>
                <a:uLnTx/>
                <a:uFillTx/>
                <a:latin typeface="Calibri"/>
                <a:ea typeface="+mn-ea"/>
                <a:cs typeface="+mn-cs"/>
              </a:rPr>
              <a:t>7</a:t>
            </a:r>
          </a:p>
        </p:txBody>
      </p:sp>
      <p:cxnSp>
        <p:nvCxnSpPr>
          <p:cNvPr id="9" name="Straight Arrow Connector 8"/>
          <p:cNvCxnSpPr/>
          <p:nvPr/>
        </p:nvCxnSpPr>
        <p:spPr>
          <a:xfrm flipH="1">
            <a:off x="5005327" y="3989957"/>
            <a:ext cx="2" cy="68657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3536457" y="4015425"/>
            <a:ext cx="644648" cy="5715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24442" y="4010932"/>
            <a:ext cx="597206" cy="55029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State Law</a:t>
            </a:r>
          </a:p>
        </p:txBody>
      </p:sp>
      <p:pic>
        <p:nvPicPr>
          <p:cNvPr id="17" name="Picture 16"/>
          <p:cNvPicPr>
            <a:picLocks noChangeAspect="1"/>
          </p:cNvPicPr>
          <p:nvPr/>
        </p:nvPicPr>
        <p:blipFill>
          <a:blip r:embed="rId3"/>
          <a:stretch>
            <a:fillRect/>
          </a:stretch>
        </p:blipFill>
        <p:spPr>
          <a:xfrm>
            <a:off x="7536546" y="0"/>
            <a:ext cx="1607454" cy="1489476"/>
          </a:xfrm>
          <a:prstGeom prst="rect">
            <a:avLst/>
          </a:prstGeom>
        </p:spPr>
      </p:pic>
      <p:pic>
        <p:nvPicPr>
          <p:cNvPr id="18" name="Picture 17"/>
          <p:cNvPicPr>
            <a:picLocks noChangeAspect="1"/>
          </p:cNvPicPr>
          <p:nvPr/>
        </p:nvPicPr>
        <p:blipFill>
          <a:blip r:embed="rId4"/>
          <a:stretch>
            <a:fillRect/>
          </a:stretch>
        </p:blipFill>
        <p:spPr>
          <a:xfrm>
            <a:off x="0" y="-20887"/>
            <a:ext cx="1574586" cy="1531249"/>
          </a:xfrm>
          <a:prstGeom prst="rect">
            <a:avLst/>
          </a:prstGeom>
        </p:spPr>
      </p:pic>
      <p:sp>
        <p:nvSpPr>
          <p:cNvPr id="19" name="TextBox 18"/>
          <p:cNvSpPr txBox="1"/>
          <p:nvPr/>
        </p:nvSpPr>
        <p:spPr>
          <a:xfrm>
            <a:off x="7991475" y="6515100"/>
            <a:ext cx="10921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schemeClr val="bg1"/>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
        <p:nvSpPr>
          <p:cNvPr id="7" name="TextBox 6"/>
          <p:cNvSpPr txBox="1"/>
          <p:nvPr/>
        </p:nvSpPr>
        <p:spPr>
          <a:xfrm>
            <a:off x="4041496" y="5849888"/>
            <a:ext cx="19268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§39-8,107</a:t>
            </a:r>
          </a:p>
        </p:txBody>
      </p:sp>
      <p:cxnSp>
        <p:nvCxnSpPr>
          <p:cNvPr id="20" name="Straight Arrow Connector 19"/>
          <p:cNvCxnSpPr/>
          <p:nvPr/>
        </p:nvCxnSpPr>
        <p:spPr>
          <a:xfrm flipH="1" flipV="1">
            <a:off x="3643676" y="5244673"/>
            <a:ext cx="634413" cy="72052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278089" y="5322360"/>
            <a:ext cx="1357009" cy="4154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0000"/>
                </a:solidFill>
                <a:effectLst/>
                <a:uLnTx/>
                <a:uFillTx/>
                <a:latin typeface="Calibri"/>
                <a:ea typeface="+mn-ea"/>
                <a:cs typeface="+mn-cs"/>
              </a:rPr>
              <a:t>Article </a:t>
            </a:r>
            <a:r>
              <a:rPr kumimoji="0" lang="en-US" sz="2100" b="0" i="0" u="none" strike="noStrike" kern="1200" cap="none" spc="0" normalizeH="0" baseline="0" noProof="0" dirty="0">
                <a:ln>
                  <a:noFill/>
                </a:ln>
                <a:solidFill>
                  <a:srgbClr val="FF0000"/>
                </a:solidFill>
                <a:effectLst/>
                <a:uLnTx/>
                <a:uFillTx/>
                <a:latin typeface="Calibri"/>
                <a:ea typeface="+mn-ea"/>
                <a:cs typeface="+mn-cs"/>
              </a:rPr>
              <a:t>8</a:t>
            </a:r>
          </a:p>
        </p:txBody>
      </p:sp>
      <p:cxnSp>
        <p:nvCxnSpPr>
          <p:cNvPr id="22" name="Straight Arrow Connector 21"/>
          <p:cNvCxnSpPr/>
          <p:nvPr/>
        </p:nvCxnSpPr>
        <p:spPr>
          <a:xfrm flipV="1">
            <a:off x="4837154" y="5665892"/>
            <a:ext cx="2963" cy="29930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600932" y="5815545"/>
            <a:ext cx="485377" cy="193784"/>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127100" y="5465057"/>
            <a:ext cx="1646913" cy="4154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0000"/>
                </a:solidFill>
                <a:effectLst/>
                <a:uLnTx/>
                <a:uFillTx/>
                <a:latin typeface="Calibri"/>
                <a:ea typeface="+mn-ea"/>
                <a:cs typeface="+mn-cs"/>
              </a:rPr>
              <a:t>Section </a:t>
            </a:r>
            <a:r>
              <a:rPr kumimoji="0" lang="en-US" sz="2100" b="0" i="0" u="none" strike="noStrike" kern="1200" cap="none" spc="0" normalizeH="0" baseline="0" noProof="0" dirty="0">
                <a:ln>
                  <a:noFill/>
                </a:ln>
                <a:solidFill>
                  <a:srgbClr val="FF0000"/>
                </a:solidFill>
                <a:effectLst/>
                <a:uLnTx/>
                <a:uFillTx/>
                <a:latin typeface="Calibri"/>
                <a:ea typeface="+mn-ea"/>
                <a:cs typeface="+mn-cs"/>
              </a:rPr>
              <a:t>107</a:t>
            </a:r>
          </a:p>
        </p:txBody>
      </p:sp>
      <p:sp>
        <p:nvSpPr>
          <p:cNvPr id="24" name="TextBox 23"/>
          <p:cNvSpPr txBox="1"/>
          <p:nvPr/>
        </p:nvSpPr>
        <p:spPr>
          <a:xfrm>
            <a:off x="677108" y="1591486"/>
            <a:ext cx="84065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https://nebraskalegislature.gov/laws/browse-chapters.php?chapter=39</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141420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5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77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80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85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870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900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950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970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1000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2350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2750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2850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2880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2950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2980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3" grpId="0" animBg="1"/>
      <p:bldP spid="14" grpId="0" animBg="1"/>
      <p:bldP spid="15" grpId="0" animBg="1"/>
      <p:bldP spid="7" grpId="0"/>
      <p:bldP spid="2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4"/>
          <p:cNvSpPr txBox="1">
            <a:spLocks noChangeArrowheads="1"/>
          </p:cNvSpPr>
          <p:nvPr/>
        </p:nvSpPr>
        <p:spPr>
          <a:xfrm>
            <a:off x="0" y="286463"/>
            <a:ext cx="9144000" cy="1028700"/>
          </a:xfrm>
          <a:prstGeom prst="rect">
            <a:avLst/>
          </a:prstGeom>
        </p:spPr>
        <p:txBody>
          <a:bodyPr vert="horz" lIns="68580" tIns="34290" rIns="68580" bIns="34290" rtlCol="0" anchor="ctr">
            <a:noAutofit/>
          </a:bodyPr>
          <a:lstStyle/>
          <a:p>
            <a:pPr algn="ctr">
              <a:lnSpc>
                <a:spcPct val="90000"/>
              </a:lnSpc>
              <a:spcBef>
                <a:spcPct val="0"/>
              </a:spcBef>
              <a:defRPr/>
            </a:pPr>
            <a:r>
              <a:rPr lang="en-US" sz="2400" dirty="0">
                <a:solidFill>
                  <a:srgbClr val="000000"/>
                </a:solidFill>
                <a:latin typeface="Arial Black" pitchFamily="34" charset="0"/>
                <a:ea typeface="+mj-ea"/>
                <a:cs typeface="Times New Roman" pitchFamily="18" charset="0"/>
              </a:rPr>
              <a:t>Nebraska Statutes Pertaining to </a:t>
            </a:r>
          </a:p>
          <a:p>
            <a:pPr algn="ctr">
              <a:lnSpc>
                <a:spcPct val="90000"/>
              </a:lnSpc>
              <a:spcBef>
                <a:spcPct val="0"/>
              </a:spcBef>
              <a:defRPr/>
            </a:pPr>
            <a:r>
              <a:rPr lang="en-US" sz="2400" dirty="0">
                <a:solidFill>
                  <a:srgbClr val="000000"/>
                </a:solidFill>
                <a:latin typeface="Arial Black" pitchFamily="34" charset="0"/>
                <a:ea typeface="+mj-ea"/>
                <a:cs typeface="Times New Roman" pitchFamily="18" charset="0"/>
              </a:rPr>
              <a:t>Highway and Street Programs</a:t>
            </a:r>
          </a:p>
        </p:txBody>
      </p:sp>
      <p:sp>
        <p:nvSpPr>
          <p:cNvPr id="4" name="TextBox 3"/>
          <p:cNvSpPr txBox="1"/>
          <p:nvPr/>
        </p:nvSpPr>
        <p:spPr>
          <a:xfrm>
            <a:off x="0" y="39756"/>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39756"/>
            <a:ext cx="1607454" cy="1489476"/>
          </a:xfrm>
          <a:prstGeom prst="rect">
            <a:avLst/>
          </a:prstGeom>
        </p:spPr>
      </p:pic>
      <p:pic>
        <p:nvPicPr>
          <p:cNvPr id="6" name="Picture 5"/>
          <p:cNvPicPr>
            <a:picLocks noChangeAspect="1"/>
          </p:cNvPicPr>
          <p:nvPr/>
        </p:nvPicPr>
        <p:blipFill>
          <a:blip r:embed="rId4"/>
          <a:stretch>
            <a:fillRect/>
          </a:stretch>
        </p:blipFill>
        <p:spPr>
          <a:xfrm>
            <a:off x="0" y="18869"/>
            <a:ext cx="1574586" cy="1531249"/>
          </a:xfrm>
          <a:prstGeom prst="rect">
            <a:avLst/>
          </a:prstGeom>
        </p:spPr>
      </p:pic>
      <p:sp>
        <p:nvSpPr>
          <p:cNvPr id="8" name="TextBox 7"/>
          <p:cNvSpPr txBox="1"/>
          <p:nvPr/>
        </p:nvSpPr>
        <p:spPr>
          <a:xfrm>
            <a:off x="7772400" y="6428506"/>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12</a:t>
            </a:fld>
            <a:endParaRPr lang="en-US" dirty="0">
              <a:solidFill>
                <a:schemeClr val="bg1"/>
              </a:solidFill>
              <a:latin typeface="Calibri"/>
            </a:endParaRPr>
          </a:p>
        </p:txBody>
      </p:sp>
      <p:sp>
        <p:nvSpPr>
          <p:cNvPr id="2" name="TextBox 1"/>
          <p:cNvSpPr txBox="1"/>
          <p:nvPr/>
        </p:nvSpPr>
        <p:spPr>
          <a:xfrm>
            <a:off x="1574587" y="1130497"/>
            <a:ext cx="5961960" cy="369332"/>
          </a:xfrm>
          <a:prstGeom prst="rect">
            <a:avLst/>
          </a:prstGeom>
          <a:noFill/>
        </p:spPr>
        <p:txBody>
          <a:bodyPr wrap="square" rtlCol="0">
            <a:spAutoFit/>
          </a:bodyPr>
          <a:lstStyle/>
          <a:p>
            <a:pPr algn="ctr"/>
            <a:r>
              <a:rPr lang="en-US" dirty="0">
                <a:hlinkClick r:id="rId5"/>
              </a:rPr>
              <a:t>https://nebraskalegislature.gov/laws/browse-statutes.php</a:t>
            </a:r>
            <a:endParaRPr lang="en-US" dirty="0"/>
          </a:p>
        </p:txBody>
      </p:sp>
      <p:pic>
        <p:nvPicPr>
          <p:cNvPr id="3" name="Picture 2">
            <a:extLst>
              <a:ext uri="{FF2B5EF4-FFF2-40B4-BE49-F238E27FC236}">
                <a16:creationId xmlns:a16="http://schemas.microsoft.com/office/drawing/2014/main" id="{355D34AE-501E-4A99-A211-E490697E0512}"/>
              </a:ext>
            </a:extLst>
          </p:cNvPr>
          <p:cNvPicPr>
            <a:picLocks noChangeAspect="1"/>
          </p:cNvPicPr>
          <p:nvPr/>
        </p:nvPicPr>
        <p:blipFill>
          <a:blip r:embed="rId6"/>
          <a:stretch>
            <a:fillRect/>
          </a:stretch>
        </p:blipFill>
        <p:spPr>
          <a:xfrm>
            <a:off x="849816" y="1596434"/>
            <a:ext cx="8121184" cy="4599709"/>
          </a:xfrm>
          <a:prstGeom prst="rect">
            <a:avLst/>
          </a:prstGeom>
        </p:spPr>
      </p:pic>
    </p:spTree>
    <p:extLst>
      <p:ext uri="{BB962C8B-B14F-4D97-AF65-F5344CB8AC3E}">
        <p14:creationId xmlns:p14="http://schemas.microsoft.com/office/powerpoint/2010/main" val="2984845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8" name="TextBox 7"/>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13</a:t>
            </a:fld>
            <a:endParaRPr lang="en-US" dirty="0">
              <a:solidFill>
                <a:schemeClr val="bg1"/>
              </a:solidFill>
              <a:latin typeface="Calibri"/>
            </a:endParaRPr>
          </a:p>
        </p:txBody>
      </p:sp>
      <p:sp>
        <p:nvSpPr>
          <p:cNvPr id="9" name="Rectangle 44"/>
          <p:cNvSpPr txBox="1">
            <a:spLocks noChangeArrowheads="1"/>
          </p:cNvSpPr>
          <p:nvPr/>
        </p:nvSpPr>
        <p:spPr>
          <a:xfrm>
            <a:off x="0" y="286463"/>
            <a:ext cx="9144000" cy="1028700"/>
          </a:xfrm>
          <a:prstGeom prst="rect">
            <a:avLst/>
          </a:prstGeom>
        </p:spPr>
        <p:txBody>
          <a:bodyPr vert="horz" lIns="68580" tIns="34290" rIns="68580" bIns="34290" rtlCol="0" anchor="ctr">
            <a:noAutofit/>
          </a:bodyPr>
          <a:lstStyle/>
          <a:p>
            <a:pPr algn="ctr">
              <a:lnSpc>
                <a:spcPct val="90000"/>
              </a:lnSpc>
              <a:spcBef>
                <a:spcPct val="0"/>
              </a:spcBef>
              <a:defRPr/>
            </a:pPr>
            <a:r>
              <a:rPr lang="en-US" sz="2400" dirty="0">
                <a:solidFill>
                  <a:srgbClr val="000000"/>
                </a:solidFill>
                <a:latin typeface="Arial Black" pitchFamily="34" charset="0"/>
                <a:ea typeface="+mj-ea"/>
                <a:cs typeface="Times New Roman" pitchFamily="18" charset="0"/>
              </a:rPr>
              <a:t>Nebraska Statutes Pertaining to </a:t>
            </a:r>
          </a:p>
          <a:p>
            <a:pPr algn="ctr">
              <a:lnSpc>
                <a:spcPct val="90000"/>
              </a:lnSpc>
              <a:spcBef>
                <a:spcPct val="0"/>
              </a:spcBef>
              <a:defRPr/>
            </a:pPr>
            <a:r>
              <a:rPr lang="en-US" sz="2400" dirty="0">
                <a:solidFill>
                  <a:srgbClr val="000000"/>
                </a:solidFill>
                <a:latin typeface="Arial Black" pitchFamily="34" charset="0"/>
                <a:ea typeface="+mj-ea"/>
                <a:cs typeface="Times New Roman" pitchFamily="18" charset="0"/>
              </a:rPr>
              <a:t>Highway and Street Programs</a:t>
            </a:r>
          </a:p>
        </p:txBody>
      </p:sp>
      <p:sp>
        <p:nvSpPr>
          <p:cNvPr id="13" name="TextBox 12">
            <a:extLst>
              <a:ext uri="{FF2B5EF4-FFF2-40B4-BE49-F238E27FC236}">
                <a16:creationId xmlns:a16="http://schemas.microsoft.com/office/drawing/2014/main" id="{14A7A5B4-A6BA-40B4-8D7D-E6D1455A68F7}"/>
              </a:ext>
            </a:extLst>
          </p:cNvPr>
          <p:cNvSpPr txBox="1"/>
          <p:nvPr/>
        </p:nvSpPr>
        <p:spPr>
          <a:xfrm>
            <a:off x="1574587" y="1130497"/>
            <a:ext cx="5961960" cy="369332"/>
          </a:xfrm>
          <a:prstGeom prst="rect">
            <a:avLst/>
          </a:prstGeom>
          <a:noFill/>
        </p:spPr>
        <p:txBody>
          <a:bodyPr wrap="square" rtlCol="0">
            <a:spAutoFit/>
          </a:bodyPr>
          <a:lstStyle/>
          <a:p>
            <a:pPr algn="ctr"/>
            <a:r>
              <a:rPr lang="en-US" dirty="0">
                <a:hlinkClick r:id="rId5"/>
              </a:rPr>
              <a:t>https://nebraskalegislature.gov/laws/browse-statutes.php</a:t>
            </a:r>
            <a:endParaRPr lang="en-US" dirty="0"/>
          </a:p>
        </p:txBody>
      </p:sp>
      <p:pic>
        <p:nvPicPr>
          <p:cNvPr id="2" name="Picture 1">
            <a:extLst>
              <a:ext uri="{FF2B5EF4-FFF2-40B4-BE49-F238E27FC236}">
                <a16:creationId xmlns:a16="http://schemas.microsoft.com/office/drawing/2014/main" id="{4327BADF-A053-47E6-98DF-235A6A1208B7}"/>
              </a:ext>
            </a:extLst>
          </p:cNvPr>
          <p:cNvPicPr>
            <a:picLocks noChangeAspect="1"/>
          </p:cNvPicPr>
          <p:nvPr/>
        </p:nvPicPr>
        <p:blipFill>
          <a:blip r:embed="rId6"/>
          <a:stretch>
            <a:fillRect/>
          </a:stretch>
        </p:blipFill>
        <p:spPr>
          <a:xfrm>
            <a:off x="857631" y="1510362"/>
            <a:ext cx="8286369" cy="1666565"/>
          </a:xfrm>
          <a:prstGeom prst="rect">
            <a:avLst/>
          </a:prstGeom>
        </p:spPr>
      </p:pic>
      <p:pic>
        <p:nvPicPr>
          <p:cNvPr id="14" name="Picture 13">
            <a:extLst>
              <a:ext uri="{FF2B5EF4-FFF2-40B4-BE49-F238E27FC236}">
                <a16:creationId xmlns:a16="http://schemas.microsoft.com/office/drawing/2014/main" id="{BCC0A67E-3854-4827-AF62-E417E2B2C543}"/>
              </a:ext>
            </a:extLst>
          </p:cNvPr>
          <p:cNvPicPr>
            <a:picLocks noChangeAspect="1"/>
          </p:cNvPicPr>
          <p:nvPr/>
        </p:nvPicPr>
        <p:blipFill>
          <a:blip r:embed="rId7"/>
          <a:stretch>
            <a:fillRect/>
          </a:stretch>
        </p:blipFill>
        <p:spPr>
          <a:xfrm>
            <a:off x="857631" y="2984097"/>
            <a:ext cx="8286369" cy="879298"/>
          </a:xfrm>
          <a:prstGeom prst="rect">
            <a:avLst/>
          </a:prstGeom>
        </p:spPr>
      </p:pic>
      <p:pic>
        <p:nvPicPr>
          <p:cNvPr id="15" name="Picture 14">
            <a:extLst>
              <a:ext uri="{FF2B5EF4-FFF2-40B4-BE49-F238E27FC236}">
                <a16:creationId xmlns:a16="http://schemas.microsoft.com/office/drawing/2014/main" id="{E2B3316E-6E5D-4DFA-AB05-BCE54C1622F5}"/>
              </a:ext>
            </a:extLst>
          </p:cNvPr>
          <p:cNvPicPr>
            <a:picLocks noChangeAspect="1"/>
          </p:cNvPicPr>
          <p:nvPr/>
        </p:nvPicPr>
        <p:blipFill>
          <a:blip r:embed="rId8"/>
          <a:stretch>
            <a:fillRect/>
          </a:stretch>
        </p:blipFill>
        <p:spPr>
          <a:xfrm>
            <a:off x="857631" y="3863396"/>
            <a:ext cx="8286369" cy="878064"/>
          </a:xfrm>
          <a:prstGeom prst="rect">
            <a:avLst/>
          </a:prstGeom>
        </p:spPr>
      </p:pic>
      <p:sp>
        <p:nvSpPr>
          <p:cNvPr id="12" name="Arrow: Left 11"/>
          <p:cNvSpPr/>
          <p:nvPr/>
        </p:nvSpPr>
        <p:spPr>
          <a:xfrm>
            <a:off x="5437582" y="4088060"/>
            <a:ext cx="3378172" cy="160774"/>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1A762CE-0C09-49CA-94C1-2E1BE95F5A1F}"/>
              </a:ext>
            </a:extLst>
          </p:cNvPr>
          <p:cNvPicPr>
            <a:picLocks noChangeAspect="1"/>
          </p:cNvPicPr>
          <p:nvPr/>
        </p:nvPicPr>
        <p:blipFill>
          <a:blip r:embed="rId9"/>
          <a:stretch>
            <a:fillRect/>
          </a:stretch>
        </p:blipFill>
        <p:spPr>
          <a:xfrm>
            <a:off x="865582" y="4741461"/>
            <a:ext cx="8278418" cy="870490"/>
          </a:xfrm>
          <a:prstGeom prst="rect">
            <a:avLst/>
          </a:prstGeom>
        </p:spPr>
      </p:pic>
      <p:pic>
        <p:nvPicPr>
          <p:cNvPr id="17" name="Picture 16">
            <a:extLst>
              <a:ext uri="{FF2B5EF4-FFF2-40B4-BE49-F238E27FC236}">
                <a16:creationId xmlns:a16="http://schemas.microsoft.com/office/drawing/2014/main" id="{1F4D27D7-362B-452C-B381-DEFF47C11B17}"/>
              </a:ext>
            </a:extLst>
          </p:cNvPr>
          <p:cNvPicPr>
            <a:picLocks noChangeAspect="1"/>
          </p:cNvPicPr>
          <p:nvPr/>
        </p:nvPicPr>
        <p:blipFill>
          <a:blip r:embed="rId10"/>
          <a:stretch>
            <a:fillRect/>
          </a:stretch>
        </p:blipFill>
        <p:spPr>
          <a:xfrm>
            <a:off x="857631" y="5526545"/>
            <a:ext cx="8286369" cy="863042"/>
          </a:xfrm>
          <a:prstGeom prst="rect">
            <a:avLst/>
          </a:prstGeom>
        </p:spPr>
      </p:pic>
    </p:spTree>
    <p:extLst>
      <p:ext uri="{BB962C8B-B14F-4D97-AF65-F5344CB8AC3E}">
        <p14:creationId xmlns:p14="http://schemas.microsoft.com/office/powerpoint/2010/main" val="277041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8" name="TextBox 7"/>
          <p:cNvSpPr txBox="1"/>
          <p:nvPr/>
        </p:nvSpPr>
        <p:spPr>
          <a:xfrm>
            <a:off x="7772402"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14</a:t>
            </a:fld>
            <a:endParaRPr lang="en-US" dirty="0">
              <a:solidFill>
                <a:schemeClr val="bg1"/>
              </a:solidFill>
              <a:latin typeface="Calibri"/>
            </a:endParaRPr>
          </a:p>
        </p:txBody>
      </p:sp>
      <p:sp>
        <p:nvSpPr>
          <p:cNvPr id="9" name="Rectangle 44"/>
          <p:cNvSpPr txBox="1">
            <a:spLocks noChangeArrowheads="1"/>
          </p:cNvSpPr>
          <p:nvPr/>
        </p:nvSpPr>
        <p:spPr>
          <a:xfrm>
            <a:off x="0" y="286463"/>
            <a:ext cx="9144000" cy="1028700"/>
          </a:xfrm>
          <a:prstGeom prst="rect">
            <a:avLst/>
          </a:prstGeom>
        </p:spPr>
        <p:txBody>
          <a:bodyPr vert="horz" lIns="68580" tIns="34290" rIns="68580" bIns="34290" rtlCol="0" anchor="ctr">
            <a:noAutofit/>
          </a:bodyPr>
          <a:lstStyle/>
          <a:p>
            <a:pPr algn="ctr">
              <a:lnSpc>
                <a:spcPct val="90000"/>
              </a:lnSpc>
              <a:spcBef>
                <a:spcPct val="0"/>
              </a:spcBef>
              <a:defRPr/>
            </a:pPr>
            <a:r>
              <a:rPr lang="en-US" sz="2400" dirty="0">
                <a:solidFill>
                  <a:srgbClr val="000000"/>
                </a:solidFill>
                <a:latin typeface="Arial Black" pitchFamily="34" charset="0"/>
                <a:cs typeface="Times New Roman" pitchFamily="18" charset="0"/>
              </a:rPr>
              <a:t>Nebraska Statutes Pertaining to </a:t>
            </a:r>
          </a:p>
          <a:p>
            <a:pPr algn="ctr">
              <a:lnSpc>
                <a:spcPct val="90000"/>
              </a:lnSpc>
              <a:spcBef>
                <a:spcPct val="0"/>
              </a:spcBef>
              <a:defRPr/>
            </a:pPr>
            <a:r>
              <a:rPr lang="en-US" sz="2400" dirty="0">
                <a:solidFill>
                  <a:srgbClr val="000000"/>
                </a:solidFill>
                <a:latin typeface="Arial Black" pitchFamily="34" charset="0"/>
                <a:cs typeface="Times New Roman" pitchFamily="18" charset="0"/>
              </a:rPr>
              <a:t>Highway and Street Programs</a:t>
            </a:r>
          </a:p>
        </p:txBody>
      </p:sp>
      <p:sp>
        <p:nvSpPr>
          <p:cNvPr id="10" name="TextBox 9">
            <a:extLst>
              <a:ext uri="{FF2B5EF4-FFF2-40B4-BE49-F238E27FC236}">
                <a16:creationId xmlns:a16="http://schemas.microsoft.com/office/drawing/2014/main" id="{53A1ED7E-B022-4F2F-B1BC-B193910C2DA0}"/>
              </a:ext>
            </a:extLst>
          </p:cNvPr>
          <p:cNvSpPr txBox="1"/>
          <p:nvPr/>
        </p:nvSpPr>
        <p:spPr>
          <a:xfrm>
            <a:off x="1574587" y="1130497"/>
            <a:ext cx="5961960" cy="369332"/>
          </a:xfrm>
          <a:prstGeom prst="rect">
            <a:avLst/>
          </a:prstGeom>
          <a:noFill/>
        </p:spPr>
        <p:txBody>
          <a:bodyPr wrap="square" rtlCol="0">
            <a:spAutoFit/>
          </a:bodyPr>
          <a:lstStyle/>
          <a:p>
            <a:pPr algn="ctr"/>
            <a:r>
              <a:rPr lang="en-US" dirty="0">
                <a:hlinkClick r:id="rId5"/>
              </a:rPr>
              <a:t>https://nebraskalegislature.gov/laws/browse-statutes.php</a:t>
            </a:r>
            <a:endParaRPr lang="en-US" dirty="0"/>
          </a:p>
        </p:txBody>
      </p:sp>
      <p:pic>
        <p:nvPicPr>
          <p:cNvPr id="3" name="Picture 2">
            <a:extLst>
              <a:ext uri="{FF2B5EF4-FFF2-40B4-BE49-F238E27FC236}">
                <a16:creationId xmlns:a16="http://schemas.microsoft.com/office/drawing/2014/main" id="{E2115F7E-BC0D-452C-94B9-F35AC300348D}"/>
              </a:ext>
            </a:extLst>
          </p:cNvPr>
          <p:cNvPicPr>
            <a:picLocks noChangeAspect="1"/>
          </p:cNvPicPr>
          <p:nvPr/>
        </p:nvPicPr>
        <p:blipFill>
          <a:blip r:embed="rId6"/>
          <a:stretch>
            <a:fillRect/>
          </a:stretch>
        </p:blipFill>
        <p:spPr>
          <a:xfrm>
            <a:off x="1269786" y="1634780"/>
            <a:ext cx="6801925" cy="698730"/>
          </a:xfrm>
          <a:prstGeom prst="rect">
            <a:avLst/>
          </a:prstGeom>
        </p:spPr>
      </p:pic>
      <p:pic>
        <p:nvPicPr>
          <p:cNvPr id="12" name="Picture 11">
            <a:extLst>
              <a:ext uri="{FF2B5EF4-FFF2-40B4-BE49-F238E27FC236}">
                <a16:creationId xmlns:a16="http://schemas.microsoft.com/office/drawing/2014/main" id="{89523A29-940D-453E-9AF0-0D2ED6B701DB}"/>
              </a:ext>
            </a:extLst>
          </p:cNvPr>
          <p:cNvPicPr>
            <a:picLocks noChangeAspect="1"/>
          </p:cNvPicPr>
          <p:nvPr/>
        </p:nvPicPr>
        <p:blipFill>
          <a:blip r:embed="rId7"/>
          <a:stretch>
            <a:fillRect/>
          </a:stretch>
        </p:blipFill>
        <p:spPr>
          <a:xfrm>
            <a:off x="1269786" y="2333510"/>
            <a:ext cx="6432061" cy="3803859"/>
          </a:xfrm>
          <a:prstGeom prst="rect">
            <a:avLst/>
          </a:prstGeom>
        </p:spPr>
      </p:pic>
    </p:spTree>
    <p:extLst>
      <p:ext uri="{BB962C8B-B14F-4D97-AF65-F5344CB8AC3E}">
        <p14:creationId xmlns:p14="http://schemas.microsoft.com/office/powerpoint/2010/main" val="262542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2"/>
          <p:cNvGraphicFramePr>
            <a:graphicFrameLocks noGrp="1"/>
          </p:cNvGraphicFramePr>
          <p:nvPr>
            <p:extLst>
              <p:ext uri="{D42A27DB-BD31-4B8C-83A1-F6EECF244321}">
                <p14:modId xmlns:p14="http://schemas.microsoft.com/office/powerpoint/2010/main" val="3994270044"/>
              </p:ext>
            </p:extLst>
          </p:nvPr>
        </p:nvGraphicFramePr>
        <p:xfrm>
          <a:off x="821636" y="1668353"/>
          <a:ext cx="8086842" cy="4704940"/>
        </p:xfrm>
        <a:graphic>
          <a:graphicData uri="http://schemas.openxmlformats.org/drawingml/2006/table">
            <a:tbl>
              <a:tblPr/>
              <a:tblGrid>
                <a:gridCol w="1216524">
                  <a:extLst>
                    <a:ext uri="{9D8B030D-6E8A-4147-A177-3AD203B41FA5}">
                      <a16:colId xmlns:a16="http://schemas.microsoft.com/office/drawing/2014/main" val="20000"/>
                    </a:ext>
                  </a:extLst>
                </a:gridCol>
                <a:gridCol w="6870318">
                  <a:extLst>
                    <a:ext uri="{9D8B030D-6E8A-4147-A177-3AD203B41FA5}">
                      <a16:colId xmlns:a16="http://schemas.microsoft.com/office/drawing/2014/main" val="20001"/>
                    </a:ext>
                  </a:extLst>
                </a:gridCol>
              </a:tblGrid>
              <a:tr h="5409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Arial" charset="0"/>
                          <a:cs typeface="Arial" charset="0"/>
                        </a:rPr>
                        <a:t>Chapter</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Arial" charset="0"/>
                          <a:cs typeface="Arial" charset="0"/>
                        </a:rPr>
                        <a:t>             Subject (Selected Articles in parenthesis)</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73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32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81</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State Administrative Departments  (Article 7 - NDOT; Article 8 – Independent Boards &amp; Commissions [incl. State Tort Claims Act]; Article 34 - </a:t>
                      </a:r>
                      <a:r>
                        <a:rPr kumimoji="0" lang="en-US" sz="2000" b="0" i="0" u="none" strike="noStrike" cap="none" normalizeH="0" baseline="0" dirty="0">
                          <a:ln>
                            <a:noFill/>
                          </a:ln>
                          <a:solidFill>
                            <a:schemeClr val="tx1"/>
                          </a:solidFill>
                          <a:effectLst/>
                          <a:highlight>
                            <a:srgbClr val="FFFF00"/>
                          </a:highlight>
                          <a:latin typeface="Arial" charset="0"/>
                          <a:ea typeface="Times New Roman" pitchFamily="18" charset="0"/>
                          <a:cs typeface="Arial" charset="0"/>
                        </a:rPr>
                        <a:t>Engineers &amp; Architects Regulation Act)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3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32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84</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State Officers  (Article 7 – General Provisions [including Public Records];  Article 9 – Administrative Procedure Act [incl. Rules &amp; Regulations];  Article 14 – </a:t>
                      </a:r>
                      <a:r>
                        <a:rPr kumimoji="0" lang="en-US" sz="2000" b="0" i="0" u="none" strike="noStrike" cap="none" normalizeH="0" baseline="0" dirty="0">
                          <a:ln>
                            <a:noFill/>
                          </a:ln>
                          <a:solidFill>
                            <a:schemeClr val="tx1"/>
                          </a:solidFill>
                          <a:effectLst/>
                          <a:highlight>
                            <a:srgbClr val="FFFF00"/>
                          </a:highlight>
                          <a:latin typeface="Arial" charset="0"/>
                          <a:ea typeface="Times New Roman" pitchFamily="18" charset="0"/>
                          <a:cs typeface="Arial" charset="0"/>
                        </a:rPr>
                        <a:t>Public Meetings [Open Meetings Act</a:t>
                      </a: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73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82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86</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Telecommunications and Technology</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8" name="TextBox 7"/>
          <p:cNvSpPr txBox="1"/>
          <p:nvPr/>
        </p:nvSpPr>
        <p:spPr>
          <a:xfrm>
            <a:off x="7772402"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15</a:t>
            </a:fld>
            <a:endParaRPr lang="en-US" dirty="0">
              <a:solidFill>
                <a:schemeClr val="bg1"/>
              </a:solidFill>
              <a:latin typeface="Calibri"/>
            </a:endParaRPr>
          </a:p>
        </p:txBody>
      </p:sp>
      <p:sp>
        <p:nvSpPr>
          <p:cNvPr id="9" name="Rectangle 44"/>
          <p:cNvSpPr txBox="1">
            <a:spLocks noChangeArrowheads="1"/>
          </p:cNvSpPr>
          <p:nvPr/>
        </p:nvSpPr>
        <p:spPr>
          <a:xfrm>
            <a:off x="0" y="286463"/>
            <a:ext cx="9144000" cy="1028700"/>
          </a:xfrm>
          <a:prstGeom prst="rect">
            <a:avLst/>
          </a:prstGeom>
        </p:spPr>
        <p:txBody>
          <a:bodyPr vert="horz" lIns="68580" tIns="34290" rIns="68580" bIns="34290" rtlCol="0" anchor="ctr">
            <a:noAutofit/>
          </a:bodyPr>
          <a:lstStyle/>
          <a:p>
            <a:pPr algn="ctr">
              <a:lnSpc>
                <a:spcPct val="90000"/>
              </a:lnSpc>
              <a:spcBef>
                <a:spcPct val="0"/>
              </a:spcBef>
              <a:defRPr/>
            </a:pPr>
            <a:r>
              <a:rPr lang="en-US" sz="2400" dirty="0">
                <a:solidFill>
                  <a:srgbClr val="000000"/>
                </a:solidFill>
                <a:latin typeface="Arial Black" pitchFamily="34" charset="0"/>
                <a:cs typeface="Times New Roman" pitchFamily="18" charset="0"/>
              </a:rPr>
              <a:t>Nebraska Statutes Pertaining to </a:t>
            </a:r>
          </a:p>
          <a:p>
            <a:pPr algn="ctr">
              <a:lnSpc>
                <a:spcPct val="90000"/>
              </a:lnSpc>
              <a:spcBef>
                <a:spcPct val="0"/>
              </a:spcBef>
              <a:defRPr/>
            </a:pPr>
            <a:r>
              <a:rPr lang="en-US" sz="2400" dirty="0">
                <a:solidFill>
                  <a:srgbClr val="000000"/>
                </a:solidFill>
                <a:latin typeface="Arial Black" pitchFamily="34" charset="0"/>
                <a:cs typeface="Times New Roman" pitchFamily="18" charset="0"/>
              </a:rPr>
              <a:t>Highway and Street Programs</a:t>
            </a:r>
          </a:p>
        </p:txBody>
      </p:sp>
      <p:sp>
        <p:nvSpPr>
          <p:cNvPr id="10" name="TextBox 9">
            <a:extLst>
              <a:ext uri="{FF2B5EF4-FFF2-40B4-BE49-F238E27FC236}">
                <a16:creationId xmlns:a16="http://schemas.microsoft.com/office/drawing/2014/main" id="{EC658EE0-ED7E-4DD7-ACCE-CB8880CCC7B1}"/>
              </a:ext>
            </a:extLst>
          </p:cNvPr>
          <p:cNvSpPr txBox="1"/>
          <p:nvPr/>
        </p:nvSpPr>
        <p:spPr>
          <a:xfrm>
            <a:off x="1574587" y="1130497"/>
            <a:ext cx="5961960" cy="369332"/>
          </a:xfrm>
          <a:prstGeom prst="rect">
            <a:avLst/>
          </a:prstGeom>
          <a:noFill/>
        </p:spPr>
        <p:txBody>
          <a:bodyPr wrap="square" rtlCol="0">
            <a:spAutoFit/>
          </a:bodyPr>
          <a:lstStyle/>
          <a:p>
            <a:pPr algn="ctr"/>
            <a:r>
              <a:rPr lang="en-US" dirty="0">
                <a:hlinkClick r:id="rId5"/>
              </a:rPr>
              <a:t>https://nebraskalegislature.gov/laws/browse-statutes.php</a:t>
            </a:r>
            <a:endParaRPr lang="en-US" dirty="0"/>
          </a:p>
        </p:txBody>
      </p:sp>
      <p:pic>
        <p:nvPicPr>
          <p:cNvPr id="3" name="Picture 2">
            <a:extLst>
              <a:ext uri="{FF2B5EF4-FFF2-40B4-BE49-F238E27FC236}">
                <a16:creationId xmlns:a16="http://schemas.microsoft.com/office/drawing/2014/main" id="{B6ADEDE0-2C3C-49CB-B2C6-2FED65C069E5}"/>
              </a:ext>
            </a:extLst>
          </p:cNvPr>
          <p:cNvPicPr>
            <a:picLocks noChangeAspect="1"/>
          </p:cNvPicPr>
          <p:nvPr/>
        </p:nvPicPr>
        <p:blipFill>
          <a:blip r:embed="rId6"/>
          <a:stretch>
            <a:fillRect/>
          </a:stretch>
        </p:blipFill>
        <p:spPr>
          <a:xfrm>
            <a:off x="807949" y="1683790"/>
            <a:ext cx="8114216" cy="867124"/>
          </a:xfrm>
          <a:prstGeom prst="rect">
            <a:avLst/>
          </a:prstGeom>
        </p:spPr>
      </p:pic>
      <p:pic>
        <p:nvPicPr>
          <p:cNvPr id="13" name="Picture 12">
            <a:extLst>
              <a:ext uri="{FF2B5EF4-FFF2-40B4-BE49-F238E27FC236}">
                <a16:creationId xmlns:a16="http://schemas.microsoft.com/office/drawing/2014/main" id="{638EA1B8-44E4-4B3D-8E09-048C4BA19F9D}"/>
              </a:ext>
            </a:extLst>
          </p:cNvPr>
          <p:cNvPicPr>
            <a:picLocks noChangeAspect="1"/>
          </p:cNvPicPr>
          <p:nvPr/>
        </p:nvPicPr>
        <p:blipFill>
          <a:blip r:embed="rId7"/>
          <a:stretch>
            <a:fillRect/>
          </a:stretch>
        </p:blipFill>
        <p:spPr>
          <a:xfrm>
            <a:off x="787293" y="5529329"/>
            <a:ext cx="8086842" cy="841539"/>
          </a:xfrm>
          <a:prstGeom prst="rect">
            <a:avLst/>
          </a:prstGeom>
        </p:spPr>
      </p:pic>
      <p:pic>
        <p:nvPicPr>
          <p:cNvPr id="14" name="Picture 13">
            <a:extLst>
              <a:ext uri="{FF2B5EF4-FFF2-40B4-BE49-F238E27FC236}">
                <a16:creationId xmlns:a16="http://schemas.microsoft.com/office/drawing/2014/main" id="{85CFAFE9-4D58-46FF-B23D-564C0BE9C2C3}"/>
              </a:ext>
            </a:extLst>
          </p:cNvPr>
          <p:cNvPicPr>
            <a:picLocks noChangeAspect="1"/>
          </p:cNvPicPr>
          <p:nvPr/>
        </p:nvPicPr>
        <p:blipFill>
          <a:blip r:embed="rId8"/>
          <a:stretch>
            <a:fillRect/>
          </a:stretch>
        </p:blipFill>
        <p:spPr>
          <a:xfrm>
            <a:off x="773606" y="3807219"/>
            <a:ext cx="8114216" cy="465805"/>
          </a:xfrm>
          <a:prstGeom prst="rect">
            <a:avLst/>
          </a:prstGeom>
        </p:spPr>
      </p:pic>
    </p:spTree>
    <p:extLst>
      <p:ext uri="{BB962C8B-B14F-4D97-AF65-F5344CB8AC3E}">
        <p14:creationId xmlns:p14="http://schemas.microsoft.com/office/powerpoint/2010/main" val="2368737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184150"/>
            <a:ext cx="7886700" cy="1325563"/>
          </a:xfrm>
        </p:spPr>
        <p:txBody>
          <a:bodyPr>
            <a:normAutofit/>
          </a:bodyPr>
          <a:lstStyle/>
          <a:p>
            <a:pPr algn="ctr"/>
            <a:r>
              <a:rPr lang="en-US" sz="4000" dirty="0">
                <a:latin typeface="Arial Black" panose="020B0A04020102020204" pitchFamily="34" charset="0"/>
              </a:rPr>
              <a:t>Highway Law</a:t>
            </a:r>
          </a:p>
        </p:txBody>
      </p:sp>
      <p:sp>
        <p:nvSpPr>
          <p:cNvPr id="5" name="TextBox 4"/>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16</a:t>
            </a:fld>
            <a:endParaRPr lang="en-US" dirty="0">
              <a:solidFill>
                <a:schemeClr val="bg1"/>
              </a:solidFill>
              <a:latin typeface="Calibri"/>
            </a:endParaRPr>
          </a:p>
        </p:txBody>
      </p:sp>
      <p:pic>
        <p:nvPicPr>
          <p:cNvPr id="6" name="Picture 5"/>
          <p:cNvPicPr>
            <a:picLocks noChangeAspect="1"/>
          </p:cNvPicPr>
          <p:nvPr/>
        </p:nvPicPr>
        <p:blipFill>
          <a:blip r:embed="rId3"/>
          <a:stretch>
            <a:fillRect/>
          </a:stretch>
        </p:blipFill>
        <p:spPr>
          <a:xfrm>
            <a:off x="766969" y="1989539"/>
            <a:ext cx="7336240" cy="4275425"/>
          </a:xfrm>
          <a:prstGeom prst="rect">
            <a:avLst/>
          </a:prstGeom>
        </p:spPr>
      </p:pic>
      <p:sp>
        <p:nvSpPr>
          <p:cNvPr id="10" name="Arrow: Right 9"/>
          <p:cNvSpPr/>
          <p:nvPr/>
        </p:nvSpPr>
        <p:spPr>
          <a:xfrm rot="10800000">
            <a:off x="3591340" y="2637074"/>
            <a:ext cx="675860" cy="4373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p:cNvSpPr/>
          <p:nvPr/>
        </p:nvSpPr>
        <p:spPr>
          <a:xfrm>
            <a:off x="1318592" y="4300221"/>
            <a:ext cx="675860" cy="4373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358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93A9B1-A737-4CD5-B8B5-D634BBE0DA8E}"/>
              </a:ext>
            </a:extLst>
          </p:cNvPr>
          <p:cNvPicPr>
            <a:picLocks noChangeAspect="1"/>
          </p:cNvPicPr>
          <p:nvPr/>
        </p:nvPicPr>
        <p:blipFill>
          <a:blip r:embed="rId3"/>
          <a:stretch>
            <a:fillRect/>
          </a:stretch>
        </p:blipFill>
        <p:spPr>
          <a:xfrm>
            <a:off x="1257243" y="711505"/>
            <a:ext cx="6876373" cy="4888774"/>
          </a:xfrm>
          <a:prstGeom prst="rect">
            <a:avLst/>
          </a:prstGeom>
        </p:spPr>
      </p:pic>
      <p:sp>
        <p:nvSpPr>
          <p:cNvPr id="2" name="Title 1"/>
          <p:cNvSpPr>
            <a:spLocks noGrp="1"/>
          </p:cNvSpPr>
          <p:nvPr>
            <p:ph type="title" idx="4294967295"/>
          </p:nvPr>
        </p:nvSpPr>
        <p:spPr>
          <a:xfrm>
            <a:off x="0" y="14288"/>
            <a:ext cx="5553075" cy="847725"/>
          </a:xfrm>
        </p:spPr>
        <p:txBody>
          <a:bodyPr>
            <a:normAutofit/>
          </a:bodyPr>
          <a:lstStyle/>
          <a:p>
            <a:pPr algn="ctr"/>
            <a:r>
              <a:rPr lang="en-US" sz="4000" dirty="0">
                <a:latin typeface="Arial Black" panose="020B0A04020102020204" pitchFamily="34" charset="0"/>
              </a:rPr>
              <a:t>Highway Law</a:t>
            </a:r>
          </a:p>
        </p:txBody>
      </p:sp>
      <p:sp>
        <p:nvSpPr>
          <p:cNvPr id="5" name="TextBox 4"/>
          <p:cNvSpPr txBox="1"/>
          <p:nvPr/>
        </p:nvSpPr>
        <p:spPr>
          <a:xfrm>
            <a:off x="7653130" y="6448802"/>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17</a:t>
            </a:fld>
            <a:endParaRPr lang="en-US" dirty="0">
              <a:solidFill>
                <a:schemeClr val="bg1"/>
              </a:solidFill>
              <a:latin typeface="Calibri"/>
            </a:endParaRPr>
          </a:p>
        </p:txBody>
      </p:sp>
      <p:sp>
        <p:nvSpPr>
          <p:cNvPr id="8" name="TextBox 7"/>
          <p:cNvSpPr txBox="1"/>
          <p:nvPr/>
        </p:nvSpPr>
        <p:spPr>
          <a:xfrm>
            <a:off x="4915877" y="180100"/>
            <a:ext cx="4208061" cy="461665"/>
          </a:xfrm>
          <a:prstGeom prst="rect">
            <a:avLst/>
          </a:prstGeom>
          <a:noFill/>
        </p:spPr>
        <p:txBody>
          <a:bodyPr wrap="square" rtlCol="0">
            <a:spAutoFit/>
          </a:bodyPr>
          <a:lstStyle/>
          <a:p>
            <a:r>
              <a:rPr lang="en-US" sz="2400" dirty="0">
                <a:hlinkClick r:id="rId4"/>
              </a:rPr>
              <a:t>https://nebraskalegislature.gov/</a:t>
            </a:r>
            <a:endParaRPr lang="en-US" sz="2400" dirty="0"/>
          </a:p>
        </p:txBody>
      </p:sp>
      <p:sp>
        <p:nvSpPr>
          <p:cNvPr id="4" name="Oval 3"/>
          <p:cNvSpPr/>
          <p:nvPr/>
        </p:nvSpPr>
        <p:spPr>
          <a:xfrm>
            <a:off x="1152599" y="3010118"/>
            <a:ext cx="1298713" cy="2915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93220" y="5741319"/>
            <a:ext cx="6274076" cy="461665"/>
          </a:xfrm>
          <a:prstGeom prst="rect">
            <a:avLst/>
          </a:prstGeom>
          <a:solidFill>
            <a:schemeClr val="bg1"/>
          </a:solidFill>
        </p:spPr>
        <p:txBody>
          <a:bodyPr wrap="square" rtlCol="0">
            <a:spAutoFit/>
          </a:bodyPr>
          <a:lstStyle/>
          <a:p>
            <a:r>
              <a:rPr lang="en-US" sz="2400" b="1" dirty="0">
                <a:solidFill>
                  <a:srgbClr val="FF0000"/>
                </a:solidFill>
              </a:rPr>
              <a:t>All Nebraska State Laws are available online  </a:t>
            </a:r>
          </a:p>
        </p:txBody>
      </p:sp>
    </p:spTree>
    <p:extLst>
      <p:ext uri="{BB962C8B-B14F-4D97-AF65-F5344CB8AC3E}">
        <p14:creationId xmlns:p14="http://schemas.microsoft.com/office/powerpoint/2010/main" val="294276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71537" y="742421"/>
            <a:ext cx="7400925" cy="5373157"/>
          </a:xfrm>
          <a:prstGeom prst="rect">
            <a:avLst/>
          </a:prstGeom>
        </p:spPr>
      </p:pic>
      <p:sp>
        <p:nvSpPr>
          <p:cNvPr id="2" name="Title 1"/>
          <p:cNvSpPr>
            <a:spLocks noGrp="1"/>
          </p:cNvSpPr>
          <p:nvPr>
            <p:ph type="title" idx="4294967295"/>
          </p:nvPr>
        </p:nvSpPr>
        <p:spPr>
          <a:xfrm>
            <a:off x="0" y="-36513"/>
            <a:ext cx="3854450" cy="984251"/>
          </a:xfrm>
        </p:spPr>
        <p:txBody>
          <a:bodyPr>
            <a:normAutofit fontScale="90000"/>
          </a:bodyPr>
          <a:lstStyle/>
          <a:p>
            <a:pPr algn="ctr"/>
            <a:r>
              <a:rPr lang="en-US" sz="4000" dirty="0">
                <a:latin typeface="Arial Black" panose="020B0A04020102020204" pitchFamily="34" charset="0"/>
              </a:rPr>
              <a:t>Highway Law</a:t>
            </a:r>
          </a:p>
        </p:txBody>
      </p:sp>
      <p:sp>
        <p:nvSpPr>
          <p:cNvPr id="4" name="TextBox 3"/>
          <p:cNvSpPr txBox="1"/>
          <p:nvPr/>
        </p:nvSpPr>
        <p:spPr>
          <a:xfrm>
            <a:off x="8070141" y="6488668"/>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18</a:t>
            </a:fld>
            <a:endParaRPr lang="en-US" dirty="0">
              <a:solidFill>
                <a:schemeClr val="bg1"/>
              </a:solidFill>
              <a:latin typeface="Calibri"/>
            </a:endParaRPr>
          </a:p>
        </p:txBody>
      </p:sp>
      <p:sp>
        <p:nvSpPr>
          <p:cNvPr id="6" name="Oval 5"/>
          <p:cNvSpPr/>
          <p:nvPr/>
        </p:nvSpPr>
        <p:spPr>
          <a:xfrm>
            <a:off x="2279473" y="2012909"/>
            <a:ext cx="1748891" cy="46077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77981" y="3763592"/>
            <a:ext cx="1855799" cy="5310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79473" y="5389280"/>
            <a:ext cx="1748891" cy="46077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6277117" y="6673334"/>
            <a:ext cx="11904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4462391" y="194239"/>
            <a:ext cx="3816350" cy="52274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rial Black" panose="020B0A04020102020204" pitchFamily="34" charset="0"/>
              </a:rPr>
              <a:t>Searching</a:t>
            </a:r>
          </a:p>
        </p:txBody>
      </p:sp>
      <p:sp>
        <p:nvSpPr>
          <p:cNvPr id="3" name="TextBox 2"/>
          <p:cNvSpPr txBox="1"/>
          <p:nvPr/>
        </p:nvSpPr>
        <p:spPr>
          <a:xfrm>
            <a:off x="4374404" y="2012021"/>
            <a:ext cx="2743200" cy="461665"/>
          </a:xfrm>
          <a:prstGeom prst="rect">
            <a:avLst/>
          </a:prstGeom>
          <a:noFill/>
        </p:spPr>
        <p:txBody>
          <a:bodyPr wrap="square" rtlCol="0">
            <a:spAutoFit/>
          </a:bodyPr>
          <a:lstStyle/>
          <a:p>
            <a:r>
              <a:rPr lang="en-US" sz="2400" dirty="0">
                <a:solidFill>
                  <a:srgbClr val="FF0000"/>
                </a:solidFill>
              </a:rPr>
              <a:t>Search by Keyword</a:t>
            </a:r>
          </a:p>
        </p:txBody>
      </p:sp>
      <p:sp>
        <p:nvSpPr>
          <p:cNvPr id="12" name="TextBox 11"/>
          <p:cNvSpPr txBox="1"/>
          <p:nvPr/>
        </p:nvSpPr>
        <p:spPr>
          <a:xfrm>
            <a:off x="4462391" y="3798279"/>
            <a:ext cx="3470418" cy="461665"/>
          </a:xfrm>
          <a:prstGeom prst="rect">
            <a:avLst/>
          </a:prstGeom>
          <a:noFill/>
        </p:spPr>
        <p:txBody>
          <a:bodyPr wrap="square" rtlCol="0">
            <a:spAutoFit/>
          </a:bodyPr>
          <a:lstStyle/>
          <a:p>
            <a:r>
              <a:rPr lang="en-US" sz="2400" dirty="0">
                <a:solidFill>
                  <a:srgbClr val="FF0000"/>
                </a:solidFill>
              </a:rPr>
              <a:t>Search by Statute Range</a:t>
            </a:r>
          </a:p>
        </p:txBody>
      </p:sp>
      <p:sp>
        <p:nvSpPr>
          <p:cNvPr id="14" name="TextBox 13"/>
          <p:cNvSpPr txBox="1"/>
          <p:nvPr/>
        </p:nvSpPr>
        <p:spPr>
          <a:xfrm>
            <a:off x="4374404" y="5388392"/>
            <a:ext cx="3470418" cy="461665"/>
          </a:xfrm>
          <a:prstGeom prst="rect">
            <a:avLst/>
          </a:prstGeom>
          <a:noFill/>
        </p:spPr>
        <p:txBody>
          <a:bodyPr wrap="square" rtlCol="0">
            <a:spAutoFit/>
          </a:bodyPr>
          <a:lstStyle/>
          <a:p>
            <a:r>
              <a:rPr lang="en-US" sz="2400" dirty="0">
                <a:solidFill>
                  <a:srgbClr val="FF0000"/>
                </a:solidFill>
              </a:rPr>
              <a:t>Browse the Laws </a:t>
            </a:r>
          </a:p>
        </p:txBody>
      </p:sp>
    </p:spTree>
    <p:extLst>
      <p:ext uri="{BB962C8B-B14F-4D97-AF65-F5344CB8AC3E}">
        <p14:creationId xmlns:p14="http://schemas.microsoft.com/office/powerpoint/2010/main" val="225521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35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500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27650" y="250825"/>
            <a:ext cx="3816350" cy="522288"/>
          </a:xfrm>
        </p:spPr>
        <p:txBody>
          <a:bodyPr>
            <a:normAutofit fontScale="90000"/>
          </a:bodyPr>
          <a:lstStyle/>
          <a:p>
            <a:pPr algn="ctr"/>
            <a:r>
              <a:rPr lang="en-US" sz="2800" dirty="0">
                <a:solidFill>
                  <a:srgbClr val="FF0000"/>
                </a:solidFill>
                <a:latin typeface="Arial Black" panose="020B0A04020102020204" pitchFamily="34" charset="0"/>
              </a:rPr>
              <a:t>Browse By Chapter</a:t>
            </a:r>
          </a:p>
        </p:txBody>
      </p:sp>
      <p:sp>
        <p:nvSpPr>
          <p:cNvPr id="5" name="TextBox 4"/>
          <p:cNvSpPr txBox="1"/>
          <p:nvPr/>
        </p:nvSpPr>
        <p:spPr>
          <a:xfrm>
            <a:off x="7839361" y="6422509"/>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19</a:t>
            </a:fld>
            <a:endParaRPr lang="en-US" dirty="0">
              <a:solidFill>
                <a:schemeClr val="bg1"/>
              </a:solidFill>
              <a:latin typeface="Calibri"/>
            </a:endParaRPr>
          </a:p>
        </p:txBody>
      </p:sp>
      <p:sp>
        <p:nvSpPr>
          <p:cNvPr id="6" name="Title 1"/>
          <p:cNvSpPr txBox="1">
            <a:spLocks/>
          </p:cNvSpPr>
          <p:nvPr/>
        </p:nvSpPr>
        <p:spPr>
          <a:xfrm>
            <a:off x="-163513" y="109008"/>
            <a:ext cx="4578350" cy="805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Arial Black" panose="020B0A04020102020204" pitchFamily="34" charset="0"/>
              </a:rPr>
              <a:t>Highway Law</a:t>
            </a:r>
          </a:p>
        </p:txBody>
      </p:sp>
      <p:sp>
        <p:nvSpPr>
          <p:cNvPr id="9" name="TextBox 8">
            <a:extLst>
              <a:ext uri="{FF2B5EF4-FFF2-40B4-BE49-F238E27FC236}">
                <a16:creationId xmlns:a16="http://schemas.microsoft.com/office/drawing/2014/main" id="{F63C45FE-D735-4B0C-9EE5-9B7EE1B5DA3B}"/>
              </a:ext>
            </a:extLst>
          </p:cNvPr>
          <p:cNvSpPr txBox="1"/>
          <p:nvPr/>
        </p:nvSpPr>
        <p:spPr>
          <a:xfrm>
            <a:off x="1669601" y="751702"/>
            <a:ext cx="5961960" cy="369332"/>
          </a:xfrm>
          <a:prstGeom prst="rect">
            <a:avLst/>
          </a:prstGeom>
          <a:solidFill>
            <a:schemeClr val="bg1"/>
          </a:solidFill>
        </p:spPr>
        <p:txBody>
          <a:bodyPr wrap="square" rtlCol="0">
            <a:spAutoFit/>
          </a:bodyPr>
          <a:lstStyle/>
          <a:p>
            <a:pPr algn="ctr"/>
            <a:r>
              <a:rPr lang="en-US" dirty="0">
                <a:hlinkClick r:id="rId3"/>
              </a:rPr>
              <a:t>https://nebraskalegislature.gov/laws/browse-statutes.php</a:t>
            </a:r>
            <a:endParaRPr lang="en-US" dirty="0"/>
          </a:p>
        </p:txBody>
      </p:sp>
      <p:pic>
        <p:nvPicPr>
          <p:cNvPr id="3" name="Picture 2">
            <a:extLst>
              <a:ext uri="{FF2B5EF4-FFF2-40B4-BE49-F238E27FC236}">
                <a16:creationId xmlns:a16="http://schemas.microsoft.com/office/drawing/2014/main" id="{B2FB6867-7478-45F7-AD76-691E2CE5C0E1}"/>
              </a:ext>
            </a:extLst>
          </p:cNvPr>
          <p:cNvPicPr>
            <a:picLocks noChangeAspect="1"/>
          </p:cNvPicPr>
          <p:nvPr/>
        </p:nvPicPr>
        <p:blipFill>
          <a:blip r:embed="rId4"/>
          <a:stretch>
            <a:fillRect/>
          </a:stretch>
        </p:blipFill>
        <p:spPr>
          <a:xfrm>
            <a:off x="0" y="1350745"/>
            <a:ext cx="9144000" cy="4494131"/>
          </a:xfrm>
          <a:prstGeom prst="rect">
            <a:avLst/>
          </a:prstGeom>
        </p:spPr>
      </p:pic>
    </p:spTree>
    <p:extLst>
      <p:ext uri="{BB962C8B-B14F-4D97-AF65-F5344CB8AC3E}">
        <p14:creationId xmlns:p14="http://schemas.microsoft.com/office/powerpoint/2010/main" val="207797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C4F3-4EB4-412A-A5DB-53C2A680E43C}"/>
              </a:ext>
            </a:extLst>
          </p:cNvPr>
          <p:cNvSpPr>
            <a:spLocks noGrp="1"/>
          </p:cNvSpPr>
          <p:nvPr>
            <p:ph type="title"/>
          </p:nvPr>
        </p:nvSpPr>
        <p:spPr>
          <a:xfrm>
            <a:off x="-335872" y="119069"/>
            <a:ext cx="9403672" cy="1325563"/>
          </a:xfrm>
        </p:spPr>
        <p:txBody>
          <a:bodyPr>
            <a:normAutofit/>
          </a:bodyPr>
          <a:lstStyle/>
          <a:p>
            <a:pPr algn="ctr"/>
            <a:r>
              <a:rPr lang="en-US" i="1" dirty="0"/>
              <a:t>This Video .    .    .   </a:t>
            </a:r>
          </a:p>
        </p:txBody>
      </p:sp>
      <p:sp>
        <p:nvSpPr>
          <p:cNvPr id="8" name="TextBox 7">
            <a:extLst>
              <a:ext uri="{FF2B5EF4-FFF2-40B4-BE49-F238E27FC236}">
                <a16:creationId xmlns:a16="http://schemas.microsoft.com/office/drawing/2014/main" id="{BCBC17DC-E084-419C-A86E-989258F1F241}"/>
              </a:ext>
            </a:extLst>
          </p:cNvPr>
          <p:cNvSpPr txBox="1"/>
          <p:nvPr/>
        </p:nvSpPr>
        <p:spPr>
          <a:xfrm>
            <a:off x="7772402"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2</a:t>
            </a:fld>
            <a:endParaRPr lang="en-US" dirty="0">
              <a:solidFill>
                <a:schemeClr val="bg1"/>
              </a:solidFill>
              <a:latin typeface="Calibri"/>
            </a:endParaRPr>
          </a:p>
        </p:txBody>
      </p:sp>
      <p:sp>
        <p:nvSpPr>
          <p:cNvPr id="16" name="TextBox 15">
            <a:extLst>
              <a:ext uri="{FF2B5EF4-FFF2-40B4-BE49-F238E27FC236}">
                <a16:creationId xmlns:a16="http://schemas.microsoft.com/office/drawing/2014/main" id="{FDF3E596-7A68-4FF2-A3E9-D16CEDDBC4D0}"/>
              </a:ext>
            </a:extLst>
          </p:cNvPr>
          <p:cNvSpPr txBox="1"/>
          <p:nvPr/>
        </p:nvSpPr>
        <p:spPr>
          <a:xfrm>
            <a:off x="726831" y="1350331"/>
            <a:ext cx="8088923" cy="4939814"/>
          </a:xfrm>
          <a:prstGeom prst="rect">
            <a:avLst/>
          </a:prstGeom>
          <a:noFill/>
        </p:spPr>
        <p:txBody>
          <a:bodyPr wrap="square" rtlCol="0">
            <a:spAutoFit/>
          </a:bodyPr>
          <a:lstStyle/>
          <a:p>
            <a:pPr marL="171450" indent="-171450">
              <a:spcAft>
                <a:spcPts val="1800"/>
              </a:spcAft>
              <a:buFont typeface="Arial" panose="020B0604020202020204" pitchFamily="34" charset="0"/>
              <a:buChar char="•"/>
            </a:pPr>
            <a:r>
              <a:rPr lang="en-US" sz="3600" dirty="0"/>
              <a:t>Gives a broad overview of Nebraska’s system of managing its highways, roads and streets</a:t>
            </a:r>
          </a:p>
          <a:p>
            <a:pPr marL="171450" indent="-171450">
              <a:spcAft>
                <a:spcPts val="1800"/>
              </a:spcAft>
              <a:buFont typeface="Arial" panose="020B0604020202020204" pitchFamily="34" charset="0"/>
              <a:buChar char="•"/>
            </a:pPr>
            <a:r>
              <a:rPr lang="en-US" sz="3600" dirty="0"/>
              <a:t>Shows the numbering system for state statutes and for regulations</a:t>
            </a:r>
          </a:p>
          <a:p>
            <a:pPr marL="171450" indent="-171450">
              <a:spcAft>
                <a:spcPts val="1800"/>
              </a:spcAft>
              <a:buFont typeface="Arial" panose="020B0604020202020204" pitchFamily="34" charset="0"/>
              <a:buChar char="•"/>
            </a:pPr>
            <a:r>
              <a:rPr lang="en-US" sz="3600" dirty="0"/>
              <a:t>And provides a brief description of the videos in this series.  </a:t>
            </a:r>
          </a:p>
          <a:p>
            <a:endParaRPr lang="en-US" dirty="0"/>
          </a:p>
        </p:txBody>
      </p:sp>
    </p:spTree>
    <p:extLst>
      <p:ext uri="{BB962C8B-B14F-4D97-AF65-F5344CB8AC3E}">
        <p14:creationId xmlns:p14="http://schemas.microsoft.com/office/powerpoint/2010/main" val="4212887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6C0370-697C-488B-AEF9-6BDBE5937D7C}"/>
              </a:ext>
            </a:extLst>
          </p:cNvPr>
          <p:cNvPicPr>
            <a:picLocks noChangeAspect="1"/>
          </p:cNvPicPr>
          <p:nvPr/>
        </p:nvPicPr>
        <p:blipFill>
          <a:blip r:embed="rId3"/>
          <a:stretch>
            <a:fillRect/>
          </a:stretch>
        </p:blipFill>
        <p:spPr>
          <a:xfrm>
            <a:off x="1429620" y="896489"/>
            <a:ext cx="6442044" cy="5360456"/>
          </a:xfrm>
          <a:prstGeom prst="rect">
            <a:avLst/>
          </a:prstGeom>
        </p:spPr>
      </p:pic>
      <p:sp>
        <p:nvSpPr>
          <p:cNvPr id="7" name="Title 1"/>
          <p:cNvSpPr>
            <a:spLocks noGrp="1"/>
          </p:cNvSpPr>
          <p:nvPr>
            <p:ph type="title" idx="4294967295"/>
          </p:nvPr>
        </p:nvSpPr>
        <p:spPr>
          <a:xfrm>
            <a:off x="4749692" y="77339"/>
            <a:ext cx="4337050" cy="819150"/>
          </a:xfrm>
        </p:spPr>
        <p:txBody>
          <a:bodyPr>
            <a:normAutofit fontScale="90000"/>
          </a:bodyPr>
          <a:lstStyle/>
          <a:p>
            <a:pPr algn="ctr"/>
            <a:r>
              <a:rPr lang="en-US" sz="2800" dirty="0">
                <a:solidFill>
                  <a:srgbClr val="FF0000"/>
                </a:solidFill>
                <a:latin typeface="Arial Black" panose="020B0A04020102020204" pitchFamily="34" charset="0"/>
              </a:rPr>
              <a:t>Chapter 39</a:t>
            </a:r>
            <a:br>
              <a:rPr lang="en-US" sz="2800" dirty="0">
                <a:solidFill>
                  <a:srgbClr val="FF0000"/>
                </a:solidFill>
                <a:latin typeface="Arial Black" panose="020B0A04020102020204" pitchFamily="34" charset="0"/>
              </a:rPr>
            </a:br>
            <a:r>
              <a:rPr lang="en-US" sz="2800" dirty="0">
                <a:solidFill>
                  <a:srgbClr val="FF0000"/>
                </a:solidFill>
                <a:latin typeface="Arial Black" panose="020B0A04020102020204" pitchFamily="34" charset="0"/>
              </a:rPr>
              <a:t>Highways and Bridges</a:t>
            </a:r>
          </a:p>
        </p:txBody>
      </p:sp>
      <p:sp>
        <p:nvSpPr>
          <p:cNvPr id="5" name="TextBox 4"/>
          <p:cNvSpPr txBox="1"/>
          <p:nvPr/>
        </p:nvSpPr>
        <p:spPr>
          <a:xfrm>
            <a:off x="7772400"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20</a:t>
            </a:fld>
            <a:endParaRPr lang="en-US" dirty="0">
              <a:solidFill>
                <a:schemeClr val="bg1"/>
              </a:solidFill>
              <a:latin typeface="Calibri"/>
            </a:endParaRPr>
          </a:p>
        </p:txBody>
      </p:sp>
      <p:sp>
        <p:nvSpPr>
          <p:cNvPr id="6" name="Title 1"/>
          <p:cNvSpPr txBox="1">
            <a:spLocks/>
          </p:cNvSpPr>
          <p:nvPr/>
        </p:nvSpPr>
        <p:spPr>
          <a:xfrm>
            <a:off x="-163513" y="109008"/>
            <a:ext cx="4578350" cy="805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Arial Black" panose="020B0A04020102020204" pitchFamily="34" charset="0"/>
              </a:rPr>
              <a:t>Highway Law</a:t>
            </a:r>
          </a:p>
        </p:txBody>
      </p:sp>
      <p:sp>
        <p:nvSpPr>
          <p:cNvPr id="8" name="Oval 7">
            <a:extLst>
              <a:ext uri="{FF2B5EF4-FFF2-40B4-BE49-F238E27FC236}">
                <a16:creationId xmlns:a16="http://schemas.microsoft.com/office/drawing/2014/main" id="{4566A648-F9D0-429F-9318-EE668B3F48B9}"/>
              </a:ext>
            </a:extLst>
          </p:cNvPr>
          <p:cNvSpPr/>
          <p:nvPr/>
        </p:nvSpPr>
        <p:spPr>
          <a:xfrm>
            <a:off x="2652823" y="3951161"/>
            <a:ext cx="2567854" cy="5310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61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2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2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71475" y="1053068"/>
            <a:ext cx="8401050" cy="4838700"/>
          </a:xfrm>
          <a:prstGeom prst="rect">
            <a:avLst/>
          </a:prstGeom>
        </p:spPr>
      </p:pic>
      <p:sp>
        <p:nvSpPr>
          <p:cNvPr id="4" name="TextBox 3"/>
          <p:cNvSpPr txBox="1"/>
          <p:nvPr/>
        </p:nvSpPr>
        <p:spPr>
          <a:xfrm>
            <a:off x="8070141" y="6488668"/>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21</a:t>
            </a:fld>
            <a:endParaRPr lang="en-US" dirty="0">
              <a:solidFill>
                <a:schemeClr val="bg1"/>
              </a:solidFill>
              <a:latin typeface="Calibri"/>
            </a:endParaRPr>
          </a:p>
        </p:txBody>
      </p:sp>
      <p:sp>
        <p:nvSpPr>
          <p:cNvPr id="13" name="Title 1"/>
          <p:cNvSpPr txBox="1">
            <a:spLocks/>
          </p:cNvSpPr>
          <p:nvPr/>
        </p:nvSpPr>
        <p:spPr>
          <a:xfrm>
            <a:off x="-163513" y="109008"/>
            <a:ext cx="4578350" cy="805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Arial Black" panose="020B0A04020102020204" pitchFamily="34" charset="0"/>
              </a:rPr>
              <a:t>Highway Law</a:t>
            </a:r>
          </a:p>
        </p:txBody>
      </p:sp>
      <p:sp>
        <p:nvSpPr>
          <p:cNvPr id="14" name="Title 1"/>
          <p:cNvSpPr>
            <a:spLocks noGrp="1"/>
          </p:cNvSpPr>
          <p:nvPr>
            <p:ph type="title" idx="4294967295"/>
          </p:nvPr>
        </p:nvSpPr>
        <p:spPr>
          <a:xfrm>
            <a:off x="5327650" y="250825"/>
            <a:ext cx="3816350" cy="522288"/>
          </a:xfrm>
        </p:spPr>
        <p:txBody>
          <a:bodyPr>
            <a:normAutofit/>
          </a:bodyPr>
          <a:lstStyle/>
          <a:p>
            <a:pPr algn="ctr"/>
            <a:r>
              <a:rPr lang="en-US" sz="2800" dirty="0">
                <a:solidFill>
                  <a:srgbClr val="FF0000"/>
                </a:solidFill>
                <a:latin typeface="Arial Black" panose="020B0A04020102020204" pitchFamily="34" charset="0"/>
              </a:rPr>
              <a:t>Example Statute</a:t>
            </a:r>
          </a:p>
        </p:txBody>
      </p:sp>
    </p:spTree>
    <p:extLst>
      <p:ext uri="{BB962C8B-B14F-4D97-AF65-F5344CB8AC3E}">
        <p14:creationId xmlns:p14="http://schemas.microsoft.com/office/powerpoint/2010/main" val="1428047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 y="191784"/>
            <a:ext cx="9144000" cy="5402224"/>
          </a:xfrm>
          <a:prstGeom prst="rect">
            <a:avLst/>
          </a:prstGeom>
        </p:spPr>
      </p:pic>
      <p:sp>
        <p:nvSpPr>
          <p:cNvPr id="8" name="Rectangle 3"/>
          <p:cNvSpPr>
            <a:spLocks noGrp="1" noChangeArrowheads="1"/>
          </p:cNvSpPr>
          <p:nvPr>
            <p:ph type="subTitle" idx="4294967295"/>
          </p:nvPr>
        </p:nvSpPr>
        <p:spPr>
          <a:xfrm>
            <a:off x="0" y="3270250"/>
            <a:ext cx="9144000" cy="2981325"/>
          </a:xfrm>
          <a:solidFill>
            <a:schemeClr val="bg1"/>
          </a:solidFill>
        </p:spPr>
        <p:txBody>
          <a:bodyPr>
            <a:noAutofit/>
          </a:bodyPr>
          <a:lstStyle/>
          <a:p>
            <a:pPr marL="0" indent="0" algn="ctr" eaLnBrk="1" hangingPunct="1">
              <a:buNone/>
            </a:pPr>
            <a:r>
              <a:rPr lang="en-US" sz="6600" b="1" cap="small" dirty="0">
                <a:latin typeface="Arial Black" panose="020B0A04020102020204" pitchFamily="34" charset="0"/>
                <a:cs typeface="Arial" pitchFamily="34" charset="0"/>
              </a:rPr>
              <a:t>Nebraska </a:t>
            </a:r>
          </a:p>
          <a:p>
            <a:pPr marL="0" indent="0" algn="ctr" eaLnBrk="1" hangingPunct="1">
              <a:buNone/>
            </a:pPr>
            <a:r>
              <a:rPr lang="en-US" sz="6600" b="1" cap="small" dirty="0">
                <a:latin typeface="Arial Black" panose="020B0A04020102020204" pitchFamily="34" charset="0"/>
                <a:cs typeface="Arial" pitchFamily="34" charset="0"/>
              </a:rPr>
              <a:t>Rules and Regulations</a:t>
            </a:r>
          </a:p>
        </p:txBody>
      </p:sp>
      <p:sp>
        <p:nvSpPr>
          <p:cNvPr id="14" name="TextBox 13"/>
          <p:cNvSpPr txBox="1"/>
          <p:nvPr/>
        </p:nvSpPr>
        <p:spPr>
          <a:xfrm>
            <a:off x="7772402"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22</a:t>
            </a:fld>
            <a:endParaRPr lang="en-US" dirty="0">
              <a:solidFill>
                <a:schemeClr val="bg1"/>
              </a:solidFill>
              <a:latin typeface="Calibri"/>
            </a:endParaRPr>
          </a:p>
        </p:txBody>
      </p:sp>
    </p:spTree>
    <p:extLst>
      <p:ext uri="{BB962C8B-B14F-4D97-AF65-F5344CB8AC3E}">
        <p14:creationId xmlns:p14="http://schemas.microsoft.com/office/powerpoint/2010/main" val="190638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idx="4294967295"/>
          </p:nvPr>
        </p:nvSpPr>
        <p:spPr>
          <a:xfrm>
            <a:off x="0" y="166688"/>
            <a:ext cx="8667750" cy="1381125"/>
          </a:xfrm>
          <a:prstGeom prst="rect">
            <a:avLst/>
          </a:prstGeom>
          <a:noFill/>
        </p:spPr>
        <p:txBody>
          <a:bodyPr wrap="square" anchor="ctr"/>
          <a:lstStyle>
            <a:lvl1pPr lvl="0">
              <a:defRPr sz="4400" b="0" i="0" u="none" strike="noStrike" baseline="0">
                <a:solidFill>
                  <a:srgbClr val="000000"/>
                </a:solidFill>
                <a:latin typeface="Arial"/>
              </a:defRPr>
            </a:lvl1pPr>
          </a:lstStyle>
          <a:p>
            <a:pPr lvl="0" algn="ctr"/>
            <a:r>
              <a:rPr lang="en-US" dirty="0">
                <a:latin typeface="+mj-lt"/>
              </a:rPr>
              <a:t>Referencing Nebraska </a:t>
            </a:r>
            <a:br>
              <a:rPr lang="en-US" dirty="0">
                <a:latin typeface="+mj-lt"/>
              </a:rPr>
            </a:br>
            <a:r>
              <a:rPr lang="en-US" dirty="0">
                <a:latin typeface="+mj-lt"/>
              </a:rPr>
              <a:t>Rules and Regulations</a:t>
            </a:r>
            <a:endParaRPr dirty="0">
              <a:latin typeface="+mj-lt"/>
            </a:endParaRPr>
          </a:p>
        </p:txBody>
      </p:sp>
      <p:sp>
        <p:nvSpPr>
          <p:cNvPr id="6" name="TextBox 5"/>
          <p:cNvSpPr txBox="1"/>
          <p:nvPr/>
        </p:nvSpPr>
        <p:spPr>
          <a:xfrm>
            <a:off x="0" y="6017371"/>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7" name="Picture 6" descr="1 &amp; 6 year plan logoCS1-2.emf"/>
          <p:cNvPicPr>
            <a:picLocks noChangeAspect="1"/>
          </p:cNvPicPr>
          <p:nvPr/>
        </p:nvPicPr>
        <p:blipFill>
          <a:blip r:embed="rId3" cstate="print"/>
          <a:stretch>
            <a:fillRect/>
          </a:stretch>
        </p:blipFill>
        <p:spPr>
          <a:xfrm>
            <a:off x="6534150" y="4929783"/>
            <a:ext cx="2305464" cy="1226088"/>
          </a:xfrm>
          <a:prstGeom prst="rect">
            <a:avLst/>
          </a:prstGeom>
        </p:spPr>
      </p:pic>
      <p:sp>
        <p:nvSpPr>
          <p:cNvPr id="8" name="TextBox 7"/>
          <p:cNvSpPr txBox="1"/>
          <p:nvPr/>
        </p:nvSpPr>
        <p:spPr>
          <a:xfrm>
            <a:off x="3200401" y="2099352"/>
            <a:ext cx="5058358" cy="3046988"/>
          </a:xfrm>
          <a:prstGeom prst="rect">
            <a:avLst/>
          </a:prstGeom>
          <a:noFill/>
        </p:spPr>
        <p:txBody>
          <a:bodyPr wrap="square" rtlCol="0">
            <a:spAutoFit/>
          </a:bodyPr>
          <a:lstStyle/>
          <a:p>
            <a:r>
              <a:rPr lang="en-US" sz="2400" dirty="0">
                <a:solidFill>
                  <a:prstClr val="black"/>
                </a:solidFill>
                <a:latin typeface="Calibri"/>
              </a:rPr>
              <a:t>Example: </a:t>
            </a:r>
            <a:r>
              <a:rPr lang="en-US" sz="2400" b="1" dirty="0">
                <a:solidFill>
                  <a:prstClr val="black"/>
                </a:solidFill>
                <a:latin typeface="Calibri"/>
              </a:rPr>
              <a:t>428 NAC 2-001.02A</a:t>
            </a:r>
          </a:p>
          <a:p>
            <a:endParaRPr lang="en-US" sz="2400" b="1" dirty="0">
              <a:solidFill>
                <a:prstClr val="black"/>
              </a:solidFill>
              <a:latin typeface="Calibri"/>
            </a:endParaRPr>
          </a:p>
          <a:p>
            <a:r>
              <a:rPr lang="en-US" sz="2400" b="1" dirty="0">
                <a:solidFill>
                  <a:prstClr val="black"/>
                </a:solidFill>
                <a:latin typeface="Calibri"/>
              </a:rPr>
              <a:t>428 </a:t>
            </a:r>
            <a:r>
              <a:rPr lang="en-US" sz="2400" dirty="0">
                <a:solidFill>
                  <a:prstClr val="black"/>
                </a:solidFill>
                <a:latin typeface="Calibri"/>
              </a:rPr>
              <a:t>= Title Number</a:t>
            </a:r>
          </a:p>
          <a:p>
            <a:r>
              <a:rPr lang="en-US" sz="2400" b="1" dirty="0">
                <a:solidFill>
                  <a:prstClr val="black"/>
                </a:solidFill>
                <a:latin typeface="Calibri"/>
              </a:rPr>
              <a:t>NAC</a:t>
            </a:r>
            <a:r>
              <a:rPr lang="en-US" sz="2400" dirty="0">
                <a:solidFill>
                  <a:prstClr val="black"/>
                </a:solidFill>
                <a:latin typeface="Calibri"/>
              </a:rPr>
              <a:t> = Nebraska Administrative Code</a:t>
            </a:r>
          </a:p>
          <a:p>
            <a:r>
              <a:rPr lang="en-US" sz="2400" b="1" dirty="0">
                <a:solidFill>
                  <a:prstClr val="black"/>
                </a:solidFill>
                <a:latin typeface="Calibri"/>
              </a:rPr>
              <a:t>2</a:t>
            </a:r>
            <a:r>
              <a:rPr lang="en-US" sz="2400" dirty="0">
                <a:solidFill>
                  <a:prstClr val="black"/>
                </a:solidFill>
                <a:latin typeface="Calibri"/>
              </a:rPr>
              <a:t> = Chapter 2</a:t>
            </a:r>
          </a:p>
          <a:p>
            <a:r>
              <a:rPr lang="en-US" sz="2400" b="1" dirty="0">
                <a:solidFill>
                  <a:prstClr val="black"/>
                </a:solidFill>
                <a:latin typeface="Calibri"/>
              </a:rPr>
              <a:t>001</a:t>
            </a:r>
            <a:r>
              <a:rPr lang="en-US" sz="2400" dirty="0">
                <a:solidFill>
                  <a:prstClr val="black"/>
                </a:solidFill>
                <a:latin typeface="Calibri"/>
              </a:rPr>
              <a:t> = Section 1 (Chap. 2 has 5 sections)</a:t>
            </a:r>
          </a:p>
          <a:p>
            <a:r>
              <a:rPr lang="en-US" sz="2400" b="1" dirty="0">
                <a:solidFill>
                  <a:prstClr val="black"/>
                </a:solidFill>
                <a:latin typeface="Calibri"/>
              </a:rPr>
              <a:t>02</a:t>
            </a:r>
            <a:r>
              <a:rPr lang="en-US" sz="2400" dirty="0">
                <a:solidFill>
                  <a:prstClr val="black"/>
                </a:solidFill>
                <a:latin typeface="Calibri"/>
              </a:rPr>
              <a:t> = Subsection 2</a:t>
            </a:r>
          </a:p>
          <a:p>
            <a:r>
              <a:rPr lang="en-US" sz="2400" b="1" dirty="0">
                <a:solidFill>
                  <a:prstClr val="black"/>
                </a:solidFill>
                <a:latin typeface="Calibri"/>
              </a:rPr>
              <a:t>A</a:t>
            </a:r>
            <a:r>
              <a:rPr lang="en-US" sz="2400" dirty="0">
                <a:solidFill>
                  <a:prstClr val="black"/>
                </a:solidFill>
                <a:latin typeface="Calibri"/>
              </a:rPr>
              <a:t> = Part A</a:t>
            </a:r>
            <a:endParaRPr lang="en-US" dirty="0">
              <a:solidFill>
                <a:prstClr val="black"/>
              </a:solidFill>
              <a:latin typeface="Calibri"/>
            </a:endParaRPr>
          </a:p>
        </p:txBody>
      </p:sp>
      <p:sp>
        <p:nvSpPr>
          <p:cNvPr id="12" name="TextBox 11"/>
          <p:cNvSpPr txBox="1"/>
          <p:nvPr/>
        </p:nvSpPr>
        <p:spPr>
          <a:xfrm>
            <a:off x="7966035" y="6506646"/>
            <a:ext cx="1747157" cy="369332"/>
          </a:xfrm>
          <a:prstGeom prst="rect">
            <a:avLst/>
          </a:prstGeom>
          <a:noFill/>
        </p:spPr>
        <p:txBody>
          <a:bodyPr wrap="square" rtlCol="0">
            <a:spAutoFit/>
          </a:bodyPr>
          <a:lstStyle/>
          <a:p>
            <a:r>
              <a:rPr lang="en-US" dirty="0">
                <a:solidFill>
                  <a:schemeClr val="bg1"/>
                </a:solidFill>
                <a:latin typeface="Calibri"/>
              </a:rPr>
              <a:t>Slide </a:t>
            </a:r>
            <a:fld id="{83807F76-67F0-432C-8386-1C08816FA418}" type="slidenum">
              <a:rPr lang="en-US">
                <a:solidFill>
                  <a:schemeClr val="bg1"/>
                </a:solidFill>
                <a:latin typeface="Calibri"/>
              </a:rPr>
              <a:pPr/>
              <a:t>23</a:t>
            </a:fld>
            <a:endParaRPr lang="en-US" dirty="0">
              <a:solidFill>
                <a:schemeClr val="bg1"/>
              </a:solidFill>
              <a:latin typeface="Calibri"/>
            </a:endParaRPr>
          </a:p>
        </p:txBody>
      </p:sp>
      <p:sp>
        <p:nvSpPr>
          <p:cNvPr id="4" name="Oval 3"/>
          <p:cNvSpPr/>
          <p:nvPr/>
        </p:nvSpPr>
        <p:spPr>
          <a:xfrm>
            <a:off x="5802912" y="2099352"/>
            <a:ext cx="1283689" cy="5050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27219" y="1969698"/>
            <a:ext cx="2299855" cy="1569660"/>
          </a:xfrm>
          <a:prstGeom prst="rect">
            <a:avLst/>
          </a:prstGeom>
          <a:noFill/>
        </p:spPr>
        <p:txBody>
          <a:bodyPr wrap="square" rtlCol="0">
            <a:spAutoFit/>
          </a:bodyPr>
          <a:lstStyle/>
          <a:p>
            <a:r>
              <a:rPr lang="en-US" sz="2400" dirty="0">
                <a:solidFill>
                  <a:srgbClr val="FF0000"/>
                </a:solidFill>
              </a:rPr>
              <a:t>Chapter 2 is Standards, Chapter 1 is </a:t>
            </a:r>
          </a:p>
          <a:p>
            <a:r>
              <a:rPr lang="en-US" sz="2400" dirty="0">
                <a:solidFill>
                  <a:srgbClr val="FF0000"/>
                </a:solidFill>
              </a:rPr>
              <a:t>Classification </a:t>
            </a:r>
          </a:p>
        </p:txBody>
      </p:sp>
      <p:cxnSp>
        <p:nvCxnSpPr>
          <p:cNvPr id="21" name="Straight Arrow Connector 20"/>
          <p:cNvCxnSpPr/>
          <p:nvPr/>
        </p:nvCxnSpPr>
        <p:spPr>
          <a:xfrm>
            <a:off x="5704574" y="1968391"/>
            <a:ext cx="0" cy="28011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197560" y="1968391"/>
            <a:ext cx="350701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197560" y="1968391"/>
            <a:ext cx="0" cy="13096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73906" y="1494692"/>
            <a:ext cx="1658011" cy="461665"/>
          </a:xfrm>
          <a:prstGeom prst="rect">
            <a:avLst/>
          </a:prstGeom>
          <a:noFill/>
        </p:spPr>
        <p:txBody>
          <a:bodyPr wrap="square" rtlCol="0">
            <a:spAutoFit/>
          </a:bodyPr>
          <a:lstStyle/>
          <a:p>
            <a:r>
              <a:rPr lang="en-US" sz="2400" dirty="0">
                <a:solidFill>
                  <a:srgbClr val="FF0000"/>
                </a:solidFill>
              </a:rPr>
              <a:t>Chapter 2</a:t>
            </a:r>
          </a:p>
        </p:txBody>
      </p:sp>
      <p:pic>
        <p:nvPicPr>
          <p:cNvPr id="10" name="Picture 9">
            <a:extLst>
              <a:ext uri="{FF2B5EF4-FFF2-40B4-BE49-F238E27FC236}">
                <a16:creationId xmlns:a16="http://schemas.microsoft.com/office/drawing/2014/main" id="{829C85D4-122A-422C-B2EF-843E0254A1D0}"/>
              </a:ext>
            </a:extLst>
          </p:cNvPr>
          <p:cNvPicPr>
            <a:picLocks noChangeAspect="1"/>
          </p:cNvPicPr>
          <p:nvPr/>
        </p:nvPicPr>
        <p:blipFill>
          <a:blip r:embed="rId4"/>
          <a:stretch>
            <a:fillRect/>
          </a:stretch>
        </p:blipFill>
        <p:spPr>
          <a:xfrm>
            <a:off x="151815" y="5093422"/>
            <a:ext cx="2162759" cy="898809"/>
          </a:xfrm>
          <a:prstGeom prst="rect">
            <a:avLst/>
          </a:prstGeom>
        </p:spPr>
      </p:pic>
    </p:spTree>
    <p:extLst>
      <p:ext uri="{BB962C8B-B14F-4D97-AF65-F5344CB8AC3E}">
        <p14:creationId xmlns:p14="http://schemas.microsoft.com/office/powerpoint/2010/main" val="27446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350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2400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2450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2500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2550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2960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D47A24-1321-4CFE-ACC4-680456AD5C5B}"/>
              </a:ext>
            </a:extLst>
          </p:cNvPr>
          <p:cNvPicPr>
            <a:picLocks noChangeAspect="1"/>
          </p:cNvPicPr>
          <p:nvPr/>
        </p:nvPicPr>
        <p:blipFill>
          <a:blip r:embed="rId3"/>
          <a:stretch>
            <a:fillRect/>
          </a:stretch>
        </p:blipFill>
        <p:spPr>
          <a:xfrm>
            <a:off x="435757" y="1392795"/>
            <a:ext cx="7790049" cy="4048289"/>
          </a:xfrm>
          <a:prstGeom prst="rect">
            <a:avLst/>
          </a:prstGeom>
        </p:spPr>
      </p:pic>
      <p:sp>
        <p:nvSpPr>
          <p:cNvPr id="2" name="Title 1"/>
          <p:cNvSpPr txBox="1">
            <a:spLocks noGrp="1"/>
          </p:cNvSpPr>
          <p:nvPr>
            <p:ph type="ctrTitle" idx="4294967295"/>
          </p:nvPr>
        </p:nvSpPr>
        <p:spPr>
          <a:xfrm>
            <a:off x="0" y="0"/>
            <a:ext cx="8070850" cy="1416050"/>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dirty="0">
                <a:latin typeface="+mj-lt"/>
              </a:rPr>
              <a:t>The NAC – NDOT Regulations</a:t>
            </a:r>
            <a:br>
              <a:rPr lang="en-US" dirty="0">
                <a:latin typeface="+mj-lt"/>
              </a:rPr>
            </a:br>
            <a:r>
              <a:rPr lang="en-US" sz="4000" dirty="0">
                <a:latin typeface="+mj-lt"/>
              </a:rPr>
              <a:t>Includes BEX and NBCS Regulations</a:t>
            </a:r>
            <a:endParaRPr dirty="0">
              <a:latin typeface="+mj-lt"/>
            </a:endParaRPr>
          </a:p>
        </p:txBody>
      </p:sp>
      <p:sp>
        <p:nvSpPr>
          <p:cNvPr id="8" name="Slide Number Placeholder 7"/>
          <p:cNvSpPr>
            <a:spLocks noGrp="1"/>
          </p:cNvSpPr>
          <p:nvPr>
            <p:ph type="sldNum" idx="4"/>
          </p:nvPr>
        </p:nvSpPr>
        <p:spPr>
          <a:xfrm>
            <a:off x="7885113" y="6402388"/>
            <a:ext cx="1258887" cy="317500"/>
          </a:xfr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24</a:t>
            </a:fld>
            <a:endParaRPr lang="en-US" dirty="0">
              <a:solidFill>
                <a:schemeClr val="bg1"/>
              </a:solidFill>
              <a:latin typeface="Calibri"/>
            </a:endParaRPr>
          </a:p>
        </p:txBody>
      </p:sp>
      <p:pic>
        <p:nvPicPr>
          <p:cNvPr id="6" name="Picture 4" descr="1 &amp; 6 year plan logoCS1-2.emf"/>
          <p:cNvPicPr>
            <a:picLocks noChangeAspect="1"/>
          </p:cNvPicPr>
          <p:nvPr/>
        </p:nvPicPr>
        <p:blipFill>
          <a:blip r:embed="rId4" cstate="print"/>
          <a:srcRect/>
          <a:stretch>
            <a:fillRect/>
          </a:stretch>
        </p:blipFill>
        <p:spPr bwMode="auto">
          <a:xfrm>
            <a:off x="7516213" y="469244"/>
            <a:ext cx="1405660" cy="685351"/>
          </a:xfrm>
          <a:prstGeom prst="rect">
            <a:avLst/>
          </a:prstGeom>
          <a:noFill/>
          <a:ln w="9525">
            <a:noFill/>
            <a:miter lim="800000"/>
            <a:headEnd/>
            <a:tailEnd/>
          </a:ln>
        </p:spPr>
      </p:pic>
      <p:sp>
        <p:nvSpPr>
          <p:cNvPr id="21" name="Arrow: Left 20"/>
          <p:cNvSpPr/>
          <p:nvPr/>
        </p:nvSpPr>
        <p:spPr>
          <a:xfrm>
            <a:off x="1403169" y="4945259"/>
            <a:ext cx="5011919" cy="17518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50313" y="5404912"/>
            <a:ext cx="8071560" cy="892552"/>
          </a:xfrm>
          <a:prstGeom prst="rect">
            <a:avLst/>
          </a:prstGeom>
          <a:noFill/>
        </p:spPr>
        <p:txBody>
          <a:bodyPr wrap="square" rtlCol="0">
            <a:spAutoFit/>
          </a:bodyPr>
          <a:lstStyle/>
          <a:p>
            <a:r>
              <a:rPr lang="en-US" sz="2600" dirty="0">
                <a:hlinkClick r:id="rId5"/>
              </a:rPr>
              <a:t>http://www.sos.ne.gov/rules-and-regs/regsearch/Rules/index.cgi?l=Transportation_Dept_of</a:t>
            </a:r>
            <a:endParaRPr lang="en-US" sz="2600" dirty="0"/>
          </a:p>
        </p:txBody>
      </p:sp>
      <p:sp>
        <p:nvSpPr>
          <p:cNvPr id="14" name="Arrow: Left 13"/>
          <p:cNvSpPr/>
          <p:nvPr/>
        </p:nvSpPr>
        <p:spPr>
          <a:xfrm>
            <a:off x="1403169" y="4722981"/>
            <a:ext cx="4071257" cy="17843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74426" y="4622911"/>
            <a:ext cx="721909" cy="369332"/>
          </a:xfrm>
          <a:prstGeom prst="rect">
            <a:avLst/>
          </a:prstGeom>
          <a:noFill/>
        </p:spPr>
        <p:txBody>
          <a:bodyPr wrap="square" rtlCol="0">
            <a:spAutoFit/>
          </a:bodyPr>
          <a:lstStyle/>
          <a:p>
            <a:r>
              <a:rPr lang="en-US" b="1" dirty="0"/>
              <a:t>BEX</a:t>
            </a:r>
          </a:p>
        </p:txBody>
      </p:sp>
      <p:sp>
        <p:nvSpPr>
          <p:cNvPr id="20" name="TextBox 19"/>
          <p:cNvSpPr txBox="1"/>
          <p:nvPr/>
        </p:nvSpPr>
        <p:spPr>
          <a:xfrm>
            <a:off x="6386209" y="4835708"/>
            <a:ext cx="721909" cy="369332"/>
          </a:xfrm>
          <a:prstGeom prst="rect">
            <a:avLst/>
          </a:prstGeom>
          <a:noFill/>
        </p:spPr>
        <p:txBody>
          <a:bodyPr wrap="square" rtlCol="0">
            <a:spAutoFit/>
          </a:bodyPr>
          <a:lstStyle/>
          <a:p>
            <a:r>
              <a:rPr lang="en-US" b="1" dirty="0"/>
              <a:t>NBCS</a:t>
            </a:r>
          </a:p>
        </p:txBody>
      </p:sp>
      <p:sp>
        <p:nvSpPr>
          <p:cNvPr id="4" name="TextBox 3">
            <a:extLst>
              <a:ext uri="{FF2B5EF4-FFF2-40B4-BE49-F238E27FC236}">
                <a16:creationId xmlns:a16="http://schemas.microsoft.com/office/drawing/2014/main" id="{3003490D-964D-4C71-8E16-FD70508AA2A5}"/>
              </a:ext>
            </a:extLst>
          </p:cNvPr>
          <p:cNvSpPr txBox="1"/>
          <p:nvPr/>
        </p:nvSpPr>
        <p:spPr>
          <a:xfrm>
            <a:off x="5142523" y="2407138"/>
            <a:ext cx="3391877" cy="1200329"/>
          </a:xfrm>
          <a:prstGeom prst="rect">
            <a:avLst/>
          </a:prstGeom>
          <a:noFill/>
        </p:spPr>
        <p:txBody>
          <a:bodyPr wrap="square" rtlCol="0">
            <a:spAutoFit/>
          </a:bodyPr>
          <a:lstStyle/>
          <a:p>
            <a:pPr algn="ctr"/>
            <a:r>
              <a:rPr lang="en-US" b="1" i="1" dirty="0"/>
              <a:t>This is a screen shot of the Secretary of State’s website showing the Table of Contents for NDOT regulations</a:t>
            </a:r>
          </a:p>
        </p:txBody>
      </p:sp>
    </p:spTree>
    <p:extLst>
      <p:ext uri="{BB962C8B-B14F-4D97-AF65-F5344CB8AC3E}">
        <p14:creationId xmlns:p14="http://schemas.microsoft.com/office/powerpoint/2010/main" val="93667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9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176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23600"/>
                                  </p:stCondLst>
                                  <p:childTnLst>
                                    <p:set>
                                      <p:cBhvr>
                                        <p:cTn id="10" dur="1" fill="hold">
                                          <p:stCondLst>
                                            <p:cond delay="0"/>
                                          </p:stCondLst>
                                        </p:cTn>
                                        <p:tgtEl>
                                          <p:spTgt spid="18"/>
                                        </p:tgtEl>
                                        <p:attrNameLst>
                                          <p:attrName>style.visibility</p:attrName>
                                        </p:attrNameLst>
                                      </p:cBhvr>
                                      <p:to>
                                        <p:strVal val="visible"/>
                                      </p:to>
                                    </p:set>
                                  </p:childTnLst>
                                </p:cTn>
                              </p:par>
                              <p:par>
                                <p:cTn id="11" presetID="22" presetClass="entr" presetSubtype="2" fill="hold" grpId="0" nodeType="withEffect">
                                  <p:stCondLst>
                                    <p:cond delay="2420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0"/>
                                        <p:tgtEl>
                                          <p:spTgt spid="14"/>
                                        </p:tgtEl>
                                      </p:cBhvr>
                                    </p:animEffect>
                                  </p:childTnLst>
                                </p:cTn>
                              </p:par>
                              <p:par>
                                <p:cTn id="14" presetID="1" presetClass="entr" presetSubtype="0" fill="hold" grpId="0" nodeType="withEffect">
                                  <p:stCondLst>
                                    <p:cond delay="30000"/>
                                  </p:stCondLst>
                                  <p:childTnLst>
                                    <p:set>
                                      <p:cBhvr>
                                        <p:cTn id="15" dur="1" fill="hold">
                                          <p:stCondLst>
                                            <p:cond delay="0"/>
                                          </p:stCondLst>
                                        </p:cTn>
                                        <p:tgtEl>
                                          <p:spTgt spid="20"/>
                                        </p:tgtEl>
                                        <p:attrNameLst>
                                          <p:attrName>style.visibility</p:attrName>
                                        </p:attrNameLst>
                                      </p:cBhvr>
                                      <p:to>
                                        <p:strVal val="visible"/>
                                      </p:to>
                                    </p:set>
                                  </p:childTnLst>
                                </p:cTn>
                              </p:par>
                              <p:par>
                                <p:cTn id="16" presetID="22" presetClass="entr" presetSubtype="2" fill="hold" grpId="0" nodeType="withEffect">
                                  <p:stCondLst>
                                    <p:cond delay="30100"/>
                                  </p:stCondLst>
                                  <p:childTnLst>
                                    <p:set>
                                      <p:cBhvr>
                                        <p:cTn id="17" dur="1" fill="hold">
                                          <p:stCondLst>
                                            <p:cond delay="0"/>
                                          </p:stCondLst>
                                        </p:cTn>
                                        <p:tgtEl>
                                          <p:spTgt spid="21"/>
                                        </p:tgtEl>
                                        <p:attrNameLst>
                                          <p:attrName>style.visibility</p:attrName>
                                        </p:attrNameLst>
                                      </p:cBhvr>
                                      <p:to>
                                        <p:strVal val="visible"/>
                                      </p:to>
                                    </p:set>
                                    <p:animEffect transition="in" filter="wipe(right)">
                                      <p:cBhvr>
                                        <p:cTn id="18"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14" grpId="0" animBg="1"/>
      <p:bldP spid="18" grpId="0"/>
      <p:bldP spid="20"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4F9BA3-626E-4301-B7C9-0EF7DD149CC8}"/>
              </a:ext>
            </a:extLst>
          </p:cNvPr>
          <p:cNvPicPr>
            <a:picLocks noChangeAspect="1"/>
          </p:cNvPicPr>
          <p:nvPr/>
        </p:nvPicPr>
        <p:blipFill>
          <a:blip r:embed="rId3"/>
          <a:stretch>
            <a:fillRect/>
          </a:stretch>
        </p:blipFill>
        <p:spPr>
          <a:xfrm>
            <a:off x="0" y="22700"/>
            <a:ext cx="9144000" cy="5144562"/>
          </a:xfrm>
          <a:prstGeom prst="rect">
            <a:avLst/>
          </a:prstGeom>
        </p:spPr>
      </p:pic>
      <p:sp>
        <p:nvSpPr>
          <p:cNvPr id="2" name="Slide Number Placeholder 7">
            <a:extLst>
              <a:ext uri="{FF2B5EF4-FFF2-40B4-BE49-F238E27FC236}">
                <a16:creationId xmlns:a16="http://schemas.microsoft.com/office/drawing/2014/main" id="{BCA1ED2B-0713-452F-A918-E28C4F22F57F}"/>
              </a:ext>
            </a:extLst>
          </p:cNvPr>
          <p:cNvSpPr txBox="1">
            <a:spLocks/>
          </p:cNvSpPr>
          <p:nvPr/>
        </p:nvSpPr>
        <p:spPr>
          <a:xfrm>
            <a:off x="7885113" y="6402388"/>
            <a:ext cx="1258887" cy="31750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25</a:t>
            </a:fld>
            <a:endParaRPr lang="en-US" dirty="0">
              <a:solidFill>
                <a:schemeClr val="bg1"/>
              </a:solidFill>
              <a:latin typeface="Calibri"/>
            </a:endParaRPr>
          </a:p>
        </p:txBody>
      </p:sp>
      <p:sp>
        <p:nvSpPr>
          <p:cNvPr id="10" name="TextBox 9">
            <a:extLst>
              <a:ext uri="{FF2B5EF4-FFF2-40B4-BE49-F238E27FC236}">
                <a16:creationId xmlns:a16="http://schemas.microsoft.com/office/drawing/2014/main" id="{BAC03170-81CA-4757-8DEC-8763831FE412}"/>
              </a:ext>
            </a:extLst>
          </p:cNvPr>
          <p:cNvSpPr txBox="1"/>
          <p:nvPr/>
        </p:nvSpPr>
        <p:spPr>
          <a:xfrm>
            <a:off x="0" y="5747404"/>
            <a:ext cx="9144000" cy="369332"/>
          </a:xfrm>
          <a:prstGeom prst="rect">
            <a:avLst/>
          </a:prstGeom>
          <a:noFill/>
        </p:spPr>
        <p:txBody>
          <a:bodyPr wrap="square" rtlCol="0">
            <a:spAutoFit/>
          </a:bodyPr>
          <a:lstStyle/>
          <a:p>
            <a:pPr algn="ctr"/>
            <a:r>
              <a:rPr lang="en-US" dirty="0">
                <a:hlinkClick r:id="rId4"/>
              </a:rPr>
              <a:t>https://dot.nebraska.gov/business-center/lpa/boards-liaison/bex/downloads/</a:t>
            </a:r>
            <a:endParaRPr lang="en-US" dirty="0"/>
          </a:p>
        </p:txBody>
      </p:sp>
    </p:spTree>
    <p:extLst>
      <p:ext uri="{BB962C8B-B14F-4D97-AF65-F5344CB8AC3E}">
        <p14:creationId xmlns:p14="http://schemas.microsoft.com/office/powerpoint/2010/main" val="524557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7">
            <a:extLst>
              <a:ext uri="{FF2B5EF4-FFF2-40B4-BE49-F238E27FC236}">
                <a16:creationId xmlns:a16="http://schemas.microsoft.com/office/drawing/2014/main" id="{BCA1ED2B-0713-452F-A918-E28C4F22F57F}"/>
              </a:ext>
            </a:extLst>
          </p:cNvPr>
          <p:cNvSpPr txBox="1">
            <a:spLocks/>
          </p:cNvSpPr>
          <p:nvPr/>
        </p:nvSpPr>
        <p:spPr>
          <a:xfrm>
            <a:off x="7885113" y="6402388"/>
            <a:ext cx="1258887" cy="31750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26</a:t>
            </a:fld>
            <a:endParaRPr lang="en-US" dirty="0">
              <a:solidFill>
                <a:schemeClr val="bg1"/>
              </a:solidFill>
              <a:latin typeface="Calibri"/>
            </a:endParaRPr>
          </a:p>
        </p:txBody>
      </p:sp>
      <p:sp>
        <p:nvSpPr>
          <p:cNvPr id="6" name="TextBox 5">
            <a:extLst>
              <a:ext uri="{FF2B5EF4-FFF2-40B4-BE49-F238E27FC236}">
                <a16:creationId xmlns:a16="http://schemas.microsoft.com/office/drawing/2014/main" id="{B6CE5553-6FCA-4A12-B30C-4A1EDE77E2CC}"/>
              </a:ext>
            </a:extLst>
          </p:cNvPr>
          <p:cNvSpPr txBox="1"/>
          <p:nvPr/>
        </p:nvSpPr>
        <p:spPr>
          <a:xfrm>
            <a:off x="0" y="5320723"/>
            <a:ext cx="9144000" cy="369332"/>
          </a:xfrm>
          <a:prstGeom prst="rect">
            <a:avLst/>
          </a:prstGeom>
          <a:noFill/>
        </p:spPr>
        <p:txBody>
          <a:bodyPr wrap="square" rtlCol="0">
            <a:spAutoFit/>
          </a:bodyPr>
          <a:lstStyle/>
          <a:p>
            <a:pPr algn="ctr"/>
            <a:r>
              <a:rPr lang="en-US" dirty="0">
                <a:hlinkClick r:id="rId3"/>
              </a:rPr>
              <a:t>https://dot.nebraska.gov/business-center/lpa/boards-liaison/nbcs/downloads/</a:t>
            </a:r>
            <a:endParaRPr lang="en-US" dirty="0"/>
          </a:p>
        </p:txBody>
      </p:sp>
      <p:pic>
        <p:nvPicPr>
          <p:cNvPr id="4" name="Picture 3">
            <a:extLst>
              <a:ext uri="{FF2B5EF4-FFF2-40B4-BE49-F238E27FC236}">
                <a16:creationId xmlns:a16="http://schemas.microsoft.com/office/drawing/2014/main" id="{833915F1-F953-4C69-B933-077DF6AF13C1}"/>
              </a:ext>
            </a:extLst>
          </p:cNvPr>
          <p:cNvPicPr>
            <a:picLocks noChangeAspect="1"/>
          </p:cNvPicPr>
          <p:nvPr/>
        </p:nvPicPr>
        <p:blipFill>
          <a:blip r:embed="rId4"/>
          <a:stretch>
            <a:fillRect/>
          </a:stretch>
        </p:blipFill>
        <p:spPr>
          <a:xfrm>
            <a:off x="0" y="1167945"/>
            <a:ext cx="9144000" cy="3248482"/>
          </a:xfrm>
          <a:prstGeom prst="rect">
            <a:avLst/>
          </a:prstGeom>
        </p:spPr>
      </p:pic>
    </p:spTree>
    <p:extLst>
      <p:ext uri="{BB962C8B-B14F-4D97-AF65-F5344CB8AC3E}">
        <p14:creationId xmlns:p14="http://schemas.microsoft.com/office/powerpoint/2010/main" val="860799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60943" y="793567"/>
            <a:ext cx="7658100" cy="5105400"/>
          </a:xfrm>
          <a:prstGeom prst="rect">
            <a:avLst/>
          </a:prstGeom>
        </p:spPr>
      </p:pic>
      <p:sp>
        <p:nvSpPr>
          <p:cNvPr id="2" name="Title 1"/>
          <p:cNvSpPr txBox="1">
            <a:spLocks noGrp="1"/>
          </p:cNvSpPr>
          <p:nvPr>
            <p:ph type="ctrTitle" idx="4294967295"/>
          </p:nvPr>
        </p:nvSpPr>
        <p:spPr>
          <a:xfrm>
            <a:off x="2278380" y="0"/>
            <a:ext cx="6421120" cy="941388"/>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Title 428</a:t>
            </a:r>
            <a:r>
              <a:rPr lang="en-US" dirty="0">
                <a:latin typeface="+mj-lt"/>
              </a:rPr>
              <a:t> Chapter 1</a:t>
            </a:r>
            <a:endParaRPr dirty="0">
              <a:latin typeface="+mj-lt"/>
            </a:endParaRPr>
          </a:p>
        </p:txBody>
      </p:sp>
      <p:sp>
        <p:nvSpPr>
          <p:cNvPr id="8" name="Slide Number Placeholder 7"/>
          <p:cNvSpPr>
            <a:spLocks noGrp="1"/>
          </p:cNvSpPr>
          <p:nvPr>
            <p:ph type="sldNum" idx="4"/>
          </p:nvPr>
        </p:nvSpPr>
        <p:spPr>
          <a:xfrm>
            <a:off x="7885113" y="6402388"/>
            <a:ext cx="1258887" cy="317500"/>
          </a:xfr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27</a:t>
            </a:fld>
            <a:endParaRPr lang="en-US" dirty="0">
              <a:solidFill>
                <a:schemeClr val="bg1"/>
              </a:solidFill>
              <a:latin typeface="Calibri"/>
            </a:endParaRPr>
          </a:p>
        </p:txBody>
      </p:sp>
      <p:pic>
        <p:nvPicPr>
          <p:cNvPr id="6" name="Picture 4" descr="1 &amp; 6 year plan logoCS1-2.emf"/>
          <p:cNvPicPr>
            <a:picLocks noChangeAspect="1"/>
          </p:cNvPicPr>
          <p:nvPr/>
        </p:nvPicPr>
        <p:blipFill>
          <a:blip r:embed="rId4" cstate="print"/>
          <a:srcRect/>
          <a:stretch>
            <a:fillRect/>
          </a:stretch>
        </p:blipFill>
        <p:spPr bwMode="auto">
          <a:xfrm>
            <a:off x="7516213" y="469244"/>
            <a:ext cx="1405660" cy="685351"/>
          </a:xfrm>
          <a:prstGeom prst="rect">
            <a:avLst/>
          </a:prstGeom>
          <a:noFill/>
          <a:ln w="9525">
            <a:noFill/>
            <a:miter lim="800000"/>
            <a:headEnd/>
            <a:tailEnd/>
          </a:ln>
        </p:spPr>
      </p:pic>
      <p:sp>
        <p:nvSpPr>
          <p:cNvPr id="5" name="TextBox 4"/>
          <p:cNvSpPr txBox="1"/>
          <p:nvPr/>
        </p:nvSpPr>
        <p:spPr>
          <a:xfrm>
            <a:off x="0" y="5509840"/>
            <a:ext cx="9144000" cy="830997"/>
          </a:xfrm>
          <a:prstGeom prst="rect">
            <a:avLst/>
          </a:prstGeom>
          <a:solidFill>
            <a:schemeClr val="bg1"/>
          </a:solidFill>
        </p:spPr>
        <p:txBody>
          <a:bodyPr wrap="square" rtlCol="0">
            <a:spAutoFit/>
          </a:bodyPr>
          <a:lstStyle/>
          <a:p>
            <a:r>
              <a:rPr lang="en-US" sz="2400" dirty="0">
                <a:hlinkClick r:id="rId5"/>
              </a:rPr>
              <a:t>http://www.sos.ne.gov/rules-and-regs/regsearch/Rules/Transportation_Dept_of/Title-428/Chapter-1.pdf</a:t>
            </a:r>
            <a:endParaRPr lang="en-US" sz="2400" dirty="0"/>
          </a:p>
        </p:txBody>
      </p:sp>
    </p:spTree>
    <p:extLst>
      <p:ext uri="{BB962C8B-B14F-4D97-AF65-F5344CB8AC3E}">
        <p14:creationId xmlns:p14="http://schemas.microsoft.com/office/powerpoint/2010/main" val="3402133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60A9B6-8BD2-4DD8-8E26-7E4A1CC4E118}"/>
              </a:ext>
            </a:extLst>
          </p:cNvPr>
          <p:cNvPicPr>
            <a:picLocks noChangeAspect="1"/>
          </p:cNvPicPr>
          <p:nvPr/>
        </p:nvPicPr>
        <p:blipFill>
          <a:blip r:embed="rId3"/>
          <a:stretch>
            <a:fillRect/>
          </a:stretch>
        </p:blipFill>
        <p:spPr>
          <a:xfrm>
            <a:off x="0" y="450712"/>
            <a:ext cx="9144000" cy="5562975"/>
          </a:xfrm>
          <a:prstGeom prst="rect">
            <a:avLst/>
          </a:prstGeom>
        </p:spPr>
      </p:pic>
      <p:sp>
        <p:nvSpPr>
          <p:cNvPr id="2" name="Slide Number Placeholder 7">
            <a:extLst>
              <a:ext uri="{FF2B5EF4-FFF2-40B4-BE49-F238E27FC236}">
                <a16:creationId xmlns:a16="http://schemas.microsoft.com/office/drawing/2014/main" id="{BCA1ED2B-0713-452F-A918-E28C4F22F57F}"/>
              </a:ext>
            </a:extLst>
          </p:cNvPr>
          <p:cNvSpPr txBox="1">
            <a:spLocks/>
          </p:cNvSpPr>
          <p:nvPr/>
        </p:nvSpPr>
        <p:spPr>
          <a:xfrm>
            <a:off x="7885113" y="6402388"/>
            <a:ext cx="1258887" cy="31750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Calibri"/>
              </a:rPr>
              <a:t>Slide </a:t>
            </a:r>
            <a:fld id="{8B38DBA3-52F9-4AF4-A6A4-FA4D7DB2F99C}" type="slidenum">
              <a:rPr lang="en-US" smtClean="0">
                <a:solidFill>
                  <a:schemeClr val="bg1"/>
                </a:solidFill>
                <a:latin typeface="Calibri"/>
              </a:rPr>
              <a:pPr/>
              <a:t>28</a:t>
            </a:fld>
            <a:endParaRPr lang="en-US" dirty="0">
              <a:solidFill>
                <a:schemeClr val="bg1"/>
              </a:solidFill>
              <a:latin typeface="Calibri"/>
            </a:endParaRPr>
          </a:p>
        </p:txBody>
      </p:sp>
      <p:sp>
        <p:nvSpPr>
          <p:cNvPr id="4" name="Oval 3">
            <a:extLst>
              <a:ext uri="{FF2B5EF4-FFF2-40B4-BE49-F238E27FC236}">
                <a16:creationId xmlns:a16="http://schemas.microsoft.com/office/drawing/2014/main" id="{13F841FE-A8E1-4DF8-A94A-4C615CC00C29}"/>
              </a:ext>
            </a:extLst>
          </p:cNvPr>
          <p:cNvSpPr/>
          <p:nvPr/>
        </p:nvSpPr>
        <p:spPr>
          <a:xfrm>
            <a:off x="2566855" y="5416973"/>
            <a:ext cx="2567854" cy="5310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6CE5553-6FCA-4A12-B30C-4A1EDE77E2CC}"/>
              </a:ext>
            </a:extLst>
          </p:cNvPr>
          <p:cNvSpPr txBox="1"/>
          <p:nvPr/>
        </p:nvSpPr>
        <p:spPr>
          <a:xfrm>
            <a:off x="5430694" y="5220828"/>
            <a:ext cx="4126524" cy="923330"/>
          </a:xfrm>
          <a:prstGeom prst="rect">
            <a:avLst/>
          </a:prstGeom>
          <a:noFill/>
        </p:spPr>
        <p:txBody>
          <a:bodyPr wrap="square" rtlCol="0">
            <a:spAutoFit/>
          </a:bodyPr>
          <a:lstStyle/>
          <a:p>
            <a:r>
              <a:rPr lang="en-US" dirty="0">
                <a:hlinkClick r:id="rId4"/>
              </a:rPr>
              <a:t>https://dot.nebraska.gov/policies-and-disclaimers/rules-regulations-and-guidance-documents/</a:t>
            </a:r>
            <a:endParaRPr lang="en-US" dirty="0"/>
          </a:p>
        </p:txBody>
      </p:sp>
    </p:spTree>
    <p:extLst>
      <p:ext uri="{BB962C8B-B14F-4D97-AF65-F5344CB8AC3E}">
        <p14:creationId xmlns:p14="http://schemas.microsoft.com/office/powerpoint/2010/main" val="166629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7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3280"/>
            <a:ext cx="8463099" cy="1325563"/>
          </a:xfrm>
        </p:spPr>
        <p:txBody>
          <a:bodyPr>
            <a:normAutofit fontScale="90000"/>
          </a:bodyPr>
          <a:lstStyle/>
          <a:p>
            <a:r>
              <a:rPr lang="en-US" dirty="0"/>
              <a:t>Video Series – Topics Summary</a:t>
            </a:r>
            <a:br>
              <a:rPr lang="en-US" dirty="0"/>
            </a:br>
            <a:r>
              <a:rPr lang="en-US" sz="3600" dirty="0"/>
              <a:t>Managing Nebraska’s Public Roads and Streets</a:t>
            </a:r>
            <a:endParaRPr lang="en-US" dirty="0"/>
          </a:p>
        </p:txBody>
      </p:sp>
      <p:sp>
        <p:nvSpPr>
          <p:cNvPr id="3" name="Content Placeholder 2"/>
          <p:cNvSpPr>
            <a:spLocks noGrp="1"/>
          </p:cNvSpPr>
          <p:nvPr>
            <p:ph idx="1"/>
          </p:nvPr>
        </p:nvSpPr>
        <p:spPr>
          <a:xfrm>
            <a:off x="1714499" y="2286000"/>
            <a:ext cx="6840439" cy="3167332"/>
          </a:xfrm>
        </p:spPr>
        <p:txBody>
          <a:bodyPr>
            <a:normAutofit/>
          </a:bodyPr>
          <a:lstStyle/>
          <a:p>
            <a:pPr>
              <a:spcAft>
                <a:spcPts val="600"/>
              </a:spcAft>
            </a:pPr>
            <a:r>
              <a:rPr lang="en-US" dirty="0"/>
              <a:t>Introduction – The “Big Picture” </a:t>
            </a:r>
          </a:p>
          <a:p>
            <a:pPr>
              <a:spcAft>
                <a:spcPts val="600"/>
              </a:spcAft>
            </a:pPr>
            <a:r>
              <a:rPr lang="en-US" dirty="0"/>
              <a:t>Classification and Standards – a series of videos</a:t>
            </a:r>
          </a:p>
          <a:p>
            <a:pPr>
              <a:spcAft>
                <a:spcPts val="600"/>
              </a:spcAft>
            </a:pPr>
            <a:r>
              <a:rPr lang="en-US" dirty="0"/>
              <a:t>Transportation Asset Management</a:t>
            </a:r>
          </a:p>
          <a:p>
            <a:pPr>
              <a:spcAft>
                <a:spcPts val="600"/>
              </a:spcAft>
            </a:pPr>
            <a:r>
              <a:rPr lang="en-US" dirty="0"/>
              <a:t>Bridge Inspections</a:t>
            </a:r>
          </a:p>
          <a:p>
            <a:pPr>
              <a:spcAft>
                <a:spcPts val="600"/>
              </a:spcAft>
            </a:pPr>
            <a:r>
              <a:rPr lang="en-US" dirty="0"/>
              <a:t>Records Management</a:t>
            </a:r>
          </a:p>
        </p:txBody>
      </p:sp>
      <p:sp>
        <p:nvSpPr>
          <p:cNvPr id="4" name="Slide Number Placeholder 10"/>
          <p:cNvSpPr>
            <a:spLocks noGrp="1"/>
          </p:cNvSpPr>
          <p:nvPr>
            <p:ph type="sldNum" idx="4294967295"/>
          </p:nvPr>
        </p:nvSpPr>
        <p:spPr>
          <a:xfrm>
            <a:off x="8143875" y="6429375"/>
            <a:ext cx="1000125" cy="476250"/>
          </a:xfrm>
          <a:prstGeom prst="rect">
            <a:avLst/>
          </a:prstGeo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29</a:t>
            </a:fld>
            <a:endParaRPr lang="en-US" dirty="0">
              <a:solidFill>
                <a:schemeClr val="bg1"/>
              </a:solidFill>
              <a:latin typeface="Calibri"/>
            </a:endParaRPr>
          </a:p>
        </p:txBody>
      </p:sp>
    </p:spTree>
    <p:extLst>
      <p:ext uri="{BB962C8B-B14F-4D97-AF65-F5344CB8AC3E}">
        <p14:creationId xmlns:p14="http://schemas.microsoft.com/office/powerpoint/2010/main" val="239417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6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4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686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054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1101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C4F3-4EB4-412A-A5DB-53C2A680E43C}"/>
              </a:ext>
            </a:extLst>
          </p:cNvPr>
          <p:cNvSpPr>
            <a:spLocks noGrp="1"/>
          </p:cNvSpPr>
          <p:nvPr>
            <p:ph type="title"/>
          </p:nvPr>
        </p:nvSpPr>
        <p:spPr>
          <a:xfrm>
            <a:off x="0" y="1"/>
            <a:ext cx="9089292" cy="898768"/>
          </a:xfrm>
        </p:spPr>
        <p:txBody>
          <a:bodyPr>
            <a:normAutofit/>
          </a:bodyPr>
          <a:lstStyle/>
          <a:p>
            <a:pPr algn="ctr"/>
            <a:r>
              <a:rPr lang="en-US" dirty="0"/>
              <a:t>Leading up to   .     .      .    </a:t>
            </a:r>
          </a:p>
        </p:txBody>
      </p:sp>
      <p:sp>
        <p:nvSpPr>
          <p:cNvPr id="8" name="TextBox 7">
            <a:extLst>
              <a:ext uri="{FF2B5EF4-FFF2-40B4-BE49-F238E27FC236}">
                <a16:creationId xmlns:a16="http://schemas.microsoft.com/office/drawing/2014/main" id="{BCBC17DC-E084-419C-A86E-989258F1F241}"/>
              </a:ext>
            </a:extLst>
          </p:cNvPr>
          <p:cNvSpPr txBox="1"/>
          <p:nvPr/>
        </p:nvSpPr>
        <p:spPr>
          <a:xfrm>
            <a:off x="7772402"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3</a:t>
            </a:fld>
            <a:endParaRPr lang="en-US" dirty="0">
              <a:solidFill>
                <a:schemeClr val="bg1"/>
              </a:solidFill>
              <a:latin typeface="Calibri"/>
            </a:endParaRPr>
          </a:p>
        </p:txBody>
      </p:sp>
      <p:pic>
        <p:nvPicPr>
          <p:cNvPr id="13" name="Picture 12">
            <a:extLst>
              <a:ext uri="{FF2B5EF4-FFF2-40B4-BE49-F238E27FC236}">
                <a16:creationId xmlns:a16="http://schemas.microsoft.com/office/drawing/2014/main" id="{83F22EA1-4555-489C-B272-7DD09EC4E917}"/>
              </a:ext>
            </a:extLst>
          </p:cNvPr>
          <p:cNvPicPr>
            <a:picLocks noChangeAspect="1"/>
          </p:cNvPicPr>
          <p:nvPr/>
        </p:nvPicPr>
        <p:blipFill>
          <a:blip r:embed="rId3"/>
          <a:stretch>
            <a:fillRect/>
          </a:stretch>
        </p:blipFill>
        <p:spPr>
          <a:xfrm>
            <a:off x="2198809" y="1219826"/>
            <a:ext cx="4746381" cy="4604860"/>
          </a:xfrm>
          <a:prstGeom prst="rect">
            <a:avLst/>
          </a:prstGeom>
        </p:spPr>
      </p:pic>
      <p:sp>
        <p:nvSpPr>
          <p:cNvPr id="14" name="TextBox 13">
            <a:extLst>
              <a:ext uri="{FF2B5EF4-FFF2-40B4-BE49-F238E27FC236}">
                <a16:creationId xmlns:a16="http://schemas.microsoft.com/office/drawing/2014/main" id="{B7B4304B-FF0F-41DE-9222-09EF3E552A41}"/>
              </a:ext>
            </a:extLst>
          </p:cNvPr>
          <p:cNvSpPr txBox="1"/>
          <p:nvPr/>
        </p:nvSpPr>
        <p:spPr>
          <a:xfrm>
            <a:off x="1265117" y="5824686"/>
            <a:ext cx="6934200" cy="369332"/>
          </a:xfrm>
          <a:prstGeom prst="rect">
            <a:avLst/>
          </a:prstGeom>
          <a:noFill/>
        </p:spPr>
        <p:txBody>
          <a:bodyPr wrap="square" rtlCol="0">
            <a:spAutoFit/>
          </a:bodyPr>
          <a:lstStyle/>
          <a:p>
            <a:r>
              <a:rPr lang="en-US" i="1" dirty="0"/>
              <a:t>Crisis on the Highways</a:t>
            </a:r>
            <a:r>
              <a:rPr lang="en-US" dirty="0"/>
              <a:t>, September/October 1948, Omaha World Herald</a:t>
            </a:r>
          </a:p>
        </p:txBody>
      </p:sp>
      <p:sp>
        <p:nvSpPr>
          <p:cNvPr id="9" name="Title 1">
            <a:extLst>
              <a:ext uri="{FF2B5EF4-FFF2-40B4-BE49-F238E27FC236}">
                <a16:creationId xmlns:a16="http://schemas.microsoft.com/office/drawing/2014/main" id="{6D93468F-14DA-4659-95B1-51953031D7DA}"/>
              </a:ext>
            </a:extLst>
          </p:cNvPr>
          <p:cNvSpPr txBox="1">
            <a:spLocks/>
          </p:cNvSpPr>
          <p:nvPr/>
        </p:nvSpPr>
        <p:spPr>
          <a:xfrm>
            <a:off x="132863" y="485876"/>
            <a:ext cx="9089292" cy="10207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t>Nebraska’s Landmark Legislation in 1969</a:t>
            </a:r>
          </a:p>
        </p:txBody>
      </p:sp>
    </p:spTree>
    <p:extLst>
      <p:ext uri="{BB962C8B-B14F-4D97-AF65-F5344CB8AC3E}">
        <p14:creationId xmlns:p14="http://schemas.microsoft.com/office/powerpoint/2010/main" val="275951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30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34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67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1170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9144000" cy="2387600"/>
          </a:xfrm>
        </p:spPr>
        <p:txBody>
          <a:bodyPr>
            <a:normAutofit/>
          </a:bodyPr>
          <a:lstStyle/>
          <a:p>
            <a:r>
              <a:rPr lang="en-US" dirty="0"/>
              <a:t>Managing Nebraska’s </a:t>
            </a:r>
            <a:br>
              <a:rPr lang="en-US" dirty="0"/>
            </a:br>
            <a:r>
              <a:rPr lang="en-US" dirty="0"/>
              <a:t>Public Roads and Streets</a:t>
            </a:r>
          </a:p>
        </p:txBody>
      </p:sp>
      <p:sp>
        <p:nvSpPr>
          <p:cNvPr id="3" name="Subtitle 2"/>
          <p:cNvSpPr>
            <a:spLocks noGrp="1"/>
          </p:cNvSpPr>
          <p:nvPr>
            <p:ph type="subTitle" idx="1"/>
          </p:nvPr>
        </p:nvSpPr>
        <p:spPr>
          <a:xfrm>
            <a:off x="2227216" y="3252653"/>
            <a:ext cx="4755118" cy="514619"/>
          </a:xfrm>
        </p:spPr>
        <p:txBody>
          <a:bodyPr>
            <a:normAutofit/>
          </a:bodyPr>
          <a:lstStyle/>
          <a:p>
            <a:r>
              <a:rPr lang="en-US" sz="2800" b="1" dirty="0">
                <a:solidFill>
                  <a:schemeClr val="tx1"/>
                </a:solidFill>
                <a:latin typeface="+mj-lt"/>
              </a:rPr>
              <a:t>Introduction to Video Series</a:t>
            </a: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30</a:t>
            </a:fld>
            <a:endParaRPr lang="en-US" dirty="0">
              <a:solidFill>
                <a:schemeClr val="bg1"/>
              </a:solidFill>
              <a:latin typeface="Calibri"/>
            </a:endParaRPr>
          </a:p>
        </p:txBody>
      </p:sp>
      <p:pic>
        <p:nvPicPr>
          <p:cNvPr id="4" name="Picture 3" descr="1 &amp; 6 year plan logoCS1-2.emf"/>
          <p:cNvPicPr>
            <a:picLocks noChangeAspect="1"/>
          </p:cNvPicPr>
          <p:nvPr/>
        </p:nvPicPr>
        <p:blipFill>
          <a:blip r:embed="rId3" cstate="print"/>
          <a:stretch>
            <a:fillRect/>
          </a:stretch>
        </p:blipFill>
        <p:spPr>
          <a:xfrm>
            <a:off x="125801" y="5019797"/>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966" y="5112942"/>
            <a:ext cx="3266500" cy="1306600"/>
          </a:xfrm>
          <a:prstGeom prst="rect">
            <a:avLst/>
          </a:prstGeom>
        </p:spPr>
      </p:pic>
      <p:sp>
        <p:nvSpPr>
          <p:cNvPr id="8" name="TextBox 7"/>
          <p:cNvSpPr txBox="1"/>
          <p:nvPr/>
        </p:nvSpPr>
        <p:spPr>
          <a:xfrm>
            <a:off x="2579778" y="6298168"/>
            <a:ext cx="1393794" cy="369332"/>
          </a:xfrm>
          <a:prstGeom prst="rect">
            <a:avLst/>
          </a:prstGeom>
          <a:noFill/>
        </p:spPr>
        <p:txBody>
          <a:bodyPr wrap="square" rtlCol="0">
            <a:spAutoFit/>
          </a:bodyPr>
          <a:lstStyle/>
          <a:p>
            <a:r>
              <a:rPr lang="en-US" dirty="0">
                <a:solidFill>
                  <a:prstClr val="black"/>
                </a:solidFill>
                <a:latin typeface="Calibri"/>
              </a:rPr>
              <a:t>8/3/2019</a:t>
            </a:r>
          </a:p>
        </p:txBody>
      </p:sp>
      <p:pic>
        <p:nvPicPr>
          <p:cNvPr id="9" name="Picture 8"/>
          <p:cNvPicPr>
            <a:picLocks noChangeAspect="1"/>
          </p:cNvPicPr>
          <p:nvPr/>
        </p:nvPicPr>
        <p:blipFill>
          <a:blip r:embed="rId5"/>
          <a:stretch>
            <a:fillRect/>
          </a:stretch>
        </p:blipFill>
        <p:spPr>
          <a:xfrm>
            <a:off x="1803281" y="10530"/>
            <a:ext cx="2722715" cy="1574904"/>
          </a:xfrm>
          <a:prstGeom prst="rect">
            <a:avLst/>
          </a:prstGeom>
        </p:spPr>
      </p:pic>
      <p:pic>
        <p:nvPicPr>
          <p:cNvPr id="10" name="Picture 9"/>
          <p:cNvPicPr>
            <a:picLocks noChangeAspect="1"/>
          </p:cNvPicPr>
          <p:nvPr/>
        </p:nvPicPr>
        <p:blipFill>
          <a:blip r:embed="rId6"/>
          <a:stretch>
            <a:fillRect/>
          </a:stretch>
        </p:blipFill>
        <p:spPr>
          <a:xfrm>
            <a:off x="4805706" y="10530"/>
            <a:ext cx="2867751" cy="1568390"/>
          </a:xfrm>
          <a:prstGeom prst="rect">
            <a:avLst/>
          </a:prstGeom>
        </p:spPr>
      </p:pic>
      <p:pic>
        <p:nvPicPr>
          <p:cNvPr id="11" name="Picture 10"/>
          <p:cNvPicPr>
            <a:picLocks noChangeAspect="1"/>
          </p:cNvPicPr>
          <p:nvPr/>
        </p:nvPicPr>
        <p:blipFill>
          <a:blip r:embed="rId7"/>
          <a:stretch>
            <a:fillRect/>
          </a:stretch>
        </p:blipFill>
        <p:spPr>
          <a:xfrm>
            <a:off x="0" y="-19420"/>
            <a:ext cx="1226622" cy="1977843"/>
          </a:xfrm>
          <a:prstGeom prst="rect">
            <a:avLst/>
          </a:prstGeom>
        </p:spPr>
      </p:pic>
      <p:pic>
        <p:nvPicPr>
          <p:cNvPr id="12" name="Picture 11"/>
          <p:cNvPicPr>
            <a:picLocks noChangeAspect="1"/>
          </p:cNvPicPr>
          <p:nvPr/>
        </p:nvPicPr>
        <p:blipFill>
          <a:blip r:embed="rId8"/>
          <a:stretch>
            <a:fillRect/>
          </a:stretch>
        </p:blipFill>
        <p:spPr>
          <a:xfrm>
            <a:off x="6982334" y="3468257"/>
            <a:ext cx="2037331" cy="1367373"/>
          </a:xfrm>
          <a:prstGeom prst="rect">
            <a:avLst/>
          </a:prstGeom>
        </p:spPr>
      </p:pic>
      <p:pic>
        <p:nvPicPr>
          <p:cNvPr id="13" name="Picture 12"/>
          <p:cNvPicPr>
            <a:picLocks noChangeAspect="1"/>
          </p:cNvPicPr>
          <p:nvPr/>
        </p:nvPicPr>
        <p:blipFill>
          <a:blip r:embed="rId9"/>
          <a:stretch>
            <a:fillRect/>
          </a:stretch>
        </p:blipFill>
        <p:spPr>
          <a:xfrm>
            <a:off x="7873068" y="-7481"/>
            <a:ext cx="1253844" cy="1965903"/>
          </a:xfrm>
          <a:prstGeom prst="rect">
            <a:avLst/>
          </a:prstGeom>
        </p:spPr>
      </p:pic>
      <p:pic>
        <p:nvPicPr>
          <p:cNvPr id="14" name="Picture 13"/>
          <p:cNvPicPr>
            <a:picLocks noChangeAspect="1"/>
          </p:cNvPicPr>
          <p:nvPr/>
        </p:nvPicPr>
        <p:blipFill>
          <a:blip r:embed="rId10"/>
          <a:stretch>
            <a:fillRect/>
          </a:stretch>
        </p:blipFill>
        <p:spPr>
          <a:xfrm>
            <a:off x="-1" y="3468257"/>
            <a:ext cx="2227217" cy="1384301"/>
          </a:xfrm>
          <a:prstGeom prst="rect">
            <a:avLst/>
          </a:prstGeom>
        </p:spPr>
      </p:pic>
      <p:sp>
        <p:nvSpPr>
          <p:cNvPr id="15" name="TextBox 14"/>
          <p:cNvSpPr txBox="1"/>
          <p:nvPr/>
        </p:nvSpPr>
        <p:spPr>
          <a:xfrm>
            <a:off x="125801" y="6496880"/>
            <a:ext cx="1975611" cy="369332"/>
          </a:xfrm>
          <a:prstGeom prst="rect">
            <a:avLst/>
          </a:prstGeom>
          <a:noFill/>
        </p:spPr>
        <p:txBody>
          <a:bodyPr wrap="square" rtlCol="0">
            <a:spAutoFit/>
          </a:bodyPr>
          <a:lstStyle/>
          <a:p>
            <a:r>
              <a:rPr lang="en-US" dirty="0">
                <a:solidFill>
                  <a:schemeClr val="bg1"/>
                </a:solidFill>
              </a:rPr>
              <a:t>Video: Prelude</a:t>
            </a:r>
          </a:p>
        </p:txBody>
      </p:sp>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r>
              <a:rPr lang="en-US" sz="1200" b="1" dirty="0">
                <a:latin typeface="Arial" pitchFamily="34" charset="0"/>
                <a:cs typeface="Arial" pitchFamily="34" charset="0"/>
              </a:rPr>
              <a:t>Boards - Liaison Services Section</a:t>
            </a:r>
          </a:p>
        </p:txBody>
      </p:sp>
      <p:sp>
        <p:nvSpPr>
          <p:cNvPr id="18" name="TextBox 17">
            <a:extLst>
              <a:ext uri="{FF2B5EF4-FFF2-40B4-BE49-F238E27FC236}">
                <a16:creationId xmlns:a16="http://schemas.microsoft.com/office/drawing/2014/main" id="{0F6FE652-DCE3-4922-9BF5-FA484000CC6E}"/>
              </a:ext>
            </a:extLst>
          </p:cNvPr>
          <p:cNvSpPr txBox="1"/>
          <p:nvPr/>
        </p:nvSpPr>
        <p:spPr>
          <a:xfrm>
            <a:off x="2325447" y="5534969"/>
            <a:ext cx="4689568" cy="646331"/>
          </a:xfrm>
          <a:prstGeom prst="rect">
            <a:avLst/>
          </a:prstGeom>
          <a:noFill/>
        </p:spPr>
        <p:txBody>
          <a:bodyPr wrap="square" rtlCol="0">
            <a:spAutoFit/>
          </a:bodyPr>
          <a:lstStyle/>
          <a:p>
            <a:pPr algn="ctr"/>
            <a:r>
              <a:rPr lang="en-US" dirty="0">
                <a:hlinkClick r:id="rId11"/>
              </a:rPr>
              <a:t>https://dot.nebraska.gov/business-center/lpa/boards-liaison/training/</a:t>
            </a:r>
            <a:endParaRPr lang="en-US" dirty="0"/>
          </a:p>
        </p:txBody>
      </p:sp>
    </p:spTree>
    <p:extLst>
      <p:ext uri="{BB962C8B-B14F-4D97-AF65-F5344CB8AC3E}">
        <p14:creationId xmlns:p14="http://schemas.microsoft.com/office/powerpoint/2010/main" val="35114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C4F3-4EB4-412A-A5DB-53C2A680E43C}"/>
              </a:ext>
            </a:extLst>
          </p:cNvPr>
          <p:cNvSpPr>
            <a:spLocks noGrp="1"/>
          </p:cNvSpPr>
          <p:nvPr>
            <p:ph type="title"/>
          </p:nvPr>
        </p:nvSpPr>
        <p:spPr>
          <a:xfrm>
            <a:off x="628650" y="181076"/>
            <a:ext cx="7886700" cy="1325563"/>
          </a:xfrm>
        </p:spPr>
        <p:txBody>
          <a:bodyPr/>
          <a:lstStyle/>
          <a:p>
            <a:pPr algn="ctr"/>
            <a:r>
              <a:rPr lang="en-US" dirty="0"/>
              <a:t>Nebraska’s Landmark Legislation</a:t>
            </a:r>
            <a:br>
              <a:rPr lang="en-US" dirty="0"/>
            </a:br>
            <a:r>
              <a:rPr lang="en-US" dirty="0"/>
              <a:t>1969</a:t>
            </a:r>
          </a:p>
        </p:txBody>
      </p:sp>
      <p:pic>
        <p:nvPicPr>
          <p:cNvPr id="7" name="Content Placeholder 6" descr="A picture containing text, book&#10;&#10;Description generated with very high confidence">
            <a:extLst>
              <a:ext uri="{FF2B5EF4-FFF2-40B4-BE49-F238E27FC236}">
                <a16:creationId xmlns:a16="http://schemas.microsoft.com/office/drawing/2014/main" id="{1340C5B4-3471-47BF-9C62-B42DE2824E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105" y="2220372"/>
            <a:ext cx="5043997" cy="3177815"/>
          </a:xfrm>
        </p:spPr>
      </p:pic>
      <p:sp>
        <p:nvSpPr>
          <p:cNvPr id="8" name="TextBox 7">
            <a:extLst>
              <a:ext uri="{FF2B5EF4-FFF2-40B4-BE49-F238E27FC236}">
                <a16:creationId xmlns:a16="http://schemas.microsoft.com/office/drawing/2014/main" id="{BCBC17DC-E084-419C-A86E-989258F1F241}"/>
              </a:ext>
            </a:extLst>
          </p:cNvPr>
          <p:cNvSpPr txBox="1"/>
          <p:nvPr/>
        </p:nvSpPr>
        <p:spPr>
          <a:xfrm>
            <a:off x="7772402"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4</a:t>
            </a:fld>
            <a:endParaRPr lang="en-US" dirty="0">
              <a:solidFill>
                <a:schemeClr val="bg1"/>
              </a:solidFill>
              <a:latin typeface="Calibri"/>
            </a:endParaRPr>
          </a:p>
        </p:txBody>
      </p:sp>
      <p:pic>
        <p:nvPicPr>
          <p:cNvPr id="9" name="Picture 8">
            <a:extLst>
              <a:ext uri="{FF2B5EF4-FFF2-40B4-BE49-F238E27FC236}">
                <a16:creationId xmlns:a16="http://schemas.microsoft.com/office/drawing/2014/main" id="{6A757796-DC62-4BB9-B357-6AB8F1903B9E}"/>
              </a:ext>
            </a:extLst>
          </p:cNvPr>
          <p:cNvPicPr>
            <a:picLocks noChangeAspect="1"/>
          </p:cNvPicPr>
          <p:nvPr/>
        </p:nvPicPr>
        <p:blipFill>
          <a:blip r:embed="rId4"/>
          <a:stretch>
            <a:fillRect/>
          </a:stretch>
        </p:blipFill>
        <p:spPr>
          <a:xfrm>
            <a:off x="6222111" y="871757"/>
            <a:ext cx="2773566" cy="2697230"/>
          </a:xfrm>
          <a:prstGeom prst="rect">
            <a:avLst/>
          </a:prstGeom>
        </p:spPr>
      </p:pic>
      <p:pic>
        <p:nvPicPr>
          <p:cNvPr id="10" name="Picture 9">
            <a:extLst>
              <a:ext uri="{FF2B5EF4-FFF2-40B4-BE49-F238E27FC236}">
                <a16:creationId xmlns:a16="http://schemas.microsoft.com/office/drawing/2014/main" id="{EAED3DEE-13D0-411D-8F00-1548541CC7F7}"/>
              </a:ext>
            </a:extLst>
          </p:cNvPr>
          <p:cNvPicPr>
            <a:picLocks noChangeAspect="1"/>
          </p:cNvPicPr>
          <p:nvPr/>
        </p:nvPicPr>
        <p:blipFill>
          <a:blip r:embed="rId5"/>
          <a:stretch>
            <a:fillRect/>
          </a:stretch>
        </p:blipFill>
        <p:spPr>
          <a:xfrm>
            <a:off x="6222111" y="3809280"/>
            <a:ext cx="2783784" cy="2579470"/>
          </a:xfrm>
          <a:prstGeom prst="rect">
            <a:avLst/>
          </a:prstGeom>
        </p:spPr>
      </p:pic>
      <p:sp>
        <p:nvSpPr>
          <p:cNvPr id="11" name="Arrow: Right 10">
            <a:extLst>
              <a:ext uri="{FF2B5EF4-FFF2-40B4-BE49-F238E27FC236}">
                <a16:creationId xmlns:a16="http://schemas.microsoft.com/office/drawing/2014/main" id="{6EC75609-705C-45B5-9ED5-655BD5EA5E9F}"/>
              </a:ext>
            </a:extLst>
          </p:cNvPr>
          <p:cNvSpPr/>
          <p:nvPr/>
        </p:nvSpPr>
        <p:spPr>
          <a:xfrm>
            <a:off x="5299969" y="3311371"/>
            <a:ext cx="834501" cy="852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13B417C-7578-4751-AC7F-691013F635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2111" y="871757"/>
            <a:ext cx="2773566" cy="2773566"/>
          </a:xfrm>
          <a:prstGeom prst="rect">
            <a:avLst/>
          </a:prstGeom>
        </p:spPr>
      </p:pic>
    </p:spTree>
    <p:extLst>
      <p:ext uri="{BB962C8B-B14F-4D97-AF65-F5344CB8AC3E}">
        <p14:creationId xmlns:p14="http://schemas.microsoft.com/office/powerpoint/2010/main" val="243784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1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100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120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1200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1200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C4F3-4EB4-412A-A5DB-53C2A680E43C}"/>
              </a:ext>
            </a:extLst>
          </p:cNvPr>
          <p:cNvSpPr>
            <a:spLocks noGrp="1"/>
          </p:cNvSpPr>
          <p:nvPr>
            <p:ph type="title"/>
          </p:nvPr>
        </p:nvSpPr>
        <p:spPr>
          <a:xfrm>
            <a:off x="628650" y="181076"/>
            <a:ext cx="7886700" cy="1325563"/>
          </a:xfrm>
        </p:spPr>
        <p:txBody>
          <a:bodyPr/>
          <a:lstStyle/>
          <a:p>
            <a:pPr algn="ctr"/>
            <a:r>
              <a:rPr lang="en-US" dirty="0"/>
              <a:t>Nebraska’s Landmark Legislation</a:t>
            </a:r>
            <a:br>
              <a:rPr lang="en-US" dirty="0"/>
            </a:br>
            <a:r>
              <a:rPr lang="en-US" dirty="0"/>
              <a:t>1969</a:t>
            </a:r>
          </a:p>
        </p:txBody>
      </p:sp>
      <p:sp>
        <p:nvSpPr>
          <p:cNvPr id="8" name="TextBox 7">
            <a:extLst>
              <a:ext uri="{FF2B5EF4-FFF2-40B4-BE49-F238E27FC236}">
                <a16:creationId xmlns:a16="http://schemas.microsoft.com/office/drawing/2014/main" id="{BCBC17DC-E084-419C-A86E-989258F1F241}"/>
              </a:ext>
            </a:extLst>
          </p:cNvPr>
          <p:cNvSpPr txBox="1"/>
          <p:nvPr/>
        </p:nvSpPr>
        <p:spPr>
          <a:xfrm>
            <a:off x="7772402"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5</a:t>
            </a:fld>
            <a:endParaRPr lang="en-US" dirty="0">
              <a:solidFill>
                <a:schemeClr val="bg1"/>
              </a:solidFill>
              <a:latin typeface="Calibri"/>
            </a:endParaRPr>
          </a:p>
        </p:txBody>
      </p:sp>
      <p:pic>
        <p:nvPicPr>
          <p:cNvPr id="9" name="Picture 8">
            <a:extLst>
              <a:ext uri="{FF2B5EF4-FFF2-40B4-BE49-F238E27FC236}">
                <a16:creationId xmlns:a16="http://schemas.microsoft.com/office/drawing/2014/main" id="{6A757796-DC62-4BB9-B357-6AB8F1903B9E}"/>
              </a:ext>
            </a:extLst>
          </p:cNvPr>
          <p:cNvPicPr>
            <a:picLocks noChangeAspect="1"/>
          </p:cNvPicPr>
          <p:nvPr/>
        </p:nvPicPr>
        <p:blipFill>
          <a:blip r:embed="rId3"/>
          <a:stretch>
            <a:fillRect/>
          </a:stretch>
        </p:blipFill>
        <p:spPr>
          <a:xfrm>
            <a:off x="538576" y="1309345"/>
            <a:ext cx="2773566" cy="2697230"/>
          </a:xfrm>
          <a:prstGeom prst="rect">
            <a:avLst/>
          </a:prstGeom>
        </p:spPr>
      </p:pic>
      <p:pic>
        <p:nvPicPr>
          <p:cNvPr id="10" name="Picture 9">
            <a:extLst>
              <a:ext uri="{FF2B5EF4-FFF2-40B4-BE49-F238E27FC236}">
                <a16:creationId xmlns:a16="http://schemas.microsoft.com/office/drawing/2014/main" id="{EAED3DEE-13D0-411D-8F00-1548541CC7F7}"/>
              </a:ext>
            </a:extLst>
          </p:cNvPr>
          <p:cNvPicPr>
            <a:picLocks noChangeAspect="1"/>
          </p:cNvPicPr>
          <p:nvPr/>
        </p:nvPicPr>
        <p:blipFill>
          <a:blip r:embed="rId4"/>
          <a:stretch>
            <a:fillRect/>
          </a:stretch>
        </p:blipFill>
        <p:spPr>
          <a:xfrm>
            <a:off x="538576" y="4006575"/>
            <a:ext cx="2783784" cy="2579470"/>
          </a:xfrm>
          <a:prstGeom prst="rect">
            <a:avLst/>
          </a:prstGeom>
        </p:spPr>
      </p:pic>
      <p:sp>
        <p:nvSpPr>
          <p:cNvPr id="11" name="Arrow: Right 10">
            <a:extLst>
              <a:ext uri="{FF2B5EF4-FFF2-40B4-BE49-F238E27FC236}">
                <a16:creationId xmlns:a16="http://schemas.microsoft.com/office/drawing/2014/main" id="{6EC75609-705C-45B5-9ED5-655BD5EA5E9F}"/>
              </a:ext>
            </a:extLst>
          </p:cNvPr>
          <p:cNvSpPr/>
          <p:nvPr/>
        </p:nvSpPr>
        <p:spPr>
          <a:xfrm>
            <a:off x="3471169" y="3488229"/>
            <a:ext cx="834501" cy="852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1 &amp; 6 year plan logoCS1-2.emf">
            <a:extLst>
              <a:ext uri="{FF2B5EF4-FFF2-40B4-BE49-F238E27FC236}">
                <a16:creationId xmlns:a16="http://schemas.microsoft.com/office/drawing/2014/main" id="{61179F55-52CF-4460-B667-0C07234A2187}"/>
              </a:ext>
            </a:extLst>
          </p:cNvPr>
          <p:cNvPicPr>
            <a:picLocks noChangeAspect="1"/>
          </p:cNvPicPr>
          <p:nvPr/>
        </p:nvPicPr>
        <p:blipFill>
          <a:blip r:embed="rId5" cstate="print"/>
          <a:stretch>
            <a:fillRect/>
          </a:stretch>
        </p:blipFill>
        <p:spPr>
          <a:xfrm>
            <a:off x="4572000" y="2458168"/>
            <a:ext cx="4214173" cy="2241174"/>
          </a:xfrm>
          <a:prstGeom prst="rect">
            <a:avLst/>
          </a:prstGeom>
        </p:spPr>
      </p:pic>
      <p:sp>
        <p:nvSpPr>
          <p:cNvPr id="14" name="TextBox 13">
            <a:extLst>
              <a:ext uri="{FF2B5EF4-FFF2-40B4-BE49-F238E27FC236}">
                <a16:creationId xmlns:a16="http://schemas.microsoft.com/office/drawing/2014/main" id="{04B65525-933B-4D55-844C-BD79E105B937}"/>
              </a:ext>
            </a:extLst>
          </p:cNvPr>
          <p:cNvSpPr txBox="1"/>
          <p:nvPr/>
        </p:nvSpPr>
        <p:spPr>
          <a:xfrm>
            <a:off x="3322360" y="1342739"/>
            <a:ext cx="5821640" cy="830997"/>
          </a:xfrm>
          <a:prstGeom prst="rect">
            <a:avLst/>
          </a:prstGeom>
          <a:noFill/>
        </p:spPr>
        <p:txBody>
          <a:bodyPr wrap="square" rtlCol="0">
            <a:spAutoFit/>
          </a:bodyPr>
          <a:lstStyle/>
          <a:p>
            <a:pPr algn="ctr"/>
            <a:r>
              <a:rPr lang="en-US" sz="4800" dirty="0"/>
              <a:t>NBCS</a:t>
            </a:r>
          </a:p>
        </p:txBody>
      </p:sp>
      <p:sp>
        <p:nvSpPr>
          <p:cNvPr id="15" name="TextBox 14">
            <a:extLst>
              <a:ext uri="{FF2B5EF4-FFF2-40B4-BE49-F238E27FC236}">
                <a16:creationId xmlns:a16="http://schemas.microsoft.com/office/drawing/2014/main" id="{E2A3175A-0EE4-4111-9FA6-167C3997B8BE}"/>
              </a:ext>
            </a:extLst>
          </p:cNvPr>
          <p:cNvSpPr txBox="1"/>
          <p:nvPr/>
        </p:nvSpPr>
        <p:spPr>
          <a:xfrm>
            <a:off x="3312142" y="5013059"/>
            <a:ext cx="5821640" cy="830997"/>
          </a:xfrm>
          <a:prstGeom prst="rect">
            <a:avLst/>
          </a:prstGeom>
          <a:noFill/>
        </p:spPr>
        <p:txBody>
          <a:bodyPr wrap="square" rtlCol="0">
            <a:spAutoFit/>
          </a:bodyPr>
          <a:lstStyle/>
          <a:p>
            <a:pPr algn="ctr"/>
            <a:r>
              <a:rPr lang="en-US" sz="4800" dirty="0"/>
              <a:t>BEX</a:t>
            </a:r>
          </a:p>
        </p:txBody>
      </p:sp>
      <p:sp>
        <p:nvSpPr>
          <p:cNvPr id="5" name="TextBox 4">
            <a:extLst>
              <a:ext uri="{FF2B5EF4-FFF2-40B4-BE49-F238E27FC236}">
                <a16:creationId xmlns:a16="http://schemas.microsoft.com/office/drawing/2014/main" id="{F3BCCF86-2E1B-4E47-982E-6A49EB4D58C1}"/>
              </a:ext>
            </a:extLst>
          </p:cNvPr>
          <p:cNvSpPr txBox="1"/>
          <p:nvPr/>
        </p:nvSpPr>
        <p:spPr>
          <a:xfrm>
            <a:off x="3312142" y="2053595"/>
            <a:ext cx="5831858" cy="369332"/>
          </a:xfrm>
          <a:prstGeom prst="rect">
            <a:avLst/>
          </a:prstGeom>
          <a:noFill/>
        </p:spPr>
        <p:txBody>
          <a:bodyPr wrap="square" rtlCol="0">
            <a:spAutoFit/>
          </a:bodyPr>
          <a:lstStyle/>
          <a:p>
            <a:r>
              <a:rPr lang="en-US" dirty="0"/>
              <a:t>Nebraska Board of Public Road Classifications and Standards</a:t>
            </a:r>
          </a:p>
        </p:txBody>
      </p:sp>
      <p:sp>
        <p:nvSpPr>
          <p:cNvPr id="16" name="TextBox 15">
            <a:extLst>
              <a:ext uri="{FF2B5EF4-FFF2-40B4-BE49-F238E27FC236}">
                <a16:creationId xmlns:a16="http://schemas.microsoft.com/office/drawing/2014/main" id="{2A6360C1-DCAB-46E9-96B5-F2E74FBFA9C2}"/>
              </a:ext>
            </a:extLst>
          </p:cNvPr>
          <p:cNvSpPr txBox="1"/>
          <p:nvPr/>
        </p:nvSpPr>
        <p:spPr>
          <a:xfrm>
            <a:off x="3923323" y="5635739"/>
            <a:ext cx="4862850" cy="646331"/>
          </a:xfrm>
          <a:prstGeom prst="rect">
            <a:avLst/>
          </a:prstGeom>
          <a:noFill/>
        </p:spPr>
        <p:txBody>
          <a:bodyPr wrap="square" rtlCol="0">
            <a:spAutoFit/>
          </a:bodyPr>
          <a:lstStyle/>
          <a:p>
            <a:pPr algn="ctr"/>
            <a:r>
              <a:rPr lang="en-US" dirty="0"/>
              <a:t>Nebraska Board of Examiners for County Highway and City Street Superintendents</a:t>
            </a:r>
          </a:p>
        </p:txBody>
      </p:sp>
      <p:pic>
        <p:nvPicPr>
          <p:cNvPr id="17" name="Picture 16">
            <a:extLst>
              <a:ext uri="{FF2B5EF4-FFF2-40B4-BE49-F238E27FC236}">
                <a16:creationId xmlns:a16="http://schemas.microsoft.com/office/drawing/2014/main" id="{6F827DA0-2AC4-4190-BB1D-D01FBA49E0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358" y="1135961"/>
            <a:ext cx="2773566" cy="2773566"/>
          </a:xfrm>
          <a:prstGeom prst="rect">
            <a:avLst/>
          </a:prstGeom>
        </p:spPr>
      </p:pic>
    </p:spTree>
    <p:extLst>
      <p:ext uri="{BB962C8B-B14F-4D97-AF65-F5344CB8AC3E}">
        <p14:creationId xmlns:p14="http://schemas.microsoft.com/office/powerpoint/2010/main" val="320701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50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15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500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730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970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1180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1400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1770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C4F3-4EB4-412A-A5DB-53C2A680E43C}"/>
              </a:ext>
            </a:extLst>
          </p:cNvPr>
          <p:cNvSpPr>
            <a:spLocks noGrp="1"/>
          </p:cNvSpPr>
          <p:nvPr>
            <p:ph type="title"/>
          </p:nvPr>
        </p:nvSpPr>
        <p:spPr>
          <a:xfrm>
            <a:off x="722434" y="116196"/>
            <a:ext cx="7886700" cy="1325563"/>
          </a:xfrm>
        </p:spPr>
        <p:txBody>
          <a:bodyPr/>
          <a:lstStyle/>
          <a:p>
            <a:pPr algn="ctr"/>
            <a:r>
              <a:rPr lang="en-US" dirty="0"/>
              <a:t>Key Regulations</a:t>
            </a:r>
          </a:p>
        </p:txBody>
      </p:sp>
      <p:sp>
        <p:nvSpPr>
          <p:cNvPr id="8" name="TextBox 7">
            <a:extLst>
              <a:ext uri="{FF2B5EF4-FFF2-40B4-BE49-F238E27FC236}">
                <a16:creationId xmlns:a16="http://schemas.microsoft.com/office/drawing/2014/main" id="{BCBC17DC-E084-419C-A86E-989258F1F241}"/>
              </a:ext>
            </a:extLst>
          </p:cNvPr>
          <p:cNvSpPr txBox="1"/>
          <p:nvPr/>
        </p:nvSpPr>
        <p:spPr>
          <a:xfrm>
            <a:off x="7772402"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6</a:t>
            </a:fld>
            <a:endParaRPr lang="en-US" dirty="0">
              <a:solidFill>
                <a:schemeClr val="bg1"/>
              </a:solidFill>
              <a:latin typeface="Calibri"/>
            </a:endParaRPr>
          </a:p>
        </p:txBody>
      </p:sp>
      <p:sp>
        <p:nvSpPr>
          <p:cNvPr id="11" name="Arrow: Right 10">
            <a:extLst>
              <a:ext uri="{FF2B5EF4-FFF2-40B4-BE49-F238E27FC236}">
                <a16:creationId xmlns:a16="http://schemas.microsoft.com/office/drawing/2014/main" id="{6EC75609-705C-45B5-9ED5-655BD5EA5E9F}"/>
              </a:ext>
            </a:extLst>
          </p:cNvPr>
          <p:cNvSpPr/>
          <p:nvPr/>
        </p:nvSpPr>
        <p:spPr>
          <a:xfrm>
            <a:off x="3971960" y="4693724"/>
            <a:ext cx="834501" cy="852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709CCE-B226-491B-B954-DEE568FDDB16}"/>
              </a:ext>
            </a:extLst>
          </p:cNvPr>
          <p:cNvSpPr txBox="1"/>
          <p:nvPr/>
        </p:nvSpPr>
        <p:spPr>
          <a:xfrm>
            <a:off x="1770298" y="2338109"/>
            <a:ext cx="1740023" cy="830997"/>
          </a:xfrm>
          <a:prstGeom prst="rect">
            <a:avLst/>
          </a:prstGeom>
          <a:noFill/>
        </p:spPr>
        <p:txBody>
          <a:bodyPr wrap="square" rtlCol="0">
            <a:spAutoFit/>
          </a:bodyPr>
          <a:lstStyle/>
          <a:p>
            <a:r>
              <a:rPr lang="en-US" sz="4800" dirty="0"/>
              <a:t>NBCS</a:t>
            </a:r>
          </a:p>
        </p:txBody>
      </p:sp>
      <p:sp>
        <p:nvSpPr>
          <p:cNvPr id="4" name="TextBox 3">
            <a:extLst>
              <a:ext uri="{FF2B5EF4-FFF2-40B4-BE49-F238E27FC236}">
                <a16:creationId xmlns:a16="http://schemas.microsoft.com/office/drawing/2014/main" id="{A4778A68-8917-496F-A91E-E17DBB5802EE}"/>
              </a:ext>
            </a:extLst>
          </p:cNvPr>
          <p:cNvSpPr txBox="1"/>
          <p:nvPr/>
        </p:nvSpPr>
        <p:spPr>
          <a:xfrm>
            <a:off x="1937496" y="4714983"/>
            <a:ext cx="1466294" cy="830997"/>
          </a:xfrm>
          <a:prstGeom prst="rect">
            <a:avLst/>
          </a:prstGeom>
          <a:noFill/>
        </p:spPr>
        <p:txBody>
          <a:bodyPr wrap="square" rtlCol="0">
            <a:spAutoFit/>
          </a:bodyPr>
          <a:lstStyle/>
          <a:p>
            <a:r>
              <a:rPr lang="en-US" sz="4800" dirty="0"/>
              <a:t>BEX</a:t>
            </a:r>
          </a:p>
        </p:txBody>
      </p:sp>
      <p:sp>
        <p:nvSpPr>
          <p:cNvPr id="12" name="Arrow: Right 11">
            <a:extLst>
              <a:ext uri="{FF2B5EF4-FFF2-40B4-BE49-F238E27FC236}">
                <a16:creationId xmlns:a16="http://schemas.microsoft.com/office/drawing/2014/main" id="{17AC45BE-5858-4B97-9000-7FE4D6796D7E}"/>
              </a:ext>
            </a:extLst>
          </p:cNvPr>
          <p:cNvSpPr/>
          <p:nvPr/>
        </p:nvSpPr>
        <p:spPr>
          <a:xfrm>
            <a:off x="3989715" y="2286966"/>
            <a:ext cx="834501" cy="852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53F7849-3271-440D-826A-BD729FF3CEDF}"/>
              </a:ext>
            </a:extLst>
          </p:cNvPr>
          <p:cNvSpPr txBox="1"/>
          <p:nvPr/>
        </p:nvSpPr>
        <p:spPr>
          <a:xfrm>
            <a:off x="5214834" y="2334054"/>
            <a:ext cx="2894120" cy="830997"/>
          </a:xfrm>
          <a:prstGeom prst="rect">
            <a:avLst/>
          </a:prstGeom>
          <a:noFill/>
        </p:spPr>
        <p:txBody>
          <a:bodyPr wrap="square" rtlCol="0">
            <a:spAutoFit/>
          </a:bodyPr>
          <a:lstStyle/>
          <a:p>
            <a:r>
              <a:rPr lang="en-US" sz="4800" dirty="0"/>
              <a:t>428 NAC</a:t>
            </a:r>
          </a:p>
        </p:txBody>
      </p:sp>
      <p:sp>
        <p:nvSpPr>
          <p:cNvPr id="14" name="TextBox 13">
            <a:extLst>
              <a:ext uri="{FF2B5EF4-FFF2-40B4-BE49-F238E27FC236}">
                <a16:creationId xmlns:a16="http://schemas.microsoft.com/office/drawing/2014/main" id="{E778EF83-1FCF-4933-9782-DBBEFEBB1680}"/>
              </a:ext>
            </a:extLst>
          </p:cNvPr>
          <p:cNvSpPr txBox="1"/>
          <p:nvPr/>
        </p:nvSpPr>
        <p:spPr>
          <a:xfrm>
            <a:off x="5136413" y="4693724"/>
            <a:ext cx="2726923" cy="830997"/>
          </a:xfrm>
          <a:prstGeom prst="rect">
            <a:avLst/>
          </a:prstGeom>
          <a:noFill/>
        </p:spPr>
        <p:txBody>
          <a:bodyPr wrap="square" rtlCol="0">
            <a:spAutoFit/>
          </a:bodyPr>
          <a:lstStyle/>
          <a:p>
            <a:r>
              <a:rPr lang="en-US" sz="4800" dirty="0"/>
              <a:t>425 NAC</a:t>
            </a:r>
          </a:p>
        </p:txBody>
      </p:sp>
      <p:sp>
        <p:nvSpPr>
          <p:cNvPr id="16" name="Rectangle 15">
            <a:extLst>
              <a:ext uri="{FF2B5EF4-FFF2-40B4-BE49-F238E27FC236}">
                <a16:creationId xmlns:a16="http://schemas.microsoft.com/office/drawing/2014/main" id="{7C9F319D-EBBD-4BDA-85CF-60C66F555B43}"/>
              </a:ext>
            </a:extLst>
          </p:cNvPr>
          <p:cNvSpPr/>
          <p:nvPr/>
        </p:nvSpPr>
        <p:spPr>
          <a:xfrm>
            <a:off x="1308659" y="1994112"/>
            <a:ext cx="6698204" cy="1528673"/>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67A8308-36D0-491F-9835-3ED6C5E7E2A9}"/>
              </a:ext>
            </a:extLst>
          </p:cNvPr>
          <p:cNvSpPr txBox="1"/>
          <p:nvPr/>
        </p:nvSpPr>
        <p:spPr>
          <a:xfrm>
            <a:off x="2140575" y="1239928"/>
            <a:ext cx="4862850" cy="369332"/>
          </a:xfrm>
          <a:prstGeom prst="rect">
            <a:avLst/>
          </a:prstGeom>
          <a:noFill/>
        </p:spPr>
        <p:txBody>
          <a:bodyPr wrap="square" rtlCol="0">
            <a:spAutoFit/>
          </a:bodyPr>
          <a:lstStyle/>
          <a:p>
            <a:pPr algn="ctr"/>
            <a:r>
              <a:rPr lang="en-US" dirty="0"/>
              <a:t>NAC = Nebraska Administrative Code</a:t>
            </a:r>
          </a:p>
        </p:txBody>
      </p:sp>
    </p:spTree>
    <p:extLst>
      <p:ext uri="{BB962C8B-B14F-4D97-AF65-F5344CB8AC3E}">
        <p14:creationId xmlns:p14="http://schemas.microsoft.com/office/powerpoint/2010/main" val="214891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24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40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1150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125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1340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1450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2850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4" grpId="0"/>
      <p:bldP spid="12" grpId="0" animBg="1"/>
      <p:bldP spid="5" grpId="0"/>
      <p:bldP spid="14" grpId="0"/>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C4F3-4EB4-412A-A5DB-53C2A680E43C}"/>
              </a:ext>
            </a:extLst>
          </p:cNvPr>
          <p:cNvSpPr>
            <a:spLocks noGrp="1"/>
          </p:cNvSpPr>
          <p:nvPr>
            <p:ph type="title"/>
          </p:nvPr>
        </p:nvSpPr>
        <p:spPr>
          <a:xfrm>
            <a:off x="628650" y="19484"/>
            <a:ext cx="7886700" cy="984148"/>
          </a:xfrm>
        </p:spPr>
        <p:txBody>
          <a:bodyPr/>
          <a:lstStyle/>
          <a:p>
            <a:pPr algn="ctr"/>
            <a:r>
              <a:rPr lang="en-US" dirty="0"/>
              <a:t>Nebraska’s System - Overview</a:t>
            </a:r>
          </a:p>
        </p:txBody>
      </p:sp>
      <p:sp>
        <p:nvSpPr>
          <p:cNvPr id="6" name="TextBox 5">
            <a:extLst>
              <a:ext uri="{FF2B5EF4-FFF2-40B4-BE49-F238E27FC236}">
                <a16:creationId xmlns:a16="http://schemas.microsoft.com/office/drawing/2014/main" id="{B19E3355-1988-4832-AB05-F639D9276660}"/>
              </a:ext>
            </a:extLst>
          </p:cNvPr>
          <p:cNvSpPr txBox="1"/>
          <p:nvPr/>
        </p:nvSpPr>
        <p:spPr>
          <a:xfrm>
            <a:off x="7772402"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7</a:t>
            </a:fld>
            <a:endParaRPr lang="en-US" dirty="0">
              <a:solidFill>
                <a:schemeClr val="bg1"/>
              </a:solidFill>
              <a:latin typeface="Calibri"/>
            </a:endParaRPr>
          </a:p>
        </p:txBody>
      </p:sp>
      <p:pic>
        <p:nvPicPr>
          <p:cNvPr id="8" name="Picture 7">
            <a:extLst>
              <a:ext uri="{FF2B5EF4-FFF2-40B4-BE49-F238E27FC236}">
                <a16:creationId xmlns:a16="http://schemas.microsoft.com/office/drawing/2014/main" id="{3D74DB02-DF0D-415A-9D8C-4B984B367A53}"/>
              </a:ext>
            </a:extLst>
          </p:cNvPr>
          <p:cNvPicPr>
            <a:picLocks noChangeAspect="1"/>
          </p:cNvPicPr>
          <p:nvPr/>
        </p:nvPicPr>
        <p:blipFill>
          <a:blip r:embed="rId3"/>
          <a:stretch>
            <a:fillRect/>
          </a:stretch>
        </p:blipFill>
        <p:spPr>
          <a:xfrm>
            <a:off x="1507969" y="856249"/>
            <a:ext cx="3000651" cy="2968085"/>
          </a:xfrm>
          <a:prstGeom prst="rect">
            <a:avLst/>
          </a:prstGeom>
        </p:spPr>
      </p:pic>
      <p:sp>
        <p:nvSpPr>
          <p:cNvPr id="5" name="TextBox 4">
            <a:extLst>
              <a:ext uri="{FF2B5EF4-FFF2-40B4-BE49-F238E27FC236}">
                <a16:creationId xmlns:a16="http://schemas.microsoft.com/office/drawing/2014/main" id="{F87C83E0-98F7-4CB7-A89F-8F9FEDE433BB}"/>
              </a:ext>
            </a:extLst>
          </p:cNvPr>
          <p:cNvSpPr txBox="1"/>
          <p:nvPr/>
        </p:nvSpPr>
        <p:spPr>
          <a:xfrm rot="16200000">
            <a:off x="-646263" y="1499817"/>
            <a:ext cx="2327689" cy="832305"/>
          </a:xfrm>
          <a:prstGeom prst="rect">
            <a:avLst/>
          </a:prstGeom>
          <a:noFill/>
        </p:spPr>
        <p:txBody>
          <a:bodyPr wrap="square" rtlCol="0">
            <a:spAutoFit/>
          </a:bodyPr>
          <a:lstStyle/>
          <a:p>
            <a:pPr algn="ctr"/>
            <a:r>
              <a:rPr lang="en-US" sz="2400" b="1" dirty="0"/>
              <a:t>Functional Classification </a:t>
            </a:r>
          </a:p>
        </p:txBody>
      </p:sp>
      <p:pic>
        <p:nvPicPr>
          <p:cNvPr id="9" name="Picture 2" descr="C:\Documents and Settings\dor37001\Local Settings\Temporary Internet Files\Content.IE5\OYCEWN7V\MPj04373300000[1].jpg">
            <a:extLst>
              <a:ext uri="{FF2B5EF4-FFF2-40B4-BE49-F238E27FC236}">
                <a16:creationId xmlns:a16="http://schemas.microsoft.com/office/drawing/2014/main" id="{35C003E1-CEC4-47FE-8235-63BC8BF34732}"/>
              </a:ext>
            </a:extLst>
          </p:cNvPr>
          <p:cNvPicPr>
            <a:picLocks noChangeAspect="1" noChangeArrowheads="1"/>
          </p:cNvPicPr>
          <p:nvPr/>
        </p:nvPicPr>
        <p:blipFill>
          <a:blip r:embed="rId4" cstate="print"/>
          <a:srcRect/>
          <a:stretch>
            <a:fillRect/>
          </a:stretch>
        </p:blipFill>
        <p:spPr bwMode="auto">
          <a:xfrm>
            <a:off x="6532062" y="951837"/>
            <a:ext cx="1712251" cy="1727244"/>
          </a:xfrm>
          <a:prstGeom prst="rect">
            <a:avLst/>
          </a:prstGeom>
          <a:noFill/>
        </p:spPr>
      </p:pic>
      <p:sp>
        <p:nvSpPr>
          <p:cNvPr id="10" name="TextBox 9">
            <a:extLst>
              <a:ext uri="{FF2B5EF4-FFF2-40B4-BE49-F238E27FC236}">
                <a16:creationId xmlns:a16="http://schemas.microsoft.com/office/drawing/2014/main" id="{8BA3230E-E55F-4D7C-8E79-0760CC1C7B4F}"/>
              </a:ext>
            </a:extLst>
          </p:cNvPr>
          <p:cNvSpPr txBox="1"/>
          <p:nvPr/>
        </p:nvSpPr>
        <p:spPr>
          <a:xfrm rot="16200000">
            <a:off x="4894082" y="1775851"/>
            <a:ext cx="2073016" cy="461665"/>
          </a:xfrm>
          <a:prstGeom prst="rect">
            <a:avLst/>
          </a:prstGeom>
          <a:noFill/>
        </p:spPr>
        <p:txBody>
          <a:bodyPr wrap="square" rtlCol="0">
            <a:spAutoFit/>
          </a:bodyPr>
          <a:lstStyle/>
          <a:p>
            <a:pPr algn="ctr"/>
            <a:r>
              <a:rPr lang="en-US" sz="2400" b="1" dirty="0"/>
              <a:t>Standards </a:t>
            </a:r>
          </a:p>
        </p:txBody>
      </p:sp>
      <p:sp>
        <p:nvSpPr>
          <p:cNvPr id="12" name="TextBox 11">
            <a:extLst>
              <a:ext uri="{FF2B5EF4-FFF2-40B4-BE49-F238E27FC236}">
                <a16:creationId xmlns:a16="http://schemas.microsoft.com/office/drawing/2014/main" id="{469AA8E6-A058-4C92-B8B0-A7E71BF7DFF1}"/>
              </a:ext>
            </a:extLst>
          </p:cNvPr>
          <p:cNvSpPr txBox="1"/>
          <p:nvPr/>
        </p:nvSpPr>
        <p:spPr>
          <a:xfrm rot="16200000">
            <a:off x="-748439" y="4696601"/>
            <a:ext cx="2386446" cy="830997"/>
          </a:xfrm>
          <a:prstGeom prst="rect">
            <a:avLst/>
          </a:prstGeom>
          <a:noFill/>
        </p:spPr>
        <p:txBody>
          <a:bodyPr wrap="square" rtlCol="0">
            <a:spAutoFit/>
          </a:bodyPr>
          <a:lstStyle/>
          <a:p>
            <a:pPr algn="ctr"/>
            <a:r>
              <a:rPr lang="en-US" sz="2400" b="1" dirty="0"/>
              <a:t>Other Statutory Requirements</a:t>
            </a:r>
          </a:p>
        </p:txBody>
      </p:sp>
      <p:sp>
        <p:nvSpPr>
          <p:cNvPr id="18" name="Rectangle 17">
            <a:extLst>
              <a:ext uri="{FF2B5EF4-FFF2-40B4-BE49-F238E27FC236}">
                <a16:creationId xmlns:a16="http://schemas.microsoft.com/office/drawing/2014/main" id="{1BB50FBE-C575-4532-8A60-35C2C071E5A6}"/>
              </a:ext>
            </a:extLst>
          </p:cNvPr>
          <p:cNvSpPr/>
          <p:nvPr/>
        </p:nvSpPr>
        <p:spPr>
          <a:xfrm>
            <a:off x="899688" y="4335066"/>
            <a:ext cx="3535152" cy="17501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ONE-AND SIX-YEAR PLANNING &amp; PROGRAMMING</a:t>
            </a:r>
          </a:p>
          <a:p>
            <a:pPr algn="ctr"/>
            <a:r>
              <a:rPr lang="en-US" dirty="0">
                <a:solidFill>
                  <a:schemeClr val="bg1"/>
                </a:solidFill>
                <a:latin typeface="Times New Roman" panose="02020603050405020304" pitchFamily="18" charset="0"/>
                <a:cs typeface="Times New Roman" panose="02020603050405020304" pitchFamily="18" charset="0"/>
              </a:rPr>
              <a:t>FOR</a:t>
            </a:r>
          </a:p>
          <a:p>
            <a:pPr algn="ctr"/>
            <a:r>
              <a:rPr lang="en-US" dirty="0">
                <a:solidFill>
                  <a:schemeClr val="bg1"/>
                </a:solidFill>
                <a:latin typeface="Times New Roman" panose="02020603050405020304" pitchFamily="18" charset="0"/>
                <a:cs typeface="Times New Roman" panose="02020603050405020304" pitchFamily="18" charset="0"/>
              </a:rPr>
              <a:t>HIGHWAY, ROAD &amp; STREET IMPROVEMENTS</a:t>
            </a:r>
          </a:p>
        </p:txBody>
      </p:sp>
      <p:sp>
        <p:nvSpPr>
          <p:cNvPr id="22" name="Rectangle 21">
            <a:extLst>
              <a:ext uri="{FF2B5EF4-FFF2-40B4-BE49-F238E27FC236}">
                <a16:creationId xmlns:a16="http://schemas.microsoft.com/office/drawing/2014/main" id="{6DA66D66-8672-4ABD-A179-F7C103E3DDC6}"/>
              </a:ext>
            </a:extLst>
          </p:cNvPr>
          <p:cNvSpPr/>
          <p:nvPr/>
        </p:nvSpPr>
        <p:spPr>
          <a:xfrm>
            <a:off x="5642669" y="4338550"/>
            <a:ext cx="3265809" cy="156761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SYSTEMS OF BUDGETING, ACCOUNTING AND INVENTORY FOR HIGHWAY,  </a:t>
            </a:r>
          </a:p>
          <a:p>
            <a:pPr algn="ctr"/>
            <a:r>
              <a:rPr lang="en-US" dirty="0">
                <a:solidFill>
                  <a:schemeClr val="bg1"/>
                </a:solidFill>
                <a:latin typeface="Times New Roman" panose="02020603050405020304" pitchFamily="18" charset="0"/>
                <a:cs typeface="Times New Roman" panose="02020603050405020304" pitchFamily="18" charset="0"/>
              </a:rPr>
              <a:t>ROAD, &amp; STREET &amp; PROGRAMS</a:t>
            </a:r>
          </a:p>
        </p:txBody>
      </p:sp>
      <p:sp>
        <p:nvSpPr>
          <p:cNvPr id="20" name="Cross 19">
            <a:extLst>
              <a:ext uri="{FF2B5EF4-FFF2-40B4-BE49-F238E27FC236}">
                <a16:creationId xmlns:a16="http://schemas.microsoft.com/office/drawing/2014/main" id="{81AC5DE7-C575-48A3-B293-9FDE326433FD}"/>
              </a:ext>
            </a:extLst>
          </p:cNvPr>
          <p:cNvSpPr/>
          <p:nvPr/>
        </p:nvSpPr>
        <p:spPr>
          <a:xfrm>
            <a:off x="4726335" y="4692939"/>
            <a:ext cx="624840" cy="59436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6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44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60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650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95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100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1400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1500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8" grpId="0" animBg="1"/>
      <p:bldP spid="22"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9E3355-1988-4832-AB05-F639D9276660}"/>
              </a:ext>
            </a:extLst>
          </p:cNvPr>
          <p:cNvSpPr txBox="1"/>
          <p:nvPr/>
        </p:nvSpPr>
        <p:spPr>
          <a:xfrm>
            <a:off x="7772402" y="638875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8</a:t>
            </a:fld>
            <a:endParaRPr lang="en-US" dirty="0">
              <a:solidFill>
                <a:schemeClr val="bg1"/>
              </a:solidFill>
              <a:latin typeface="Calibri"/>
            </a:endParaRPr>
          </a:p>
        </p:txBody>
      </p:sp>
      <p:pic>
        <p:nvPicPr>
          <p:cNvPr id="8" name="Picture 7">
            <a:extLst>
              <a:ext uri="{FF2B5EF4-FFF2-40B4-BE49-F238E27FC236}">
                <a16:creationId xmlns:a16="http://schemas.microsoft.com/office/drawing/2014/main" id="{3D74DB02-DF0D-415A-9D8C-4B984B367A53}"/>
              </a:ext>
            </a:extLst>
          </p:cNvPr>
          <p:cNvPicPr>
            <a:picLocks noChangeAspect="1"/>
          </p:cNvPicPr>
          <p:nvPr/>
        </p:nvPicPr>
        <p:blipFill>
          <a:blip r:embed="rId3"/>
          <a:stretch>
            <a:fillRect/>
          </a:stretch>
        </p:blipFill>
        <p:spPr>
          <a:xfrm>
            <a:off x="1622004" y="353190"/>
            <a:ext cx="3000651" cy="2968085"/>
          </a:xfrm>
          <a:prstGeom prst="rect">
            <a:avLst/>
          </a:prstGeom>
        </p:spPr>
      </p:pic>
      <p:sp>
        <p:nvSpPr>
          <p:cNvPr id="5" name="TextBox 4">
            <a:extLst>
              <a:ext uri="{FF2B5EF4-FFF2-40B4-BE49-F238E27FC236}">
                <a16:creationId xmlns:a16="http://schemas.microsoft.com/office/drawing/2014/main" id="{F87C83E0-98F7-4CB7-A89F-8F9FEDE433BB}"/>
              </a:ext>
            </a:extLst>
          </p:cNvPr>
          <p:cNvSpPr txBox="1"/>
          <p:nvPr/>
        </p:nvSpPr>
        <p:spPr>
          <a:xfrm rot="16200000">
            <a:off x="-532228" y="996758"/>
            <a:ext cx="2327689" cy="832305"/>
          </a:xfrm>
          <a:prstGeom prst="rect">
            <a:avLst/>
          </a:prstGeom>
          <a:noFill/>
        </p:spPr>
        <p:txBody>
          <a:bodyPr wrap="square" rtlCol="0">
            <a:spAutoFit/>
          </a:bodyPr>
          <a:lstStyle/>
          <a:p>
            <a:pPr algn="ctr"/>
            <a:r>
              <a:rPr lang="en-US" sz="2400" b="1" dirty="0"/>
              <a:t>Functional Classification </a:t>
            </a:r>
          </a:p>
        </p:txBody>
      </p:sp>
      <p:pic>
        <p:nvPicPr>
          <p:cNvPr id="9" name="Picture 2" descr="C:\Documents and Settings\dor37001\Local Settings\Temporary Internet Files\Content.IE5\OYCEWN7V\MPj04373300000[1].jpg">
            <a:extLst>
              <a:ext uri="{FF2B5EF4-FFF2-40B4-BE49-F238E27FC236}">
                <a16:creationId xmlns:a16="http://schemas.microsoft.com/office/drawing/2014/main" id="{35C003E1-CEC4-47FE-8235-63BC8BF34732}"/>
              </a:ext>
            </a:extLst>
          </p:cNvPr>
          <p:cNvPicPr>
            <a:picLocks noChangeAspect="1" noChangeArrowheads="1"/>
          </p:cNvPicPr>
          <p:nvPr/>
        </p:nvPicPr>
        <p:blipFill>
          <a:blip r:embed="rId4" cstate="print"/>
          <a:srcRect/>
          <a:stretch>
            <a:fillRect/>
          </a:stretch>
        </p:blipFill>
        <p:spPr bwMode="auto">
          <a:xfrm>
            <a:off x="6646097" y="448778"/>
            <a:ext cx="1712251" cy="1727244"/>
          </a:xfrm>
          <a:prstGeom prst="rect">
            <a:avLst/>
          </a:prstGeom>
          <a:noFill/>
        </p:spPr>
      </p:pic>
      <p:sp>
        <p:nvSpPr>
          <p:cNvPr id="10" name="TextBox 9">
            <a:extLst>
              <a:ext uri="{FF2B5EF4-FFF2-40B4-BE49-F238E27FC236}">
                <a16:creationId xmlns:a16="http://schemas.microsoft.com/office/drawing/2014/main" id="{8BA3230E-E55F-4D7C-8E79-0760CC1C7B4F}"/>
              </a:ext>
            </a:extLst>
          </p:cNvPr>
          <p:cNvSpPr txBox="1"/>
          <p:nvPr/>
        </p:nvSpPr>
        <p:spPr>
          <a:xfrm rot="16200000">
            <a:off x="5008117" y="1272792"/>
            <a:ext cx="2073016" cy="461665"/>
          </a:xfrm>
          <a:prstGeom prst="rect">
            <a:avLst/>
          </a:prstGeom>
          <a:noFill/>
        </p:spPr>
        <p:txBody>
          <a:bodyPr wrap="square" rtlCol="0">
            <a:spAutoFit/>
          </a:bodyPr>
          <a:lstStyle/>
          <a:p>
            <a:pPr algn="ctr"/>
            <a:r>
              <a:rPr lang="en-US" sz="2400" b="1" dirty="0"/>
              <a:t>Standards </a:t>
            </a:r>
          </a:p>
        </p:txBody>
      </p:sp>
      <p:sp>
        <p:nvSpPr>
          <p:cNvPr id="11" name="Arrow: Right 10">
            <a:extLst>
              <a:ext uri="{FF2B5EF4-FFF2-40B4-BE49-F238E27FC236}">
                <a16:creationId xmlns:a16="http://schemas.microsoft.com/office/drawing/2014/main" id="{056EED7F-B2C1-47FA-ABED-17C9980080E3}"/>
              </a:ext>
            </a:extLst>
          </p:cNvPr>
          <p:cNvSpPr/>
          <p:nvPr/>
        </p:nvSpPr>
        <p:spPr>
          <a:xfrm>
            <a:off x="4246721" y="1147904"/>
            <a:ext cx="1527983" cy="710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Basis for </a:t>
            </a:r>
          </a:p>
        </p:txBody>
      </p:sp>
      <p:sp>
        <p:nvSpPr>
          <p:cNvPr id="12" name="TextBox 11">
            <a:extLst>
              <a:ext uri="{FF2B5EF4-FFF2-40B4-BE49-F238E27FC236}">
                <a16:creationId xmlns:a16="http://schemas.microsoft.com/office/drawing/2014/main" id="{469AA8E6-A058-4C92-B8B0-A7E71BF7DFF1}"/>
              </a:ext>
            </a:extLst>
          </p:cNvPr>
          <p:cNvSpPr txBox="1"/>
          <p:nvPr/>
        </p:nvSpPr>
        <p:spPr>
          <a:xfrm rot="16200000">
            <a:off x="-1169062" y="4669651"/>
            <a:ext cx="2861180" cy="461665"/>
          </a:xfrm>
          <a:prstGeom prst="rect">
            <a:avLst/>
          </a:prstGeom>
          <a:noFill/>
        </p:spPr>
        <p:txBody>
          <a:bodyPr wrap="square" rtlCol="0">
            <a:spAutoFit/>
          </a:bodyPr>
          <a:lstStyle/>
          <a:p>
            <a:pPr algn="ctr"/>
            <a:r>
              <a:rPr lang="en-US" sz="2400" b="1" dirty="0"/>
              <a:t>Other Requirements</a:t>
            </a:r>
          </a:p>
        </p:txBody>
      </p:sp>
      <p:sp>
        <p:nvSpPr>
          <p:cNvPr id="13" name="TextBox 12">
            <a:extLst>
              <a:ext uri="{FF2B5EF4-FFF2-40B4-BE49-F238E27FC236}">
                <a16:creationId xmlns:a16="http://schemas.microsoft.com/office/drawing/2014/main" id="{B35312DD-651B-4CB3-806E-A01D536B9033}"/>
              </a:ext>
            </a:extLst>
          </p:cNvPr>
          <p:cNvSpPr txBox="1"/>
          <p:nvPr/>
        </p:nvSpPr>
        <p:spPr>
          <a:xfrm rot="16200000">
            <a:off x="5456456" y="1280995"/>
            <a:ext cx="1917617" cy="461665"/>
          </a:xfrm>
          <a:prstGeom prst="rect">
            <a:avLst/>
          </a:prstGeom>
          <a:noFill/>
        </p:spPr>
        <p:txBody>
          <a:bodyPr wrap="square" rtlCol="0">
            <a:spAutoFit/>
          </a:bodyPr>
          <a:lstStyle/>
          <a:p>
            <a:pPr algn="ctr"/>
            <a:r>
              <a:rPr lang="en-US" sz="2400" b="1" dirty="0"/>
              <a:t>428 NAC 2 </a:t>
            </a:r>
          </a:p>
        </p:txBody>
      </p:sp>
      <p:sp>
        <p:nvSpPr>
          <p:cNvPr id="14" name="TextBox 13">
            <a:extLst>
              <a:ext uri="{FF2B5EF4-FFF2-40B4-BE49-F238E27FC236}">
                <a16:creationId xmlns:a16="http://schemas.microsoft.com/office/drawing/2014/main" id="{AD4283DF-A2A4-4041-A850-11E839716216}"/>
              </a:ext>
            </a:extLst>
          </p:cNvPr>
          <p:cNvSpPr txBox="1"/>
          <p:nvPr/>
        </p:nvSpPr>
        <p:spPr>
          <a:xfrm rot="16200000">
            <a:off x="298839" y="1135607"/>
            <a:ext cx="1917617" cy="461665"/>
          </a:xfrm>
          <a:prstGeom prst="rect">
            <a:avLst/>
          </a:prstGeom>
          <a:noFill/>
        </p:spPr>
        <p:txBody>
          <a:bodyPr wrap="square" rtlCol="0">
            <a:spAutoFit/>
          </a:bodyPr>
          <a:lstStyle/>
          <a:p>
            <a:pPr algn="ctr"/>
            <a:r>
              <a:rPr lang="en-US" sz="2400" b="1" dirty="0"/>
              <a:t>428 NAC 1 </a:t>
            </a:r>
          </a:p>
        </p:txBody>
      </p:sp>
      <p:sp>
        <p:nvSpPr>
          <p:cNvPr id="18" name="Rectangle 17">
            <a:extLst>
              <a:ext uri="{FF2B5EF4-FFF2-40B4-BE49-F238E27FC236}">
                <a16:creationId xmlns:a16="http://schemas.microsoft.com/office/drawing/2014/main" id="{1BB50FBE-C575-4532-8A60-35C2C071E5A6}"/>
              </a:ext>
            </a:extLst>
          </p:cNvPr>
          <p:cNvSpPr/>
          <p:nvPr/>
        </p:nvSpPr>
        <p:spPr>
          <a:xfrm>
            <a:off x="484465" y="3827826"/>
            <a:ext cx="3482220" cy="17501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ONE-AND SIX-YEAR PLANS &amp; PROGRAMS</a:t>
            </a:r>
          </a:p>
          <a:p>
            <a:pPr algn="ctr"/>
            <a:r>
              <a:rPr lang="en-US" dirty="0">
                <a:solidFill>
                  <a:schemeClr val="bg1"/>
                </a:solidFill>
                <a:latin typeface="Times New Roman" panose="02020603050405020304" pitchFamily="18" charset="0"/>
                <a:cs typeface="Times New Roman" panose="02020603050405020304" pitchFamily="18" charset="0"/>
              </a:rPr>
              <a:t>FOR</a:t>
            </a:r>
          </a:p>
          <a:p>
            <a:pPr algn="ctr"/>
            <a:r>
              <a:rPr lang="en-US" dirty="0">
                <a:solidFill>
                  <a:schemeClr val="bg1"/>
                </a:solidFill>
                <a:latin typeface="Times New Roman" panose="02020603050405020304" pitchFamily="18" charset="0"/>
                <a:cs typeface="Times New Roman" panose="02020603050405020304" pitchFamily="18" charset="0"/>
              </a:rPr>
              <a:t>HIGHWAY, ROAD &amp; STREET IMPROVEMENTS</a:t>
            </a:r>
          </a:p>
        </p:txBody>
      </p:sp>
      <p:sp>
        <p:nvSpPr>
          <p:cNvPr id="22" name="Rectangle 21">
            <a:extLst>
              <a:ext uri="{FF2B5EF4-FFF2-40B4-BE49-F238E27FC236}">
                <a16:creationId xmlns:a16="http://schemas.microsoft.com/office/drawing/2014/main" id="{6DA66D66-8672-4ABD-A179-F7C103E3DDC6}"/>
              </a:ext>
            </a:extLst>
          </p:cNvPr>
          <p:cNvSpPr/>
          <p:nvPr/>
        </p:nvSpPr>
        <p:spPr>
          <a:xfrm>
            <a:off x="483173" y="4599298"/>
            <a:ext cx="3482219" cy="146880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New Roman" panose="02020603050405020304" pitchFamily="18" charset="0"/>
                <a:cs typeface="Times New Roman" panose="02020603050405020304" pitchFamily="18" charset="0"/>
              </a:rPr>
              <a:t>SYSTEMS OF BUDGETING, ACCOUNTING AND INENTORY FOR </a:t>
            </a:r>
          </a:p>
          <a:p>
            <a:pPr algn="ctr"/>
            <a:r>
              <a:rPr lang="en-US" dirty="0">
                <a:solidFill>
                  <a:schemeClr val="bg1"/>
                </a:solidFill>
                <a:latin typeface="Times New Roman" panose="02020603050405020304" pitchFamily="18" charset="0"/>
                <a:cs typeface="Times New Roman" panose="02020603050405020304" pitchFamily="18" charset="0"/>
              </a:rPr>
              <a:t>ROAD, STREET &amp; HIGHWAY PROGRAMS </a:t>
            </a:r>
          </a:p>
        </p:txBody>
      </p:sp>
      <p:pic>
        <p:nvPicPr>
          <p:cNvPr id="26" name="Picture 25" descr="1 &amp; 6 year plan logoCS1-2.emf">
            <a:extLst>
              <a:ext uri="{FF2B5EF4-FFF2-40B4-BE49-F238E27FC236}">
                <a16:creationId xmlns:a16="http://schemas.microsoft.com/office/drawing/2014/main" id="{4A65B299-DBE5-4C86-942E-9D6C0F3F5C9E}"/>
              </a:ext>
            </a:extLst>
          </p:cNvPr>
          <p:cNvPicPr>
            <a:picLocks noChangeAspect="1"/>
          </p:cNvPicPr>
          <p:nvPr/>
        </p:nvPicPr>
        <p:blipFill>
          <a:blip r:embed="rId5" cstate="print"/>
          <a:stretch>
            <a:fillRect/>
          </a:stretch>
        </p:blipFill>
        <p:spPr>
          <a:xfrm>
            <a:off x="6646097" y="4443753"/>
            <a:ext cx="2461601" cy="1309124"/>
          </a:xfrm>
          <a:prstGeom prst="rect">
            <a:avLst/>
          </a:prstGeom>
        </p:spPr>
      </p:pic>
      <p:sp>
        <p:nvSpPr>
          <p:cNvPr id="3" name="TextBox 2">
            <a:extLst>
              <a:ext uri="{FF2B5EF4-FFF2-40B4-BE49-F238E27FC236}">
                <a16:creationId xmlns:a16="http://schemas.microsoft.com/office/drawing/2014/main" id="{A527D245-3980-4FEB-8C57-05E1ED2C0F12}"/>
              </a:ext>
            </a:extLst>
          </p:cNvPr>
          <p:cNvSpPr txBox="1"/>
          <p:nvPr/>
        </p:nvSpPr>
        <p:spPr>
          <a:xfrm>
            <a:off x="6040930" y="2235777"/>
            <a:ext cx="2768484" cy="646331"/>
          </a:xfrm>
          <a:prstGeom prst="rect">
            <a:avLst/>
          </a:prstGeom>
          <a:noFill/>
        </p:spPr>
        <p:txBody>
          <a:bodyPr wrap="square" rtlCol="0">
            <a:spAutoFit/>
          </a:bodyPr>
          <a:lstStyle/>
          <a:p>
            <a:pPr algn="ctr"/>
            <a:r>
              <a:rPr lang="en-US" dirty="0"/>
              <a:t>Uniform Standards for Each Functional Classification</a:t>
            </a:r>
          </a:p>
        </p:txBody>
      </p:sp>
      <p:sp>
        <p:nvSpPr>
          <p:cNvPr id="27" name="TextBox 26">
            <a:extLst>
              <a:ext uri="{FF2B5EF4-FFF2-40B4-BE49-F238E27FC236}">
                <a16:creationId xmlns:a16="http://schemas.microsoft.com/office/drawing/2014/main" id="{74CA9BD6-359C-4C83-ACB8-02323137B5D3}"/>
              </a:ext>
            </a:extLst>
          </p:cNvPr>
          <p:cNvSpPr txBox="1"/>
          <p:nvPr/>
        </p:nvSpPr>
        <p:spPr>
          <a:xfrm>
            <a:off x="1062204" y="2208335"/>
            <a:ext cx="3982161" cy="646331"/>
          </a:xfrm>
          <a:prstGeom prst="rect">
            <a:avLst/>
          </a:prstGeom>
          <a:solidFill>
            <a:schemeClr val="bg1"/>
          </a:solidFill>
        </p:spPr>
        <p:txBody>
          <a:bodyPr wrap="square" rtlCol="0">
            <a:spAutoFit/>
          </a:bodyPr>
          <a:lstStyle/>
          <a:p>
            <a:pPr algn="ctr"/>
            <a:r>
              <a:rPr lang="en-US" dirty="0"/>
              <a:t>Each Highway, Road and Street is assigned a Classification, by its Function</a:t>
            </a:r>
          </a:p>
        </p:txBody>
      </p:sp>
      <p:sp>
        <p:nvSpPr>
          <p:cNvPr id="25" name="Arrow: Left 24">
            <a:extLst>
              <a:ext uri="{FF2B5EF4-FFF2-40B4-BE49-F238E27FC236}">
                <a16:creationId xmlns:a16="http://schemas.microsoft.com/office/drawing/2014/main" id="{D4942CCF-AD20-4BFB-A3AE-FA4BCA8831A5}"/>
              </a:ext>
            </a:extLst>
          </p:cNvPr>
          <p:cNvSpPr/>
          <p:nvPr/>
        </p:nvSpPr>
        <p:spPr>
          <a:xfrm rot="19881054">
            <a:off x="3413692" y="2775417"/>
            <a:ext cx="2660876" cy="5622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Projects Meet Standards</a:t>
            </a:r>
          </a:p>
        </p:txBody>
      </p:sp>
      <p:sp>
        <p:nvSpPr>
          <p:cNvPr id="2" name="Title 1">
            <a:extLst>
              <a:ext uri="{FF2B5EF4-FFF2-40B4-BE49-F238E27FC236}">
                <a16:creationId xmlns:a16="http://schemas.microsoft.com/office/drawing/2014/main" id="{03ABC4F3-4EB4-412A-A5DB-53C2A680E43C}"/>
              </a:ext>
            </a:extLst>
          </p:cNvPr>
          <p:cNvSpPr>
            <a:spLocks noGrp="1"/>
          </p:cNvSpPr>
          <p:nvPr>
            <p:ph type="title"/>
          </p:nvPr>
        </p:nvSpPr>
        <p:spPr>
          <a:xfrm>
            <a:off x="748138" y="-187272"/>
            <a:ext cx="7886700" cy="984148"/>
          </a:xfrm>
        </p:spPr>
        <p:txBody>
          <a:bodyPr/>
          <a:lstStyle/>
          <a:p>
            <a:pPr algn="ctr"/>
            <a:r>
              <a:rPr lang="en-US" dirty="0"/>
              <a:t>Nebraska’s System - Overview</a:t>
            </a:r>
          </a:p>
        </p:txBody>
      </p:sp>
      <p:sp>
        <p:nvSpPr>
          <p:cNvPr id="39" name="TextBox 38">
            <a:extLst>
              <a:ext uri="{FF2B5EF4-FFF2-40B4-BE49-F238E27FC236}">
                <a16:creationId xmlns:a16="http://schemas.microsoft.com/office/drawing/2014/main" id="{6135D8F0-A957-484B-9BB9-EC3859AD6BFB}"/>
              </a:ext>
            </a:extLst>
          </p:cNvPr>
          <p:cNvSpPr txBox="1"/>
          <p:nvPr/>
        </p:nvSpPr>
        <p:spPr>
          <a:xfrm>
            <a:off x="4159291" y="3943039"/>
            <a:ext cx="1980873" cy="156966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Annual Certification of Program Compliance</a:t>
            </a:r>
          </a:p>
        </p:txBody>
      </p:sp>
      <p:sp>
        <p:nvSpPr>
          <p:cNvPr id="28" name="Arrow: Right 27">
            <a:extLst>
              <a:ext uri="{FF2B5EF4-FFF2-40B4-BE49-F238E27FC236}">
                <a16:creationId xmlns:a16="http://schemas.microsoft.com/office/drawing/2014/main" id="{7AE9CCCB-B6D0-4C4C-BAAB-78336AB5690E}"/>
              </a:ext>
            </a:extLst>
          </p:cNvPr>
          <p:cNvSpPr/>
          <p:nvPr/>
        </p:nvSpPr>
        <p:spPr>
          <a:xfrm>
            <a:off x="5907646" y="4541292"/>
            <a:ext cx="1136078" cy="710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NBCS</a:t>
            </a:r>
          </a:p>
        </p:txBody>
      </p:sp>
    </p:spTree>
    <p:extLst>
      <p:ext uri="{BB962C8B-B14F-4D97-AF65-F5344CB8AC3E}">
        <p14:creationId xmlns:p14="http://schemas.microsoft.com/office/powerpoint/2010/main" val="26116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22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380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2200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2690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2940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3010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3110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4900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5880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6500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6620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9900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11260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11480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11670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animBg="1"/>
      <p:bldP spid="12" grpId="0"/>
      <p:bldP spid="13" grpId="0"/>
      <p:bldP spid="14" grpId="0"/>
      <p:bldP spid="18" grpId="0" animBg="1"/>
      <p:bldP spid="22" grpId="0" animBg="1"/>
      <p:bldP spid="3" grpId="0"/>
      <p:bldP spid="27" grpId="0" animBg="1"/>
      <p:bldP spid="25" grpId="0" animBg="1"/>
      <p:bldP spid="39"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57" y="1923452"/>
            <a:ext cx="9144000" cy="2320302"/>
          </a:xfrm>
        </p:spPr>
        <p:txBody>
          <a:bodyPr>
            <a:normAutofit/>
          </a:bodyPr>
          <a:lstStyle/>
          <a:p>
            <a:r>
              <a:rPr lang="en-US" dirty="0"/>
              <a:t>Referencing Nebraska </a:t>
            </a:r>
            <a:br>
              <a:rPr lang="en-US" dirty="0"/>
            </a:br>
            <a:r>
              <a:rPr lang="en-US" dirty="0">
                <a:solidFill>
                  <a:schemeClr val="tx1"/>
                </a:solidFill>
              </a:rPr>
              <a:t>Laws, Rules, Regulations</a:t>
            </a: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9</a:t>
            </a:fld>
            <a:endParaRPr lang="en-US" dirty="0">
              <a:solidFill>
                <a:schemeClr val="bg1"/>
              </a:solidFill>
              <a:latin typeface="Calibri"/>
            </a:endParaRPr>
          </a:p>
        </p:txBody>
      </p:sp>
      <p:pic>
        <p:nvPicPr>
          <p:cNvPr id="4" name="Picture 3" descr="1 &amp; 6 year plan logoCS1-2.emf"/>
          <p:cNvPicPr>
            <a:picLocks noChangeAspect="1"/>
          </p:cNvPicPr>
          <p:nvPr/>
        </p:nvPicPr>
        <p:blipFill>
          <a:blip r:embed="rId3" cstate="print"/>
          <a:stretch>
            <a:fillRect/>
          </a:stretch>
        </p:blipFill>
        <p:spPr>
          <a:xfrm>
            <a:off x="208686" y="4846568"/>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966" y="4904556"/>
            <a:ext cx="3266500" cy="1306600"/>
          </a:xfrm>
          <a:prstGeom prst="rect">
            <a:avLst/>
          </a:prstGeom>
        </p:spPr>
      </p:pic>
      <p:sp>
        <p:nvSpPr>
          <p:cNvPr id="10" name="TextBox 9"/>
          <p:cNvSpPr txBox="1"/>
          <p:nvPr/>
        </p:nvSpPr>
        <p:spPr>
          <a:xfrm>
            <a:off x="3200400" y="5182613"/>
            <a:ext cx="2743200" cy="276999"/>
          </a:xfrm>
          <a:prstGeom prst="rect">
            <a:avLst/>
          </a:prstGeom>
          <a:noFill/>
        </p:spPr>
        <p:txBody>
          <a:bodyPr wrap="square" rtlCol="0">
            <a:spAutoFit/>
          </a:bodyPr>
          <a:lstStyle/>
          <a:p>
            <a:r>
              <a:rPr lang="en-US" sz="1200" b="1" dirty="0">
                <a:latin typeface="Arial" pitchFamily="34" charset="0"/>
                <a:cs typeface="Arial" pitchFamily="34" charset="0"/>
              </a:rPr>
              <a:t>Boards - Liaison Services Section</a:t>
            </a:r>
          </a:p>
        </p:txBody>
      </p:sp>
      <p:pic>
        <p:nvPicPr>
          <p:cNvPr id="11" name="Picture 10" descr="Some of Nebraska's state symbols a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5856" y="23348"/>
            <a:ext cx="3621602" cy="2515002"/>
          </a:xfrm>
          <a:prstGeom prst="rect">
            <a:avLst/>
          </a:prstGeom>
        </p:spPr>
      </p:pic>
    </p:spTree>
    <p:extLst>
      <p:ext uri="{BB962C8B-B14F-4D97-AF65-F5344CB8AC3E}">
        <p14:creationId xmlns:p14="http://schemas.microsoft.com/office/powerpoint/2010/main" val="4015053248"/>
      </p:ext>
    </p:extLst>
  </p:cSld>
  <p:clrMapOvr>
    <a:masterClrMapping/>
  </p:clrMapOvr>
</p:sld>
</file>

<file path=ppt/theme/theme1.xml><?xml version="1.0" encoding="utf-8"?>
<a:theme xmlns:a="http://schemas.openxmlformats.org/drawingml/2006/main" name="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2419</TotalTime>
  <Words>4087</Words>
  <Application>Microsoft Office PowerPoint</Application>
  <PresentationFormat>On-screen Show (4:3)</PresentationFormat>
  <Paragraphs>402</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Black</vt:lpstr>
      <vt:lpstr>Calibri</vt:lpstr>
      <vt:lpstr>Calibri Light</vt:lpstr>
      <vt:lpstr>Montserrat</vt:lpstr>
      <vt:lpstr>Roboto Light</vt:lpstr>
      <vt:lpstr>Times New Roman</vt:lpstr>
      <vt:lpstr>Wingdings</vt:lpstr>
      <vt:lpstr>NDOT Theme - Standard Size</vt:lpstr>
      <vt:lpstr>Managing Nebraska’s  Public Roads and Streets</vt:lpstr>
      <vt:lpstr>This Video .    .    .   </vt:lpstr>
      <vt:lpstr>Leading up to   .     .      .    </vt:lpstr>
      <vt:lpstr>Nebraska’s Landmark Legislation 1969</vt:lpstr>
      <vt:lpstr>Nebraska’s Landmark Legislation 1969</vt:lpstr>
      <vt:lpstr>Key Regulations</vt:lpstr>
      <vt:lpstr>Nebraska’s System - Overview</vt:lpstr>
      <vt:lpstr>Nebraska’s System - Overview</vt:lpstr>
      <vt:lpstr>Referencing Nebraska  Laws, Rules, Regulations</vt:lpstr>
      <vt:lpstr>PowerPoint Presentation</vt:lpstr>
      <vt:lpstr>PowerPoint Presentation</vt:lpstr>
      <vt:lpstr>PowerPoint Presentation</vt:lpstr>
      <vt:lpstr>PowerPoint Presentation</vt:lpstr>
      <vt:lpstr>PowerPoint Presentation</vt:lpstr>
      <vt:lpstr>PowerPoint Presentation</vt:lpstr>
      <vt:lpstr>Highway Law</vt:lpstr>
      <vt:lpstr>Highway Law</vt:lpstr>
      <vt:lpstr>Highway Law</vt:lpstr>
      <vt:lpstr>Browse By Chapter</vt:lpstr>
      <vt:lpstr>Chapter 39 Highways and Bridges</vt:lpstr>
      <vt:lpstr>Example Statute</vt:lpstr>
      <vt:lpstr>PowerPoint Presentation</vt:lpstr>
      <vt:lpstr>Referencing Nebraska  Rules and Regulations</vt:lpstr>
      <vt:lpstr>The NAC – NDOT Regulations Includes BEX and NBCS Regulations</vt:lpstr>
      <vt:lpstr>PowerPoint Presentation</vt:lpstr>
      <vt:lpstr>PowerPoint Presentation</vt:lpstr>
      <vt:lpstr>Title 428 Chapter 1</vt:lpstr>
      <vt:lpstr>PowerPoint Presentation</vt:lpstr>
      <vt:lpstr>Video Series – Topics Summary Managing Nebraska’s Public Roads and Streets</vt:lpstr>
      <vt:lpstr>Managing Nebraska’s  Public Roads and Streets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Prelude to Video Series Managing Nebraska's Roads and Streets</dc:title>
  <dc:creator>James Wilkinson</dc:creator>
  <cp:keywords>NDOT, NBCS, BEX, Superintendents, Overview, Management, NAC, 428 NAC, Statutes, Rules, Regulations, Nebraska,</cp:keywords>
  <cp:lastModifiedBy>James Wilkinson</cp:lastModifiedBy>
  <cp:revision>211</cp:revision>
  <dcterms:created xsi:type="dcterms:W3CDTF">2017-01-31T21:14:27Z</dcterms:created>
  <dcterms:modified xsi:type="dcterms:W3CDTF">2019-08-03T17:09:46Z</dcterms:modified>
  <cp:category>Pre-Course, Pre-Workshop</cp:category>
</cp:coreProperties>
</file>