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theme/theme19.xml" ContentType="application/vnd.openxmlformats-officedocument.theme+xml"/>
  <Override PartName="/ppt/slideLayouts/slideLayout2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5.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6.xml" ContentType="application/vnd.openxmlformats-officedocument.presentationml.comment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96" r:id="rId2"/>
    <p:sldMasterId id="2147483898" r:id="rId3"/>
    <p:sldMasterId id="2147483908" r:id="rId4"/>
    <p:sldMasterId id="2147483910" r:id="rId5"/>
    <p:sldMasterId id="2147483916" r:id="rId6"/>
    <p:sldMasterId id="2147483920" r:id="rId7"/>
    <p:sldMasterId id="2147483934" r:id="rId8"/>
    <p:sldMasterId id="2147483936" r:id="rId9"/>
    <p:sldMasterId id="2147483938" r:id="rId10"/>
    <p:sldMasterId id="2147483940" r:id="rId11"/>
    <p:sldMasterId id="2147483942" r:id="rId12"/>
    <p:sldMasterId id="2147483944" r:id="rId13"/>
    <p:sldMasterId id="2147483954" r:id="rId14"/>
    <p:sldMasterId id="2147483960" r:id="rId15"/>
    <p:sldMasterId id="2147483990" r:id="rId16"/>
    <p:sldMasterId id="2147483992" r:id="rId17"/>
    <p:sldMasterId id="2147484002" r:id="rId18"/>
    <p:sldMasterId id="2147484006" r:id="rId19"/>
    <p:sldMasterId id="2147484010" r:id="rId20"/>
  </p:sldMasterIdLst>
  <p:notesMasterIdLst>
    <p:notesMasterId r:id="rId75"/>
  </p:notesMasterIdLst>
  <p:handoutMasterIdLst>
    <p:handoutMasterId r:id="rId76"/>
  </p:handoutMasterIdLst>
  <p:sldIdLst>
    <p:sldId id="967" r:id="rId21"/>
    <p:sldId id="963" r:id="rId22"/>
    <p:sldId id="918" r:id="rId23"/>
    <p:sldId id="375" r:id="rId24"/>
    <p:sldId id="385" r:id="rId25"/>
    <p:sldId id="381" r:id="rId26"/>
    <p:sldId id="962" r:id="rId27"/>
    <p:sldId id="382" r:id="rId28"/>
    <p:sldId id="395" r:id="rId29"/>
    <p:sldId id="945" r:id="rId30"/>
    <p:sldId id="396" r:id="rId31"/>
    <p:sldId id="397" r:id="rId32"/>
    <p:sldId id="398" r:id="rId33"/>
    <p:sldId id="399" r:id="rId34"/>
    <p:sldId id="876" r:id="rId35"/>
    <p:sldId id="877" r:id="rId36"/>
    <p:sldId id="878" r:id="rId37"/>
    <p:sldId id="404" r:id="rId38"/>
    <p:sldId id="407" r:id="rId39"/>
    <p:sldId id="938" r:id="rId40"/>
    <p:sldId id="939" r:id="rId41"/>
    <p:sldId id="921" r:id="rId42"/>
    <p:sldId id="922" r:id="rId43"/>
    <p:sldId id="923" r:id="rId44"/>
    <p:sldId id="924" r:id="rId45"/>
    <p:sldId id="925" r:id="rId46"/>
    <p:sldId id="929" r:id="rId47"/>
    <p:sldId id="422" r:id="rId48"/>
    <p:sldId id="944" r:id="rId49"/>
    <p:sldId id="942" r:id="rId50"/>
    <p:sldId id="943" r:id="rId51"/>
    <p:sldId id="919" r:id="rId52"/>
    <p:sldId id="387" r:id="rId53"/>
    <p:sldId id="879" r:id="rId54"/>
    <p:sldId id="881" r:id="rId55"/>
    <p:sldId id="948" r:id="rId56"/>
    <p:sldId id="777" r:id="rId57"/>
    <p:sldId id="965" r:id="rId58"/>
    <p:sldId id="956" r:id="rId59"/>
    <p:sldId id="959" r:id="rId60"/>
    <p:sldId id="966" r:id="rId61"/>
    <p:sldId id="947" r:id="rId62"/>
    <p:sldId id="949" r:id="rId63"/>
    <p:sldId id="950" r:id="rId64"/>
    <p:sldId id="951" r:id="rId65"/>
    <p:sldId id="952" r:id="rId66"/>
    <p:sldId id="953" r:id="rId67"/>
    <p:sldId id="430" r:id="rId68"/>
    <p:sldId id="432" r:id="rId69"/>
    <p:sldId id="785" r:id="rId70"/>
    <p:sldId id="597" r:id="rId71"/>
    <p:sldId id="394" r:id="rId72"/>
    <p:sldId id="423" r:id="rId73"/>
    <p:sldId id="96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j" initials="jmw" lastIdx="9" clrIdx="0">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DF"/>
    <a:srgbClr val="2B0B7B"/>
    <a:srgbClr val="0C37AF"/>
    <a:srgbClr val="0F4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4367" autoAdjust="0"/>
  </p:normalViewPr>
  <p:slideViewPr>
    <p:cSldViewPr snapToGrid="0">
      <p:cViewPr varScale="1">
        <p:scale>
          <a:sx n="55" d="100"/>
          <a:sy n="55" d="100"/>
        </p:scale>
        <p:origin x="1488" y="78"/>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7T06:30:30.587" idx="3">
    <p:pos x="10" y="10"/>
    <p:text>What does LeMoyne think about the "gray areas" part of the last audio clip of this slide?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27T06:27:48.728" idx="1">
    <p:pos x="10" y="10"/>
    <p:text>Transitions from Slide 16 to Slide 17, then for an instant, while Slide 17 audio is playing, Slide 16 appears for less than one second, then back to Slide 17.  Slide 17 audio is not interrupted.  No idea why this is happening.  JW 12/27/2016</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2-27T06:29:56.805" idx="2">
    <p:pos x="10" y="10"/>
    <p:text>In the first audio, don't say "and/or" just say "and" - need to re-record the audio clip</p:text>
    <p:extLst>
      <p:ext uri="{C676402C-5697-4E1C-873F-D02D1690AC5C}">
        <p15:threadingInfo xmlns:p15="http://schemas.microsoft.com/office/powerpoint/2012/main" timeZoneBias="360"/>
      </p:ext>
    </p:extLst>
  </p:cm>
  <p:cm authorId="1" dt="2016-12-27T12:22:49.089" idx="7">
    <p:pos x="10" y="106"/>
    <p:text>Done 12/27/2016</p:text>
    <p:extLst>
      <p:ext uri="{C676402C-5697-4E1C-873F-D02D1690AC5C}">
        <p15:threadingInfo xmlns:p15="http://schemas.microsoft.com/office/powerpoint/2012/main" timeZoneBias="360">
          <p15:parentCm authorId="1"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2-27T06:44:39.035" idx="4">
    <p:pos x="10" y="10"/>
    <p:text>Audio Clip #8 add the word "equivalent" - need to re-record the audio clip (12 seconds duration)</p:text>
    <p:extLst>
      <p:ext uri="{C676402C-5697-4E1C-873F-D02D1690AC5C}">
        <p15:threadingInfo xmlns:p15="http://schemas.microsoft.com/office/powerpoint/2012/main" timeZoneBias="360"/>
      </p:ext>
    </p:extLst>
  </p:cm>
  <p:cm authorId="1" dt="2016-12-27T12:25:55.913" idx="8">
    <p:pos x="10" y="106"/>
    <p:text>Done 12/27/2016</p:text>
    <p:extLst>
      <p:ext uri="{C676402C-5697-4E1C-873F-D02D1690AC5C}">
        <p15:threadingInfo xmlns:p15="http://schemas.microsoft.com/office/powerpoint/2012/main" timeZoneBias="360">
          <p15:parentCm authorId="1"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12-27T07:34:33.021" idx="5">
    <p:pos x="10" y="10"/>
    <p:text>Transitions from Slide 42 to Slide 43, then for an instant, while Slide 43 audio is playing, Slide 42 appears for less than one second, then back to Slide 43.  Slide 43 audio is not interrupted.  No idea why this is happening.  JW 12/27/2016</p:text>
    <p:extLst>
      <p:ext uri="{C676402C-5697-4E1C-873F-D02D1690AC5C}">
        <p15:threadingInfo xmlns:p15="http://schemas.microsoft.com/office/powerpoint/2012/main" timeZoneBias="360"/>
      </p:ext>
    </p:extLst>
  </p:cm>
  <p:cm authorId="1" dt="2016-12-27T14:00:54.267" idx="9">
    <p:pos x="10" y="106"/>
    <p:text>The transition worked perfectly the next time the PPT was converted to Video.</p:text>
    <p:extLst>
      <p:ext uri="{C676402C-5697-4E1C-873F-D02D1690AC5C}">
        <p15:threadingInfo xmlns:p15="http://schemas.microsoft.com/office/powerpoint/2012/main" timeZoneBias="360">
          <p15:parentCm authorId="1"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12-27T07:43:36.479" idx="6">
    <p:pos x="10" y="10"/>
    <p:text>Not sure if this slide is necessary in this video; it was included in a previous video.  I think it is a good reminder, so I am leaving it in here.</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earch.yahoo.com/_ylt=AwrTcXVe.H5WTdYAiIqQnIlQ;_ylu=X3oDMTBxNG1oMmE2BHNlYwNmcC1hdHRyaWIEc2xrA3J1cmwEaXQD/RV=2/RE=1451190495/RO=11/RU=http:/www.charlestonctc.org/ultra-thin-asphalt-overlays.html/RK=0/RS=947RcvPJox11Nj.um7AVfZlhyr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tel:(402.479.4665"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tel:(402.479-4645" TargetMode="External"/><Relationship Id="rId4" Type="http://schemas.openxmlformats.org/officeDocument/2006/relationships/hyperlink" Target="tel:(402.479.4628"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8/8/2019 Updated first and last slides – Administrative Host: Nebraska Department of Transportation, not Nebraska Department of Roads.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8/6/2019 Updated to reflect changes per LB82 (2019).  The previous version was 12/27/2016.  Six slides deleted and four slides updated.  First and last slides updated web link and NDOT logo.  Deleted slides 3, 4, 5, 6, 7 and 8 (of the 12/27/2016 version).  Slide 44 (Slide 50 of the 12/27/2016 version) updated  NDOR</a:t>
            </a:r>
            <a:r>
              <a:rPr lang="en-US" i="1" dirty="0">
                <a:sym typeface="Wingdings" panose="05000000000000000000" pitchFamily="2" charset="2"/>
              </a:rPr>
              <a:t>NDOT and updated two corresponding audio media.  </a:t>
            </a:r>
            <a:r>
              <a:rPr lang="en-US" i="1" dirty="0"/>
              <a:t>  Slide 48 (Slide 54 of the 12/27/2016 version) Hwy Safety Office contact information updated and made more generic, deleted Co-NECTAR link and reference because the NDOT no longer supports it, also, instances of NDOR</a:t>
            </a:r>
            <a:r>
              <a:rPr lang="en-US" i="1" dirty="0">
                <a:sym typeface="Wingdings" panose="05000000000000000000" pitchFamily="2" charset="2"/>
              </a:rPr>
              <a:t>NDOT requiring two audio media revisions. </a:t>
            </a:r>
            <a:r>
              <a:rPr lang="en-US" i="1" dirty="0"/>
              <a:t> </a:t>
            </a:r>
            <a:endParaRPr lang="en-US" dirty="0"/>
          </a:p>
          <a:p>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addresses design standards and requirements for Resurfacing, Restoration and Rehabilitation – Commonly known as 3R</a:t>
            </a:r>
          </a:p>
          <a:p>
            <a:pPr marL="0" indent="0">
              <a:buNone/>
            </a:pPr>
            <a:endParaRPr lang="en-US" baseline="0" dirty="0"/>
          </a:p>
          <a:p>
            <a:pPr marL="0" indent="0">
              <a:buNone/>
            </a:pPr>
            <a:r>
              <a:rPr lang="en-US" baseline="0" dirty="0"/>
              <a:t>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Minimum Maintenance Standards were addressed in a previous video in this series of Classification and Standards videos.  </a:t>
            </a:r>
          </a:p>
          <a:p>
            <a:endParaRPr lang="en-US" baseline="0" dirty="0"/>
          </a:p>
          <a:p>
            <a:r>
              <a:rPr lang="en-US" baseline="0" dirty="0"/>
              <a:t>Minimum Maintenance Standards are covered in Section 003 of Chapter 2.  </a:t>
            </a:r>
          </a:p>
          <a:p>
            <a:endParaRPr lang="en-US" baseline="0" dirty="0"/>
          </a:p>
          <a:p>
            <a:r>
              <a:rPr lang="en-US" baseline="0" dirty="0"/>
              <a:t>See pages 88-91 for the definition and limits of maintenance, and a listing of physical maintenance activities.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46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There are four ways the design standards distinguish a 3R scope of work from the other types of work.  </a:t>
            </a:r>
          </a:p>
          <a:p>
            <a:endParaRPr lang="en-US" baseline="0" dirty="0"/>
          </a:p>
          <a:p>
            <a:r>
              <a:rPr lang="en-US" baseline="0" dirty="0"/>
              <a:t>READ THEM</a:t>
            </a:r>
          </a:p>
          <a:p>
            <a:endParaRPr lang="en-US" baseline="0" dirty="0"/>
          </a:p>
          <a:p>
            <a:r>
              <a:rPr lang="en-US" baseline="0" dirty="0"/>
              <a:t>The following screens discuss each of these.  </a:t>
            </a:r>
          </a:p>
          <a:p>
            <a:endParaRPr lang="en-US" baseline="0" dirty="0"/>
          </a:p>
          <a:p>
            <a:r>
              <a:rPr lang="en-US" baseline="0" dirty="0"/>
              <a:t>Except Bridges and Structures, which are addressed in a separate video</a:t>
            </a:r>
          </a:p>
          <a:p>
            <a:endParaRPr lang="en-US" baseline="0" dirty="0"/>
          </a:p>
          <a:p>
            <a:r>
              <a:rPr lang="en-US" baseline="0" dirty="0"/>
              <a:t>Typically, maintenance is defined, and reconstruction is defined, so 3R usually ends up being whatever scope is in between.  </a:t>
            </a:r>
          </a:p>
          <a:p>
            <a:endParaRPr lang="en-US" baseline="0" dirty="0"/>
          </a:p>
          <a:p>
            <a:r>
              <a:rPr lang="en-US" baseline="0" dirty="0"/>
              <a:t>That is a simplification, but it generally holds true.  </a:t>
            </a:r>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14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base</a:t>
            </a:r>
            <a:r>
              <a:rPr lang="en-US" baseline="0" dirty="0"/>
              <a:t> of a road or street is defined on page 42 as all layers directly or sequentially underneath the roadway surface including layers such as a foundation course and</a:t>
            </a:r>
            <a:r>
              <a:rPr lang="en-US" strike="sngStrike" baseline="0" dirty="0"/>
              <a:t>/or </a:t>
            </a:r>
            <a:r>
              <a:rPr lang="en-US" baseline="0" dirty="0"/>
              <a:t>subgrade.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base of a road or street,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design standards establish boundaries between 3R work and Maintenance work, and between 3R work and New &amp; Reconstructed work</a:t>
            </a:r>
            <a:endParaRPr lang="en-US" dirty="0"/>
          </a:p>
          <a:p>
            <a:endParaRPr lang="en-US" baseline="0" dirty="0"/>
          </a:p>
          <a:p>
            <a:r>
              <a:rPr lang="en-US" baseline="0" dirty="0"/>
              <a:t>Minimum Maintenance Standards, on page 88, allow replacement of unsuitable base materials in patching operations, </a:t>
            </a:r>
          </a:p>
          <a:p>
            <a:endParaRPr lang="en-US" baseline="0" dirty="0"/>
          </a:p>
          <a:p>
            <a:r>
              <a:rPr lang="en-US" baseline="0" dirty="0"/>
              <a:t>but on the bottom or page 89 anything extensive or costly would be considered a 3R scope of work or possibly a Reconstructed scope of work.  </a:t>
            </a:r>
          </a:p>
          <a:p>
            <a:endParaRPr lang="en-US" baseline="0" dirty="0"/>
          </a:p>
          <a:p>
            <a:r>
              <a:rPr lang="en-US" baseline="0" dirty="0"/>
              <a:t>Replacement of the entire base, or construction of an entire new base, is considered a Reconstructed scope of work, according to the definition of Reconstruction on page 39.  </a:t>
            </a:r>
          </a:p>
          <a:p>
            <a:endParaRPr lang="en-US" baseline="0" dirty="0"/>
          </a:p>
          <a:p>
            <a:r>
              <a:rPr lang="en-US" baseline="0" dirty="0"/>
              <a:t>The intent of the 2016 design standards, for the purpose of establishing the boundary between 3R and Reconstructed types of work, is that the base being referred to does not include the base under the shoulders.  </a:t>
            </a:r>
          </a:p>
          <a:p>
            <a:endParaRPr lang="en-US" baseline="0" dirty="0"/>
          </a:p>
          <a:p>
            <a:r>
              <a:rPr lang="en-US" baseline="0" dirty="0"/>
              <a:t>For example, if the scope of work is only to reconstruct the shoulders including replacement of the base underneath the shoulders, the Board of Public Roads does not require reconstruction of the entire road or street to New &amp; Reconstructed standards.  </a:t>
            </a:r>
          </a:p>
          <a:p>
            <a:endParaRPr lang="en-US" baseline="0" dirty="0"/>
          </a:p>
          <a:p>
            <a:r>
              <a:rPr lang="en-US" baseline="0" dirty="0"/>
              <a:t>A 3R scope of work is anything in between Maintenance and Reconstructed.  See page 39.  If the surfacing is removed down to its base, but the base is not removed, replaced or strengthened, it is considered a 3R scope of work and minimum 3R standards apply.  </a:t>
            </a:r>
          </a:p>
          <a:p>
            <a:endParaRPr lang="en-US" baseline="0" dirty="0"/>
          </a:p>
          <a:p>
            <a:r>
              <a:rPr lang="en-US" baseline="0" dirty="0"/>
              <a:t>Minor base repairs are allowed.  </a:t>
            </a:r>
          </a:p>
          <a:p>
            <a:endParaRPr lang="en-US" baseline="0" dirty="0"/>
          </a:p>
          <a:p>
            <a:r>
              <a:rPr lang="en-US" baseline="0" dirty="0"/>
              <a:t>Recycling strategies which incorporate the road structure into the base are allowed.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unpaved roads, Standards allow replacement of the base at selected safety improvement locations; this will be addressed in more detail, momentarily. </a:t>
            </a:r>
          </a:p>
          <a:p>
            <a:endParaRPr lang="en-US" baseline="0" dirty="0"/>
          </a:p>
          <a:p>
            <a:endParaRPr lang="en-US" baseline="0" dirty="0"/>
          </a:p>
          <a:p>
            <a:r>
              <a:rPr lang="en-US" sz="1200" u="sng" kern="1200" dirty="0">
                <a:solidFill>
                  <a:schemeClr val="tx1"/>
                </a:solidFill>
                <a:effectLst/>
                <a:latin typeface="+mn-lt"/>
                <a:ea typeface="+mn-ea"/>
                <a:cs typeface="+mn-cs"/>
              </a:rPr>
              <a:t>NOT FOR AUDIO</a:t>
            </a:r>
          </a:p>
          <a:p>
            <a:endParaRPr lang="en-US" dirty="0"/>
          </a:p>
          <a:p>
            <a:r>
              <a:rPr lang="en-US" dirty="0"/>
              <a:t>Applies to</a:t>
            </a:r>
            <a:r>
              <a:rPr lang="en-US" baseline="0" dirty="0"/>
              <a:t> all roads and streets – paved and unpaved</a:t>
            </a:r>
          </a:p>
          <a:p>
            <a:endParaRPr lang="en-US" baseline="0" dirty="0"/>
          </a:p>
          <a:p>
            <a:r>
              <a:rPr lang="en-US" baseline="0" dirty="0"/>
              <a:t>From 1/7/2016 Meeting Minutes: </a:t>
            </a:r>
          </a:p>
          <a:p>
            <a:r>
              <a:rPr lang="en-US" sz="1200" b="1" kern="1200" dirty="0">
                <a:solidFill>
                  <a:schemeClr val="tx1"/>
                </a:solidFill>
                <a:effectLst/>
                <a:latin typeface="+mn-lt"/>
                <a:ea typeface="+mn-ea"/>
                <a:cs typeface="+mn-cs"/>
              </a:rPr>
              <a:t>Definition of Base 001.03A1d1 and the Board’s intent with respect to 3R safety improvements such as Vertical Curve sight distance improvements and which standards apply to the work even if the base needs to be completely removed and replaced.  </a:t>
            </a:r>
            <a:r>
              <a:rPr lang="en-US" sz="1200" kern="1200" dirty="0">
                <a:solidFill>
                  <a:schemeClr val="tx1"/>
                </a:solidFill>
                <a:effectLst/>
                <a:latin typeface="+mn-lt"/>
                <a:ea typeface="+mn-ea"/>
                <a:cs typeface="+mn-cs"/>
              </a:rPr>
              <a:t>Summary of Discussion: The Board’s intent is for this work to be designed and built to minimum 3R standards as stated in the appropriate table.  The Board’s intent is not to require New &amp; Reconstructed standards for these “minor” or “spot” improvements as that could tend to discourage going forward with the safety improvement.  Nathan explained that the State builds the section back to previous standards which may be less than current New and Reconstructed standards but more than current 3R standards.  JW proposed adding an allowance for “, replacing the base at selected safety improvement locations (minor alterations of grades, vertical and horizontal curves),” in the first bullet, second sentence after “repairs to base.”  Roger approved that verbiage.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50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846138"/>
            <a:ext cx="4351337" cy="3262312"/>
          </a:xfrm>
        </p:spPr>
      </p:sp>
      <p:sp>
        <p:nvSpPr>
          <p:cNvPr id="3" name="Notes Placeholder 2"/>
          <p:cNvSpPr>
            <a:spLocks noGrp="1"/>
          </p:cNvSpPr>
          <p:nvPr>
            <p:ph type="body" idx="1"/>
          </p:nvPr>
        </p:nvSpPr>
        <p:spPr/>
        <p:txBody>
          <a:bodyPr/>
          <a:lstStyle/>
          <a:p>
            <a:r>
              <a:rPr lang="en-US" dirty="0"/>
              <a:t>For pavement rehabilitation strategies, </a:t>
            </a:r>
          </a:p>
          <a:p>
            <a:endParaRPr lang="en-US" dirty="0"/>
          </a:p>
          <a:p>
            <a:r>
              <a:rPr lang="en-US" dirty="0"/>
              <a:t>the</a:t>
            </a:r>
            <a:r>
              <a:rPr lang="en-US" baseline="0" dirty="0"/>
              <a:t> design standards establish boundaries between 3R work and Maintenance work, and between 3R work and New &amp; Reconstructed 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Minimum Maintenance Standards, on page 88, allow patching, repairing, surface treating, joint filling and mudjacking on bituminous and concrete surfaces, and resurfacing.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on the bottom or page 89 anything extensive or costly would be considered a 3R scope of work or possibly Reconstructed.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Furthermore, page 39 of the design standards limits </a:t>
            </a:r>
            <a:r>
              <a:rPr lang="en-US" b="1" baseline="0" dirty="0"/>
              <a:t>maintenance</a:t>
            </a:r>
            <a:r>
              <a:rPr lang="en-US" baseline="0" dirty="0"/>
              <a:t> resurfacing to a depth of </a:t>
            </a:r>
            <a:r>
              <a:rPr lang="en-US" b="1" baseline="0" dirty="0"/>
              <a:t>2 inches </a:t>
            </a:r>
            <a:r>
              <a:rPr lang="en-US" baseline="0" dirty="0"/>
              <a:t>or less,  </a:t>
            </a:r>
            <a:r>
              <a:rPr lang="en-US" b="1" baseline="0" dirty="0"/>
              <a:t>equivalent structure</a:t>
            </a:r>
            <a:r>
              <a:rPr lang="en-US" b="0" baseline="0" dirty="0"/>
              <a:t>, of any pavement material</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Equivalent structure, or asphaltic concrete equivalent thickness (ACET), will be explained momentarily.  </a:t>
            </a:r>
          </a:p>
          <a:p>
            <a:endParaRPr lang="en-US" dirty="0"/>
          </a:p>
          <a:p>
            <a:r>
              <a:rPr lang="en-US" dirty="0"/>
              <a:t>Page 40 indicates</a:t>
            </a:r>
            <a:r>
              <a:rPr lang="en-US" baseline="0" dirty="0"/>
              <a:t> that p</a:t>
            </a:r>
            <a:r>
              <a:rPr lang="en-US" dirty="0"/>
              <a:t>lacement</a:t>
            </a:r>
            <a:r>
              <a:rPr lang="en-US" baseline="0" dirty="0"/>
              <a:t> of </a:t>
            </a:r>
            <a:r>
              <a:rPr lang="en-US" b="1" baseline="0" dirty="0"/>
              <a:t>more than six inches</a:t>
            </a:r>
            <a:r>
              <a:rPr lang="en-US" baseline="0" dirty="0"/>
              <a:t> of </a:t>
            </a:r>
            <a:r>
              <a:rPr lang="en-US" b="1" baseline="0" dirty="0"/>
              <a:t>asphaltic concrete equivalent thickness</a:t>
            </a:r>
            <a:r>
              <a:rPr lang="en-US" baseline="0" dirty="0"/>
              <a:t>, of bituminous materials, or six inches </a:t>
            </a:r>
            <a:r>
              <a:rPr lang="en-US" b="1" baseline="0" dirty="0"/>
              <a:t>nominal structure depth</a:t>
            </a:r>
            <a:r>
              <a:rPr lang="en-US" baseline="0" dirty="0"/>
              <a:t>, of Portland cement concrete materials, requires the application of New &amp; Reconstructed standards to the work or project.  </a:t>
            </a:r>
          </a:p>
          <a:p>
            <a:endParaRPr lang="en-US" baseline="0" dirty="0"/>
          </a:p>
          <a:p>
            <a:r>
              <a:rPr lang="en-US" baseline="0" dirty="0"/>
              <a:t>With respect to pavement rehabilitation, anything in between Maintenance and New &amp; Reconstructed requires the application of minimum 3R standards.  </a:t>
            </a:r>
          </a:p>
          <a:p>
            <a:endParaRPr lang="en-US" baseline="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24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screen summarizes the thresholds</a:t>
            </a:r>
            <a:r>
              <a:rPr lang="en-US" baseline="0" dirty="0"/>
              <a:t> for 3R standards with respect to pavement rehabilitation thickness or depth.  </a:t>
            </a:r>
          </a:p>
          <a:p>
            <a:endParaRPr lang="en-US" baseline="0" dirty="0"/>
          </a:p>
          <a:p>
            <a:r>
              <a:rPr lang="en-US" baseline="0" dirty="0"/>
              <a:t>Whenever the term overlay is used, it means an overlay over </a:t>
            </a:r>
            <a:r>
              <a:rPr lang="en-US" b="1" baseline="0" dirty="0"/>
              <a:t>existing</a:t>
            </a:r>
            <a:r>
              <a:rPr lang="en-US" baseline="0" dirty="0"/>
              <a:t> paved surfaces.  The application of hard surfacing on an existing unpaved road is a New &amp; Reconstructed scope of work; see page 37 of the design standards.  </a:t>
            </a:r>
            <a:endParaRPr lang="en-US" dirty="0"/>
          </a:p>
          <a:p>
            <a:endParaRPr lang="en-US" dirty="0"/>
          </a:p>
          <a:p>
            <a:endParaRPr lang="en-US" dirty="0"/>
          </a:p>
          <a:p>
            <a:r>
              <a:rPr lang="en-US" u="sng" dirty="0"/>
              <a:t>NOT FOR AUDIO</a:t>
            </a:r>
          </a:p>
          <a:p>
            <a:endParaRPr lang="en-US" dirty="0"/>
          </a:p>
          <a:p>
            <a:r>
              <a:rPr lang="en-US" dirty="0"/>
              <a:t>Asphalt photo: image from web </a:t>
            </a:r>
            <a:r>
              <a:rPr lang="en-US" dirty="0">
                <a:hlinkClick r:id="rId3"/>
              </a:rPr>
              <a:t>www.charlestonctc.org</a:t>
            </a:r>
            <a:r>
              <a:rPr lang="en-US" dirty="0"/>
              <a:t> ultra-thin overlay </a:t>
            </a:r>
          </a:p>
          <a:p>
            <a:r>
              <a:rPr lang="en-US" dirty="0"/>
              <a:t>PCC Overlay photo: Fullerton 535</a:t>
            </a:r>
            <a:r>
              <a:rPr lang="en-US" baseline="30000" dirty="0"/>
              <a:t>th</a:t>
            </a:r>
            <a:r>
              <a:rPr lang="en-US" dirty="0"/>
              <a:t> St</a:t>
            </a:r>
            <a:r>
              <a:rPr lang="en-US" baseline="0" dirty="0"/>
              <a:t>, from Bill Cook</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81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a:t>
            </a:r>
            <a:r>
              <a:rPr lang="en-US" baseline="0" dirty="0"/>
              <a:t> understand asphaltic concrete equivalent thickness (ACET), </a:t>
            </a:r>
          </a:p>
          <a:p>
            <a:endParaRPr lang="en-US" baseline="0" dirty="0"/>
          </a:p>
          <a:p>
            <a:r>
              <a:rPr lang="en-US" baseline="0" dirty="0"/>
              <a:t>Let’s start with the fact that one of the purposes of many pavement rehabilitation strategies is to improve the </a:t>
            </a:r>
            <a:r>
              <a:rPr lang="en-US" b="1" baseline="0" dirty="0"/>
              <a:t>load carrying capacity</a:t>
            </a:r>
            <a:r>
              <a:rPr lang="en-US" baseline="0" dirty="0"/>
              <a:t> , i.e. </a:t>
            </a:r>
            <a:r>
              <a:rPr lang="en-US" b="1" baseline="0" dirty="0"/>
              <a:t>structural</a:t>
            </a:r>
            <a:r>
              <a:rPr lang="en-US" baseline="0" dirty="0"/>
              <a:t> strength, of the road or street.  </a:t>
            </a:r>
          </a:p>
          <a:p>
            <a:endParaRPr lang="en-US" baseline="0" dirty="0"/>
          </a:p>
          <a:p>
            <a:r>
              <a:rPr lang="en-US" b="0" baseline="0" dirty="0"/>
              <a:t>For</a:t>
            </a:r>
            <a:r>
              <a:rPr lang="en-US" b="1" baseline="0" dirty="0"/>
              <a:t> bituminous</a:t>
            </a:r>
            <a:r>
              <a:rPr lang="en-US" baseline="0" dirty="0"/>
              <a:t> materials, which includes </a:t>
            </a:r>
            <a:r>
              <a:rPr lang="en-US" b="1" baseline="0" dirty="0"/>
              <a:t>asphalt</a:t>
            </a:r>
            <a:r>
              <a:rPr lang="en-US" baseline="0" dirty="0"/>
              <a:t> and </a:t>
            </a:r>
            <a:r>
              <a:rPr lang="en-US" b="1" baseline="0" dirty="0"/>
              <a:t>recycling </a:t>
            </a:r>
            <a:r>
              <a:rPr lang="en-US" baseline="0" dirty="0"/>
              <a:t>strategies, </a:t>
            </a:r>
          </a:p>
          <a:p>
            <a:endParaRPr lang="en-US" baseline="0" dirty="0"/>
          </a:p>
          <a:p>
            <a:r>
              <a:rPr lang="en-US" b="1" baseline="0" dirty="0"/>
              <a:t>Structural Strength </a:t>
            </a:r>
            <a:r>
              <a:rPr lang="en-US" baseline="0" dirty="0"/>
              <a:t>Depends on soil support, traffic loads, service life and the effects of the environment.  </a:t>
            </a:r>
          </a:p>
          <a:p>
            <a:endParaRPr lang="en-US" baseline="0" dirty="0"/>
          </a:p>
          <a:p>
            <a:r>
              <a:rPr lang="en-US" baseline="0" dirty="0"/>
              <a:t>For bituminous materials, </a:t>
            </a:r>
            <a:r>
              <a:rPr lang="en-US" b="1" baseline="0" dirty="0"/>
              <a:t>different strategies </a:t>
            </a:r>
            <a:r>
              <a:rPr lang="en-US" baseline="0" dirty="0"/>
              <a:t>can result in different levels of structural strength.  </a:t>
            </a:r>
          </a:p>
          <a:p>
            <a:endParaRPr lang="en-US" baseline="0" dirty="0"/>
          </a:p>
          <a:p>
            <a:r>
              <a:rPr lang="en-US" baseline="0" dirty="0"/>
              <a:t>Asphaltic Concrete Equivalent Thickness (ACET) is a number that provides a way of determining and directly comparing the different levels of structural strength for those different strategies.  </a:t>
            </a:r>
          </a:p>
          <a:p>
            <a:endParaRPr lang="en-US" baseline="0" dirty="0"/>
          </a:p>
          <a:p>
            <a:r>
              <a:rPr lang="en-US" baseline="0" dirty="0"/>
              <a:t>It is based on structural number values attributed to the factors listed on the screen.  </a:t>
            </a:r>
          </a:p>
          <a:p>
            <a:endParaRPr lang="en-US" baseline="0" dirty="0"/>
          </a:p>
          <a:p>
            <a:endParaRPr lang="en-US" baseline="0" dirty="0"/>
          </a:p>
          <a:p>
            <a:endParaRPr lang="en-US" baseline="0" dirty="0"/>
          </a:p>
          <a:p>
            <a:r>
              <a:rPr lang="en-US" baseline="0" dirty="0"/>
              <a:t> </a:t>
            </a:r>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66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screen provides an example of Asphaltic Concrete Equivalent Thickness.  </a:t>
            </a:r>
          </a:p>
          <a:p>
            <a:endParaRPr lang="en-US" dirty="0"/>
          </a:p>
          <a:p>
            <a:r>
              <a:rPr lang="en-US" dirty="0"/>
              <a:t>Application of Two</a:t>
            </a:r>
            <a:r>
              <a:rPr lang="en-US" baseline="0" dirty="0"/>
              <a:t> inches of hot-mix asphalt overlay would be considered a maintenance scope of work.  By itself, It would not require 3R standards or New &amp; Reconstructed standards to be applied.  </a:t>
            </a:r>
          </a:p>
          <a:p>
            <a:endParaRPr lang="en-US" baseline="0" dirty="0"/>
          </a:p>
          <a:p>
            <a:r>
              <a:rPr lang="en-US" dirty="0"/>
              <a:t>Assume that </a:t>
            </a:r>
            <a:r>
              <a:rPr lang="en-US" baseline="0" dirty="0"/>
              <a:t> </a:t>
            </a:r>
            <a:r>
              <a:rPr lang="en-US" b="1" baseline="0" dirty="0"/>
              <a:t>4 inches </a:t>
            </a:r>
            <a:r>
              <a:rPr lang="en-US" baseline="0" dirty="0"/>
              <a:t>of </a:t>
            </a:r>
            <a:r>
              <a:rPr lang="en-US" b="1" baseline="0" dirty="0"/>
              <a:t>recycled bituminous material </a:t>
            </a:r>
            <a:r>
              <a:rPr lang="en-US" baseline="0" dirty="0"/>
              <a:t>has the strength equivalent to </a:t>
            </a:r>
            <a:r>
              <a:rPr lang="en-US" b="1" baseline="0" dirty="0"/>
              <a:t>one inch </a:t>
            </a:r>
            <a:r>
              <a:rPr lang="en-US" baseline="0" dirty="0"/>
              <a:t>of </a:t>
            </a:r>
            <a:r>
              <a:rPr lang="en-US" b="1" baseline="0" dirty="0"/>
              <a:t>hot-mix asphalt</a:t>
            </a:r>
            <a:r>
              <a:rPr lang="en-US" baseline="0" dirty="0"/>
              <a:t>.  </a:t>
            </a:r>
          </a:p>
          <a:p>
            <a:endParaRPr lang="en-US" baseline="0" dirty="0"/>
          </a:p>
          <a:p>
            <a:r>
              <a:rPr lang="en-US" baseline="0" dirty="0"/>
              <a:t>It is a common ratio</a:t>
            </a:r>
          </a:p>
          <a:p>
            <a:endParaRPr lang="en-US" baseline="0" dirty="0"/>
          </a:p>
          <a:p>
            <a:r>
              <a:rPr lang="en-US" baseline="0" dirty="0"/>
              <a:t>Would 2 inches of recycle combined with 1½ inches of hot-mix asphalt, for a total of 3½ inches, be a maintenance scope of work, or a 3R scope of work?  </a:t>
            </a:r>
          </a:p>
          <a:p>
            <a:endParaRPr lang="en-US" baseline="0" dirty="0"/>
          </a:p>
          <a:p>
            <a:r>
              <a:rPr lang="en-US" baseline="0" dirty="0"/>
              <a:t>First, figure the equivalent strength of 2 inches of recycle.  </a:t>
            </a:r>
          </a:p>
          <a:p>
            <a:endParaRPr lang="en-US" baseline="0" dirty="0"/>
          </a:p>
          <a:p>
            <a:r>
              <a:rPr lang="en-US" baseline="0" dirty="0"/>
              <a:t>The assumed ratio is one-inch of hot-mix asphalt to four inches of recycle bituminous material, or 1:4.  </a:t>
            </a:r>
          </a:p>
          <a:p>
            <a:endParaRPr lang="en-US" baseline="0" dirty="0"/>
          </a:p>
          <a:p>
            <a:r>
              <a:rPr lang="en-US" baseline="0" dirty="0"/>
              <a:t>2 inches of recycle is multiplied by the 1:4 ratio of HMA to Recycle, 2 x ¼ = ½ inch of </a:t>
            </a:r>
            <a:r>
              <a:rPr lang="en-US" b="1" i="1" baseline="0" dirty="0"/>
              <a:t>equivalent</a:t>
            </a:r>
            <a:r>
              <a:rPr lang="en-US" baseline="0" dirty="0"/>
              <a:t> structural thickness </a:t>
            </a:r>
          </a:p>
          <a:p>
            <a:endParaRPr lang="en-US" baseline="0" dirty="0"/>
          </a:p>
          <a:p>
            <a:r>
              <a:rPr lang="en-US" baseline="0" dirty="0"/>
              <a:t>Add that ½“to the 1½“ of new HMA, and the total ACET is 2 inches of thickness.    </a:t>
            </a:r>
          </a:p>
          <a:p>
            <a:endParaRPr lang="en-US" baseline="0" dirty="0"/>
          </a:p>
          <a:p>
            <a:r>
              <a:rPr lang="en-US" baseline="0" dirty="0"/>
              <a:t>The strategy in this hypothetical example would be considered a </a:t>
            </a:r>
            <a:r>
              <a:rPr lang="en-US" b="1" baseline="0" dirty="0"/>
              <a:t>Maintenance</a:t>
            </a:r>
            <a:r>
              <a:rPr lang="en-US" baseline="0" dirty="0"/>
              <a:t> strategy, because it is 2 inches of ACET.  See page 39 of the standards.  </a:t>
            </a:r>
          </a:p>
          <a:p>
            <a:endParaRPr lang="en-US" baseline="0" dirty="0"/>
          </a:p>
          <a:p>
            <a:r>
              <a:rPr lang="en-US" baseline="0" dirty="0"/>
              <a:t>The only way 3R standards would be applied to the project is if other scope of work included would be considered a 3R scope.</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39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screen will show various hypothetical pavement strategies, and the standards that would apply to each.  </a:t>
            </a:r>
          </a:p>
          <a:p>
            <a:endParaRPr lang="en-US" baseline="0" dirty="0"/>
          </a:p>
          <a:p>
            <a:r>
              <a:rPr lang="en-US" baseline="0" dirty="0"/>
              <a:t>The first panel shows two maintenance pavement rehabilitation strategies, a 2” HMA thin overlay, and a 3.5” strategy that the previous screen explained has a two-inch ACET.</a:t>
            </a:r>
          </a:p>
          <a:p>
            <a:endParaRPr lang="en-US" baseline="0" dirty="0"/>
          </a:p>
          <a:p>
            <a:r>
              <a:rPr lang="en-US" baseline="0" dirty="0"/>
              <a:t>The second panel shows three strategies that would require 3R design standards for the work or project: </a:t>
            </a:r>
          </a:p>
          <a:p>
            <a:r>
              <a:rPr lang="en-US" baseline="0" dirty="0"/>
              <a:t>A 2½“ hot mix asphalt overlay</a:t>
            </a:r>
          </a:p>
          <a:p>
            <a:r>
              <a:rPr lang="en-US" baseline="0" dirty="0"/>
              <a:t>A 6” hot mix asphalt </a:t>
            </a:r>
          </a:p>
          <a:p>
            <a:r>
              <a:rPr lang="en-US" baseline="0" dirty="0"/>
              <a:t>And a 6” Portland cement concrete depth over existing asphalt</a:t>
            </a:r>
          </a:p>
          <a:p>
            <a:endParaRPr lang="en-US" baseline="0" dirty="0"/>
          </a:p>
          <a:p>
            <a:r>
              <a:rPr lang="en-US" baseline="0" dirty="0"/>
              <a:t>The third panel shows three New and Reconstructed strategies: </a:t>
            </a:r>
          </a:p>
          <a:p>
            <a:r>
              <a:rPr lang="en-US" baseline="0" dirty="0"/>
              <a:t>A 6½“ hot mix asphalt over existing asphalt</a:t>
            </a:r>
          </a:p>
          <a:p>
            <a:r>
              <a:rPr lang="en-US" baseline="0" dirty="0"/>
              <a:t>A 7” hot mix asphalt over prepared subgrade</a:t>
            </a:r>
          </a:p>
          <a:p>
            <a:r>
              <a:rPr lang="en-US" baseline="0" dirty="0"/>
              <a:t>And an 8” doweled Portland Cement Concrete depth over prepared subgrade</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22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For unpaved roads, </a:t>
            </a:r>
          </a:p>
          <a:p>
            <a:endParaRPr lang="en-US" baseline="0" dirty="0"/>
          </a:p>
          <a:p>
            <a:r>
              <a:rPr lang="en-US" dirty="0"/>
              <a:t>the</a:t>
            </a:r>
            <a:r>
              <a:rPr lang="en-US" baseline="0" dirty="0"/>
              <a:t> design standards establish boundaries between 3R work and Maintenance work, and between 3R work and New &amp; Reconstructed 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Minimum Maintenance Standards, on page 88, allow scarifying, reshaping, restoring material losses, and applying a dust palliative.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on the bottom or page 89 anything extensive or costly would be considered a 3R scope of work or possibly Reconstructed.  </a:t>
            </a:r>
          </a:p>
          <a:p>
            <a:endParaRPr lang="en-US" baseline="0" dirty="0"/>
          </a:p>
          <a:p>
            <a:r>
              <a:rPr lang="en-US" baseline="0" dirty="0"/>
              <a:t>A Reconstructed scope of work for unpaved roads is defined by replacement of the entire existing base, as previously discussed.  </a:t>
            </a:r>
          </a:p>
          <a:p>
            <a:endParaRPr lang="en-US" baseline="0" dirty="0"/>
          </a:p>
          <a:p>
            <a:r>
              <a:rPr lang="en-US" baseline="0" dirty="0"/>
              <a:t>Page 40 of the design standards defines situations for unpaved roads that would allow the application of 3R standards. </a:t>
            </a:r>
          </a:p>
          <a:p>
            <a:r>
              <a:rPr lang="en-US" baseline="0" dirty="0"/>
              <a:t>Adding, modifying or upgrading guardrail</a:t>
            </a:r>
          </a:p>
          <a:p>
            <a:r>
              <a:rPr lang="en-US" baseline="0" dirty="0"/>
              <a:t>And minor adjustments to vertical alignment and/or horizontal alignment.  </a:t>
            </a:r>
          </a:p>
          <a:p>
            <a:endParaRPr lang="en-US" baseline="0" dirty="0"/>
          </a:p>
          <a:p>
            <a:r>
              <a:rPr lang="en-US" baseline="0" dirty="0"/>
              <a:t>Regarding minor alignment adjustments being allowable , the Board is encouraging such adjustments by not requiring the entire work or project to be built to New &amp; Reconstructed standards.  </a:t>
            </a:r>
          </a:p>
          <a:p>
            <a:endParaRPr lang="en-US" baseline="0" dirty="0"/>
          </a:p>
          <a:p>
            <a:endParaRPr lang="en-US" baseline="0" dirty="0"/>
          </a:p>
          <a:p>
            <a:endParaRPr lang="en-US" baseline="0" dirty="0"/>
          </a:p>
          <a:p>
            <a:endParaRPr lang="en-US" baseline="0" dirty="0"/>
          </a:p>
          <a:p>
            <a:r>
              <a:rPr lang="en-US" u="sng" baseline="0" dirty="0"/>
              <a:t>NOT FOR AUDIO</a:t>
            </a:r>
          </a:p>
          <a:p>
            <a:endParaRPr lang="en-US" baseline="0" dirty="0"/>
          </a:p>
          <a:p>
            <a:r>
              <a:rPr lang="en-US" baseline="0" dirty="0"/>
              <a:t>From 1/7/2016 Meeting Minutes: </a:t>
            </a:r>
          </a:p>
          <a:p>
            <a:r>
              <a:rPr lang="en-US" sz="1200" b="1" kern="1200" dirty="0">
                <a:solidFill>
                  <a:schemeClr val="tx1"/>
                </a:solidFill>
                <a:effectLst/>
                <a:latin typeface="+mn-lt"/>
                <a:ea typeface="+mn-ea"/>
                <a:cs typeface="+mn-cs"/>
              </a:rPr>
              <a:t>Definition of Base 001.03A1d1 and the Board’s intent with respect to 3R safety improvements such as Vertical Curve sight distance improvements and which standards apply to the work even if the base needs to be completely removed and replaced.  </a:t>
            </a:r>
            <a:r>
              <a:rPr lang="en-US" sz="1200" kern="1200" dirty="0">
                <a:solidFill>
                  <a:schemeClr val="tx1"/>
                </a:solidFill>
                <a:effectLst/>
                <a:latin typeface="+mn-lt"/>
                <a:ea typeface="+mn-ea"/>
                <a:cs typeface="+mn-cs"/>
              </a:rPr>
              <a:t>Summary of Discussion: The Board’s intent is for this work to be designed and built to minimum 3R standards as stated in the appropriate table.  The Board’s intent is not to require New &amp; Reconstructed standards for these “minor” or “spot” improvements as that could tend to discourage going forward with the safety improvement.  Nathan explained that the State builds the section back to previous standards which may be less than current New and Reconstructed standards but more than current 3R standards.  JW proposed adding an allowance for “, replacing the base at selected safety improvement locations (minor alterations of grades, vertical and horizontal curves),” in the first bullet, second sentence after “repairs to base.”  Roger approved that verbiage.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78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This screen shows several examples of 3R scopes of work.  Page 38 of the design standards show 3R work scope examples.  </a:t>
            </a:r>
          </a:p>
          <a:p>
            <a:endParaRPr lang="en-US" baseline="0" dirty="0"/>
          </a:p>
          <a:p>
            <a:r>
              <a:rPr lang="en-US" baseline="0" dirty="0"/>
              <a:t>Bridge widening is a 3R scope of work (page 38), but lengthening a bridge or non-buried structure is a New &amp; Reconstructed scope of work (page 37).  </a:t>
            </a:r>
          </a:p>
          <a:p>
            <a:endParaRPr lang="en-US" baseline="0" dirty="0"/>
          </a:p>
          <a:p>
            <a:r>
              <a:rPr lang="en-US" baseline="0" dirty="0"/>
              <a:t>Paving an existing unpaved road is New &amp; Reconstructed work (page 37). </a:t>
            </a:r>
          </a:p>
          <a:p>
            <a:endParaRPr lang="en-US" baseline="0" dirty="0"/>
          </a:p>
          <a:p>
            <a:r>
              <a:rPr lang="en-US" baseline="0" dirty="0"/>
              <a:t>Replacement of a culvert, even if it is in-kind, is a new &amp; Reconstructed scope of work (page 37).  </a:t>
            </a:r>
          </a:p>
          <a:p>
            <a:endParaRPr lang="en-US" baseline="0" dirty="0"/>
          </a:p>
          <a:p>
            <a:r>
              <a:rPr lang="en-US" u="sng" baseline="0" dirty="0"/>
              <a:t>NOT FOR AUDIO</a:t>
            </a:r>
          </a:p>
          <a:p>
            <a:endParaRPr lang="en-US" baseline="0" dirty="0"/>
          </a:p>
          <a:p>
            <a:r>
              <a:rPr lang="en-US" baseline="0" dirty="0"/>
              <a:t>From 1/7/2016 Meeting Minutes: </a:t>
            </a:r>
          </a:p>
          <a:p>
            <a:r>
              <a:rPr lang="en-US" sz="1200" b="1" kern="1200" dirty="0">
                <a:solidFill>
                  <a:schemeClr val="tx1"/>
                </a:solidFill>
                <a:effectLst/>
                <a:latin typeface="+mn-lt"/>
                <a:ea typeface="+mn-ea"/>
                <a:cs typeface="+mn-cs"/>
              </a:rPr>
              <a:t>Definition of Base 001.03A1d1 and the Board’s intent with respect to 3R safety improvements such as Vertical Curve sight distance improvements and which standards apply to the work even if the base needs to be completely removed and replaced.  </a:t>
            </a:r>
            <a:r>
              <a:rPr lang="en-US" sz="1200" kern="1200" dirty="0">
                <a:solidFill>
                  <a:schemeClr val="tx1"/>
                </a:solidFill>
                <a:effectLst/>
                <a:latin typeface="+mn-lt"/>
                <a:ea typeface="+mn-ea"/>
                <a:cs typeface="+mn-cs"/>
              </a:rPr>
              <a:t>Summary of Discussion: The Board’s intent is for this work to be designed and built to minimum 3R standards as stated in the appropriate table.  The Board’s intent is not to require New &amp; Reconstructed standards for these “minor” or “spot” improvements as that could tend to discourage going forward with the safety improvement.  Nathan explained that the State builds the section back to previous standards which may be less than current New and Reconstructed standards but more than current 3R standards.  JW proposed adding an allowance for “, replacing the base at selected safety improvement locations (minor alterations of grades, vertical and horizontal curves),” in the first bullet, second sentence after “repairs to base.”  Roger approved that verbiage.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98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i="1" dirty="0"/>
              <a:t>8/6/2019 Updated NDOR</a:t>
            </a:r>
            <a:r>
              <a:rPr lang="en-US" b="0" i="1" dirty="0">
                <a:sym typeface="Wingdings" panose="05000000000000000000" pitchFamily="2" charset="2"/>
              </a:rPr>
              <a:t>NDOT.  </a:t>
            </a:r>
            <a:endParaRPr lang="en-US" b="0" i="1" dirty="0"/>
          </a:p>
          <a:p>
            <a:endParaRPr lang="en-US" b="0" dirty="0"/>
          </a:p>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a:t>
            </a:r>
            <a:r>
              <a:rPr lang="en-US" b="1" strike="sngStrike" dirty="0"/>
              <a:t>DOR</a:t>
            </a:r>
            <a:r>
              <a:rPr lang="en-US" dirty="0"/>
              <a:t> </a:t>
            </a:r>
            <a:r>
              <a:rPr lang="en-US" b="1" i="1" dirty="0"/>
              <a:t>NDOT</a:t>
            </a:r>
            <a:r>
              <a:rPr lang="en-US" dirty="0"/>
              <a:t> is the Nebraska Department of </a:t>
            </a:r>
            <a:r>
              <a:rPr lang="en-US" strike="sngStrike" dirty="0"/>
              <a:t>Roads</a:t>
            </a:r>
            <a:r>
              <a:rPr lang="en-US" dirty="0"/>
              <a:t> </a:t>
            </a:r>
            <a:r>
              <a:rPr lang="en-US" i="1" dirty="0"/>
              <a:t>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It may be referred to as “The Rule” or “The Regulation.”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AASHTO</a:t>
            </a:r>
            <a:r>
              <a:rPr lang="en-US" b="0" baseline="0" dirty="0"/>
              <a:t> is the acronym for the American Association of State Highway Transportation Officials</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ACET</a:t>
            </a:r>
            <a:r>
              <a:rPr lang="en-US" b="0" baseline="0" dirty="0"/>
              <a:t> is Asphaltic Concrete Equivalent Thickness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751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31775"/>
            <a:ext cx="4648200" cy="3486150"/>
          </a:xfrm>
          <a:prstGeom prst="rect">
            <a:avLst/>
          </a:prstGeom>
        </p:spPr>
      </p:sp>
      <p:sp>
        <p:nvSpPr>
          <p:cNvPr id="3" name="Notes Placeholder 2"/>
          <p:cNvSpPr>
            <a:spLocks noGrp="1"/>
          </p:cNvSpPr>
          <p:nvPr>
            <p:ph type="body" idx="1"/>
          </p:nvPr>
        </p:nvSpPr>
        <p:spPr>
          <a:xfrm>
            <a:off x="431321" y="3717235"/>
            <a:ext cx="6090249" cy="4966389"/>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screen and the following screens show some</a:t>
            </a:r>
            <a:r>
              <a:rPr lang="en-US" baseline="0" dirty="0"/>
              <a:t> scopes of work that would require the application of 3R standards, or higher.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Resurfacing up to, and including, six inches is allowed under 3R standards, extending the lifespan of the road or street.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long as the base is not removed, reconstructed or strengthened.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Minor base repairs are allowed under a 3R scope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a:t>
            </a:r>
            <a:r>
              <a:rPr lang="en-US" baseline="0" dirty="0"/>
              <a:t> – </a:t>
            </a:r>
            <a:r>
              <a:rPr lang="en-US" dirty="0"/>
              <a:t>What Can You Do More Efficiently and Cost Effectively?</a:t>
            </a:r>
            <a:r>
              <a:rPr lang="en-US" baseline="0" dirty="0"/>
              <a:t> </a:t>
            </a:r>
            <a:r>
              <a:rPr lang="en-US" b="1" baseline="0" dirty="0"/>
              <a:t>Thicker Overlays </a:t>
            </a:r>
            <a:r>
              <a:rPr lang="en-US" sz="1200" kern="1200" dirty="0">
                <a:solidFill>
                  <a:schemeClr val="tx1"/>
                </a:solidFill>
                <a:effectLst/>
                <a:latin typeface="+mn-lt"/>
                <a:ea typeface="+mn-ea"/>
                <a:cs typeface="+mn-cs"/>
              </a:rPr>
              <a:t>33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Street</a:t>
            </a:r>
            <a:r>
              <a:rPr lang="en-US" sz="1200" kern="1200" baseline="0" dirty="0">
                <a:solidFill>
                  <a:schemeClr val="tx1"/>
                </a:solidFill>
                <a:effectLst/>
                <a:latin typeface="+mn-lt"/>
                <a:ea typeface="+mn-ea"/>
                <a:cs typeface="+mn-cs"/>
              </a:rPr>
              <a:t> Looking South</a:t>
            </a:r>
            <a:r>
              <a:rPr lang="en-US" sz="1200" kern="1200" dirty="0">
                <a:solidFill>
                  <a:schemeClr val="tx1"/>
                </a:solidFill>
                <a:effectLst/>
                <a:latin typeface="+mn-lt"/>
                <a:ea typeface="+mn-ea"/>
                <a:cs typeface="+mn-cs"/>
              </a:rPr>
              <a:t>, Lincoln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pPr marL="228600" indent="-228600">
              <a:buFont typeface="+mj-lt"/>
              <a:buAutoNum type="arabicPeriod"/>
            </a:pPr>
            <a:r>
              <a:rPr lang="en-US" dirty="0"/>
              <a:t>An</a:t>
            </a:r>
            <a:r>
              <a:rPr lang="en-US" baseline="0" dirty="0"/>
              <a:t> overlay of more than two inches (structural equivalent) may require a relaxation of standards.  </a:t>
            </a:r>
          </a:p>
          <a:p>
            <a:pPr marL="228600" indent="-228600">
              <a:buFont typeface="+mj-lt"/>
              <a:buAutoNum type="arabicPeriod"/>
            </a:pPr>
            <a:r>
              <a:rPr lang="en-US" baseline="0" dirty="0"/>
              <a:t>3R is an opportunity to use existing alignments.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endParaRPr lang="en-US" baseline="0" dirty="0"/>
          </a:p>
          <a:p>
            <a:r>
              <a:rPr lang="en-US" sz="1200" b="1" kern="1200" dirty="0">
                <a:solidFill>
                  <a:schemeClr val="tx1"/>
                </a:solidFill>
                <a:effectLst/>
                <a:latin typeface="+mn-lt"/>
                <a:ea typeface="+mn-ea"/>
                <a:cs typeface="+mn-cs"/>
              </a:rPr>
              <a:t>This is a picture (slide) of Van Dorn Street near our Southeast High School</a:t>
            </a:r>
            <a:r>
              <a:rPr lang="en-US" sz="1200" kern="1200" dirty="0">
                <a:solidFill>
                  <a:schemeClr val="tx1"/>
                </a:solidFill>
                <a:effectLst/>
                <a:latin typeface="+mn-lt"/>
                <a:ea typeface="+mn-ea"/>
                <a:cs typeface="+mn-cs"/>
              </a:rPr>
              <a:t>.  That stretch of roadway did not have a turn lane; needed all new curbs; it was a little bit narrow, we also had to come in and ask for a relaxation.  We spent time, money, effort; upset the neighbors as we were asking for that relaxation.   Clearly, this heavier-duty resurfacing –we put in new curbs, restriped it, put in a center turn lane, replaced all of the driveways, that street should last at least another 15 or 20 years.  All that work could have been done, simply, under 3R without coming to the Board, and spent quite a bit of less money getting to that point.</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(the following  was spoken for the rural road resurfacing slide that is removed for this League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endParaRPr lang="en-US" baseline="0" dirty="0"/>
          </a:p>
          <a:p>
            <a:r>
              <a:rPr lang="en-US" sz="1200" i="1" kern="1200" dirty="0">
                <a:solidFill>
                  <a:schemeClr val="tx1"/>
                </a:solidFill>
                <a:effectLst/>
                <a:latin typeface="+mn-lt"/>
                <a:ea typeface="+mn-ea"/>
                <a:cs typeface="+mn-cs"/>
              </a:rPr>
              <a:t>Here’s one that just gripes me to death- resurfacing.  It also is an issue with federal aid.  Maybe another two-lane, county road spun into the city, the pavement’s good, we can’t afford to widen it out – the traffic volumes don’t say you can do that.  There’s a bit of an argument going on that even amongst the Board and the folks at NDOR, two (2) inches or more in an Overlay is not Maintenance.  But in reality, if you needed two (2) inches to preserve that roadway to extend the life, you’re  really suppose to bring that road up to all the New &amp; Reconstructed Standards, work them out with the Board and ask for a Relaxation.  We’ve got lots of these roads___, we’ve got shoulders, we’ve got fore slopes, we don’t have crash problems.  We’re totally okay to use- with 3R Standards, you won’t have to do that.  You could actually go in, under the proposed 3R Standards, and the alignment’s okay, you can go in and remove the entire pavement depth and put it back, all brand-new, under 3R, using existing alignment, the issue again, you don’t have safety problems.  Think about what kind of an opportunity that is for you to do those.</a:t>
            </a:r>
            <a:endParaRPr lang="en-US" i="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is North 33</a:t>
            </a:r>
            <a:r>
              <a:rPr lang="en-US" sz="1200" i="1" kern="1200" baseline="30000" dirty="0">
                <a:solidFill>
                  <a:schemeClr val="tx1"/>
                </a:solidFill>
                <a:effectLst/>
                <a:latin typeface="+mn-lt"/>
                <a:ea typeface="+mn-ea"/>
                <a:cs typeface="+mn-cs"/>
              </a:rPr>
              <a:t>rd</a:t>
            </a:r>
            <a:r>
              <a:rPr lang="en-US" sz="1200" i="1" kern="1200" dirty="0">
                <a:solidFill>
                  <a:schemeClr val="tx1"/>
                </a:solidFill>
                <a:effectLst/>
                <a:latin typeface="+mn-lt"/>
                <a:ea typeface="+mn-ea"/>
                <a:cs typeface="+mn-cs"/>
              </a:rPr>
              <a:t> Street in Lincoln, from O Street North to Holdrege.  It’s about a mile long. It’s an existing street that was already 2+1. It had 10-foot lanes- I can’t imagine how it got to 10-foot lanes in my tenure that did it.  We did not have a Relaxation.  Trees are very close; yards and sidewalks set-up high.  We needed a Relaxation.  We were going to come back in and try to rehab it to the way it was.   Huge social impacts.  If we were going to go to 11-foot lanes, replace the curbs and fix the sidewalks, we were going to remove every tree between curb and property line, grading up into the yards, huge social impact.  While I’m not a fan of the 10-foot lanes, we didn’t have a significant crash problems that year, so we came to the Board and the Board did approve that Relaxation because of huge, social and environmental costs on the particular project.</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33</a:t>
            </a:r>
            <a:r>
              <a:rPr lang="en-US" sz="1200" i="1" kern="1200" baseline="30000" dirty="0">
                <a:solidFill>
                  <a:schemeClr val="tx1"/>
                </a:solidFill>
                <a:effectLst/>
                <a:latin typeface="+mn-lt"/>
                <a:ea typeface="+mn-ea"/>
                <a:cs typeface="+mn-cs"/>
              </a:rPr>
              <a:t>rd</a:t>
            </a:r>
            <a:r>
              <a:rPr lang="en-US" sz="1200" i="1" kern="1200" dirty="0">
                <a:solidFill>
                  <a:schemeClr val="tx1"/>
                </a:solidFill>
                <a:effectLst/>
                <a:latin typeface="+mn-lt"/>
                <a:ea typeface="+mn-ea"/>
                <a:cs typeface="+mn-cs"/>
              </a:rPr>
              <a:t> Street, done.  Reseal, overlay, ready to go.  Won’t have to come back.  That is one of those stretches I don’t think we received a single pothole complaint a few weeks ago.  Pot holes were exploding everywhere and the mayor was beside himself.  Some of our concrete streets were falling apart.  Preventive maintenance pays dividends.  3R helps us do more with preventative maintenance.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87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65113"/>
            <a:ext cx="4648200" cy="3486150"/>
          </a:xfrm>
          <a:prstGeom prst="rect">
            <a:avLst/>
          </a:prstGeom>
        </p:spPr>
      </p:sp>
      <p:sp>
        <p:nvSpPr>
          <p:cNvPr id="3" name="Notes Placeholder 2"/>
          <p:cNvSpPr>
            <a:spLocks noGrp="1"/>
          </p:cNvSpPr>
          <p:nvPr>
            <p:ph type="body" idx="1"/>
          </p:nvPr>
        </p:nvSpPr>
        <p:spPr>
          <a:xfrm>
            <a:off x="444261" y="3894826"/>
            <a:ext cx="6025550" cy="4628071"/>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Adding an auxiliary lane is a 3R scope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Re-striping an existing road</a:t>
            </a:r>
            <a:r>
              <a:rPr lang="en-US" baseline="0" dirty="0"/>
              <a:t> or street to do that may require a relaxation of standards for lane width.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 – What Can You Do More Efficiently and Cost Effectively?</a:t>
            </a:r>
            <a:r>
              <a:rPr lang="en-US" baseline="0" dirty="0"/>
              <a:t> </a:t>
            </a:r>
            <a:r>
              <a:rPr lang="en-US" b="1" dirty="0"/>
              <a:t>Adding Auxiliary</a:t>
            </a:r>
            <a:r>
              <a:rPr lang="en-US" b="1" baseline="0" dirty="0"/>
              <a:t> Lanes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endParaRPr lang="en-US" dirty="0"/>
          </a:p>
          <a:p>
            <a:pPr marL="228600" indent="-228600">
              <a:buFont typeface="+mj-lt"/>
              <a:buAutoNum type="arabicPeriod"/>
            </a:pPr>
            <a:r>
              <a:rPr lang="en-US" dirty="0"/>
              <a:t>May need a relaxation</a:t>
            </a:r>
            <a:r>
              <a:rPr lang="en-US" baseline="0" dirty="0"/>
              <a:t> of standards for lane width.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endParaRPr lang="en-US" baseline="0" dirty="0"/>
          </a:p>
          <a:p>
            <a:r>
              <a:rPr lang="en-US" sz="1200" b="1" kern="1200" dirty="0">
                <a:solidFill>
                  <a:schemeClr val="tx1"/>
                </a:solidFill>
                <a:effectLst/>
                <a:latin typeface="+mn-lt"/>
                <a:ea typeface="+mn-ea"/>
                <a:cs typeface="+mn-cs"/>
              </a:rPr>
              <a:t>Adding an auxiliary lane</a:t>
            </a:r>
            <a:r>
              <a:rPr lang="en-US" sz="1200" kern="1200" dirty="0">
                <a:solidFill>
                  <a:schemeClr val="tx1"/>
                </a:solidFill>
                <a:effectLst/>
                <a:latin typeface="+mn-lt"/>
                <a:ea typeface="+mn-ea"/>
                <a:cs typeface="+mn-cs"/>
              </a:rPr>
              <a:t>.  Lincoln adopted a way to try and improve capacity and help safety on a lot of our collector and arterial streets in the older part of town without necessarily having to come in You can all think what a fight it is to go through a residential area and take a two-lane road and try to convert it into a four-lane roadway.  We adopted what we call a ‘two-plus-one’ (2+1) we will widen half to 35 feet and put a center turn lane down the middle so that everybody has a safe turn lane to turn into their driveways.   All that work that can be done with the new standards under 3R without invoking the new and reconstructed standards.  That would be a step you can do automatically.  </a:t>
            </a:r>
            <a:endParaRPr lang="en-US" baseline="0"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r>
              <a:rPr lang="en-US" sz="1200" i="1" kern="1200" dirty="0">
                <a:solidFill>
                  <a:schemeClr val="tx1"/>
                </a:solidFill>
                <a:effectLst/>
                <a:latin typeface="+mn-lt"/>
                <a:ea typeface="+mn-ea"/>
                <a:cs typeface="+mn-cs"/>
              </a:rPr>
              <a:t>This is just a picture of a local street, in Lincoln, this is actually a street that we would like to convert to a 2+1, tons of driveways on it, we’ve had some rear-end crashes.  There’s plenty of trees in there.  Today, if we were going to go in there and widen it out to 2+1, you’re obligated to meet all of the New &amp; Reconstructed Standards, or come to the Board and ask for a Relaxation.  With 3R Standards, you can add an auxiliary lane, a center turn lane, you can add a right turn lane.  You can do those kinds of things under these proposed 3R Standards without coming to the Board.  You can also use a 10 foot lane if there is a particular reason why that fits and is a good reason to do that.  We’ve been doing a number of these in Lincoln and each time you want that 10 foot lane, you need to come to the Board and talk about that.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35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Lanes and Shoulder</a:t>
            </a:r>
            <a:r>
              <a:rPr lang="en-US" baseline="0" dirty="0"/>
              <a:t>s are allowed to be widened with 3R design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unless something else drives the work or project to New &amp; Reconstructed standards.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 – What Can You Do More Efficiently and Cost Effectively?</a:t>
            </a:r>
            <a:r>
              <a:rPr lang="en-US" baseline="0" dirty="0"/>
              <a:t> </a:t>
            </a:r>
            <a:r>
              <a:rPr lang="en-US" b="1" dirty="0"/>
              <a:t>Widening Lanes and Shoulders</a:t>
            </a:r>
          </a:p>
          <a:p>
            <a:endParaRPr lang="en-US" dirty="0"/>
          </a:p>
          <a:p>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405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14313"/>
            <a:ext cx="4648200" cy="3486150"/>
          </a:xfrm>
          <a:prstGeom prst="rect">
            <a:avLst/>
          </a:prstGeom>
        </p:spPr>
      </p:sp>
      <p:sp>
        <p:nvSpPr>
          <p:cNvPr id="3" name="Notes Placeholder 2"/>
          <p:cNvSpPr>
            <a:spLocks noGrp="1"/>
          </p:cNvSpPr>
          <p:nvPr>
            <p:ph type="body" idx="1"/>
          </p:nvPr>
        </p:nvSpPr>
        <p:spPr>
          <a:xfrm>
            <a:off x="392502" y="3825815"/>
            <a:ext cx="6060056" cy="485781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Minor</a:t>
            </a:r>
            <a:r>
              <a:rPr lang="en-US" baseline="0" dirty="0"/>
              <a:t> alterations of grades and curves – vertical and horizontal – are allowed under 3R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Unless something else drives the work or project to New &amp; Reconstructed standards.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 – What Can You Do More Efficiently and Cost Effectively?</a:t>
            </a:r>
            <a:r>
              <a:rPr lang="en-US" baseline="0" dirty="0"/>
              <a:t> </a:t>
            </a:r>
            <a:r>
              <a:rPr lang="en-US" b="1" dirty="0"/>
              <a:t>Grades and Curves – Minor Alterations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Font typeface="+mj-lt"/>
              <a:buAutoNum type="arabicPeriod"/>
            </a:pPr>
            <a:r>
              <a:rPr lang="en-US" dirty="0"/>
              <a:t>Spot improvements are usually OK under 3R standards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endParaRPr lang="en-US" dirty="0"/>
          </a:p>
          <a:p>
            <a:r>
              <a:rPr lang="en-US" sz="1200" kern="1200" dirty="0">
                <a:solidFill>
                  <a:schemeClr val="tx1"/>
                </a:solidFill>
                <a:effectLst/>
                <a:latin typeface="+mn-lt"/>
                <a:ea typeface="+mn-ea"/>
                <a:cs typeface="+mn-cs"/>
              </a:rPr>
              <a:t>Every once and awhile you’ve got a street that is a little bit steeper, or maybe it has a horizontal curve that does not currently meet the design standards.  Under 3R, you could come and grade a little bit of that street down; not blocks and blocks.  But also, you could look at that and if you have a safety problem at the crest of the hill where people couldn’t see, you could grade and fix that without invoking the new and reconstructed standards and have to move ahead.</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is actually a picture, I believe, of Van Dorn Street in Lincoln near Southeast High School.  It’s kind of what we would call ‘more than a collector- less than an arterial’ and needs to be a 2+1.  In this particular case, we had to come out and ask the Board for a Relaxation because that vertical alignment does not meet New &amp; Reconstructed Standards.  We’re also going to go to 2+1 and we also asked for a Relaxation and use 10 foot in there.  We spent a lot of time and effort working on getting that additional engineering investigation, all the analysis and costs put together to come out and ask for a Relaxation.  The other thing I would like to point out is you can do minor alterations, let’s say we’ve got a vertical curve or a sight distance issue just in one spot and you’ve got crashes there, you could go in and do a little grading and fix that or clean out the corner for sight distance and not kick you into New &amp; Reconstructed Standards, under the 3R.  So you could do some spot improvements in places and not have to necessarily work on the entire roadway from beginning to end of the actual project.</a:t>
            </a:r>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269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96850"/>
            <a:ext cx="4648200" cy="3486150"/>
          </a:xfrm>
          <a:prstGeom prst="rect">
            <a:avLst/>
          </a:prstGeom>
        </p:spPr>
      </p:sp>
      <p:sp>
        <p:nvSpPr>
          <p:cNvPr id="3" name="Notes Placeholder 2"/>
          <p:cNvSpPr>
            <a:spLocks noGrp="1"/>
          </p:cNvSpPr>
          <p:nvPr>
            <p:ph type="body" idx="1"/>
          </p:nvPr>
        </p:nvSpPr>
        <p:spPr>
          <a:xfrm>
            <a:off x="547776" y="3877573"/>
            <a:ext cx="5853023" cy="4806051"/>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“before” photo</a:t>
            </a:r>
            <a:r>
              <a:rPr lang="en-US" baseline="0" dirty="0"/>
              <a:t> of Lincoln’s South 56</a:t>
            </a:r>
            <a:r>
              <a:rPr lang="en-US" baseline="30000" dirty="0"/>
              <a:t>th</a:t>
            </a:r>
            <a:r>
              <a:rPr lang="en-US" baseline="0" dirty="0"/>
              <a:t> Street project.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a:t>
            </a:r>
            <a:r>
              <a:rPr lang="en-US" baseline="0" dirty="0"/>
              <a:t> – </a:t>
            </a:r>
            <a:r>
              <a:rPr lang="en-US" dirty="0"/>
              <a:t>What Can You Do More Efficiently and Cost Effectively?</a:t>
            </a:r>
            <a:r>
              <a:rPr lang="en-US" baseline="0" dirty="0"/>
              <a:t> – </a:t>
            </a:r>
            <a:r>
              <a:rPr lang="en-US" sz="1200" b="1" kern="1200" baseline="0" dirty="0">
                <a:solidFill>
                  <a:schemeClr val="tx1"/>
                </a:solidFill>
                <a:effectLst/>
                <a:latin typeface="+mn-lt"/>
                <a:ea typeface="+mn-ea"/>
                <a:cs typeface="+mn-cs"/>
              </a:rPr>
              <a:t>R</a:t>
            </a:r>
            <a:r>
              <a:rPr lang="en-US" sz="1200" b="1" kern="1200" dirty="0">
                <a:solidFill>
                  <a:schemeClr val="tx1"/>
                </a:solidFill>
                <a:effectLst/>
                <a:latin typeface="+mn-lt"/>
                <a:ea typeface="+mn-ea"/>
                <a:cs typeface="+mn-cs"/>
              </a:rPr>
              <a:t>ehab project </a:t>
            </a:r>
            <a:r>
              <a:rPr lang="en-US" sz="1200" kern="1200" dirty="0">
                <a:solidFill>
                  <a:schemeClr val="tx1"/>
                </a:solidFill>
                <a:effectLst/>
                <a:latin typeface="+mn-lt"/>
                <a:ea typeface="+mn-ea"/>
                <a:cs typeface="+mn-cs"/>
              </a:rPr>
              <a:t>on South</a:t>
            </a:r>
            <a:r>
              <a:rPr lang="en-US" sz="1200" kern="1200" baseline="0" dirty="0">
                <a:solidFill>
                  <a:schemeClr val="tx1"/>
                </a:solidFill>
                <a:effectLst/>
                <a:latin typeface="+mn-lt"/>
                <a:ea typeface="+mn-ea"/>
                <a:cs typeface="+mn-cs"/>
              </a:rPr>
              <a:t> 56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 to Randolph), Lincoln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r>
              <a:rPr lang="en-US" sz="1200" b="1" kern="1200" dirty="0">
                <a:solidFill>
                  <a:schemeClr val="tx1"/>
                </a:solidFill>
                <a:effectLst/>
                <a:latin typeface="+mn-lt"/>
                <a:ea typeface="+mn-ea"/>
                <a:cs typeface="+mn-cs"/>
              </a:rPr>
              <a:t>Here’s a picture (slide) of 56</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Street here in Lincoln- it’s just a two-lane street</a:t>
            </a:r>
            <a:r>
              <a:rPr lang="en-US" sz="1200" kern="1200" dirty="0">
                <a:solidFill>
                  <a:schemeClr val="tx1"/>
                </a:solidFill>
                <a:effectLst/>
                <a:latin typeface="+mn-lt"/>
                <a:ea typeface="+mn-ea"/>
                <a:cs typeface="+mn-cs"/>
              </a:rPr>
              <a:t>.  Trees on either side.  We went to the Board and actually asked for a relaxation.  We also wanted to put in a ‘two-plus-one.’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is another example, Lincoln has done a lot of 2+1 streets in the built environment. Trying to go to a 4-lane on a number of our mile-line roadways- it’s just a horrific social cost and financial cost.  This stretch of 56</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Street from A Street up to Randolph was just existing two-lanes, we needed to add the center lane, a narrow right-of-way, we asked for a Relaxation.   We had a lot of feedback neighbors who didn’t want the project done.  If we were going to do it, they wanted  a narrower roadway.   We went to the Board and asked for a Relaxation.  We did not get it.  There weren’t very many trees; most of the properties backed up had fences.   We were able to move the sidewalk around, there was not a significant financial or social or environmental cost to meet minimum design standards.  The Board did not agree with that request and we did not get it.  My frustration with that was the time and money getting the plans and preparing for the Relaxation.   We worked with the neighbors, the neighbors were very upset with us.  They think it was our fault we couldn’t get that Relaxation.  So, it created some consternation and conflict within the community that I don’t think we needed to have and with 3R, we wouldn’t have those problems.  </a:t>
            </a:r>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644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31775"/>
            <a:ext cx="4648200" cy="3486150"/>
          </a:xfrm>
          <a:prstGeom prst="rect">
            <a:avLst/>
          </a:prstGeom>
        </p:spPr>
      </p:sp>
      <p:sp>
        <p:nvSpPr>
          <p:cNvPr id="3" name="Notes Placeholder 2"/>
          <p:cNvSpPr>
            <a:spLocks noGrp="1"/>
          </p:cNvSpPr>
          <p:nvPr>
            <p:ph type="body" idx="1"/>
          </p:nvPr>
        </p:nvSpPr>
        <p:spPr>
          <a:xfrm>
            <a:off x="444259" y="3843068"/>
            <a:ext cx="6180827"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“after” photo</a:t>
            </a:r>
            <a:r>
              <a:rPr lang="en-US" baseline="0" dirty="0"/>
              <a:t> of Lincoln’s South 56</a:t>
            </a:r>
            <a:r>
              <a:rPr lang="en-US" baseline="30000" dirty="0"/>
              <a:t>th</a:t>
            </a:r>
            <a:r>
              <a:rPr lang="en-US" baseline="0" dirty="0"/>
              <a:t> Street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was constructed prior to the effective date of the 2016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needed a relaxation of standards in order to construct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2016 standards would have allowed this to be a 3R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Without a Relaxation of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Examples Slides</a:t>
            </a:r>
            <a:r>
              <a:rPr lang="en-US" baseline="0" dirty="0"/>
              <a:t> – </a:t>
            </a:r>
            <a:r>
              <a:rPr lang="en-US" dirty="0"/>
              <a:t>What Can You Do More Efficiently and Cost Effectively?</a:t>
            </a:r>
            <a:r>
              <a:rPr lang="en-US" baseline="0" dirty="0"/>
              <a:t> – </a:t>
            </a:r>
            <a:r>
              <a:rPr lang="en-US" sz="1200" b="1" kern="1200" baseline="0" dirty="0">
                <a:solidFill>
                  <a:schemeClr val="tx1"/>
                </a:solidFill>
                <a:effectLst/>
                <a:latin typeface="+mn-lt"/>
                <a:ea typeface="+mn-ea"/>
                <a:cs typeface="+mn-cs"/>
              </a:rPr>
              <a:t>R</a:t>
            </a:r>
            <a:r>
              <a:rPr lang="en-US" sz="1200" b="1" kern="1200" dirty="0">
                <a:solidFill>
                  <a:schemeClr val="tx1"/>
                </a:solidFill>
                <a:effectLst/>
                <a:latin typeface="+mn-lt"/>
                <a:ea typeface="+mn-ea"/>
                <a:cs typeface="+mn-cs"/>
              </a:rPr>
              <a:t>ehab project </a:t>
            </a:r>
            <a:r>
              <a:rPr lang="en-US" sz="1200" kern="1200" dirty="0">
                <a:solidFill>
                  <a:schemeClr val="tx1"/>
                </a:solidFill>
                <a:effectLst/>
                <a:latin typeface="+mn-lt"/>
                <a:ea typeface="+mn-ea"/>
                <a:cs typeface="+mn-cs"/>
              </a:rPr>
              <a:t>on South</a:t>
            </a:r>
            <a:r>
              <a:rPr lang="en-US" sz="1200" kern="1200" baseline="0" dirty="0">
                <a:solidFill>
                  <a:schemeClr val="tx1"/>
                </a:solidFill>
                <a:effectLst/>
                <a:latin typeface="+mn-lt"/>
                <a:ea typeface="+mn-ea"/>
                <a:cs typeface="+mn-cs"/>
              </a:rPr>
              <a:t> 56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 to Randolph), Lincoln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r>
              <a:rPr lang="en-US" sz="1200" kern="1200" dirty="0">
                <a:solidFill>
                  <a:schemeClr val="tx1"/>
                </a:solidFill>
                <a:effectLst/>
                <a:latin typeface="+mn-lt"/>
                <a:ea typeface="+mn-ea"/>
                <a:cs typeface="+mn-cs"/>
              </a:rPr>
              <a:t>This is a picture after we went ahead and made it ‘two-plus-one.’  The frustrating thing for me was we pitted neighbor against neighbor as we tried to figure out where to put the sidewalks in.  We’ve requested going to ten-foot lanes.  The minimum, in that urban setting, is an eleven-foot lane.  Under 3R standards, you could actually do a ten-foot lane unless you’ve got a safety problem.  The next time we have one of these again, the City of Lincoln could have moved ahead with this project without having to go through numerous public meetings; coming out to the Board and asking them for a relaxation, and we would save money and time.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is another example, Lincoln has done a lot of 2+1 streets in the built environment. Trying to go to a 4-lane on a number of our mile-line roadways- it’s just a horrific social cost and financial cost.  This stretch of 56</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Street from A Street up to Randolph was just existing two-lanes, we needed to add the center lane, a narrow right-of-way, we asked for a Relaxation.   We had a lot of feedback neighbors who didn’t want the project done.  If we were going to do it, they wanted  a narrower roadway.   We went to the Board and asked for a Relaxation.  We did not get it.  There weren’t very many trees; most of the properties backed up had fences.   We were able to move the sidewalk around, there was not a significant financial or social or environmental cost to meet minimum design standards.  The Board did not agree with that request and we did not get it.  My frustration with that was the time and money getting the plans and preparing for the Relaxation.   We worked with the neighbors, the neighbors were very upset with us.  They think it was our fault we couldn’t get that Relaxation.  So, it created some consternation and conflict within the community that I don’t think we needed to have and with 3R, we wouldn’t have those problems.  </a:t>
            </a:r>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98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Bridge re-decking, widening, and rail</a:t>
            </a:r>
            <a:r>
              <a:rPr lang="en-US" baseline="0" dirty="0"/>
              <a:t> or guardrail modifications or upgrades are defined as</a:t>
            </a:r>
            <a:r>
              <a:rPr lang="en-US" dirty="0"/>
              <a:t> 3R scopes of work.  </a:t>
            </a:r>
          </a:p>
          <a:p>
            <a:endParaRPr lang="en-US" dirty="0"/>
          </a:p>
          <a:p>
            <a:r>
              <a:rPr lang="en-US" dirty="0"/>
              <a:t>Stiffeners and girder</a:t>
            </a:r>
            <a:r>
              <a:rPr lang="en-US" baseline="0" dirty="0"/>
              <a:t> bracing can be added under 3R.  </a:t>
            </a:r>
            <a:endParaRPr lang="en-US" dirty="0"/>
          </a:p>
          <a:p>
            <a:endParaRPr lang="en-US" dirty="0"/>
          </a:p>
          <a:p>
            <a:r>
              <a:rPr lang="en-US" dirty="0"/>
              <a:t>The bridge </a:t>
            </a:r>
            <a:r>
              <a:rPr lang="en-US" baseline="0" dirty="0"/>
              <a:t>must meet 3R minimum bridge width and the original design loading,</a:t>
            </a:r>
          </a:p>
          <a:p>
            <a:endParaRPr lang="en-US" baseline="0" dirty="0"/>
          </a:p>
          <a:p>
            <a:r>
              <a:rPr lang="en-US" baseline="0" dirty="0"/>
              <a:t>And it can remain load-posted if the ADT is fewer than 400 VPD</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Bridge Conference Slide – Proposed Definition of Bridges to Remain in Place (= 2R) and</a:t>
            </a:r>
            <a:r>
              <a:rPr lang="en-US" baseline="0" dirty="0"/>
              <a:t> What is Allowed Scope – </a:t>
            </a:r>
            <a:r>
              <a:rPr lang="en-US" b="1" baseline="0" dirty="0"/>
              <a:t>Remove/Replace Portions of Superstructure, Deck and Other Elements</a:t>
            </a:r>
            <a:endParaRPr lang="en-US" b="1" dirty="0"/>
          </a:p>
          <a:p>
            <a:endParaRPr lang="en-US" dirty="0"/>
          </a:p>
          <a:p>
            <a:r>
              <a:rPr lang="en-US" dirty="0"/>
              <a:t>Notes for Presenter: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endParaRPr lang="en-US" dirty="0"/>
          </a:p>
          <a:p>
            <a:r>
              <a:rPr lang="en-US" sz="1200" kern="1200" dirty="0">
                <a:solidFill>
                  <a:schemeClr val="tx1"/>
                </a:solidFill>
                <a:effectLst/>
                <a:latin typeface="+mn-lt"/>
                <a:ea typeface="+mn-ea"/>
                <a:cs typeface="+mn-cs"/>
              </a:rPr>
              <a:t>Today, you can’t come in and take off the deck of an existing bridge and put it back – that’s more than maintenance.   It’s called new and reconstructed. That suddenly means your bridge now has to meet new, heavier design loading; needs to be wider; has to have different rail on it.  Under 3R, we’ve changed that definition — if you don’t have some other structural issues, you can go ahead and </a:t>
            </a:r>
            <a:r>
              <a:rPr lang="en-US" sz="1200" kern="1200" dirty="0" err="1">
                <a:solidFill>
                  <a:schemeClr val="tx1"/>
                </a:solidFill>
                <a:effectLst/>
                <a:latin typeface="+mn-lt"/>
                <a:ea typeface="+mn-ea"/>
                <a:cs typeface="+mn-cs"/>
              </a:rPr>
              <a:t>redeck</a:t>
            </a:r>
            <a:r>
              <a:rPr lang="en-US" sz="1200" kern="1200" dirty="0">
                <a:solidFill>
                  <a:schemeClr val="tx1"/>
                </a:solidFill>
                <a:effectLst/>
                <a:latin typeface="+mn-lt"/>
                <a:ea typeface="+mn-ea"/>
                <a:cs typeface="+mn-cs"/>
              </a:rPr>
              <a:t> that bridge and continue to use it.  You do need meet width and original design capacity loading, and it can also remain load-posted if you have less than 400 ADT (&lt;400) on it.  </a:t>
            </a:r>
          </a:p>
          <a:p>
            <a:endParaRPr lang="en-US" sz="1200" kern="1200" dirty="0">
              <a:solidFill>
                <a:schemeClr val="tx1"/>
              </a:solidFill>
              <a:effectLst/>
              <a:latin typeface="+mn-lt"/>
              <a:ea typeface="+mn-ea"/>
              <a:cs typeface="+mn-cs"/>
            </a:endParaRPr>
          </a:p>
          <a:p>
            <a:r>
              <a:rPr lang="en-US" dirty="0"/>
              <a:t>Bridge Conference Slide – Proposed Definition for 3R bridges and</a:t>
            </a:r>
            <a:r>
              <a:rPr lang="en-US" baseline="0" dirty="0"/>
              <a:t> What is Allowed Scope – </a:t>
            </a:r>
            <a:r>
              <a:rPr lang="en-US" b="1" baseline="0" dirty="0"/>
              <a:t>Widen Substructure and Superstructure</a:t>
            </a:r>
            <a:endParaRPr lang="en-US" b="1" dirty="0"/>
          </a:p>
          <a:p>
            <a:endParaRPr lang="en-US" dirty="0"/>
          </a:p>
          <a:p>
            <a:r>
              <a:rPr lang="en-US" dirty="0"/>
              <a:t>Notes for Presenter: </a:t>
            </a:r>
          </a:p>
          <a:p>
            <a:pPr marL="228600" indent="-228600">
              <a:buAutoNum type="arabicPeriod"/>
            </a:pPr>
            <a:r>
              <a:rPr lang="en-US" baseline="0" dirty="0"/>
              <a:t>The photo, dated 4/8/2007, shows structure number C005901705; provided by Marvin Taylor of Bridge Division.  Not specifically a widening project, just a photo of a common county structure.  </a:t>
            </a:r>
          </a:p>
          <a:p>
            <a:pPr marL="228600" indent="-228600">
              <a:buAutoNum type="arabicPeriod"/>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pPr marL="0" indent="0">
              <a:buNone/>
            </a:pPr>
            <a:endParaRPr lang="en-US" baseline="0" dirty="0"/>
          </a:p>
          <a:p>
            <a:r>
              <a:rPr lang="en-US" sz="1200" kern="1200" dirty="0">
                <a:solidFill>
                  <a:schemeClr val="tx1"/>
                </a:solidFill>
                <a:effectLst/>
                <a:latin typeface="+mn-lt"/>
                <a:ea typeface="+mn-ea"/>
                <a:cs typeface="+mn-cs"/>
              </a:rPr>
              <a:t>You can come in and widen-out a substructure.  Say you’ve got an area and you have a two-lane road way and you want to go to three lanes, in the old standards you couldn’t go and widen that out because that wasn’t maintenance – you had to build a new bridge.  With these standards, you’d be able to do that.</a:t>
            </a:r>
          </a:p>
          <a:p>
            <a:endParaRPr lang="en-US" sz="1200" kern="1200" dirty="0">
              <a:solidFill>
                <a:schemeClr val="tx1"/>
              </a:solidFill>
              <a:effectLst/>
              <a:latin typeface="+mn-lt"/>
              <a:ea typeface="+mn-ea"/>
              <a:cs typeface="+mn-cs"/>
            </a:endParaRPr>
          </a:p>
          <a:p>
            <a:r>
              <a:rPr lang="en-US" dirty="0"/>
              <a:t>Bridge Conference Slide – Proposed Definition of 3R Bridges standards and</a:t>
            </a:r>
            <a:r>
              <a:rPr lang="en-US" baseline="0" dirty="0"/>
              <a:t> What is Allowed Scope – </a:t>
            </a:r>
            <a:r>
              <a:rPr lang="en-US" b="1" baseline="0" dirty="0"/>
              <a:t>Update Bridge Rail and/or Guardrail</a:t>
            </a:r>
            <a:endParaRPr lang="en-US" b="1" dirty="0"/>
          </a:p>
          <a:p>
            <a:endParaRPr lang="en-US" dirty="0"/>
          </a:p>
          <a:p>
            <a:r>
              <a:rPr lang="en-US" dirty="0"/>
              <a:t>Notes for Presenter: </a:t>
            </a:r>
          </a:p>
          <a:p>
            <a:pPr marL="228600" indent="-228600">
              <a:buAutoNum type="arabicPeriod"/>
            </a:pPr>
            <a:r>
              <a:rPr lang="en-US" dirty="0"/>
              <a:t>The photo</a:t>
            </a:r>
            <a:r>
              <a:rPr lang="en-US" baseline="0" dirty="0"/>
              <a:t> was taken by Jim Wilkinson in Pierce County in 2010. </a:t>
            </a:r>
          </a:p>
          <a:p>
            <a:pPr marL="228600" indent="-228600">
              <a:buAutoNum type="arabicPeriod"/>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pPr marL="0" indent="0">
              <a:buNone/>
            </a:pPr>
            <a:endParaRPr lang="en-US" dirty="0"/>
          </a:p>
          <a:p>
            <a:pPr marL="0" indent="0">
              <a:buNone/>
            </a:pPr>
            <a:r>
              <a:rPr lang="en-US" sz="1200" b="1" kern="1200" dirty="0">
                <a:solidFill>
                  <a:schemeClr val="tx1"/>
                </a:solidFill>
                <a:effectLst/>
                <a:latin typeface="+mn-lt"/>
                <a:ea typeface="+mn-ea"/>
                <a:cs typeface="+mn-cs"/>
              </a:rPr>
              <a:t>This is a rural bridge (slide)</a:t>
            </a:r>
            <a:r>
              <a:rPr lang="en-US" sz="1200" kern="1200" dirty="0">
                <a:solidFill>
                  <a:schemeClr val="tx1"/>
                </a:solidFill>
                <a:effectLst/>
                <a:latin typeface="+mn-lt"/>
                <a:ea typeface="+mn-ea"/>
                <a:cs typeface="+mn-cs"/>
              </a:rPr>
              <a:t>.  Today you can’t come in and do maintenance and replace the bridge guardrail or the bridge rail without invoking the new and reconstructed standards.  If you don’t have a safety problem under 3R, you can still do that. </a:t>
            </a:r>
            <a:endParaRPr lang="en-US" dirty="0"/>
          </a:p>
          <a:p>
            <a:pPr marL="0" indent="0">
              <a:buNone/>
            </a:pPr>
            <a:r>
              <a:rPr lang="en-US" baseline="0" dirty="0"/>
              <a:t> </a:t>
            </a:r>
            <a:endParaRPr lang="en-US" dirty="0"/>
          </a:p>
          <a:p>
            <a:r>
              <a:rPr lang="en-US" dirty="0"/>
              <a:t>Bridge Conference Slide – Proposed Definition of Bridges to Remain in Place (= 2R) and</a:t>
            </a:r>
            <a:r>
              <a:rPr lang="en-US" baseline="0" dirty="0"/>
              <a:t> What is Allowed Scope – </a:t>
            </a:r>
            <a:r>
              <a:rPr lang="en-US" b="1" baseline="0" dirty="0"/>
              <a:t>Other Items</a:t>
            </a:r>
            <a:endParaRPr lang="en-US" b="1" dirty="0"/>
          </a:p>
          <a:p>
            <a:endParaRPr lang="en-US" dirty="0"/>
          </a:p>
          <a:p>
            <a:r>
              <a:rPr lang="en-US" dirty="0"/>
              <a:t>Notes for Presenter: </a:t>
            </a:r>
          </a:p>
          <a:p>
            <a:pPr marL="228600" indent="-228600">
              <a:buFont typeface="+mj-lt"/>
              <a:buAutoNum type="arabicPeriod"/>
            </a:pPr>
            <a:r>
              <a:rPr lang="en-US" dirty="0"/>
              <a:t>FOR COUNTIES AND MUNICIPALITIES THESE</a:t>
            </a:r>
            <a:r>
              <a:rPr lang="en-US" baseline="0" dirty="0"/>
              <a:t> </a:t>
            </a:r>
            <a:r>
              <a:rPr lang="en-US" dirty="0"/>
              <a:t>REMAIN IN PLACE CHANGES IS A SIGNIFICANT CHANGE FROM CURRENT STANDARDS</a:t>
            </a:r>
          </a:p>
          <a:p>
            <a:pPr marL="228600" indent="-228600">
              <a:buFont typeface="+mj-lt"/>
              <a:buAutoNum type="arabicPeriod"/>
            </a:pPr>
            <a:r>
              <a:rPr lang="en-US" dirty="0"/>
              <a:t>County</a:t>
            </a:r>
            <a:r>
              <a:rPr lang="en-US" baseline="0" dirty="0"/>
              <a:t> and Municipality bridges can now have a scope of work more than maintenance without going to the New &amp; Reconstruction standard or asking for a Relaxation of Standards.  Of course, for </a:t>
            </a:r>
            <a:r>
              <a:rPr lang="en-US" b="1" baseline="0" dirty="0"/>
              <a:t>Remain in Place standards the minimum width </a:t>
            </a:r>
            <a:r>
              <a:rPr lang="en-US" baseline="0" dirty="0"/>
              <a:t>also needs to be met or a Relaxation of Standards needs to be granted, or a new bridge built to New &amp; Reconstructed standards.  </a:t>
            </a:r>
          </a:p>
          <a:p>
            <a:pPr marL="228600" indent="-228600">
              <a:buFont typeface="+mj-lt"/>
              <a:buAutoNum type="arabicPeriod"/>
            </a:pPr>
            <a:r>
              <a:rPr lang="en-US" baseline="0" dirty="0"/>
              <a:t> </a:t>
            </a:r>
            <a:r>
              <a:rPr lang="en-US" b="1" baseline="0" dirty="0"/>
              <a:t>LENGTHENING</a:t>
            </a:r>
            <a:r>
              <a:rPr lang="en-US" baseline="0" dirty="0"/>
              <a:t> AN EXISTING STRUCTURE/BRIDGE is not an allowed Remain in Place scope activity.  Lengthening causes the entire structure/bridge to meet New &amp; Reconstructed standards, or get a relaxation of standards.  </a:t>
            </a:r>
          </a:p>
          <a:p>
            <a:pPr marL="0" indent="0">
              <a:buFont typeface="+mj-lt"/>
              <a:buNone/>
            </a:pPr>
            <a:endParaRPr lang="en-US" i="1"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60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If guardrail is upgraded, that segment of roadway must meet 3R standards.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2010 standards would require the segment of roadway to meet New and Reconstructed standards.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579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We have discussed that a</a:t>
            </a:r>
            <a:r>
              <a:rPr lang="en-US" baseline="0" dirty="0"/>
              <a:t> 3R scope of work is between Maintenance work and New &amp; Reconstructed work.  </a:t>
            </a:r>
          </a:p>
          <a:p>
            <a:endParaRPr lang="en-US" baseline="0" dirty="0"/>
          </a:p>
          <a:p>
            <a:r>
              <a:rPr lang="en-US" baseline="0" dirty="0"/>
              <a:t>Page 38 of the design standards lists construction of curb ramps, sidewalks and trails </a:t>
            </a:r>
          </a:p>
          <a:p>
            <a:endParaRPr lang="en-US" baseline="0" dirty="0"/>
          </a:p>
          <a:p>
            <a:r>
              <a:rPr lang="en-US" baseline="0" dirty="0"/>
              <a:t>as items that, by themselves, do not require the application of 3R standards or New &amp; Reconstructed standards.  </a:t>
            </a:r>
          </a:p>
          <a:p>
            <a:endParaRPr lang="en-US" baseline="0" dirty="0"/>
          </a:p>
          <a:p>
            <a:r>
              <a:rPr lang="en-US" baseline="0" dirty="0"/>
              <a:t>Curb ramps are commonly built as part of 3R or New &amp; Reconstructed projects, so good coordination and planning are important.  </a:t>
            </a:r>
          </a:p>
          <a:p>
            <a:endParaRPr lang="en-US" baseline="0" dirty="0"/>
          </a:p>
          <a:p>
            <a:r>
              <a:rPr lang="en-US" baseline="0" dirty="0"/>
              <a:t>If only curb ramp work is done, under the 2016 standards it is essentially considered maintenance work.</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Don’t add curb ramps,</a:t>
            </a:r>
            <a:r>
              <a:rPr lang="en-US" baseline="0" dirty="0"/>
              <a:t> then have to re-do them a year or two later due to a project. </a:t>
            </a:r>
          </a:p>
          <a:p>
            <a:endParaRPr lang="en-US" dirty="0"/>
          </a:p>
          <a:p>
            <a:r>
              <a:rPr lang="en-US" dirty="0"/>
              <a:t>More about ADA later.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661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 to any of the tables from</a:t>
            </a:r>
            <a:r>
              <a:rPr lang="en-US" baseline="0" dirty="0"/>
              <a:t> pages 55 thru 78.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Look in the right column, which has values for </a:t>
            </a:r>
            <a:r>
              <a:rPr lang="en-US" b="1" baseline="0" dirty="0"/>
              <a:t>3R criteria</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that the word “Existing” is used often.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a:t>
            </a:r>
            <a:r>
              <a:rPr lang="en-US" b="1" baseline="0" dirty="0"/>
              <a:t>not</a:t>
            </a:r>
            <a:r>
              <a:rPr lang="en-US" baseline="0" dirty="0"/>
              <a:t> in the Definitions part of the standards, which are pages 37-46.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6 on page 47 refers to, and defines, “Existing” as “existing design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NBCS would like to further clarify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this refers to are the </a:t>
            </a:r>
            <a:r>
              <a:rPr lang="en-US" b="1" strike="sngStrike" baseline="0" dirty="0"/>
              <a:t>original</a:t>
            </a:r>
            <a:r>
              <a:rPr lang="en-US" baseline="0" dirty="0"/>
              <a:t> </a:t>
            </a:r>
            <a:r>
              <a:rPr lang="en-US" b="1" baseline="0" dirty="0"/>
              <a:t>previous design plans </a:t>
            </a:r>
            <a:r>
              <a:rPr lang="en-US" baseline="0" dirty="0"/>
              <a:t>for the road or street.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term “existing” therefore is not necessarily whatever is out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term “Existing” does not include a feature on a road or street that was not preserved and maintained to the original or as-constructed condition.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tree that is allowed to grow in the HCZ, or a utility pole that was allowed to be added to the HCZ, is not considered “Existing”, it is not grandfathered in by Note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may be legal immunity for features on previous design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maybe no legal immunity for poor maintenance and upkeep.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slide shown in the 3R segment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Explanation of “Existing” as a value</a:t>
            </a:r>
            <a:r>
              <a:rPr lang="en-US" baseline="0" dirty="0"/>
              <a:t> – requested by 12/21/2015 dry run group</a:t>
            </a:r>
            <a:endParaRPr lang="en-US" u="none" dirty="0"/>
          </a:p>
          <a:p>
            <a:endParaRPr lang="en-US" u="none" dirty="0"/>
          </a:p>
          <a:p>
            <a:r>
              <a:rPr lang="en-US" u="none" dirty="0"/>
              <a:t>Examples: trees and utility poles</a:t>
            </a:r>
          </a:p>
          <a:p>
            <a:endParaRPr lang="en-US" u="sng" dirty="0"/>
          </a:p>
          <a:p>
            <a:r>
              <a:rPr lang="en-US" u="sng" dirty="0"/>
              <a:t>Per Jeff Schroeder and Matt Gaffey phone conversation 12/8/2015</a:t>
            </a:r>
            <a:endParaRPr lang="en-US" dirty="0"/>
          </a:p>
          <a:p>
            <a:r>
              <a:rPr lang="en-US" dirty="0"/>
              <a:t>Existing Design Feature (per</a:t>
            </a:r>
            <a:r>
              <a:rPr lang="en-US" baseline="0" dirty="0"/>
              <a:t> plans)</a:t>
            </a:r>
            <a:r>
              <a:rPr lang="en-US" dirty="0"/>
              <a:t> is grandfathered.  </a:t>
            </a:r>
          </a:p>
          <a:p>
            <a:r>
              <a:rPr lang="en-US" dirty="0"/>
              <a:t>Anything</a:t>
            </a:r>
            <a:r>
              <a:rPr lang="en-US" baseline="0" dirty="0"/>
              <a:t> beyond that (tree grows up in HCZ, utility pole is installed) is not grandfathered.</a:t>
            </a:r>
            <a:endParaRPr lang="en-US" dirty="0"/>
          </a:p>
          <a:p>
            <a:r>
              <a:rPr lang="en-US" dirty="0"/>
              <a:t>There is legal immunity with</a:t>
            </a:r>
            <a:r>
              <a:rPr lang="en-US" baseline="0" dirty="0"/>
              <a:t> respect to design work.</a:t>
            </a:r>
          </a:p>
          <a:p>
            <a:r>
              <a:rPr lang="en-US" baseline="0" dirty="0"/>
              <a:t>There is no legal immunity with respect to maintenance work.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34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video provides more details on the Minimum Design Standards</a:t>
            </a:r>
          </a:p>
          <a:p>
            <a:endParaRPr lang="en-US" baseline="0" dirty="0"/>
          </a:p>
          <a:p>
            <a:r>
              <a:rPr lang="en-US" baseline="0" dirty="0"/>
              <a:t>Specifically, for County Roads and Municipal Streets, pages 35-86.  </a:t>
            </a:r>
          </a:p>
          <a:p>
            <a:endParaRPr lang="en-US" baseline="0" dirty="0"/>
          </a:p>
          <a:p>
            <a:r>
              <a:rPr lang="en-US" baseline="0" dirty="0"/>
              <a:t>State Highway Standards, pages 5-34, are not covered in this video.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011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0" dirty="0"/>
              <a:t>The first twelve standards tables for county roads and municipal streets</a:t>
            </a:r>
          </a:p>
          <a:p>
            <a:endParaRPr lang="en-US" i="0" dirty="0"/>
          </a:p>
          <a:p>
            <a:r>
              <a:rPr lang="en-US" i="0" dirty="0"/>
              <a:t>Provide values for five criteria</a:t>
            </a:r>
          </a:p>
          <a:p>
            <a:r>
              <a:rPr lang="en-US" i="0" dirty="0"/>
              <a:t>READ</a:t>
            </a:r>
            <a:r>
              <a:rPr lang="en-US" i="0" baseline="0" dirty="0"/>
              <a:t> THEM</a:t>
            </a:r>
          </a:p>
          <a:p>
            <a:endParaRPr lang="en-US" i="0" baseline="0" dirty="0"/>
          </a:p>
          <a:p>
            <a:r>
              <a:rPr lang="en-US" i="0" dirty="0"/>
              <a:t>All other values are listed as Existing</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i="0" dirty="0"/>
          </a:p>
          <a:p>
            <a:r>
              <a:rPr lang="en-US" i="0" dirty="0"/>
              <a:t>Numerical</a:t>
            </a:r>
            <a:r>
              <a:rPr lang="en-US" i="0" baseline="0" dirty="0"/>
              <a:t> values only for 5 of the 13 criteria.  </a:t>
            </a:r>
          </a:p>
          <a:p>
            <a:r>
              <a:rPr lang="en-US" i="0" baseline="0" dirty="0"/>
              <a:t>“Existing” for the other 8 criteria.  </a:t>
            </a:r>
            <a:endParaRPr lang="en-US" i="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22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405222"/>
            <a:ext cx="5835770" cy="4514491"/>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Eight criteria – the fourth through the eleventh on this screen shown in black, </a:t>
            </a:r>
            <a:r>
              <a:rPr lang="en-US" dirty="0"/>
              <a:t>are</a:t>
            </a:r>
            <a:r>
              <a:rPr lang="en-US" baseline="0" dirty="0"/>
              <a:t> those that have “Existing” as a value for 3R standards</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31</a:t>
            </a:fld>
            <a:endParaRPr lang="en-US"/>
          </a:p>
        </p:txBody>
      </p:sp>
    </p:spTree>
    <p:extLst>
      <p:ext uri="{BB962C8B-B14F-4D97-AF65-F5344CB8AC3E}">
        <p14:creationId xmlns:p14="http://schemas.microsoft.com/office/powerpoint/2010/main" val="1176708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Earlier in this video, the term “Existing” was discussed in connection with Note 6 and 3R standard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6 is actually a broader note, dealing with the subject of </a:t>
            </a:r>
            <a:r>
              <a:rPr lang="en-US" b="1" baseline="0" dirty="0"/>
              <a:t>Safety Conscious Design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3R work or project, while extending the life of a road or street, involves the Safety Conscious Design process,</a:t>
            </a:r>
            <a:r>
              <a:rPr lang="en-US" sz="1200" baseline="0" dirty="0">
                <a:latin typeface="+mn-lt"/>
              </a:rPr>
              <a:t> including </a:t>
            </a:r>
            <a:r>
              <a:rPr lang="en-US" sz="1200" dirty="0">
                <a:latin typeface="+mn-lt"/>
              </a:rPr>
              <a:t>a </a:t>
            </a:r>
            <a:r>
              <a:rPr lang="en-US" sz="1200" b="1" dirty="0">
                <a:latin typeface="+mn-lt"/>
              </a:rPr>
              <a:t>Cost Effective Analysis </a:t>
            </a:r>
            <a:r>
              <a:rPr lang="en-US" sz="1200" dirty="0">
                <a:latin typeface="+mn-lt"/>
              </a:rPr>
              <a:t>and potential </a:t>
            </a:r>
            <a:r>
              <a:rPr lang="en-US" sz="1200" b="1" dirty="0">
                <a:latin typeface="+mn-lt"/>
              </a:rPr>
              <a:t>safety improvements</a:t>
            </a:r>
            <a:r>
              <a:rPr lang="en-US" sz="1200" dirty="0">
                <a:latin typeface="+mn-lt"/>
              </a:rPr>
              <a:t>.</a:t>
            </a: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525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Safety Conscious Design is defined on page 41 of the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goes hand-in-hand with 3R design work, requiring </a:t>
            </a:r>
            <a:r>
              <a:rPr lang="en-US" b="1" baseline="0" dirty="0"/>
              <a:t>Cost Effective Analyses </a:t>
            </a:r>
            <a:r>
              <a:rPr lang="en-US" baseline="0" dirty="0"/>
              <a:t>and potentially requiring </a:t>
            </a:r>
            <a:r>
              <a:rPr lang="en-US" b="1" baseline="0" dirty="0"/>
              <a:t>safety improvements </a:t>
            </a:r>
            <a:r>
              <a:rPr lang="en-US" baseline="0" dirty="0"/>
              <a:t>to be added to the scope of 3R works or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Cost Effective Analysis is also defined on page 41 of the standards.  A review of </a:t>
            </a:r>
            <a:r>
              <a:rPr lang="en-US" b="1" baseline="0" dirty="0"/>
              <a:t>crash history </a:t>
            </a:r>
            <a:r>
              <a:rPr lang="en-US" baseline="0" dirty="0"/>
              <a:t>is part of a cost effective analysis.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Highway designers must </a:t>
            </a:r>
            <a:r>
              <a:rPr lang="en-US" sz="1200" b="1" i="0" u="none" strike="noStrike" kern="1200" baseline="0" dirty="0">
                <a:solidFill>
                  <a:schemeClr val="tx1"/>
                </a:solidFill>
                <a:latin typeface="+mn-lt"/>
                <a:ea typeface="+mn-ea"/>
                <a:cs typeface="+mn-cs"/>
              </a:rPr>
              <a:t>deliberately seek opportunities </a:t>
            </a:r>
            <a:r>
              <a:rPr lang="en-US" sz="1200" b="0" i="0" u="none" strike="noStrike" kern="1200" baseline="0" dirty="0">
                <a:solidFill>
                  <a:schemeClr val="tx1"/>
                </a:solidFill>
                <a:latin typeface="+mn-lt"/>
                <a:ea typeface="+mn-ea"/>
                <a:cs typeface="+mn-cs"/>
              </a:rPr>
              <a:t>specific to each project and</a:t>
            </a:r>
          </a:p>
          <a:p>
            <a:r>
              <a:rPr lang="en-US" sz="1200" b="0" i="0" u="none" strike="noStrike" kern="1200" baseline="0" dirty="0">
                <a:solidFill>
                  <a:schemeClr val="tx1"/>
                </a:solidFill>
                <a:latin typeface="+mn-lt"/>
                <a:ea typeface="+mn-ea"/>
                <a:cs typeface="+mn-cs"/>
              </a:rPr>
              <a:t>apply sound safety and traffic engineering principles.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Designers of RRR projects work with existing roads and streets whose design and operational characteristics</a:t>
            </a:r>
          </a:p>
          <a:p>
            <a:r>
              <a:rPr lang="en-US" sz="1200" b="0" i="0" u="none" strike="noStrike" kern="1200" baseline="0" dirty="0">
                <a:solidFill>
                  <a:schemeClr val="tx1"/>
                </a:solidFill>
                <a:latin typeface="+mn-lt"/>
                <a:ea typeface="+mn-ea"/>
                <a:cs typeface="+mn-cs"/>
              </a:rPr>
              <a:t>can be observed and measured;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yet not all counties and municipalities take advantage of these favorable circumstances.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Greater attention to safety, along with greater documentation of the design process improves design decisions</a:t>
            </a:r>
            <a:r>
              <a:rPr lang="en-US" sz="1200" b="0" i="0" u="none" strike="noStrike" kern="1200" baseline="0" dirty="0">
                <a:solidFill>
                  <a:schemeClr val="tx1"/>
                </a:solidFill>
                <a:latin typeface="+mn-lt"/>
                <a:ea typeface="+mn-ea"/>
                <a:cs typeface="+mn-cs"/>
              </a:rPr>
              <a:t>.</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From TRB SR-214</a:t>
            </a:r>
            <a:r>
              <a:rPr lang="en-US" baseline="0" dirty="0"/>
              <a:t> page 5: </a:t>
            </a:r>
          </a:p>
          <a:p>
            <a:r>
              <a:rPr lang="en-US" sz="1200" b="0" i="0" u="none" strike="noStrike" kern="1200" baseline="0" dirty="0">
                <a:solidFill>
                  <a:schemeClr val="tx1"/>
                </a:solidFill>
                <a:latin typeface="+mn-lt"/>
                <a:ea typeface="+mn-ea"/>
                <a:cs typeface="+mn-cs"/>
              </a:rPr>
              <a:t>Highway designers must </a:t>
            </a:r>
            <a:r>
              <a:rPr lang="en-US" sz="1200" b="1" i="0" u="none" strike="noStrike" kern="1200" baseline="0" dirty="0">
                <a:solidFill>
                  <a:schemeClr val="tx1"/>
                </a:solidFill>
                <a:latin typeface="+mn-lt"/>
                <a:ea typeface="+mn-ea"/>
                <a:cs typeface="+mn-cs"/>
              </a:rPr>
              <a:t>deliberately seek opportunities </a:t>
            </a:r>
            <a:r>
              <a:rPr lang="en-US" sz="1200" b="0" i="0" u="none" strike="noStrike" kern="1200" baseline="0" dirty="0">
                <a:solidFill>
                  <a:schemeClr val="tx1"/>
                </a:solidFill>
                <a:latin typeface="+mn-lt"/>
                <a:ea typeface="+mn-ea"/>
                <a:cs typeface="+mn-cs"/>
              </a:rPr>
              <a:t>specific to each project and</a:t>
            </a:r>
          </a:p>
          <a:p>
            <a:r>
              <a:rPr lang="en-US" sz="1200" b="0" i="0" u="none" strike="noStrike" kern="1200" baseline="0" dirty="0">
                <a:solidFill>
                  <a:schemeClr val="tx1"/>
                </a:solidFill>
                <a:latin typeface="+mn-lt"/>
                <a:ea typeface="+mn-ea"/>
                <a:cs typeface="+mn-cs"/>
              </a:rPr>
              <a:t>apply sound safety and traffic engineering principles. Designers of RRR</a:t>
            </a:r>
          </a:p>
          <a:p>
            <a:r>
              <a:rPr lang="en-US" sz="1200" b="0" i="0" u="none" strike="noStrike" kern="1200" baseline="0" dirty="0">
                <a:solidFill>
                  <a:schemeClr val="tx1"/>
                </a:solidFill>
                <a:latin typeface="+mn-lt"/>
                <a:ea typeface="+mn-ea"/>
                <a:cs typeface="+mn-cs"/>
              </a:rPr>
              <a:t>projects work with existing highways whose design and operational characteristics</a:t>
            </a:r>
          </a:p>
          <a:p>
            <a:r>
              <a:rPr lang="en-US" sz="1200" b="0" i="0" u="none" strike="noStrike" kern="1200" baseline="0" dirty="0">
                <a:solidFill>
                  <a:schemeClr val="tx1"/>
                </a:solidFill>
                <a:latin typeface="+mn-lt"/>
                <a:ea typeface="+mn-ea"/>
                <a:cs typeface="+mn-cs"/>
              </a:rPr>
              <a:t>can be observed and measured; yet not all highway agencies take</a:t>
            </a:r>
          </a:p>
          <a:p>
            <a:r>
              <a:rPr lang="en-US" sz="1200" b="0" i="0" u="none" strike="noStrike" kern="1200" baseline="0" dirty="0">
                <a:solidFill>
                  <a:schemeClr val="tx1"/>
                </a:solidFill>
                <a:latin typeface="+mn-lt"/>
                <a:ea typeface="+mn-ea"/>
                <a:cs typeface="+mn-cs"/>
              </a:rPr>
              <a:t>advantage of these favorable circumstances. </a:t>
            </a:r>
            <a:r>
              <a:rPr lang="en-US" sz="1200" b="1" i="0" u="none" strike="noStrike" kern="1200" baseline="0" dirty="0">
                <a:solidFill>
                  <a:schemeClr val="tx1"/>
                </a:solidFill>
                <a:latin typeface="+mn-lt"/>
                <a:ea typeface="+mn-ea"/>
                <a:cs typeface="+mn-cs"/>
              </a:rPr>
              <a:t>Greater attention to safety, along</a:t>
            </a:r>
          </a:p>
          <a:p>
            <a:r>
              <a:rPr lang="en-US" sz="1200" b="1" i="0" u="none" strike="noStrike" kern="1200" baseline="0" dirty="0">
                <a:solidFill>
                  <a:schemeClr val="tx1"/>
                </a:solidFill>
                <a:latin typeface="+mn-lt"/>
                <a:ea typeface="+mn-ea"/>
                <a:cs typeface="+mn-cs"/>
              </a:rPr>
              <a:t>with greater documentation of the design process improves design decisions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78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What might a Safety Conscious Design Process consist of?  </a:t>
            </a:r>
          </a:p>
          <a:p>
            <a:endParaRPr lang="en-US" dirty="0"/>
          </a:p>
          <a:p>
            <a:r>
              <a:rPr lang="en-US" dirty="0"/>
              <a:t>[From TRB SR-214 page 5:]</a:t>
            </a:r>
          </a:p>
          <a:p>
            <a:endParaRPr lang="en-US" dirty="0"/>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Assess current conditions: </a:t>
            </a:r>
            <a:r>
              <a:rPr lang="en-US" sz="1200" b="0" i="0" u="none" strike="noStrike" kern="1200" baseline="0" dirty="0">
                <a:solidFill>
                  <a:schemeClr val="tx1"/>
                </a:solidFill>
                <a:latin typeface="+mn-lt"/>
                <a:ea typeface="+mn-ea"/>
                <a:cs typeface="+mn-cs"/>
              </a:rPr>
              <a:t>At the beginning of RRR project design,</a:t>
            </a:r>
          </a:p>
          <a:p>
            <a:r>
              <a:rPr lang="en-US" sz="1200" b="0" i="0" u="none" strike="noStrike" kern="1200" baseline="0" dirty="0">
                <a:solidFill>
                  <a:schemeClr val="tx1"/>
                </a:solidFill>
                <a:latin typeface="+mn-lt"/>
                <a:ea typeface="+mn-ea"/>
                <a:cs typeface="+mn-cs"/>
              </a:rPr>
              <a:t>highway designers should assess existing physical and operational conditions</a:t>
            </a:r>
          </a:p>
          <a:p>
            <a:r>
              <a:rPr lang="en-US" sz="1200" b="0" i="0" u="none" strike="noStrike" kern="1200" baseline="0" dirty="0">
                <a:solidFill>
                  <a:schemeClr val="tx1"/>
                </a:solidFill>
                <a:latin typeface="+mn-lt"/>
                <a:ea typeface="+mn-ea"/>
                <a:cs typeface="+mn-cs"/>
              </a:rPr>
              <a:t>affecting safety by using </a:t>
            </a:r>
            <a:r>
              <a:rPr lang="en-US" sz="1200" b="0" i="0" u="none" strike="sngStrike" kern="1200" baseline="0" dirty="0">
                <a:solidFill>
                  <a:schemeClr val="tx1"/>
                </a:solidFill>
                <a:latin typeface="+mn-lt"/>
                <a:ea typeface="+mn-ea"/>
                <a:cs typeface="+mn-cs"/>
              </a:rPr>
              <a:t>accident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crash</a:t>
            </a:r>
            <a:r>
              <a:rPr lang="en-US" sz="1200" b="0" i="0" u="none" strike="noStrike" kern="1200" baseline="0" dirty="0">
                <a:solidFill>
                  <a:schemeClr val="tx1"/>
                </a:solidFill>
                <a:latin typeface="+mn-lt"/>
                <a:ea typeface="+mn-ea"/>
                <a:cs typeface="+mn-cs"/>
              </a:rPr>
              <a:t> data, site inspections, and measurement of</a:t>
            </a:r>
          </a:p>
          <a:p>
            <a:r>
              <a:rPr lang="en-US" sz="1200" b="0" i="0" u="none" strike="noStrike" kern="1200" baseline="0" dirty="0">
                <a:solidFill>
                  <a:schemeClr val="tx1"/>
                </a:solidFill>
                <a:latin typeface="+mn-lt"/>
                <a:ea typeface="+mn-ea"/>
                <a:cs typeface="+mn-cs"/>
              </a:rPr>
              <a:t>existing design and traffic characteristics.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Determine project scope: </a:t>
            </a:r>
            <a:r>
              <a:rPr lang="en-US" sz="1200" b="0" i="0" u="none" strike="noStrike" kern="1200" baseline="0" dirty="0">
                <a:solidFill>
                  <a:schemeClr val="tx1"/>
                </a:solidFill>
                <a:latin typeface="+mn-lt"/>
                <a:ea typeface="+mn-ea"/>
                <a:cs typeface="+mn-cs"/>
              </a:rPr>
              <a:t>Will be covered in more detail on the next screen.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Document the design process: </a:t>
            </a:r>
            <a:r>
              <a:rPr lang="en-US" sz="1200" b="0" i="0" u="none" strike="noStrike" kern="1200" baseline="0" dirty="0">
                <a:solidFill>
                  <a:schemeClr val="tx1"/>
                </a:solidFill>
                <a:latin typeface="+mn-lt"/>
                <a:ea typeface="+mn-ea"/>
                <a:cs typeface="+mn-cs"/>
              </a:rPr>
              <a:t>Before developing construction plans and</a:t>
            </a:r>
          </a:p>
          <a:p>
            <a:r>
              <a:rPr lang="en-US" sz="1200" b="0" i="0" u="none" strike="noStrike" kern="1200" baseline="0" dirty="0">
                <a:solidFill>
                  <a:schemeClr val="tx1"/>
                </a:solidFill>
                <a:latin typeface="+mn-lt"/>
                <a:ea typeface="+mn-ea"/>
                <a:cs typeface="+mn-cs"/>
              </a:rPr>
              <a:t>specifications, designers should consider preparing a safety and design report that covers</a:t>
            </a:r>
          </a:p>
          <a:p>
            <a:r>
              <a:rPr lang="en-US" sz="1200" b="0" i="0" u="none" strike="noStrike" kern="1200" baseline="0" dirty="0">
                <a:solidFill>
                  <a:schemeClr val="tx1"/>
                </a:solidFill>
                <a:latin typeface="+mn-lt"/>
                <a:ea typeface="+mn-ea"/>
                <a:cs typeface="+mn-cs"/>
              </a:rPr>
              <a:t>existing design and operational characteristics, </a:t>
            </a:r>
            <a:r>
              <a:rPr lang="en-US" sz="1200" b="0" i="0" u="none" strike="sngStrike" kern="1200" baseline="0" dirty="0">
                <a:solidFill>
                  <a:schemeClr val="tx1"/>
                </a:solidFill>
                <a:latin typeface="+mn-lt"/>
                <a:ea typeface="+mn-ea"/>
                <a:cs typeface="+mn-cs"/>
              </a:rPr>
              <a:t>accident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crash</a:t>
            </a:r>
            <a:r>
              <a:rPr lang="en-US" sz="1200" b="0" i="0" u="none" strike="noStrike" kern="1200" baseline="0" dirty="0">
                <a:solidFill>
                  <a:schemeClr val="tx1"/>
                </a:solidFill>
                <a:latin typeface="+mn-lt"/>
                <a:ea typeface="+mn-ea"/>
                <a:cs typeface="+mn-cs"/>
              </a:rPr>
              <a:t> history, applicable</a:t>
            </a:r>
          </a:p>
          <a:p>
            <a:r>
              <a:rPr lang="en-US" sz="1200" b="0" i="0" u="none" strike="noStrike" kern="1200" baseline="0" dirty="0">
                <a:solidFill>
                  <a:schemeClr val="tx1"/>
                </a:solidFill>
                <a:latin typeface="+mn-lt"/>
                <a:ea typeface="+mn-ea"/>
                <a:cs typeface="+mn-cs"/>
              </a:rPr>
              <a:t>design standards, identified safety problems and related design options,</a:t>
            </a:r>
          </a:p>
          <a:p>
            <a:r>
              <a:rPr lang="en-US" sz="1200" b="0" i="0" u="none" strike="noStrike" kern="1200" baseline="0" dirty="0">
                <a:solidFill>
                  <a:schemeClr val="tx1"/>
                </a:solidFill>
                <a:latin typeface="+mn-lt"/>
                <a:ea typeface="+mn-ea"/>
                <a:cs typeface="+mn-cs"/>
              </a:rPr>
              <a:t>rationale for any proposed relaxation of standards, and the recommended design.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Review the design: </a:t>
            </a:r>
            <a:r>
              <a:rPr lang="en-US" sz="1200" b="1" i="0" u="none" strike="noStrike" kern="1200" baseline="0" dirty="0">
                <a:solidFill>
                  <a:schemeClr val="tx1"/>
                </a:solidFill>
                <a:latin typeface="+mn-lt"/>
                <a:ea typeface="+mn-ea"/>
                <a:cs typeface="+mn-cs"/>
              </a:rPr>
              <a:t>Ideally, </a:t>
            </a:r>
            <a:r>
              <a:rPr lang="en-US" sz="1200" b="0" i="0" u="none" strike="noStrike" kern="1200" baseline="0" dirty="0">
                <a:solidFill>
                  <a:schemeClr val="tx1"/>
                </a:solidFill>
                <a:latin typeface="+mn-lt"/>
                <a:ea typeface="+mn-ea"/>
                <a:cs typeface="+mn-cs"/>
              </a:rPr>
              <a:t>Traffic and safety engineers should review safety and</a:t>
            </a:r>
          </a:p>
          <a:p>
            <a:r>
              <a:rPr lang="en-US" sz="1200" b="0" i="0" u="none" strike="noStrike" kern="1200" baseline="0" dirty="0">
                <a:solidFill>
                  <a:schemeClr val="tx1"/>
                </a:solidFill>
                <a:latin typeface="+mn-lt"/>
                <a:ea typeface="+mn-ea"/>
                <a:cs typeface="+mn-cs"/>
              </a:rPr>
              <a:t>design reports, as well as proposed RRR designs, before final approval.</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005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Determining the Project Scope</a:t>
            </a:r>
          </a:p>
          <a:p>
            <a:r>
              <a:rPr lang="en-US" sz="1200" b="0" i="1" u="none" strike="noStrike" kern="1200" baseline="0" dirty="0">
                <a:solidFill>
                  <a:schemeClr val="tx1"/>
                </a:solidFill>
                <a:latin typeface="+mn-lt"/>
                <a:ea typeface="+mn-ea"/>
                <a:cs typeface="+mn-cs"/>
              </a:rPr>
              <a:t>Recommendation 2: In addition to </a:t>
            </a:r>
            <a:r>
              <a:rPr lang="en-US" sz="1200" b="0" i="1" u="none" strike="sngStrike" kern="1200" baseline="0" dirty="0">
                <a:solidFill>
                  <a:schemeClr val="tx1"/>
                </a:solidFill>
                <a:latin typeface="+mn-lt"/>
                <a:ea typeface="+mn-ea"/>
                <a:cs typeface="+mn-cs"/>
              </a:rPr>
              <a:t>pavement</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surfacing</a:t>
            </a:r>
            <a:r>
              <a:rPr lang="en-US" sz="1200" b="0" i="1" u="none" strike="noStrike" kern="1200" baseline="0" dirty="0">
                <a:solidFill>
                  <a:schemeClr val="tx1"/>
                </a:solidFill>
                <a:latin typeface="+mn-lt"/>
                <a:ea typeface="+mn-ea"/>
                <a:cs typeface="+mn-cs"/>
              </a:rPr>
              <a:t> repairs and geometric improvements,</a:t>
            </a:r>
          </a:p>
          <a:p>
            <a:r>
              <a:rPr lang="en-US" sz="1200" b="0" i="1" u="none" strike="noStrike" kern="1200" baseline="0" dirty="0">
                <a:solidFill>
                  <a:schemeClr val="tx1"/>
                </a:solidFill>
                <a:latin typeface="+mn-lt"/>
                <a:ea typeface="+mn-ea"/>
                <a:cs typeface="+mn-cs"/>
              </a:rPr>
              <a:t>designers of RRR projects should consider and, where appropriate,</a:t>
            </a:r>
          </a:p>
          <a:p>
            <a:r>
              <a:rPr lang="en-US" sz="1200" b="0" i="1" u="none" strike="noStrike" kern="1200" baseline="0" dirty="0">
                <a:solidFill>
                  <a:schemeClr val="tx1"/>
                </a:solidFill>
                <a:latin typeface="+mn-lt"/>
                <a:ea typeface="+mn-ea"/>
                <a:cs typeface="+mn-cs"/>
              </a:rPr>
              <a:t>incorporate other intersection, roadside, and traffic control improvements that</a:t>
            </a:r>
          </a:p>
          <a:p>
            <a:r>
              <a:rPr lang="en-US" sz="1200" b="0" i="1" u="none" strike="noStrike" kern="1200" baseline="0" dirty="0">
                <a:solidFill>
                  <a:schemeClr val="tx1"/>
                </a:solidFill>
                <a:latin typeface="+mn-lt"/>
                <a:ea typeface="+mn-ea"/>
                <a:cs typeface="+mn-cs"/>
              </a:rPr>
              <a:t>may enhance safety.</a:t>
            </a:r>
          </a:p>
          <a:p>
            <a:r>
              <a:rPr lang="en-US" sz="1200" b="0" i="0" u="none" strike="noStrike" kern="1200" baseline="0" dirty="0">
                <a:solidFill>
                  <a:schemeClr val="tx1"/>
                </a:solidFill>
                <a:latin typeface="+mn-lt"/>
                <a:ea typeface="+mn-ea"/>
                <a:cs typeface="+mn-cs"/>
              </a:rPr>
              <a:t>Such improvements should be routinely considered by designers and should</a:t>
            </a:r>
          </a:p>
          <a:p>
            <a:r>
              <a:rPr lang="en-US" sz="1200" b="0" i="0" u="none" strike="noStrike" kern="1200" baseline="0" dirty="0">
                <a:solidFill>
                  <a:schemeClr val="tx1"/>
                </a:solidFill>
                <a:latin typeface="+mn-lt"/>
                <a:ea typeface="+mn-ea"/>
                <a:cs typeface="+mn-cs"/>
              </a:rPr>
              <a:t>include improvements at intersections and driveway entrances to increase</a:t>
            </a:r>
          </a:p>
          <a:p>
            <a:r>
              <a:rPr lang="en-US" sz="1200" b="0" i="0" u="none" strike="noStrike" kern="1200" baseline="0" dirty="0">
                <a:solidFill>
                  <a:schemeClr val="tx1"/>
                </a:solidFill>
                <a:latin typeface="+mn-lt"/>
                <a:ea typeface="+mn-ea"/>
                <a:cs typeface="+mn-cs"/>
              </a:rPr>
              <a:t>sight distance and reduce vehicle conflicts; replacement or rehabilitation of</a:t>
            </a:r>
          </a:p>
          <a:p>
            <a:r>
              <a:rPr lang="en-US" sz="1200" b="0" i="0" u="none" strike="noStrike" kern="1200" baseline="0" dirty="0">
                <a:solidFill>
                  <a:schemeClr val="tx1"/>
                </a:solidFill>
                <a:latin typeface="+mn-lt"/>
                <a:ea typeface="+mn-ea"/>
                <a:cs typeface="+mn-cs"/>
              </a:rPr>
              <a:t>obsolete bridge rails and guardrails; removal of roadside obstacles and</a:t>
            </a:r>
          </a:p>
          <a:p>
            <a:r>
              <a:rPr lang="en-US" sz="1200" b="0" i="0" u="none" strike="noStrike" kern="1200" baseline="0" dirty="0">
                <a:solidFill>
                  <a:schemeClr val="tx1"/>
                </a:solidFill>
                <a:latin typeface="+mn-lt"/>
                <a:ea typeface="+mn-ea"/>
                <a:cs typeface="+mn-cs"/>
              </a:rPr>
              <a:t>unnecessary guardrails; slope flattening; ditch relocation and regrading; and</a:t>
            </a:r>
          </a:p>
          <a:p>
            <a:r>
              <a:rPr lang="en-US" sz="1200" b="0" i="0" u="none" strike="noStrike" kern="1200" baseline="0" dirty="0">
                <a:solidFill>
                  <a:schemeClr val="tx1"/>
                </a:solidFill>
                <a:latin typeface="+mn-lt"/>
                <a:ea typeface="+mn-ea"/>
                <a:cs typeface="+mn-cs"/>
              </a:rPr>
              <a:t>new or improved signing, pavement markings, and other traffic control</a:t>
            </a:r>
          </a:p>
          <a:p>
            <a:r>
              <a:rPr lang="en-US" sz="1200" b="0" i="0" u="none" strike="noStrike" kern="1200" baseline="0" dirty="0">
                <a:solidFill>
                  <a:schemeClr val="tx1"/>
                </a:solidFill>
                <a:latin typeface="+mn-lt"/>
                <a:ea typeface="+mn-ea"/>
                <a:cs typeface="+mn-cs"/>
              </a:rPr>
              <a:t>devices.</a:t>
            </a:r>
          </a:p>
          <a:p>
            <a:r>
              <a:rPr lang="en-US" sz="1200" b="0" i="0" u="none" strike="noStrike" kern="1200" baseline="0" dirty="0">
                <a:solidFill>
                  <a:schemeClr val="tx1"/>
                </a:solidFill>
                <a:latin typeface="+mn-lt"/>
                <a:ea typeface="+mn-ea"/>
                <a:cs typeface="+mn-cs"/>
              </a:rPr>
              <a:t>These improvements can provide significant reductions in the frequency</a:t>
            </a:r>
          </a:p>
          <a:p>
            <a:r>
              <a:rPr lang="en-US" sz="1200" b="0" i="0" u="none" strike="noStrike" kern="1200" baseline="0" dirty="0">
                <a:solidFill>
                  <a:schemeClr val="tx1"/>
                </a:solidFill>
                <a:latin typeface="+mn-lt"/>
                <a:ea typeface="+mn-ea"/>
                <a:cs typeface="+mn-cs"/>
              </a:rPr>
              <a:t>and severity of </a:t>
            </a:r>
            <a:r>
              <a:rPr lang="en-US" sz="1200" b="0" i="0" u="none" strike="sngStrike" kern="1200" baseline="0" dirty="0">
                <a:solidFill>
                  <a:schemeClr val="tx1"/>
                </a:solidFill>
                <a:latin typeface="+mn-lt"/>
                <a:ea typeface="+mn-ea"/>
                <a:cs typeface="+mn-cs"/>
              </a:rPr>
              <a:t>accidents</a:t>
            </a:r>
            <a:r>
              <a:rPr lang="en-US" sz="1200" b="0" i="0" u="none" strike="noStrike" kern="1200" baseline="0" dirty="0">
                <a:solidFill>
                  <a:schemeClr val="tx1"/>
                </a:solidFill>
                <a:latin typeface="+mn-lt"/>
                <a:ea typeface="+mn-ea"/>
                <a:cs typeface="+mn-cs"/>
              </a:rPr>
              <a:t> crashes. The safety benefits of these improvements, coupled</a:t>
            </a:r>
          </a:p>
          <a:p>
            <a:r>
              <a:rPr lang="en-US" sz="1200" b="0" i="0" u="none" strike="noStrike" kern="1200" baseline="0" dirty="0">
                <a:solidFill>
                  <a:schemeClr val="tx1"/>
                </a:solidFill>
                <a:latin typeface="+mn-lt"/>
                <a:ea typeface="+mn-ea"/>
                <a:cs typeface="+mn-cs"/>
              </a:rPr>
              <a:t>with their low costs, are such that they can be highly cost-effective on RRR</a:t>
            </a:r>
          </a:p>
          <a:p>
            <a:r>
              <a:rPr lang="en-US" sz="1200" b="0" i="0" u="none" strike="noStrike" kern="1200" baseline="0" dirty="0">
                <a:solidFill>
                  <a:schemeClr val="tx1"/>
                </a:solidFill>
                <a:latin typeface="+mn-lt"/>
                <a:ea typeface="+mn-ea"/>
                <a:cs typeface="+mn-cs"/>
              </a:rPr>
              <a:t>projects. </a:t>
            </a:r>
            <a:r>
              <a:rPr lang="en-US" sz="1200" b="0" i="0" u="none" strike="sngStrike" kern="1200" baseline="0" dirty="0">
                <a:solidFill>
                  <a:schemeClr val="tx1"/>
                </a:solidFill>
                <a:latin typeface="+mn-lt"/>
                <a:ea typeface="+mn-ea"/>
                <a:cs typeface="+mn-cs"/>
              </a:rPr>
              <a:t>In its review of completed federal-aid RRR projects, the FHWA</a:t>
            </a:r>
          </a:p>
          <a:p>
            <a:r>
              <a:rPr lang="en-US" sz="1200" b="0" i="0" u="none" strike="sngStrike" kern="1200" baseline="0" dirty="0">
                <a:solidFill>
                  <a:schemeClr val="tx1"/>
                </a:solidFill>
                <a:latin typeface="+mn-lt"/>
                <a:ea typeface="+mn-ea"/>
                <a:cs typeface="+mn-cs"/>
              </a:rPr>
              <a:t>concluded that many highway agencies missed opportunities to enhance</a:t>
            </a:r>
          </a:p>
          <a:p>
            <a:r>
              <a:rPr lang="en-US" sz="1200" b="0" i="0" u="none" strike="sngStrike" kern="1200" baseline="0" dirty="0">
                <a:solidFill>
                  <a:schemeClr val="tx1"/>
                </a:solidFill>
                <a:latin typeface="+mn-lt"/>
                <a:ea typeface="+mn-ea"/>
                <a:cs typeface="+mn-cs"/>
              </a:rPr>
              <a:t>safety, often at low cost, through improvements such as those described</a:t>
            </a:r>
          </a:p>
          <a:p>
            <a:r>
              <a:rPr lang="en-US" sz="1200" b="0" i="0" u="none" strike="sngStrike" kern="1200" baseline="0" dirty="0">
                <a:solidFill>
                  <a:schemeClr val="tx1"/>
                </a:solidFill>
                <a:latin typeface="+mn-lt"/>
                <a:ea typeface="+mn-ea"/>
                <a:cs typeface="+mn-cs"/>
              </a:rPr>
              <a:t>(Chapter 2). Such omissions occur when  </a:t>
            </a:r>
            <a:r>
              <a:rPr lang="en-US" sz="1200" b="0" i="0" u="none" strike="noStrike" kern="1200" baseline="0" dirty="0">
                <a:solidFill>
                  <a:schemeClr val="tx1"/>
                </a:solidFill>
                <a:latin typeface="+mn-lt"/>
                <a:ea typeface="+mn-ea"/>
                <a:cs typeface="+mn-cs"/>
              </a:rPr>
              <a:t>Some designers may conceive their missions too</a:t>
            </a:r>
          </a:p>
          <a:p>
            <a:r>
              <a:rPr lang="en-US" sz="1200" b="0" i="0" u="none" strike="noStrike" kern="1200" baseline="0" dirty="0">
                <a:solidFill>
                  <a:schemeClr val="tx1"/>
                </a:solidFill>
                <a:latin typeface="+mn-lt"/>
                <a:ea typeface="+mn-ea"/>
                <a:cs typeface="+mn-cs"/>
              </a:rPr>
              <a:t>narrowly, for example, concentrating on pavement repairs or </a:t>
            </a:r>
            <a:r>
              <a:rPr lang="en-US" sz="1200" b="1" i="0" u="none" strike="noStrike" kern="1200" baseline="0" dirty="0">
                <a:solidFill>
                  <a:schemeClr val="tx1"/>
                </a:solidFill>
                <a:latin typeface="+mn-lt"/>
                <a:ea typeface="+mn-ea"/>
                <a:cs typeface="+mn-cs"/>
              </a:rPr>
              <a:t>confining</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safety review to a few key highway features.</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79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5628736" cy="533400"/>
          </a:xfrm>
          <a:prstGeom prst="rect">
            <a:avLst/>
          </a:prstGeom>
          <a:noFill/>
        </p:spPr>
        <p:txBody>
          <a:bodyPr wrap="square" anchor="t"/>
          <a:lstStyle>
            <a:lvl1pPr lvl="0">
              <a:defRPr/>
            </a:lvl1pPr>
          </a:lstStyle>
          <a:p>
            <a:r>
              <a:rPr lang="en-US" dirty="0"/>
              <a:t>Cost</a:t>
            </a:r>
            <a:r>
              <a:rPr lang="en-US" baseline="0" dirty="0"/>
              <a:t> Effective Analyses are an integral part of the 3R design process. </a:t>
            </a:r>
          </a:p>
          <a:p>
            <a:endParaRPr lang="en-US" baseline="0" dirty="0"/>
          </a:p>
          <a:p>
            <a:r>
              <a:rPr lang="en-US" baseline="0" dirty="0"/>
              <a:t>The definition is on page 41 of the design standards.  </a:t>
            </a:r>
          </a:p>
          <a:p>
            <a:endParaRPr lang="en-US" baseline="0" dirty="0"/>
          </a:p>
          <a:p>
            <a:r>
              <a:rPr lang="en-US" baseline="0" dirty="0"/>
              <a:t>The purpose is to determine if a safety improvement should be added to the scope of work </a:t>
            </a:r>
          </a:p>
          <a:p>
            <a:endParaRPr lang="en-US" baseline="0" dirty="0"/>
          </a:p>
          <a:p>
            <a:r>
              <a:rPr lang="en-US" baseline="0" dirty="0"/>
              <a:t>It involves a review of crash history in, and possibly near, the work or project</a:t>
            </a:r>
          </a:p>
          <a:p>
            <a:endParaRPr lang="en-US" baseline="0" dirty="0"/>
          </a:p>
          <a:p>
            <a:r>
              <a:rPr lang="en-US" baseline="0" dirty="0"/>
              <a:t>For some situations, a benefit-cost analysis is required to evaluate the need and justification for a safety improvement</a:t>
            </a:r>
          </a:p>
          <a:p>
            <a:endParaRPr lang="en-US" baseline="0" dirty="0"/>
          </a:p>
          <a:p>
            <a:pPr lvl="0"/>
            <a:endParaRPr dirty="0"/>
          </a:p>
        </p:txBody>
      </p:sp>
      <p:sp>
        <p:nvSpPr>
          <p:cNvPr id="3" name="Slide Number Placeholder 2"/>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258208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As part of a Cost Effective analysis</a:t>
            </a:r>
            <a:r>
              <a:rPr lang="en-US" baseline="0" dirty="0"/>
              <a:t> </a:t>
            </a:r>
          </a:p>
          <a:p>
            <a:endParaRPr lang="en-US" baseline="0" dirty="0"/>
          </a:p>
          <a:p>
            <a:r>
              <a:rPr lang="en-US" baseline="0" dirty="0"/>
              <a:t>The significance of crashes is evaluated – considering the number of crashes and their severity</a:t>
            </a:r>
          </a:p>
          <a:p>
            <a:endParaRPr lang="en-US" baseline="0" dirty="0"/>
          </a:p>
          <a:p>
            <a:r>
              <a:rPr lang="en-US" baseline="0" dirty="0"/>
              <a:t>And the relevance of crashes to design criteria</a:t>
            </a:r>
          </a:p>
          <a:p>
            <a:endParaRPr lang="en-US" baseline="0" dirty="0"/>
          </a:p>
          <a:p>
            <a:r>
              <a:rPr lang="en-US" sz="1200" dirty="0"/>
              <a:t>Example: </a:t>
            </a:r>
          </a:p>
          <a:p>
            <a:endParaRPr lang="en-US" sz="1200" dirty="0"/>
          </a:p>
          <a:p>
            <a:r>
              <a:rPr lang="en-US" sz="1200" dirty="0"/>
              <a:t>A county determined that a </a:t>
            </a:r>
            <a:r>
              <a:rPr lang="en-US" sz="1200" b="1" dirty="0"/>
              <a:t>significant number</a:t>
            </a:r>
            <a:r>
              <a:rPr lang="en-US" sz="1200" dirty="0"/>
              <a:t> of crashes, three, within the past five years occurred on a vertical crest curve with poor sight distance.   </a:t>
            </a:r>
          </a:p>
          <a:p>
            <a:endParaRPr lang="en-US" sz="1200" dirty="0"/>
          </a:p>
          <a:p>
            <a:r>
              <a:rPr lang="en-US" sz="1200" dirty="0"/>
              <a:t>One was fatal and two were serious-injury type crashes; the county judged</a:t>
            </a:r>
            <a:r>
              <a:rPr lang="en-US" sz="1200" baseline="0" dirty="0"/>
              <a:t> </a:t>
            </a:r>
            <a:r>
              <a:rPr lang="en-US" sz="1200" dirty="0"/>
              <a:t>their </a:t>
            </a:r>
            <a:r>
              <a:rPr lang="en-US" sz="1200" b="1" dirty="0"/>
              <a:t>severity as significant</a:t>
            </a:r>
            <a:r>
              <a:rPr lang="en-US" sz="1200" dirty="0"/>
              <a:t>.    </a:t>
            </a:r>
          </a:p>
          <a:p>
            <a:endParaRPr lang="en-US" sz="1200" dirty="0"/>
          </a:p>
          <a:p>
            <a:r>
              <a:rPr lang="en-US" sz="1200" dirty="0"/>
              <a:t>And that the crashes were </a:t>
            </a:r>
            <a:r>
              <a:rPr lang="en-US" sz="1200" b="1" dirty="0"/>
              <a:t>relevant</a:t>
            </a:r>
            <a:r>
              <a:rPr lang="en-US" sz="1200" dirty="0"/>
              <a:t> to Vertical alignment, Crest K Value.   </a:t>
            </a:r>
          </a:p>
          <a:p>
            <a:endParaRPr lang="en-US" sz="1200" dirty="0"/>
          </a:p>
          <a:p>
            <a:r>
              <a:rPr lang="en-US" sz="1200" dirty="0"/>
              <a:t>The</a:t>
            </a:r>
            <a:r>
              <a:rPr lang="en-US" sz="1200" baseline="0" dirty="0"/>
              <a:t> county proposed a safety improvement, and estimated the Benefit/Cost ratio of that improvement to see if it should be included in the 3R project’s scope of work.  </a:t>
            </a:r>
            <a:r>
              <a:rPr lang="en-US" sz="1200" dirty="0"/>
              <a:t>  </a:t>
            </a:r>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085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405222"/>
            <a:ext cx="5835770" cy="4514491"/>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relevance of crashes to the 13 design criteria must be reviewed</a:t>
            </a:r>
            <a:r>
              <a:rPr lang="en-US" baseline="0" dirty="0"/>
              <a:t> as part of a cost Effective Analysis</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38</a:t>
            </a:fld>
            <a:endParaRPr lang="en-US"/>
          </a:p>
        </p:txBody>
      </p:sp>
    </p:spTree>
    <p:extLst>
      <p:ext uri="{BB962C8B-B14F-4D97-AF65-F5344CB8AC3E}">
        <p14:creationId xmlns:p14="http://schemas.microsoft.com/office/powerpoint/2010/main" val="1700246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Duration – how many years –  of crash history –depends</a:t>
            </a:r>
            <a:r>
              <a:rPr lang="en-US" baseline="0" dirty="0"/>
              <a:t> on the principles of statistics.  </a:t>
            </a:r>
          </a:p>
          <a:p>
            <a:endParaRPr lang="en-US" baseline="0" dirty="0"/>
          </a:p>
          <a:p>
            <a:r>
              <a:rPr lang="en-US" baseline="0" dirty="0"/>
              <a:t>The Minimum Design Standards are silent on the number of years to use for crash history evaluations.  </a:t>
            </a:r>
          </a:p>
          <a:p>
            <a:endParaRPr lang="en-US" baseline="0" dirty="0"/>
          </a:p>
          <a:p>
            <a:r>
              <a:rPr lang="en-US" baseline="0" dirty="0"/>
              <a:t>Some segments, such as a heavily traveled city street, may yield significant statistics by doing a two-year study.  </a:t>
            </a:r>
          </a:p>
          <a:p>
            <a:endParaRPr lang="en-US" baseline="0" dirty="0"/>
          </a:p>
          <a:p>
            <a:r>
              <a:rPr lang="en-US" baseline="0" dirty="0"/>
              <a:t>Typical rural area crash studies are at least three years duration, although there may be locations when more than three years may be needed.  </a:t>
            </a:r>
          </a:p>
          <a:p>
            <a:endParaRPr lang="en-US" baseline="0" dirty="0"/>
          </a:p>
          <a:p>
            <a:r>
              <a:rPr lang="en-US" baseline="0" dirty="0"/>
              <a:t>Low-volume roads likely need a longer duration such as five to ten years to collect statistically significant information.   </a:t>
            </a:r>
          </a:p>
          <a:p>
            <a:endParaRPr lang="en-US" baseline="0"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Higher traffic volumes: 1,500</a:t>
            </a:r>
            <a:r>
              <a:rPr lang="en-US" baseline="0" dirty="0"/>
              <a:t> to 2,000 and above</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70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Nebraska’s design standards</a:t>
            </a:r>
            <a:r>
              <a:rPr lang="en-US" baseline="0" dirty="0"/>
              <a:t> for county roads and municipal streets did not have 3R design standards until the 2016 standards became effective in May, 2016.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661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b="0" i="0" u="none" strike="noStrike" kern="1200" baseline="0" dirty="0">
                <a:solidFill>
                  <a:schemeClr val="tx1"/>
                </a:solidFill>
                <a:latin typeface="+mn-lt"/>
                <a:ea typeface="+mn-ea"/>
                <a:cs typeface="+mn-cs"/>
              </a:rPr>
              <a:t>A cost effective analysis should be documented and placed in the project file.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 not send it to the NBCS, unless, of course, it is part of a relaxation of standards request.   </a:t>
            </a:r>
          </a:p>
          <a:p>
            <a:endParaRPr lang="en-US" sz="1200" b="0" i="0" u="none" strike="noStrike" kern="1200" baseline="0" dirty="0">
              <a:solidFill>
                <a:schemeClr val="tx1"/>
              </a:solidFill>
              <a:latin typeface="+mn-lt"/>
              <a:ea typeface="+mn-ea"/>
              <a:cs typeface="+mn-cs"/>
            </a:endParaRPr>
          </a:p>
          <a:p>
            <a:endParaRPr lang="en-US"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From 12/10/2015 Letter from Nebraska Association of County Engineers, Highway Superintendents and Surveyors </a:t>
            </a:r>
          </a:p>
          <a:p>
            <a:r>
              <a:rPr lang="en-US" sz="1200" b="0" i="0" u="none" strike="noStrike" kern="1200" baseline="0" dirty="0">
                <a:solidFill>
                  <a:schemeClr val="tx1"/>
                </a:solidFill>
                <a:latin typeface="+mn-lt"/>
                <a:ea typeface="+mn-ea"/>
                <a:cs typeface="+mn-cs"/>
              </a:rPr>
              <a:t>The cost effective analysis guidelines will not push counties to apply design standards that don’t make sense on very low volume roads where there is no crash history related to the design criteria.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602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b="0" i="0" u="none" strike="noStrike" kern="1200" baseline="0" dirty="0">
                <a:solidFill>
                  <a:schemeClr val="tx1"/>
                </a:solidFill>
                <a:latin typeface="+mn-lt"/>
                <a:ea typeface="+mn-ea"/>
                <a:cs typeface="+mn-cs"/>
              </a:rPr>
              <a:t>In a nutshell,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 Cost Effective Analysis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there is no crash history, you document that and you are done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there is a significant crash history related to a design criterion, do a benefit/cost analysis to evaluate safety improvement options.  </a:t>
            </a:r>
          </a:p>
          <a:p>
            <a:endParaRPr lang="en-US" sz="1200" b="0" i="0" u="none" strike="noStrike" kern="1200" baseline="0" dirty="0">
              <a:solidFill>
                <a:schemeClr val="tx1"/>
              </a:solidFill>
              <a:latin typeface="+mn-lt"/>
              <a:ea typeface="+mn-ea"/>
              <a:cs typeface="+mn-cs"/>
            </a:endParaRPr>
          </a:p>
          <a:p>
            <a:endParaRPr lang="en-US"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necessarily need to over-react</a:t>
            </a:r>
            <a:r>
              <a:rPr lang="en-US" baseline="0" dirty="0"/>
              <a:t> to one single accident (one that may never happen again).  </a:t>
            </a:r>
          </a:p>
          <a:p>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From 12/10/2015 Letter from Nebraska Association of County Engineers, Highway Superintendents and Surveyors </a:t>
            </a:r>
          </a:p>
          <a:p>
            <a:r>
              <a:rPr lang="en-US" sz="1200" b="0" i="0" u="none" strike="noStrike" kern="1200" baseline="0" dirty="0">
                <a:solidFill>
                  <a:schemeClr val="tx1"/>
                </a:solidFill>
                <a:latin typeface="+mn-lt"/>
                <a:ea typeface="+mn-ea"/>
                <a:cs typeface="+mn-cs"/>
              </a:rPr>
              <a:t>The cost effective analysis guidelines will not push counties to apply design standards that don’t make sense on very low volume roads where there is no crash history related to the design criteria.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31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4387969"/>
            <a:ext cx="5784011" cy="4307457"/>
          </a:xfrm>
          <a:prstGeom prst="rect">
            <a:avLst/>
          </a:prstGeom>
          <a:noFill/>
        </p:spPr>
        <p:txBody>
          <a:bodyPr wrap="square" anchor="t"/>
          <a:lstStyle>
            <a:lvl1pPr lvl="0">
              <a:defRPr/>
            </a:lvl1pPr>
          </a:lstStyle>
          <a:p>
            <a:pPr lvl="0"/>
            <a:r>
              <a:rPr lang="en-US" dirty="0"/>
              <a:t>A previous video in this series covered Notes 6, 12 and 13</a:t>
            </a:r>
          </a:p>
          <a:p>
            <a:pPr lvl="0"/>
            <a:endParaRPr lang="en-US" dirty="0"/>
          </a:p>
          <a:p>
            <a:pPr lvl="0"/>
            <a:r>
              <a:rPr lang="en-US" dirty="0"/>
              <a:t>To summarize, with respect to Cost Effective</a:t>
            </a:r>
            <a:r>
              <a:rPr lang="en-US" baseline="0" dirty="0"/>
              <a:t> Analyses,</a:t>
            </a:r>
          </a:p>
          <a:p>
            <a:pPr lvl="0"/>
            <a:endParaRPr lang="en-US" baseline="0" dirty="0"/>
          </a:p>
          <a:p>
            <a:pPr lvl="0"/>
            <a:r>
              <a:rPr lang="en-US" baseline="0" dirty="0"/>
              <a:t>Note 6 indicates that a Cost Effective Analysis is only required for Roads and streets, if there is a significant, relevant crash history, with </a:t>
            </a:r>
          </a:p>
          <a:p>
            <a:pPr lvl="0"/>
            <a:endParaRPr lang="en-US" baseline="0" dirty="0"/>
          </a:p>
          <a:p>
            <a:pPr lvl="0"/>
            <a:r>
              <a:rPr lang="en-US" baseline="0" dirty="0"/>
              <a:t>A traffic volume of 750 VPD and more, when reviewing horizontal curves</a:t>
            </a:r>
          </a:p>
          <a:p>
            <a:pPr lvl="0"/>
            <a:endParaRPr lang="en-US" baseline="0" dirty="0"/>
          </a:p>
          <a:p>
            <a:pPr lvl="0"/>
            <a:r>
              <a:rPr lang="en-US" baseline="0" dirty="0"/>
              <a:t>A traffic volume of 1,500 VPD and more, when reviewing vertical curves (K values)</a:t>
            </a:r>
            <a:endParaRPr lang="en-US" dirty="0"/>
          </a:p>
          <a:p>
            <a:pPr lvl="0"/>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3600204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5352691" cy="533400"/>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Design Standards</a:t>
            </a:r>
            <a:r>
              <a:rPr lang="en-US" baseline="0" dirty="0"/>
              <a:t> [</a:t>
            </a:r>
            <a:r>
              <a:rPr lang="en-US" dirty="0"/>
              <a:t>NBCS in </a:t>
            </a:r>
            <a:r>
              <a:rPr lang="en-US" sz="1200" dirty="0">
                <a:solidFill>
                  <a:prstClr val="black"/>
                </a:solidFill>
                <a:latin typeface="+mn-lt"/>
              </a:rPr>
              <a:t>428 NAC 2-001.03A1g (Cost Effective Analysis definition)] do not require</a:t>
            </a:r>
            <a:r>
              <a:rPr lang="en-US" sz="1200" baseline="0" dirty="0">
                <a:solidFill>
                  <a:prstClr val="black"/>
                </a:solidFill>
                <a:latin typeface="+mn-lt"/>
              </a:rPr>
              <a:t> a particular methodology for a Cost Effective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This and the following screens show an example of a process for figuring costs and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The example assumes that crash history has been reviewed, and it has been determined that there is a significant crash history related to a design criterion.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The Board of Public Roads does not endorse this or any other particular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The first two steps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determining the traffic volume – which may already been known, but can be counted and calculated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solidFill>
                <a:latin typeface="+mn-lt"/>
              </a:rPr>
              <a:t>And figuring the number of vehicles per year</a:t>
            </a:r>
          </a:p>
          <a:p>
            <a:pPr lvl="0"/>
            <a:endParaRPr dirty="0"/>
          </a:p>
        </p:txBody>
      </p:sp>
      <p:sp>
        <p:nvSpPr>
          <p:cNvPr id="3" name="Slide Number Placeholder 2"/>
          <p:cNvSpPr>
            <a:spLocks noGrp="1"/>
          </p:cNvSpPr>
          <p:nvPr>
            <p:ph type="sldNum" sz="quarter" idx="10"/>
          </p:nvPr>
        </p:nvSpPr>
        <p:spPr/>
        <p:txBody>
          <a:bodyPr/>
          <a:lstStyle/>
          <a:p>
            <a:fld id="{56DD4794-76E5-4795-95DA-389BBC47F755}" type="slidenum">
              <a:rPr lang="en-US" smtClean="0"/>
              <a:t>43</a:t>
            </a:fld>
            <a:endParaRPr lang="en-US"/>
          </a:p>
        </p:txBody>
      </p:sp>
    </p:spTree>
    <p:extLst>
      <p:ext uri="{BB962C8B-B14F-4D97-AF65-F5344CB8AC3E}">
        <p14:creationId xmlns:p14="http://schemas.microsoft.com/office/powerpoint/2010/main" val="544760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5576977" cy="533400"/>
          </a:xfrm>
          <a:prstGeom prst="rect">
            <a:avLst/>
          </a:prstGeom>
          <a:noFill/>
        </p:spPr>
        <p:txBody>
          <a:bodyPr wrap="square" anchor="t"/>
          <a:lstStyle>
            <a:lvl1pPr lvl="0">
              <a:defRPr/>
            </a:lvl1pPr>
          </a:lstStyle>
          <a:p>
            <a:pPr lvl="0"/>
            <a:r>
              <a:rPr lang="en-US" i="1" dirty="0"/>
              <a:t>8/6/2019 Updated  NDOR</a:t>
            </a:r>
            <a:r>
              <a:rPr lang="en-US" i="1" dirty="0">
                <a:sym typeface="Wingdings" panose="05000000000000000000" pitchFamily="2" charset="2"/>
              </a:rPr>
              <a:t>NDOT and updated two corresponding audio media</a:t>
            </a:r>
            <a:endParaRPr lang="en-US" i="1" dirty="0"/>
          </a:p>
          <a:p>
            <a:pPr lvl="0"/>
            <a:endParaRPr lang="en-US" dirty="0"/>
          </a:p>
          <a:p>
            <a:pPr lvl="0"/>
            <a:r>
              <a:rPr lang="en-US" dirty="0"/>
              <a:t>The cost</a:t>
            </a:r>
            <a:r>
              <a:rPr lang="en-US" baseline="0" dirty="0"/>
              <a:t> of crashes to society each year are then figured, in terms of dollars per crash expected to be mitigated, i.e. prevented, by the proposed safety improvement</a:t>
            </a:r>
          </a:p>
          <a:p>
            <a:pPr lvl="0"/>
            <a:endParaRPr lang="en-US" baseline="0" dirty="0"/>
          </a:p>
          <a:p>
            <a:pPr lvl="0"/>
            <a:r>
              <a:rPr lang="en-US" baseline="0" dirty="0"/>
              <a:t>The </a:t>
            </a:r>
            <a:r>
              <a:rPr lang="en-US" strike="sngStrike" baseline="0" dirty="0"/>
              <a:t>NDOR</a:t>
            </a:r>
            <a:r>
              <a:rPr lang="en-US" baseline="0" dirty="0"/>
              <a:t> </a:t>
            </a:r>
            <a:r>
              <a:rPr lang="en-US" i="1" baseline="0" dirty="0"/>
              <a:t>NDOT</a:t>
            </a:r>
            <a:r>
              <a:rPr lang="en-US" baseline="0" dirty="0"/>
              <a:t> uses crash type, instead of injury type, to figure these costs</a:t>
            </a:r>
          </a:p>
          <a:p>
            <a:pPr lvl="0"/>
            <a:endParaRPr lang="en-US" baseline="0" dirty="0"/>
          </a:p>
          <a:p>
            <a:pPr lvl="0"/>
            <a:r>
              <a:rPr lang="en-US" baseline="0" dirty="0"/>
              <a:t>The </a:t>
            </a:r>
            <a:r>
              <a:rPr lang="en-US" strike="sngStrike" baseline="0" dirty="0"/>
              <a:t>NDOR</a:t>
            </a:r>
            <a:r>
              <a:rPr lang="en-US" baseline="0" dirty="0"/>
              <a:t> </a:t>
            </a:r>
            <a:r>
              <a:rPr lang="en-US" i="1" baseline="0" dirty="0"/>
              <a:t>NDOT</a:t>
            </a:r>
            <a:r>
              <a:rPr lang="en-US" baseline="0" dirty="0"/>
              <a:t>  Traffic Highway Safety Office can provide guidance, if needed</a:t>
            </a:r>
            <a:endParaRPr dirty="0"/>
          </a:p>
        </p:txBody>
      </p:sp>
      <p:sp>
        <p:nvSpPr>
          <p:cNvPr id="3" name="Slide Number Placeholder 2"/>
          <p:cNvSpPr>
            <a:spLocks noGrp="1"/>
          </p:cNvSpPr>
          <p:nvPr>
            <p:ph type="sldNum" sz="quarter" idx="10"/>
          </p:nvPr>
        </p:nvSpPr>
        <p:spPr/>
        <p:txBody>
          <a:bodyPr/>
          <a:lstStyle/>
          <a:p>
            <a:fld id="{56DD4794-76E5-4795-95DA-389BBC47F755}" type="slidenum">
              <a:rPr lang="en-US" smtClean="0"/>
              <a:t>44</a:t>
            </a:fld>
            <a:endParaRPr lang="en-US"/>
          </a:p>
        </p:txBody>
      </p:sp>
    </p:spTree>
    <p:extLst>
      <p:ext uri="{BB962C8B-B14F-4D97-AF65-F5344CB8AC3E}">
        <p14:creationId xmlns:p14="http://schemas.microsoft.com/office/powerpoint/2010/main" val="2869295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5404449" cy="533400"/>
          </a:xfrm>
          <a:prstGeom prst="rect">
            <a:avLst/>
          </a:prstGeom>
          <a:noFill/>
        </p:spPr>
        <p:txBody>
          <a:bodyPr wrap="square" anchor="t"/>
          <a:lstStyle>
            <a:lvl1pPr lvl="0">
              <a:defRPr/>
            </a:lvl1pPr>
          </a:lstStyle>
          <a:p>
            <a:pPr lvl="0"/>
            <a:r>
              <a:rPr lang="en-US" dirty="0"/>
              <a:t>The mitigated</a:t>
            </a:r>
            <a:r>
              <a:rPr lang="en-US" baseline="0" dirty="0"/>
              <a:t> crash rate is then calculated in Step 5</a:t>
            </a:r>
          </a:p>
          <a:p>
            <a:pPr lvl="0"/>
            <a:endParaRPr lang="en-US" baseline="0" dirty="0"/>
          </a:p>
          <a:p>
            <a:pPr lvl="0"/>
            <a:r>
              <a:rPr lang="en-US" baseline="0" dirty="0"/>
              <a:t>Followed by the anticipated savings that result from the proposed safety improvement, in terms of dollars, in Step 6</a:t>
            </a:r>
            <a:endParaRPr lang="en-US" dirty="0"/>
          </a:p>
          <a:p>
            <a:pPr lvl="0"/>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lvl="0"/>
            <a:endParaRPr lang="en-US" dirty="0"/>
          </a:p>
          <a:p>
            <a:pPr lvl="0"/>
            <a:r>
              <a:rPr lang="en-US" dirty="0"/>
              <a:t>http://www.cmfclearinghouse.org/about.cfm</a:t>
            </a:r>
          </a:p>
          <a:p>
            <a:pPr lvl="0"/>
            <a:endParaRPr lang="en-US" dirty="0"/>
          </a:p>
          <a:p>
            <a:r>
              <a:rPr lang="en-US" dirty="0"/>
              <a:t>A </a:t>
            </a:r>
            <a:r>
              <a:rPr lang="en-US" b="1" dirty="0"/>
              <a:t>crash modification factor (CMF) </a:t>
            </a:r>
            <a:r>
              <a:rPr lang="en-US" dirty="0"/>
              <a:t>is a multiplicative factor used to compute the expected number of crashes after implementing a given countermeasure at a specific site.</a:t>
            </a:r>
          </a:p>
          <a:p>
            <a:endParaRPr lang="en-US" dirty="0"/>
          </a:p>
          <a:p>
            <a:r>
              <a:rPr lang="en-US" dirty="0"/>
              <a:t>For example, an intersection is experiencing 100 angle crashes and 500 rear-end crashes per year. If you apply a countermeasure that has a CMF of 0.80 for angle crashes, then you can expect to see 80 angle crashes per year following the implementation of the countermeasure (100 x 0.80 = 80). If the same countermeasure also has a CMF of 1.10 for rear-end crashes, then you would also expect to also see 550 rear-end crashes per year following the countermeasure (500 x 1.10 = 550).</a:t>
            </a:r>
          </a:p>
          <a:p>
            <a:endParaRPr lang="en-US" dirty="0"/>
          </a:p>
          <a:p>
            <a:r>
              <a:rPr lang="en-US" dirty="0"/>
              <a:t>The CMF Clearinghouse presents both CMFs and CRFs, or Crash Reduction Factors. The main difference between CRF and CMF is that CRF provides an estimate of the percentage reduction in crashes, while CMF is a multiplicative factor used to compute the expected number of crashes after implementing a given improvement. Both terms are presented in the Clearinghouse because both are widely used in the field of traffic safety.</a:t>
            </a:r>
          </a:p>
          <a:p>
            <a:endParaRPr lang="en-US" dirty="0"/>
          </a:p>
          <a:p>
            <a:r>
              <a:rPr lang="en-US" dirty="0"/>
              <a:t>Mathematically stated, CMF = 1 - (CRF/100). For example, if a particular countermeasure is expected to reduce the number of crashes by 23% (i.e., the CRF is 23), the CMF will be 1 - (23/100) = 0.77. On the other hand, if the treatment is expected to increase the number of crashes by 23% (i.e., the CRF is -23), the CMF will be = 1 - (-23/100) = 1.23.</a:t>
            </a:r>
          </a:p>
          <a:p>
            <a:endParaRPr lang="en-US" dirty="0"/>
          </a:p>
          <a:p>
            <a:r>
              <a:rPr lang="en-US" dirty="0"/>
              <a:t>It is important to note that a CMF represents the long-term expected reduction in crashes and this estimate is based on the crash experience at a limited number of study sites; the actual reduction may vary.</a:t>
            </a:r>
          </a:p>
          <a:p>
            <a:pPr lvl="0"/>
            <a:endParaRPr lang="en-US" dirty="0"/>
          </a:p>
          <a:p>
            <a:pPr lvl="0"/>
            <a:endParaRPr dirty="0"/>
          </a:p>
        </p:txBody>
      </p:sp>
      <p:sp>
        <p:nvSpPr>
          <p:cNvPr id="3" name="Slide Number Placeholder 2"/>
          <p:cNvSpPr>
            <a:spLocks noGrp="1"/>
          </p:cNvSpPr>
          <p:nvPr>
            <p:ph type="sldNum" sz="quarter" idx="10"/>
          </p:nvPr>
        </p:nvSpPr>
        <p:spPr/>
        <p:txBody>
          <a:bodyPr/>
          <a:lstStyle/>
          <a:p>
            <a:fld id="{56DD4794-76E5-4795-95DA-389BBC47F755}" type="slidenum">
              <a:rPr lang="en-US" smtClean="0"/>
              <a:t>45</a:t>
            </a:fld>
            <a:endParaRPr lang="en-US"/>
          </a:p>
        </p:txBody>
      </p:sp>
    </p:spTree>
    <p:extLst>
      <p:ext uri="{BB962C8B-B14F-4D97-AF65-F5344CB8AC3E}">
        <p14:creationId xmlns:p14="http://schemas.microsoft.com/office/powerpoint/2010/main" val="2584170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5611483" cy="533400"/>
          </a:xfrm>
          <a:prstGeom prst="rect">
            <a:avLst/>
          </a:prstGeom>
          <a:noFill/>
        </p:spPr>
        <p:txBody>
          <a:bodyPr wrap="square" anchor="t"/>
          <a:lstStyle>
            <a:lvl1pPr lvl="0">
              <a:defRPr/>
            </a:lvl1pPr>
          </a:lstStyle>
          <a:p>
            <a:pPr lvl="0"/>
            <a:r>
              <a:rPr lang="en-US" dirty="0"/>
              <a:t>Finally, in Step 7, the</a:t>
            </a:r>
            <a:r>
              <a:rPr lang="en-US" baseline="0" dirty="0"/>
              <a:t> estimated safety improvement savings for society are compared to the costs of installing or constructing the proposed safety improvement, in terms of a Benefit/Cost ratio.  </a:t>
            </a:r>
          </a:p>
          <a:p>
            <a:pPr lvl="0"/>
            <a:endParaRPr lang="en-US" baseline="0" dirty="0"/>
          </a:p>
          <a:p>
            <a:pPr lvl="0"/>
            <a:r>
              <a:rPr lang="en-US" baseline="0" dirty="0"/>
              <a:t>If the B/C ratio is greater than one, i.e. the estimated societal benefits of the proposed safety improvement are greater than the costs of installing or constructing that proposed safety improvement , </a:t>
            </a:r>
          </a:p>
          <a:p>
            <a:pPr lvl="0"/>
            <a:endParaRPr lang="en-US" baseline="0" dirty="0"/>
          </a:p>
          <a:p>
            <a:pPr lvl="0"/>
            <a:r>
              <a:rPr lang="en-US" baseline="0" dirty="0"/>
              <a:t>Note 6 requires that the safety improvement be included in the scope of the work or project.  </a:t>
            </a:r>
          </a:p>
          <a:p>
            <a:pPr lvl="0"/>
            <a:endParaRPr lang="en-US" baseline="0" dirty="0"/>
          </a:p>
        </p:txBody>
      </p:sp>
      <p:sp>
        <p:nvSpPr>
          <p:cNvPr id="3" name="Slide Number Placeholder 2"/>
          <p:cNvSpPr>
            <a:spLocks noGrp="1"/>
          </p:cNvSpPr>
          <p:nvPr>
            <p:ph type="sldNum" sz="quarter" idx="10"/>
          </p:nvPr>
        </p:nvSpPr>
        <p:spPr/>
        <p:txBody>
          <a:bodyPr/>
          <a:lstStyle/>
          <a:p>
            <a:fld id="{56DD4794-76E5-4795-95DA-389BBC47F755}" type="slidenum">
              <a:rPr lang="en-US" smtClean="0"/>
              <a:t>46</a:t>
            </a:fld>
            <a:endParaRPr lang="en-US"/>
          </a:p>
        </p:txBody>
      </p:sp>
    </p:spTree>
    <p:extLst>
      <p:ext uri="{BB962C8B-B14F-4D97-AF65-F5344CB8AC3E}">
        <p14:creationId xmlns:p14="http://schemas.microsoft.com/office/powerpoint/2010/main" val="1322991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34041" y="4595003"/>
            <a:ext cx="5870275" cy="42384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benefits of the safety improvement are greater than the costs of installing or constructing it, and it would be a special hardship to install or construct it, the county or municipality is required to request a Relaxation of Standards.  </a:t>
            </a:r>
            <a:endParaRPr lang="en-US" dirty="0"/>
          </a:p>
          <a:p>
            <a:pPr lvl="0"/>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lvl="0"/>
            <a:endParaRPr lang="en-US" dirty="0"/>
          </a:p>
          <a:p>
            <a:pPr lvl="0"/>
            <a:r>
              <a:rPr lang="en-US" dirty="0"/>
              <a:t>A request for relaxation of standards seems HIGHLY UNLIKELY</a:t>
            </a:r>
          </a:p>
          <a:p>
            <a:pPr lvl="0"/>
            <a:endParaRPr lang="en-US" dirty="0"/>
          </a:p>
          <a:p>
            <a:pPr lvl="0"/>
            <a:r>
              <a:rPr lang="en-US" dirty="0"/>
              <a:t>First</a:t>
            </a:r>
            <a:r>
              <a:rPr lang="en-US" baseline="0" dirty="0"/>
              <a:t> Bullet: need to explain what “significant, related crash history” means.  </a:t>
            </a:r>
            <a:r>
              <a:rPr lang="en-US" u="none" baseline="0" dirty="0"/>
              <a:t>A</a:t>
            </a:r>
            <a:r>
              <a:rPr lang="en-US" sz="1200" u="none" kern="1200" dirty="0">
                <a:solidFill>
                  <a:schemeClr val="tx1"/>
                </a:solidFill>
                <a:effectLst/>
                <a:latin typeface="+mn-lt"/>
                <a:ea typeface="+mn-ea"/>
                <a:cs typeface="+mn-cs"/>
              </a:rPr>
              <a:t> link between crashes and a design criterion or criteria (e.g. vertical alignment, horizontal alignment, etc.) and a significant number and severity of crashes relevant to a design criterion or criteria, and no mitigating factors, then a benefit/cost analysis is performed.  </a:t>
            </a:r>
            <a:endParaRPr u="none"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2926104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8/6/2019 Updated  Contact information updated and made more generic, deleted Co-NECTAR link and reference because the NDOT no longer supports it.  Also, one instance of NDOR</a:t>
            </a:r>
            <a:r>
              <a:rPr lang="en-US" i="1" dirty="0">
                <a:sym typeface="Wingdings" panose="05000000000000000000" pitchFamily="2" charset="2"/>
              </a:rPr>
              <a:t>NDOT requiring two audio media revisions.  </a:t>
            </a:r>
            <a:r>
              <a:rPr lang="en-US" i="1" dirty="0"/>
              <a:t>  </a:t>
            </a:r>
          </a:p>
          <a:p>
            <a:endParaRPr lang="en-US" dirty="0"/>
          </a:p>
          <a:p>
            <a:r>
              <a:rPr lang="en-US" strike="sngStrike" dirty="0"/>
              <a:t>Crash</a:t>
            </a:r>
            <a:r>
              <a:rPr lang="en-US" strike="sngStrike" baseline="0" dirty="0"/>
              <a:t> History information can be found on NDOR’s website Co-NECTAR</a:t>
            </a:r>
          </a:p>
          <a:p>
            <a:endParaRPr lang="en-US" baseline="0" dirty="0"/>
          </a:p>
          <a:p>
            <a:r>
              <a:rPr lang="en-US" strike="sngStrike" baseline="0" dirty="0"/>
              <a:t>NDOR’s</a:t>
            </a:r>
            <a:r>
              <a:rPr lang="en-US" baseline="0" dirty="0"/>
              <a:t> </a:t>
            </a:r>
            <a:r>
              <a:rPr lang="en-US" i="1" baseline="0" dirty="0"/>
              <a:t>NDOT’s</a:t>
            </a:r>
            <a:r>
              <a:rPr lang="en-US" baseline="0" dirty="0"/>
              <a:t>  Highway Safety Office is available for guidance, for counties and municipalities.  </a:t>
            </a:r>
          </a:p>
          <a:p>
            <a:endParaRPr lang="en-US" baseline="0" dirty="0"/>
          </a:p>
          <a:p>
            <a:r>
              <a:rPr lang="en-US" baseline="0" dirty="0"/>
              <a:t>The general public must contact </a:t>
            </a:r>
            <a:r>
              <a:rPr lang="en-US" strike="sngStrike" baseline="0" dirty="0"/>
              <a:t>NDOR’s</a:t>
            </a:r>
            <a:r>
              <a:rPr lang="en-US" baseline="0" dirty="0"/>
              <a:t> </a:t>
            </a:r>
            <a:r>
              <a:rPr lang="en-US" i="1" baseline="0" dirty="0"/>
              <a:t>NDOT’s</a:t>
            </a:r>
            <a:r>
              <a:rPr lang="en-US" baseline="0" dirty="0"/>
              <a:t> Communication Division.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Contact</a:t>
            </a:r>
            <a:r>
              <a:rPr lang="en-US" baseline="0" dirty="0"/>
              <a:t> per Alan Brown 12/8/2015 phonecon with LeMoyne Schulz</a:t>
            </a:r>
          </a:p>
          <a:p>
            <a:endParaRPr lang="en-US" baseline="0" dirty="0"/>
          </a:p>
          <a:p>
            <a:r>
              <a:rPr lang="en-US" dirty="0"/>
              <a:t>Alan Brown </a:t>
            </a:r>
            <a:r>
              <a:rPr lang="en-US" dirty="0">
                <a:hlinkClick r:id="rId3"/>
              </a:rPr>
              <a:t>(402.479.4665</a:t>
            </a:r>
            <a:r>
              <a:rPr lang="en-US" dirty="0"/>
              <a:t>) is the main contact, or Sean Owings </a:t>
            </a:r>
            <a:r>
              <a:rPr lang="en-US" dirty="0">
                <a:hlinkClick r:id="rId4"/>
              </a:rPr>
              <a:t>(402.479.4628</a:t>
            </a:r>
            <a:r>
              <a:rPr lang="en-US" dirty="0"/>
              <a:t>), or Bob Grant </a:t>
            </a:r>
            <a:r>
              <a:rPr lang="en-US" dirty="0">
                <a:hlinkClick r:id="rId5"/>
              </a:rPr>
              <a:t>(402.479-4645</a:t>
            </a:r>
            <a:r>
              <a:rPr lang="en-US" dirty="0"/>
              <a:t>).</a:t>
            </a:r>
          </a:p>
          <a:p>
            <a:endParaRPr lang="en-US" dirty="0"/>
          </a:p>
          <a:p>
            <a:r>
              <a:rPr lang="en-US" dirty="0"/>
              <a:t>But the data</a:t>
            </a:r>
            <a:r>
              <a:rPr lang="en-US" baseline="0" dirty="0"/>
              <a:t> provide by Highway Safety </a:t>
            </a:r>
            <a:r>
              <a:rPr lang="en-US" dirty="0"/>
              <a:t>is not for public knowledge.  It is only for the requester’s use to accomplish their job.  </a:t>
            </a:r>
          </a:p>
          <a:p>
            <a:r>
              <a:rPr lang="en-US" dirty="0"/>
              <a:t> </a:t>
            </a:r>
          </a:p>
          <a:p>
            <a:r>
              <a:rPr lang="en-US" dirty="0"/>
              <a:t>If someone in the </a:t>
            </a:r>
            <a:r>
              <a:rPr lang="en-US" b="1" dirty="0"/>
              <a:t>public domain </a:t>
            </a:r>
            <a:r>
              <a:rPr lang="en-US" dirty="0"/>
              <a:t>wants accident data, that has to be requested through Communication</a:t>
            </a:r>
            <a:r>
              <a:rPr lang="en-US" baseline="0" dirty="0"/>
              <a:t> Division</a:t>
            </a:r>
            <a:r>
              <a:rPr lang="en-US" dirty="0"/>
              <a:t>.  They</a:t>
            </a:r>
            <a:r>
              <a:rPr lang="en-US" baseline="0" dirty="0"/>
              <a:t> have</a:t>
            </a:r>
            <a:r>
              <a:rPr lang="en-US" dirty="0"/>
              <a:t> to approve/coordinate any data that goes out to the public with our Legal office.  If they determine the data is OK to give out, she will contact me/Sean/Bob for the data.    </a:t>
            </a:r>
          </a:p>
          <a:p>
            <a:endParaRPr lang="en-US" dirty="0"/>
          </a:p>
          <a:p>
            <a:r>
              <a:rPr lang="en-US" u="sng" dirty="0"/>
              <a:t>12/8/2015 e-mail from Alan Brown, Highway Safety Office</a:t>
            </a:r>
          </a:p>
          <a:p>
            <a:r>
              <a:rPr lang="en-US" b="1" dirty="0"/>
              <a:t>If a County Engineer or Superintendent (or someone contracted with them) needs accident data, they can contact me </a:t>
            </a:r>
            <a:r>
              <a:rPr lang="en-US" dirty="0">
                <a:hlinkClick r:id="rId3"/>
              </a:rPr>
              <a:t>(402.479.4665</a:t>
            </a:r>
            <a:r>
              <a:rPr lang="en-US" dirty="0"/>
              <a:t>) or Sean Owings </a:t>
            </a:r>
            <a:r>
              <a:rPr lang="en-US" dirty="0">
                <a:hlinkClick r:id="rId4"/>
              </a:rPr>
              <a:t>(402.479.4628</a:t>
            </a:r>
            <a:r>
              <a:rPr lang="en-US" dirty="0"/>
              <a:t>), or Bob Grant </a:t>
            </a:r>
            <a:r>
              <a:rPr lang="en-US" dirty="0">
                <a:hlinkClick r:id="rId5"/>
              </a:rPr>
              <a:t>(402.479-4645</a:t>
            </a:r>
            <a:r>
              <a:rPr lang="en-US" dirty="0"/>
              <a:t>).  I’m including both Sean and Bob as we each can access accident data, but I’m the main person to contact.  I just want to include them in case I’m not at work and someone needs data.  But the data I give out is not for public knowledge.  It is only for the requester’s use to accomplish their job.  </a:t>
            </a:r>
          </a:p>
          <a:p>
            <a:r>
              <a:rPr lang="en-US" b="1" dirty="0"/>
              <a:t>If someone in the public domain wants accident data, that has to be requested through Mary Jo Oie</a:t>
            </a:r>
            <a:r>
              <a:rPr lang="en-US" dirty="0"/>
              <a:t>.  She has to approve/coordinate any data that goes out to the public with our Legal office.  If Mary Jo/Legal office determines the data is OK to give out, she will contact me/Sean/Bob for the data.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356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a:p>
          <a:p>
            <a:r>
              <a:rPr lang="en-US" baseline="0" dirty="0"/>
              <a:t>Crash history data may be confidential under Federal and State law.  </a:t>
            </a:r>
          </a:p>
          <a:p>
            <a:endParaRPr lang="en-US" baseline="0" dirty="0"/>
          </a:p>
          <a:p>
            <a:r>
              <a:rPr lang="en-US" baseline="0" dirty="0"/>
              <a:t>The Federal government has a strong law in place.</a:t>
            </a:r>
          </a:p>
          <a:p>
            <a:endParaRPr lang="en-US" baseline="0" dirty="0"/>
          </a:p>
          <a:p>
            <a:r>
              <a:rPr lang="en-US" baseline="0" dirty="0"/>
              <a:t>There is no analogous state statute.  </a:t>
            </a:r>
          </a:p>
          <a:p>
            <a:endParaRPr lang="en-US" baseline="0" dirty="0"/>
          </a:p>
          <a:p>
            <a:r>
              <a:rPr lang="en-US" baseline="0" dirty="0"/>
              <a:t>Nebraska has a public records act.  </a:t>
            </a:r>
          </a:p>
          <a:p>
            <a:endParaRPr lang="en-US" baseline="0" dirty="0"/>
          </a:p>
          <a:p>
            <a:r>
              <a:rPr lang="en-US" baseline="0" dirty="0"/>
              <a:t>In any case, When reporting crash data in public forums, you may want to confine it to rates, types, clusters and trends, and stay away from reporting private information.  </a:t>
            </a:r>
          </a:p>
          <a:p>
            <a:endParaRPr lang="en-US" baseline="0" dirty="0"/>
          </a:p>
          <a:p>
            <a:endParaRPr lang="en-US" baseline="0" dirty="0"/>
          </a:p>
          <a:p>
            <a:r>
              <a:rPr lang="en-US" u="sng" baseline="0" dirty="0"/>
              <a:t>NOT FOR AUDIO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Release of  data may be governed by the Public Records Act provisions.  Sunshine Law.  Cite: </a:t>
            </a:r>
            <a:r>
              <a:rPr lang="en-US" b="1" baseline="0" dirty="0"/>
              <a:t>Neb. Rev. Stat. 84-712  </a:t>
            </a:r>
            <a:r>
              <a:rPr lang="en-US" baseline="0" dirty="0"/>
              <a:t>Et </a:t>
            </a:r>
            <a:r>
              <a:rPr lang="en-US" baseline="0" dirty="0" err="1"/>
              <a:t>Seq</a:t>
            </a:r>
            <a:r>
              <a:rPr lang="en-US" baseline="0" dirty="0"/>
              <a:t> </a:t>
            </a:r>
          </a:p>
          <a:p>
            <a:endParaRPr lang="en-US" baseline="0" dirty="0"/>
          </a:p>
          <a:p>
            <a:r>
              <a:rPr lang="en-US" baseline="0" dirty="0"/>
              <a:t>Confidentiality may be a factor as to what you do with that data.  Contact your </a:t>
            </a:r>
            <a:r>
              <a:rPr lang="en-US" b="1" baseline="0" dirty="0"/>
              <a:t>county or city attorney</a:t>
            </a:r>
            <a:r>
              <a:rPr lang="en-US" baseline="0" dirty="0"/>
              <a:t>.  </a:t>
            </a:r>
          </a:p>
          <a:p>
            <a:endParaRPr lang="en-US" baseline="0" dirty="0"/>
          </a:p>
          <a:p>
            <a:r>
              <a:rPr lang="en-US" baseline="0" dirty="0"/>
              <a:t>Ultimately, because of the FOIA, you may not be able to avoid providing crash data to requesters.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0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a:t>
            </a:r>
            <a:r>
              <a:rPr lang="en-US" baseline="0" dirty="0"/>
              <a:t> 3R scope of work is work beyond maintenance, but less than a full reconstruction scope of work.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3R is defined on pages 37 and 38 of the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3R is to preserve the transportation asset and extend its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key component in the 3R process to be discussed later in this video is Safety Conscious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video, 3R will be compared and contrasted with Maintenance and Reconstruction scopes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Reconstruction is defined on page 37 of the design standards.  </a:t>
            </a:r>
            <a:endParaRPr lang="en-US" dirty="0"/>
          </a:p>
          <a:p>
            <a:endParaRPr lang="en-US" baseline="0" dirty="0"/>
          </a:p>
          <a:p>
            <a:r>
              <a:rPr lang="en-US" baseline="0" dirty="0"/>
              <a:t>Maintenance is defined in 428 NAC 2-003 pages 88-91</a:t>
            </a:r>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282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If you have any questions</a:t>
            </a:r>
            <a:r>
              <a:rPr lang="en-US" baseline="0" dirty="0"/>
              <a:t> about confidentiality of crash history information, contact your city attorney or county attorney as appropriate</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029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To summarize why design standards include criteria and values for 3R work: </a:t>
            </a:r>
          </a:p>
          <a:p>
            <a:endParaRPr lang="en-US" dirty="0"/>
          </a:p>
          <a:p>
            <a:r>
              <a:rPr lang="en-US" dirty="0"/>
              <a:t>3R strategies .</a:t>
            </a:r>
            <a:r>
              <a:rPr lang="en-US" baseline="0" dirty="0"/>
              <a:t>   .     .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endParaRPr lang="en-US" dirty="0"/>
          </a:p>
          <a:p>
            <a:r>
              <a:rPr lang="en-US" dirty="0"/>
              <a:t>All Presentations Slide – 3R</a:t>
            </a:r>
            <a:r>
              <a:rPr lang="en-US" baseline="0" dirty="0"/>
              <a:t> Standards Enable Municipalities and Counties</a:t>
            </a:r>
            <a:endParaRPr lang="en-US" dirty="0"/>
          </a:p>
          <a:p>
            <a:endParaRPr lang="en-US" dirty="0"/>
          </a:p>
          <a:p>
            <a:r>
              <a:rPr lang="en-US" dirty="0"/>
              <a:t>Notes for Presenter: </a:t>
            </a:r>
          </a:p>
          <a:p>
            <a:pPr marL="228600" indent="-228600">
              <a:buFont typeface="+mj-lt"/>
              <a:buAutoNum type="arabicPeriod"/>
            </a:pPr>
            <a:r>
              <a:rPr lang="en-US" dirty="0"/>
              <a:t>Audience should read the definitions in order to</a:t>
            </a:r>
            <a:r>
              <a:rPr lang="en-US" baseline="0" dirty="0"/>
              <a:t> begin understanding what you can and cannot do under the 3R standard.  </a:t>
            </a:r>
          </a:p>
          <a:p>
            <a:pPr marL="228600" indent="-228600">
              <a:buFont typeface="+mj-lt"/>
              <a:buAutoNum type="arabicPeriod"/>
            </a:pPr>
            <a:r>
              <a:rPr lang="en-US" baseline="0" dirty="0"/>
              <a:t>3R standards allow FREEDOM, FLEXIBILITY and ADDITIONAL OPTIONS and OPPORTUNITES  to deal with limited public funding.  </a:t>
            </a:r>
          </a:p>
          <a:p>
            <a:pPr marL="228600" indent="-228600">
              <a:buFont typeface="+mj-lt"/>
              <a:buAutoNum type="arabicPeriod"/>
            </a:pPr>
            <a:r>
              <a:rPr lang="en-US" baseline="0" dirty="0"/>
              <a:t>Could reiterate 39-2101, that the intention is not to avoid updating to New &amp; Reconstruction standards forever.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endParaRPr lang="en-US" baseline="0" dirty="0"/>
          </a:p>
          <a:p>
            <a:r>
              <a:rPr lang="en-US" sz="1200" i="1" kern="1200" dirty="0">
                <a:solidFill>
                  <a:schemeClr val="tx1"/>
                </a:solidFill>
                <a:effectLst/>
                <a:latin typeface="+mn-lt"/>
                <a:ea typeface="+mn-ea"/>
                <a:cs typeface="+mn-cs"/>
              </a:rPr>
              <a:t>Again, just to reiterate, and reinforce what these 3R Standards for municipalities and counties will do, the words that I come up with I think it gives freedom, gives us flexibility, and it gives us additional opportunities to deal with the limited funding that we’ve got.  </a:t>
            </a:r>
            <a:endParaRPr lang="en-US" i="1"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725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3R</a:t>
            </a:r>
            <a:r>
              <a:rPr lang="en-US" baseline="0" dirty="0"/>
              <a:t> is considered an interim strategy, with the idea that eventually each public road and street will be brought up to New &amp; Reconstructed standards.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the</a:t>
            </a:r>
            <a:r>
              <a:rPr lang="en-US" baseline="0" dirty="0"/>
              <a:t> </a:t>
            </a:r>
            <a:r>
              <a:rPr lang="en-US" b="1" baseline="0" dirty="0"/>
              <a:t>State Statute 39-2101  </a:t>
            </a:r>
            <a:r>
              <a:rPr lang="en-US" baseline="0" dirty="0"/>
              <a:t>that requires roadways eventually to be brought up to reconstruction standards, to emphasize that 3R is really an interim measure to extend the life of a facility yet improve its condition and safety during that extension.  Quite often, however, “reasonable financing” is difficult to come by!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39-2101 excerpt</a:t>
            </a:r>
          </a:p>
          <a:p>
            <a:r>
              <a:rPr lang="en-US" sz="1200" b="0" i="0" u="none" strike="noStrike" kern="1200" baseline="0" dirty="0">
                <a:solidFill>
                  <a:schemeClr val="tx1"/>
                </a:solidFill>
                <a:latin typeface="+mn-lt"/>
                <a:ea typeface="+mn-ea"/>
                <a:cs typeface="+mn-cs"/>
              </a:rPr>
              <a:t>“Recognizing that highway financing heretofore has been inadequate to meet the needs of a modern transportation system, and that the distribution of revenue has resulted in disparities of treatment, it is the intent of the Legislature to provide reasonable financing and more equitable distribution of revenue. The objectives of this total program are to bring the state highway system up to adequate standards in a </a:t>
            </a:r>
            <a:r>
              <a:rPr lang="en-US" sz="1200" b="1" i="0" u="none" strike="noStrike" kern="1200" baseline="0" dirty="0">
                <a:solidFill>
                  <a:schemeClr val="tx1"/>
                </a:solidFill>
                <a:latin typeface="+mn-lt"/>
                <a:ea typeface="+mn-ea"/>
                <a:cs typeface="+mn-cs"/>
              </a:rPr>
              <a:t>twenty-year period</a:t>
            </a:r>
            <a:r>
              <a:rPr lang="en-US" sz="1200" b="0" i="0" u="none" strike="noStrike" kern="1200" baseline="0" dirty="0">
                <a:solidFill>
                  <a:schemeClr val="tx1"/>
                </a:solidFill>
                <a:latin typeface="+mn-lt"/>
                <a:ea typeface="+mn-ea"/>
                <a:cs typeface="+mn-cs"/>
              </a:rPr>
              <a:t>, and to bring the road systems of its counties, and the street systems of its municipalities, up to adequate standards over a twenty-year period.“</a:t>
            </a:r>
            <a:endParaRPr lang="en-US" baseline="0" dirty="0"/>
          </a:p>
          <a:p>
            <a:endParaRPr lang="en-US" i="1"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997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Segments of a work or project could have different work scopes.  </a:t>
            </a:r>
          </a:p>
          <a:p>
            <a:endParaRPr lang="en-US" baseline="0" dirty="0"/>
          </a:p>
          <a:p>
            <a:r>
              <a:rPr lang="en-US" baseline="0" dirty="0"/>
              <a:t>The hypothetical project on this screen starting at the bottom shows a maintenance overlay, at the top is a mill and overlay 3R scope of work,  and in the middle is a culvert replacement – a New &amp; Reconstructed type of work.  </a:t>
            </a:r>
          </a:p>
          <a:p>
            <a:endParaRPr lang="en-US" baseline="0" dirty="0"/>
          </a:p>
          <a:p>
            <a:r>
              <a:rPr lang="en-US" baseline="0" dirty="0"/>
              <a:t>This is acceptable; see page 40 of the Minimum Design Standards.</a:t>
            </a:r>
          </a:p>
          <a:p>
            <a:endParaRPr lang="en-US" baseline="0" dirty="0"/>
          </a:p>
          <a:p>
            <a:r>
              <a:rPr lang="en-US" baseline="0" dirty="0"/>
              <a:t>It is not allowable to </a:t>
            </a:r>
            <a:endParaRPr lang="en-US" dirty="0"/>
          </a:p>
          <a:p>
            <a:endParaRPr lang="en-US" dirty="0"/>
          </a:p>
          <a:p>
            <a:r>
              <a:rPr lang="en-US" baseline="0" dirty="0"/>
              <a:t>mix and match different standards within a work segment.  </a:t>
            </a:r>
          </a:p>
          <a:p>
            <a:endParaRPr lang="en-US" baseline="0" dirty="0"/>
          </a:p>
          <a:p>
            <a:r>
              <a:rPr lang="en-US" baseline="0" dirty="0"/>
              <a:t>Or to apply urban standards on one side of the road and rural standards on the other side of the road.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946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baseline="0" dirty="0"/>
              <a:t>This is one of a series of videos on Nebraska’s system of </a:t>
            </a:r>
          </a:p>
          <a:p>
            <a:r>
              <a:rPr lang="en-US" baseline="0" dirty="0"/>
              <a:t>Classifying and applying standards to its highways, roads and streets.</a:t>
            </a:r>
          </a:p>
          <a:p>
            <a:pPr marL="0" indent="0">
              <a:buNone/>
            </a:pPr>
            <a:endParaRPr lang="en-US" baseline="0" dirty="0"/>
          </a:p>
          <a:p>
            <a:pPr marL="0" indent="0">
              <a:buNone/>
            </a:pPr>
            <a:r>
              <a:rPr lang="en-US" baseline="0" dirty="0"/>
              <a:t>This video addressed design standards and requirements for Resurfacing, Restoration and Rehabilitation – </a:t>
            </a:r>
          </a:p>
          <a:p>
            <a:pPr marL="0" indent="0">
              <a:buNone/>
            </a:pPr>
            <a:endParaRPr lang="en-US" baseline="0" dirty="0"/>
          </a:p>
          <a:p>
            <a:pPr marL="0" indent="0">
              <a:buNone/>
            </a:pPr>
            <a:r>
              <a:rPr lang="en-US" baseline="0" dirty="0"/>
              <a:t>Commonly known as 3R</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50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dirty="0">
                <a:solidFill>
                  <a:schemeClr val="tx1"/>
                </a:solidFill>
                <a:effectLst/>
                <a:latin typeface="+mn-lt"/>
                <a:ea typeface="+mn-ea"/>
                <a:cs typeface="+mn-cs"/>
              </a:rPr>
              <a:t>Thinking</a:t>
            </a:r>
            <a:r>
              <a:rPr lang="en-US" sz="1200" kern="1200" baseline="0" dirty="0">
                <a:solidFill>
                  <a:schemeClr val="tx1"/>
                </a:solidFill>
                <a:effectLst/>
                <a:latin typeface="+mn-lt"/>
                <a:ea typeface="+mn-ea"/>
                <a:cs typeface="+mn-cs"/>
              </a:rPr>
              <a:t> of the life cycle of a vehicle,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After its purchase, there is routine maintenance that is necessary, such as changing the oil and filter.  These are done relatively quickly and are low cost.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Then there are those occasions that hit your pocket book more – things like new tires, or replacing a serpentine belt.  These are more extensive </a:t>
            </a:r>
            <a:r>
              <a:rPr lang="en-US" sz="1200" b="1" kern="1200" baseline="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expensive.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those types of expenses come with more frequency, you decide it’s not worth it to put more money into vehicle,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and - being smart with your money - trade it in for a new or newer vehicle – a </a:t>
            </a:r>
            <a:r>
              <a:rPr lang="en-US" sz="1200" b="1" kern="1200" baseline="0" dirty="0">
                <a:solidFill>
                  <a:schemeClr val="tx1"/>
                </a:solidFill>
                <a:effectLst/>
                <a:latin typeface="+mn-lt"/>
                <a:ea typeface="+mn-ea"/>
                <a:cs typeface="+mn-cs"/>
              </a:rPr>
              <a:t>big</a:t>
            </a:r>
            <a:r>
              <a:rPr lang="en-US" sz="1200" kern="1200" baseline="0" dirty="0">
                <a:solidFill>
                  <a:schemeClr val="tx1"/>
                </a:solidFill>
                <a:effectLst/>
                <a:latin typeface="+mn-lt"/>
                <a:ea typeface="+mn-ea"/>
                <a:cs typeface="+mn-cs"/>
              </a:rPr>
              <a:t> hit on the pocket book.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and the cycle starts all over again.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NOT FOR AUDIO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 3R structural capacity (June 8, 2015 meeting minutes – comments</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Mark Traynowicz, NDOT Bridge Engineer):  </a:t>
            </a:r>
          </a:p>
          <a:p>
            <a:pPr marL="228600" lvl="0" indent="-228600">
              <a:buFont typeface="+mj-lt"/>
              <a:buAutoNum type="alphaUcPeriod"/>
            </a:pPr>
            <a:r>
              <a:rPr lang="en-US" sz="1200" kern="1200" dirty="0">
                <a:solidFill>
                  <a:schemeClr val="tx1"/>
                </a:solidFill>
                <a:effectLst/>
                <a:latin typeface="+mn-lt"/>
                <a:ea typeface="+mn-ea"/>
                <a:cs typeface="+mn-cs"/>
              </a:rPr>
              <a:t>3R definitions and standards help in determining what Maintenance is and what is more than Maintenance.  Maintenance is usually more of a short term, quick fix.  3R is more extensive and longer lasting.    </a:t>
            </a:r>
          </a:p>
          <a:p>
            <a:pPr marL="228600" lvl="0" indent="-228600">
              <a:buFont typeface="+mj-lt"/>
              <a:buAutoNum type="alphaUcPeriod"/>
            </a:pPr>
            <a:r>
              <a:rPr lang="en-US" sz="1200" kern="1200" dirty="0">
                <a:solidFill>
                  <a:schemeClr val="tx1"/>
                </a:solidFill>
                <a:effectLst/>
                <a:latin typeface="+mn-lt"/>
                <a:ea typeface="+mn-ea"/>
                <a:cs typeface="+mn-cs"/>
              </a:rPr>
              <a:t>Economic cost effectiveness should lead to reasonable repairs. At some point, like a car, it just doesn't pay to put more money into maintenance.  It is up to the owner to be smart with public money.    </a:t>
            </a:r>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86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baseline="0" dirty="0">
                <a:solidFill>
                  <a:schemeClr val="tx1"/>
                </a:solidFill>
                <a:effectLst/>
                <a:latin typeface="+mn-lt"/>
                <a:ea typeface="+mn-ea"/>
                <a:cs typeface="+mn-cs"/>
              </a:rPr>
              <a:t>It is similar for the life cycle of a road or street,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After building it, there is routine maintenance such as crack sealing, patching and thin resurfacing.  This is quick, low-cost work, done possibly by city or county crews.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Occasionally, there is a need to upgrade some guardrail, add an auxiliary lane, widen the shoulders, or do a thick resurfacing.  These are 3R scopes of work.  They are larger projects, costing more, and likely done by contractors.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After so many years of patching, and resurfacing, there is eventually a need to rebuild the road or street from the bottom up – replacing the base and the surfacing, or replacing a bridge or culvert.  This is a Reconstructed scope of work, typically the most expensive.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cycle then starts over.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Choosing the right scope of work for the road or street over the years is being smart with public money.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3R standards allow more flexibility to make good choices without having to come to the Board of Public Roads for a relaxation of standards.  </a:t>
            </a:r>
          </a:p>
          <a:p>
            <a:r>
              <a:rPr lang="en-US" sz="1200" kern="1200" baseline="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NOT FOR AUDIO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 3R structural capacity (June 8, 2015 meeting minutes – comments</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Mark Traynowicz, NDOT Bridge Engineer):  </a:t>
            </a:r>
          </a:p>
          <a:p>
            <a:pPr marL="228600" lvl="0" indent="-228600">
              <a:buFont typeface="+mj-lt"/>
              <a:buAutoNum type="alphaUcPeriod"/>
            </a:pPr>
            <a:r>
              <a:rPr lang="en-US" sz="1200" kern="1200" dirty="0">
                <a:solidFill>
                  <a:schemeClr val="tx1"/>
                </a:solidFill>
                <a:effectLst/>
                <a:latin typeface="+mn-lt"/>
                <a:ea typeface="+mn-ea"/>
                <a:cs typeface="+mn-cs"/>
              </a:rPr>
              <a:t>3R definitions and standards help in determining what Maintenance is and what is more than Maintenance.  Maintenance is usually more of a short term, quick fix.  3R is more extensive and longer lasting.    </a:t>
            </a:r>
          </a:p>
          <a:p>
            <a:pPr marL="228600" lvl="0" indent="-228600">
              <a:buFont typeface="+mj-lt"/>
              <a:buAutoNum type="alphaUcPeriod"/>
            </a:pPr>
            <a:r>
              <a:rPr lang="en-US" sz="1200" kern="1200" dirty="0">
                <a:solidFill>
                  <a:schemeClr val="tx1"/>
                </a:solidFill>
                <a:effectLst/>
                <a:latin typeface="+mn-lt"/>
                <a:ea typeface="+mn-ea"/>
                <a:cs typeface="+mn-cs"/>
              </a:rPr>
              <a:t>Economic cost effectiveness should lead to reasonable repairs. At some point, like a car, it just doesn't pay to put more money into maintenance.  It is up to the owner to be smart with public money.    </a:t>
            </a:r>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60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screen shows generally how 3R work fits with respect to scope of work and costs, relative to Maintenance work and New &amp; Reconstructed work.  It is only a pictorial, and not based on actual statistics or numbers.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33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video will summarize the boundaries between 3R work and Maintenance work And 3R work and New &amp; Reconstructed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you study the design standards, you will see words such as “minor”, “major”, “extensive” and “selected locations” that provide design flexibility and at the same time are gray areas in the standards. </a:t>
            </a:r>
          </a:p>
          <a:p>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29686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3369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466846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0834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56215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A291C7-B448-4AD3-A3E3-F69FE201C3F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07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A291C7-B448-4AD3-A3E3-F69FE201C3F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742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61674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16663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90061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099561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292063F-43BA-46FE-8E5C-D6359E7A086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4103246"/>
      </p:ext>
    </p:extLst>
  </p:cSld>
  <p:clrMapOvr>
    <a:masterClrMapping/>
  </p:clrMapOvr>
  <mc:AlternateContent xmlns:mc="http://schemas.openxmlformats.org/markup-compatibility/2006" xmlns:p14="http://schemas.microsoft.com/office/powerpoint/2010/main">
    <mc:Choice Requires="p14">
      <p:transition p14:dur="10" advClick="0" advTm="185000"/>
    </mc:Choice>
    <mc:Fallback xmlns="">
      <p:transition advClick="0" advTm="18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292063F-43BA-46FE-8E5C-D6359E7A086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4528315"/>
      </p:ext>
    </p:extLst>
  </p:cSld>
  <p:clrMapOvr>
    <a:masterClrMapping/>
  </p:clrMapOvr>
  <mc:AlternateContent xmlns:mc="http://schemas.openxmlformats.org/markup-compatibility/2006" xmlns:p14="http://schemas.microsoft.com/office/powerpoint/2010/main">
    <mc:Choice Requires="p14">
      <p:transition p14:dur="10" advClick="0" advTm="185000"/>
    </mc:Choice>
    <mc:Fallback xmlns="">
      <p:transition advClick="0" advTm="18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591975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632866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78033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0289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408413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72664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63128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560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36031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04168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67594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029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793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79427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15.xml"/><Relationship Id="rId4"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 id="2147484019"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4236814"/>
      </p:ext>
    </p:extLst>
  </p:cSld>
  <p:clrMap bg1="lt1" tx1="dk1" bg2="lt2" tx2="dk2" accent1="accent1" accent2="accent2" accent3="accent3" accent4="accent4" accent5="accent5" accent6="accent6" hlink="hlink" folHlink="folHlink"/>
  <p:sldLayoutIdLst>
    <p:sldLayoutId id="214748393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000204"/>
      </p:ext>
    </p:extLst>
  </p:cSld>
  <p:clrMap bg1="lt1" tx1="dk1" bg2="lt2" tx2="dk2" accent1="accent1" accent2="accent2" accent3="accent3" accent4="accent4" accent5="accent5" accent6="accent6" hlink="hlink" folHlink="folHlink"/>
  <p:sldLayoutIdLst>
    <p:sldLayoutId id="214748394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823295"/>
      </p:ext>
    </p:extLst>
  </p:cSld>
  <p:clrMap bg1="lt1" tx1="dk1" bg2="lt2" tx2="dk2" accent1="accent1" accent2="accent2" accent3="accent3" accent4="accent4" accent5="accent5" accent6="accent6" hlink="hlink" folHlink="folHlink"/>
  <p:sldLayoutIdLst>
    <p:sldLayoutId id="214748394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9633485"/>
      </p:ext>
    </p:extLst>
  </p:cSld>
  <p:clrMap bg1="lt1" tx1="dk1" bg2="lt2" tx2="dk2" accent1="accent1" accent2="accent2" accent3="accent3" accent4="accent4" accent5="accent5" accent6="accent6" hlink="hlink" folHlink="folHlink"/>
  <p:sldLayoutIdLst>
    <p:sldLayoutId id="2147483945" r:id="rId1"/>
    <p:sldLayoutId id="2147484014" r:id="rId2"/>
    <p:sldLayoutId id="2147484015"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554720"/>
      </p:ext>
    </p:extLst>
  </p:cSld>
  <p:clrMap bg1="lt1" tx1="dk1" bg2="lt2" tx2="dk2" accent1="accent1" accent2="accent2" accent3="accent3" accent4="accent4" accent5="accent5" accent6="accent6" hlink="hlink" folHlink="folHlink"/>
  <p:sldLayoutIdLst>
    <p:sldLayoutId id="214748395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7585271"/>
      </p:ext>
    </p:extLst>
  </p:cSld>
  <p:clrMap bg1="lt1" tx1="dk1" bg2="lt2" tx2="dk2" accent1="accent1" accent2="accent2" accent3="accent3" accent4="accent4" accent5="accent5" accent6="accent6" hlink="hlink" folHlink="folHlink"/>
  <p:sldLayoutIdLst>
    <p:sldLayoutId id="2147483961" r:id="rId1"/>
    <p:sldLayoutId id="2147484020" r:id="rId2"/>
    <p:sldLayoutId id="2147484021" r:id="rId3"/>
    <p:sldLayoutId id="2147484022" r:id="rId4"/>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9877198"/>
      </p:ext>
    </p:extLst>
  </p:cSld>
  <p:clrMap bg1="lt1" tx1="dk1" bg2="lt2" tx2="dk2" accent1="accent1" accent2="accent2" accent3="accent3" accent4="accent4" accent5="accent5" accent6="accent6" hlink="hlink" folHlink="folHlink"/>
  <p:sldLayoutIdLst>
    <p:sldLayoutId id="2147483991" r:id="rId1"/>
    <p:sldLayoutId id="2147484023"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4618343"/>
      </p:ext>
    </p:extLst>
  </p:cSld>
  <p:clrMap bg1="lt1" tx1="dk1" bg2="lt2" tx2="dk2" accent1="accent1" accent2="accent2" accent3="accent3" accent4="accent4" accent5="accent5" accent6="accent6" hlink="hlink" folHlink="folHlink"/>
  <p:sldLayoutIdLst>
    <p:sldLayoutId id="2147483993" r:id="rId1"/>
    <p:sldLayoutId id="2147484012"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5715672"/>
      </p:ext>
    </p:extLst>
  </p:cSld>
  <p:clrMap bg1="lt1" tx1="dk1" bg2="lt2" tx2="dk2" accent1="accent1" accent2="accent2" accent3="accent3" accent4="accent4" accent5="accent5" accent6="accent6" hlink="hlink" folHlink="folHlink"/>
  <p:sldLayoutIdLst>
    <p:sldLayoutId id="214748400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9068003"/>
      </p:ext>
    </p:extLst>
  </p:cSld>
  <p:clrMap bg1="lt1" tx1="dk1" bg2="lt2" tx2="dk2" accent1="accent1" accent2="accent2" accent3="accent3" accent4="accent4" accent5="accent5" accent6="accent6" hlink="hlink" folHlink="folHlink"/>
  <p:sldLayoutIdLst>
    <p:sldLayoutId id="214748400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9530922"/>
      </p:ext>
    </p:extLst>
  </p:cSld>
  <p:clrMap bg1="lt1" tx1="dk1" bg2="lt2" tx2="dk2" accent1="accent1" accent2="accent2" accent3="accent3" accent4="accent4" accent5="accent5" accent6="accent6" hlink="hlink" folHlink="folHlink"/>
  <p:sldLayoutIdLst>
    <p:sldLayoutId id="214748389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1633156"/>
      </p:ext>
    </p:extLst>
  </p:cSld>
  <p:clrMap bg1="lt1" tx1="dk1" bg2="lt2" tx2="dk2" accent1="accent1" accent2="accent2" accent3="accent3" accent4="accent4" accent5="accent5" accent6="accent6" hlink="hlink" folHlink="folHlink"/>
  <p:sldLayoutIdLst>
    <p:sldLayoutId id="214748401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9445307"/>
      </p:ext>
    </p:extLst>
  </p:cSld>
  <p:clrMap bg1="lt1" tx1="dk1" bg2="lt2" tx2="dk2" accent1="accent1" accent2="accent2" accent3="accent3" accent4="accent4" accent5="accent5" accent6="accent6" hlink="hlink" folHlink="folHlink"/>
  <p:sldLayoutIdLst>
    <p:sldLayoutId id="214748389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706076"/>
      </p:ext>
    </p:extLst>
  </p:cSld>
  <p:clrMap bg1="lt1" tx1="dk1" bg2="lt2" tx2="dk2" accent1="accent1" accent2="accent2" accent3="accent3" accent4="accent4" accent5="accent5" accent6="accent6" hlink="hlink" folHlink="folHlink"/>
  <p:sldLayoutIdLst>
    <p:sldLayoutId id="214748390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8657970"/>
      </p:ext>
    </p:extLst>
  </p:cSld>
  <p:clrMap bg1="lt1" tx1="dk1" bg2="lt2" tx2="dk2" accent1="accent1" accent2="accent2" accent3="accent3" accent4="accent4" accent5="accent5" accent6="accent6" hlink="hlink" folHlink="folHlink"/>
  <p:sldLayoutIdLst>
    <p:sldLayoutId id="214748391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6105941"/>
      </p:ext>
    </p:extLst>
  </p:cSld>
  <p:clrMap bg1="lt1" tx1="dk1" bg2="lt2" tx2="dk2" accent1="accent1" accent2="accent2" accent3="accent3" accent4="accent4" accent5="accent5" accent6="accent6" hlink="hlink" folHlink="folHlink"/>
  <p:sldLayoutIdLst>
    <p:sldLayoutId id="214748391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1285934"/>
      </p:ext>
    </p:extLst>
  </p:cSld>
  <p:clrMap bg1="lt1" tx1="dk1" bg2="lt2" tx2="dk2" accent1="accent1" accent2="accent2" accent3="accent3" accent4="accent4" accent5="accent5" accent6="accent6" hlink="hlink" folHlink="folHlink"/>
  <p:sldLayoutIdLst>
    <p:sldLayoutId id="214748392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4790132"/>
      </p:ext>
    </p:extLst>
  </p:cSld>
  <p:clrMap bg1="lt1" tx1="dk1" bg2="lt2" tx2="dk2" accent1="accent1" accent2="accent2" accent3="accent3" accent4="accent4" accent5="accent5" accent6="accent6" hlink="hlink" folHlink="folHlink"/>
  <p:sldLayoutIdLst>
    <p:sldLayoutId id="214748393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332059"/>
      </p:ext>
    </p:extLst>
  </p:cSld>
  <p:clrMap bg1="lt1" tx1="dk1" bg2="lt2" tx2="dk2" accent1="accent1" accent2="accent2" accent3="accent3" accent4="accent4" accent5="accent5" accent6="accent6" hlink="hlink" folHlink="folHlink"/>
  <p:sldLayoutIdLst>
    <p:sldLayoutId id="214748393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comments" Target="../comments/commen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http://www.cmfclearinghouse.org/"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comments" Target="../comments/comment6.xml"/></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MDS – 3R Standards</a:t>
            </a:r>
          </a:p>
        </p:txBody>
      </p:sp>
      <p:sp>
        <p:nvSpPr>
          <p:cNvPr id="16" name="TextBox 15"/>
          <p:cNvSpPr txBox="1"/>
          <p:nvPr/>
        </p:nvSpPr>
        <p:spPr>
          <a:xfrm>
            <a:off x="6007916" y="6453011"/>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8" name="Picture 7">
            <a:extLst>
              <a:ext uri="{FF2B5EF4-FFF2-40B4-BE49-F238E27FC236}">
                <a16:creationId xmlns:a16="http://schemas.microsoft.com/office/drawing/2014/main" id="{0786D922-784D-45FA-B75B-4264D37DD6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337" y="5113752"/>
            <a:ext cx="2865664" cy="1141929"/>
          </a:xfrm>
          <a:prstGeom prst="rect">
            <a:avLst/>
          </a:prstGeom>
        </p:spPr>
      </p:pic>
      <p:sp>
        <p:nvSpPr>
          <p:cNvPr id="17" name="TextBox 16">
            <a:extLst>
              <a:ext uri="{FF2B5EF4-FFF2-40B4-BE49-F238E27FC236}">
                <a16:creationId xmlns:a16="http://schemas.microsoft.com/office/drawing/2014/main" id="{C3622582-97C0-4436-AD0A-4A85BCCE59E2}"/>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271922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7731091"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10</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4355"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7" y="3922406"/>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44210" y="6457890"/>
            <a:ext cx="3299789" cy="400110"/>
          </a:xfrm>
          <a:prstGeom prst="rect">
            <a:avLst/>
          </a:prstGeom>
          <a:noFill/>
        </p:spPr>
        <p:txBody>
          <a:bodyPr wrap="square" rtlCol="0">
            <a:spAutoFit/>
          </a:bodyPr>
          <a:lstStyle/>
          <a:p>
            <a:r>
              <a:rPr lang="en-US" sz="2000" dirty="0">
                <a:solidFill>
                  <a:prstClr val="black"/>
                </a:solidFill>
                <a:latin typeface="Calibri"/>
              </a:rPr>
              <a:t>428 NAC 2-003, Pages 88-91</a:t>
            </a:r>
          </a:p>
        </p:txBody>
      </p:sp>
      <p:pic>
        <p:nvPicPr>
          <p:cNvPr id="11" name="Picture 10" descr="Men at work by developingo - SeÃ±al de 'Hombres trabajando''Men a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4104" y="322786"/>
            <a:ext cx="1495305" cy="1325214"/>
          </a:xfrm>
          <a:prstGeom prst="rect">
            <a:avLst/>
          </a:prstGeom>
        </p:spPr>
      </p:pic>
    </p:spTree>
    <p:extLst>
      <p:ext uri="{BB962C8B-B14F-4D97-AF65-F5344CB8AC3E}">
        <p14:creationId xmlns:p14="http://schemas.microsoft.com/office/powerpoint/2010/main" val="29134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74" y="281355"/>
            <a:ext cx="8282227" cy="1691640"/>
          </a:xfrm>
        </p:spPr>
        <p:txBody>
          <a:bodyPr/>
          <a:lstStyle/>
          <a:p>
            <a:r>
              <a:rPr lang="en-US" dirty="0"/>
              <a:t>3R Boundaries</a:t>
            </a:r>
            <a:br>
              <a:rPr lang="en-US" dirty="0"/>
            </a:br>
            <a:r>
              <a:rPr lang="en-US" sz="1800" dirty="0"/>
              <a:t>------------------------------------------------------------------------------------------ </a:t>
            </a:r>
            <a:br>
              <a:rPr lang="en-US" sz="1800" dirty="0"/>
            </a:br>
            <a:r>
              <a:rPr lang="en-US" sz="4000" dirty="0"/>
              <a:t>Defined By Scope of Work for: </a:t>
            </a:r>
          </a:p>
        </p:txBody>
      </p:sp>
      <p:sp>
        <p:nvSpPr>
          <p:cNvPr id="3" name="Content Placeholder 2"/>
          <p:cNvSpPr>
            <a:spLocks noGrp="1"/>
          </p:cNvSpPr>
          <p:nvPr>
            <p:ph idx="1"/>
          </p:nvPr>
        </p:nvSpPr>
        <p:spPr>
          <a:xfrm>
            <a:off x="1615440" y="2133600"/>
            <a:ext cx="7528560" cy="3333750"/>
          </a:xfrm>
        </p:spPr>
        <p:txBody>
          <a:bodyPr>
            <a:noAutofit/>
          </a:bodyPr>
          <a:lstStyle/>
          <a:p>
            <a:r>
              <a:rPr lang="en-US" sz="4400" dirty="0">
                <a:latin typeface="Calibri" panose="020F0502020204030204" pitchFamily="34" charset="0"/>
              </a:rPr>
              <a:t>Base</a:t>
            </a:r>
          </a:p>
          <a:p>
            <a:r>
              <a:rPr lang="en-US" sz="4400" dirty="0">
                <a:latin typeface="Calibri" panose="020F0502020204030204" pitchFamily="34" charset="0"/>
              </a:rPr>
              <a:t>Pavement Strategy (thickness)</a:t>
            </a:r>
          </a:p>
          <a:p>
            <a:r>
              <a:rPr lang="en-US" sz="4400" dirty="0">
                <a:latin typeface="Calibri" panose="020F0502020204030204" pitchFamily="34" charset="0"/>
              </a:rPr>
              <a:t>Bridges and Structures*</a:t>
            </a:r>
          </a:p>
          <a:p>
            <a:r>
              <a:rPr lang="en-US" sz="4400" dirty="0">
                <a:latin typeface="Calibri" panose="020F0502020204030204" pitchFamily="34" charset="0"/>
              </a:rPr>
              <a:t>Unpaved Roads</a:t>
            </a:r>
          </a:p>
        </p:txBody>
      </p:sp>
      <p:sp>
        <p:nvSpPr>
          <p:cNvPr id="4" name="TextBox 3"/>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a:t>
            </a: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FFCDE8CC-5F71-4EA3-B8BB-347C1FC0DA92}" type="slidenum">
              <a:rPr lang="en-US">
                <a:solidFill>
                  <a:prstClr val="black"/>
                </a:solidFill>
                <a:latin typeface="Calibri"/>
              </a:rPr>
              <a:pPr/>
              <a:t>11</a:t>
            </a:fld>
            <a:endParaRPr lang="en-US" dirty="0">
              <a:solidFill>
                <a:prstClr val="black"/>
              </a:solidFill>
              <a:latin typeface="Calibri"/>
            </a:endParaRPr>
          </a:p>
        </p:txBody>
      </p:sp>
      <p:sp>
        <p:nvSpPr>
          <p:cNvPr id="7" name="TextBox 6"/>
          <p:cNvSpPr txBox="1"/>
          <p:nvPr/>
        </p:nvSpPr>
        <p:spPr>
          <a:xfrm>
            <a:off x="1162050" y="5467350"/>
            <a:ext cx="7981950" cy="646331"/>
          </a:xfrm>
          <a:prstGeom prst="rect">
            <a:avLst/>
          </a:prstGeom>
          <a:noFill/>
        </p:spPr>
        <p:txBody>
          <a:bodyPr wrap="square" rtlCol="0">
            <a:spAutoFit/>
          </a:bodyPr>
          <a:lstStyle/>
          <a:p>
            <a:r>
              <a:rPr lang="en-US" sz="3600" dirty="0"/>
              <a:t>*</a:t>
            </a:r>
            <a:r>
              <a:rPr lang="en-US" sz="2400" dirty="0"/>
              <a:t> Covered later in the Bridges and Structures Video</a:t>
            </a:r>
          </a:p>
        </p:txBody>
      </p:sp>
      <p:sp>
        <p:nvSpPr>
          <p:cNvPr id="8" name="TextBox 7"/>
          <p:cNvSpPr txBox="1"/>
          <p:nvPr/>
        </p:nvSpPr>
        <p:spPr>
          <a:xfrm>
            <a:off x="5148470" y="6302829"/>
            <a:ext cx="3995534" cy="400110"/>
          </a:xfrm>
          <a:prstGeom prst="rect">
            <a:avLst/>
          </a:prstGeom>
          <a:noFill/>
        </p:spPr>
        <p:txBody>
          <a:bodyPr wrap="square" rtlCol="0">
            <a:spAutoFit/>
          </a:bodyPr>
          <a:lstStyle/>
          <a:p>
            <a:r>
              <a:rPr lang="en-US" sz="2000" dirty="0">
                <a:solidFill>
                  <a:prstClr val="black"/>
                </a:solidFill>
                <a:latin typeface="Calibri"/>
              </a:rPr>
              <a:t>428 NAC 2-001.03A1d, Pages 39-40</a:t>
            </a:r>
          </a:p>
        </p:txBody>
      </p:sp>
    </p:spTree>
    <p:extLst>
      <p:ext uri="{BB962C8B-B14F-4D97-AF65-F5344CB8AC3E}">
        <p14:creationId xmlns:p14="http://schemas.microsoft.com/office/powerpoint/2010/main" val="22839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0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861774" y="1486366"/>
            <a:ext cx="2514475" cy="2110034"/>
          </a:xfrm>
          <a:prstGeom prst="rect">
            <a:avLst/>
          </a:prstGeom>
          <a:noFill/>
        </p:spPr>
        <p:txBody>
          <a:bodyPr wrap="square" anchor="t"/>
          <a:lstStyle>
            <a:lvl1pPr lvl="0">
              <a:defRPr/>
            </a:lvl1pPr>
          </a:lstStyle>
          <a:p>
            <a:pPr marL="0" algn="ctr">
              <a:buNone/>
            </a:pPr>
            <a:r>
              <a:rPr sz="2800" u="sng" dirty="0">
                <a:latin typeface="+mn-lt"/>
              </a:rPr>
              <a:t>Maintenance</a:t>
            </a:r>
            <a:r>
              <a:rPr sz="2800" dirty="0">
                <a:latin typeface="+mn-lt"/>
              </a:rPr>
              <a:t> </a:t>
            </a:r>
          </a:p>
          <a:p>
            <a:pPr lvl="0" algn="l">
              <a:buChar char="•"/>
            </a:pPr>
            <a:r>
              <a:rPr sz="2400" dirty="0">
                <a:latin typeface="+mn-lt"/>
              </a:rPr>
              <a:t>Replace unsuitable  base materials in patching operations  </a:t>
            </a:r>
          </a:p>
          <a:p>
            <a:pPr lvl="0" algn="l">
              <a:buChar char="•"/>
            </a:pPr>
            <a:r>
              <a:rPr sz="2400" dirty="0">
                <a:latin typeface="+mn-lt"/>
              </a:rPr>
              <a:t> Nothing extensive or costly</a:t>
            </a:r>
          </a:p>
        </p:txBody>
      </p:sp>
      <p:sp>
        <p:nvSpPr>
          <p:cNvPr id="4" name="Text Placeholder 3"/>
          <p:cNvSpPr txBox="1">
            <a:spLocks noGrp="1"/>
          </p:cNvSpPr>
          <p:nvPr>
            <p:ph type="body" idx="2"/>
          </p:nvPr>
        </p:nvSpPr>
        <p:spPr>
          <a:xfrm>
            <a:off x="3376249" y="1534434"/>
            <a:ext cx="2697983" cy="2664979"/>
          </a:xfrm>
          <a:prstGeom prst="rect">
            <a:avLst/>
          </a:prstGeom>
          <a:noFill/>
        </p:spPr>
        <p:txBody>
          <a:bodyPr wrap="square" anchor="t"/>
          <a:lstStyle>
            <a:lvl1pPr lvl="0">
              <a:defRPr/>
            </a:lvl1pPr>
          </a:lstStyle>
          <a:p>
            <a:pPr marL="0" algn="ctr">
              <a:buNone/>
            </a:pPr>
            <a:r>
              <a:rPr sz="2800" b="1" u="sng" dirty="0">
                <a:solidFill>
                  <a:srgbClr val="FF0000"/>
                </a:solidFill>
                <a:latin typeface="+mn-lt"/>
              </a:rPr>
              <a:t>3R</a:t>
            </a:r>
          </a:p>
          <a:p>
            <a:pPr lvl="0" algn="l">
              <a:buChar char="•"/>
            </a:pPr>
            <a:r>
              <a:rPr sz="2400" b="1" dirty="0">
                <a:solidFill>
                  <a:srgbClr val="FF0000"/>
                </a:solidFill>
                <a:latin typeface="+mn-lt"/>
              </a:rPr>
              <a:t>Remove surface structure down to base</a:t>
            </a:r>
          </a:p>
          <a:p>
            <a:pPr lvl="0" algn="l">
              <a:buChar char="•"/>
            </a:pPr>
            <a:r>
              <a:rPr sz="2400" b="1" dirty="0">
                <a:solidFill>
                  <a:srgbClr val="FF0000"/>
                </a:solidFill>
                <a:latin typeface="+mn-lt"/>
              </a:rPr>
              <a:t>Minor base repairs</a:t>
            </a:r>
          </a:p>
          <a:p>
            <a:pPr lvl="0" algn="l">
              <a:buChar char="•"/>
            </a:pPr>
            <a:r>
              <a:rPr sz="2400" b="1" dirty="0">
                <a:solidFill>
                  <a:srgbClr val="FF0000"/>
                </a:solidFill>
                <a:latin typeface="+mn-lt"/>
              </a:rPr>
              <a:t>Recycling strategies</a:t>
            </a:r>
            <a:r>
              <a:rPr lang="en-US" sz="2400" b="1" dirty="0">
                <a:solidFill>
                  <a:srgbClr val="FF0000"/>
                </a:solidFill>
                <a:latin typeface="+mn-lt"/>
              </a:rPr>
              <a:t> which</a:t>
            </a:r>
            <a:r>
              <a:rPr sz="2400" b="1" dirty="0">
                <a:solidFill>
                  <a:srgbClr val="FF0000"/>
                </a:solidFill>
                <a:latin typeface="+mn-lt"/>
              </a:rPr>
              <a:t> incorporat</a:t>
            </a:r>
            <a:r>
              <a:rPr lang="en-US" sz="2400" b="1" dirty="0">
                <a:solidFill>
                  <a:srgbClr val="FF0000"/>
                </a:solidFill>
                <a:latin typeface="+mn-lt"/>
              </a:rPr>
              <a:t>e</a:t>
            </a:r>
            <a:r>
              <a:rPr sz="2400" b="1" dirty="0">
                <a:solidFill>
                  <a:srgbClr val="FF0000"/>
                </a:solidFill>
                <a:latin typeface="+mn-lt"/>
              </a:rPr>
              <a:t> road structure into base </a:t>
            </a:r>
          </a:p>
        </p:txBody>
      </p:sp>
      <p:sp>
        <p:nvSpPr>
          <p:cNvPr id="6" name="Text Placeholder 2"/>
          <p:cNvSpPr txBox="1">
            <a:spLocks/>
          </p:cNvSpPr>
          <p:nvPr/>
        </p:nvSpPr>
        <p:spPr>
          <a:xfrm>
            <a:off x="6383217" y="1556539"/>
            <a:ext cx="2620108" cy="2110034"/>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algn="ctr">
              <a:buNone/>
            </a:pPr>
            <a:r>
              <a:rPr lang="en-US" sz="2800" u="sng" kern="0" dirty="0">
                <a:latin typeface="+mn-lt"/>
              </a:rPr>
              <a:t>Reconstructed</a:t>
            </a:r>
            <a:r>
              <a:rPr lang="en-US" sz="2800" kern="0" dirty="0">
                <a:latin typeface="+mn-lt"/>
              </a:rPr>
              <a:t> </a:t>
            </a:r>
          </a:p>
          <a:p>
            <a:r>
              <a:rPr lang="en-US" sz="2400" kern="0" dirty="0">
                <a:latin typeface="+mn-lt"/>
              </a:rPr>
              <a:t>Replacement of entire existing base   </a:t>
            </a:r>
          </a:p>
        </p:txBody>
      </p:sp>
      <p:sp>
        <p:nvSpPr>
          <p:cNvPr id="7" name="TextBox 6"/>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 - Base</a:t>
            </a:r>
          </a:p>
        </p:txBody>
      </p:sp>
      <p:sp>
        <p:nvSpPr>
          <p:cNvPr id="8" name="TextBox 7"/>
          <p:cNvSpPr txBox="1"/>
          <p:nvPr/>
        </p:nvSpPr>
        <p:spPr>
          <a:xfrm>
            <a:off x="4876800" y="5842337"/>
            <a:ext cx="4267200" cy="1015663"/>
          </a:xfrm>
          <a:prstGeom prst="rect">
            <a:avLst/>
          </a:prstGeom>
          <a:noFill/>
        </p:spPr>
        <p:txBody>
          <a:bodyPr wrap="square" rtlCol="0">
            <a:spAutoFit/>
          </a:bodyPr>
          <a:lstStyle/>
          <a:p>
            <a:r>
              <a:rPr lang="en-US" sz="2000" dirty="0">
                <a:solidFill>
                  <a:prstClr val="black"/>
                </a:solidFill>
                <a:latin typeface="Calibri"/>
              </a:rPr>
              <a:t>428 NAC 2-001.03A1d1, 3R Page 39</a:t>
            </a:r>
          </a:p>
          <a:p>
            <a:r>
              <a:rPr lang="en-US" sz="2000" dirty="0">
                <a:solidFill>
                  <a:prstClr val="black"/>
                </a:solidFill>
                <a:latin typeface="Calibri"/>
              </a:rPr>
              <a:t>428 NAC 2-001.03A4a, Base, Page 42</a:t>
            </a:r>
          </a:p>
          <a:p>
            <a:r>
              <a:rPr lang="en-US" sz="2000" dirty="0">
                <a:solidFill>
                  <a:prstClr val="black"/>
                </a:solidFill>
                <a:latin typeface="Calibri"/>
              </a:rPr>
              <a:t>428 NAC 2-003 (Maintenance) Page 88</a:t>
            </a:r>
          </a:p>
        </p:txBody>
      </p:sp>
      <p:sp>
        <p:nvSpPr>
          <p:cNvPr id="9" name="TextBox 8"/>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DE4F4205-2F68-414F-A26D-6226D4BB8BB4}" type="slidenum">
              <a:rPr lang="en-US">
                <a:solidFill>
                  <a:prstClr val="black"/>
                </a:solidFill>
                <a:latin typeface="Calibri"/>
              </a:rPr>
              <a:pPr/>
              <a:t>12</a:t>
            </a:fld>
            <a:endParaRPr lang="en-US" dirty="0">
              <a:solidFill>
                <a:prstClr val="black"/>
              </a:solidFill>
              <a:latin typeface="Calibri"/>
            </a:endParaRPr>
          </a:p>
        </p:txBody>
      </p:sp>
      <p:sp>
        <p:nvSpPr>
          <p:cNvPr id="5" name="TextBox 4"/>
          <p:cNvSpPr txBox="1"/>
          <p:nvPr/>
        </p:nvSpPr>
        <p:spPr>
          <a:xfrm>
            <a:off x="3712925" y="118336"/>
            <a:ext cx="2952056" cy="707886"/>
          </a:xfrm>
          <a:prstGeom prst="rect">
            <a:avLst/>
          </a:prstGeom>
          <a:noFill/>
        </p:spPr>
        <p:txBody>
          <a:bodyPr wrap="square" rtlCol="0">
            <a:spAutoFit/>
          </a:bodyPr>
          <a:lstStyle/>
          <a:p>
            <a:pPr algn="r"/>
            <a:r>
              <a:rPr lang="en-US" sz="4000" dirty="0"/>
              <a:t>Existing Base</a:t>
            </a:r>
          </a:p>
        </p:txBody>
      </p:sp>
      <p:sp>
        <p:nvSpPr>
          <p:cNvPr id="10" name="TextBox 9"/>
          <p:cNvSpPr txBox="1"/>
          <p:nvPr/>
        </p:nvSpPr>
        <p:spPr>
          <a:xfrm>
            <a:off x="908798" y="959994"/>
            <a:ext cx="3329225" cy="400110"/>
          </a:xfrm>
          <a:prstGeom prst="rect">
            <a:avLst/>
          </a:prstGeom>
          <a:noFill/>
        </p:spPr>
        <p:txBody>
          <a:bodyPr wrap="square" rtlCol="0">
            <a:spAutoFit/>
          </a:bodyPr>
          <a:lstStyle/>
          <a:p>
            <a:r>
              <a:rPr lang="en-US" sz="2000" b="1" dirty="0">
                <a:solidFill>
                  <a:srgbClr val="002060"/>
                </a:solidFill>
              </a:rPr>
              <a:t>Quick, Short-term, low cost</a:t>
            </a:r>
          </a:p>
        </p:txBody>
      </p:sp>
      <p:cxnSp>
        <p:nvCxnSpPr>
          <p:cNvPr id="11" name="Straight Arrow Connector 10"/>
          <p:cNvCxnSpPr/>
          <p:nvPr/>
        </p:nvCxnSpPr>
        <p:spPr>
          <a:xfrm>
            <a:off x="4019497" y="1153760"/>
            <a:ext cx="2167070" cy="0"/>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86567" y="959994"/>
            <a:ext cx="3004456" cy="400110"/>
          </a:xfrm>
          <a:prstGeom prst="rect">
            <a:avLst/>
          </a:prstGeom>
          <a:noFill/>
        </p:spPr>
        <p:txBody>
          <a:bodyPr wrap="square" rtlCol="0">
            <a:spAutoFit/>
          </a:bodyPr>
          <a:lstStyle/>
          <a:p>
            <a:r>
              <a:rPr lang="en-US" sz="2000" b="1" dirty="0">
                <a:solidFill>
                  <a:srgbClr val="002060"/>
                </a:solidFill>
              </a:rPr>
              <a:t>Longer lasting, higher cost  </a:t>
            </a:r>
          </a:p>
        </p:txBody>
      </p:sp>
      <p:pic>
        <p:nvPicPr>
          <p:cNvPr id="2" name="Picture 1"/>
          <p:cNvPicPr>
            <a:picLocks noChangeAspect="1"/>
          </p:cNvPicPr>
          <p:nvPr/>
        </p:nvPicPr>
        <p:blipFill>
          <a:blip r:embed="rId3"/>
          <a:stretch>
            <a:fillRect/>
          </a:stretch>
        </p:blipFill>
        <p:spPr>
          <a:xfrm>
            <a:off x="6074232" y="3485918"/>
            <a:ext cx="3069768" cy="1775650"/>
          </a:xfrm>
          <a:prstGeom prst="rect">
            <a:avLst/>
          </a:prstGeom>
        </p:spPr>
      </p:pic>
      <p:sp>
        <p:nvSpPr>
          <p:cNvPr id="27" name="TextBox 26"/>
          <p:cNvSpPr txBox="1"/>
          <p:nvPr/>
        </p:nvSpPr>
        <p:spPr>
          <a:xfrm>
            <a:off x="861774" y="88339"/>
            <a:ext cx="3465405" cy="707886"/>
          </a:xfrm>
          <a:prstGeom prst="rect">
            <a:avLst/>
          </a:prstGeom>
          <a:noFill/>
        </p:spPr>
        <p:txBody>
          <a:bodyPr wrap="square" rtlCol="0">
            <a:spAutoFit/>
          </a:bodyPr>
          <a:lstStyle/>
          <a:p>
            <a:r>
              <a:rPr lang="en-US" sz="4000" dirty="0"/>
              <a:t>Traveled Way:</a:t>
            </a:r>
          </a:p>
        </p:txBody>
      </p:sp>
    </p:spTree>
    <p:extLst>
      <p:ext uri="{BB962C8B-B14F-4D97-AF65-F5344CB8AC3E}">
        <p14:creationId xmlns:p14="http://schemas.microsoft.com/office/powerpoint/2010/main" val="42771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57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285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357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367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4280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4620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506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519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663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8250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8960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9930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10210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uiExpand="1" build="p"/>
      <p:bldP spid="8" grpId="0"/>
      <p:bldP spid="10" grpId="0"/>
      <p:bldP spid="1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861775" y="1526016"/>
            <a:ext cx="2849068" cy="4213225"/>
          </a:xfrm>
          <a:prstGeom prst="rect">
            <a:avLst/>
          </a:prstGeom>
          <a:noFill/>
        </p:spPr>
        <p:txBody>
          <a:bodyPr wrap="square" anchor="t"/>
          <a:lstStyle>
            <a:lvl1pPr lvl="0">
              <a:defRPr/>
            </a:lvl1pPr>
          </a:lstStyle>
          <a:p>
            <a:pPr marL="0" algn="ctr">
              <a:buNone/>
            </a:pPr>
            <a:r>
              <a:rPr sz="2400" u="sng" dirty="0">
                <a:latin typeface="Calibri" panose="020F0502020204030204" pitchFamily="34" charset="0"/>
              </a:rPr>
              <a:t>Maintenance</a:t>
            </a:r>
            <a:r>
              <a:rPr sz="2400" dirty="0">
                <a:latin typeface="Calibri" panose="020F0502020204030204" pitchFamily="34" charset="0"/>
              </a:rPr>
              <a:t> </a:t>
            </a:r>
          </a:p>
          <a:p>
            <a:pPr lvl="0" algn="l">
              <a:buChar char="•"/>
            </a:pPr>
            <a:r>
              <a:rPr sz="2400" dirty="0">
                <a:latin typeface="Calibri" panose="020F0502020204030204" pitchFamily="34" charset="0"/>
              </a:rPr>
              <a:t>Patching, repairing</a:t>
            </a:r>
          </a:p>
          <a:p>
            <a:pPr lvl="0" algn="l">
              <a:buChar char="•"/>
            </a:pPr>
            <a:r>
              <a:rPr sz="2400" dirty="0">
                <a:latin typeface="Calibri" panose="020F0502020204030204" pitchFamily="34" charset="0"/>
              </a:rPr>
              <a:t>Surface treating</a:t>
            </a:r>
          </a:p>
          <a:p>
            <a:pPr lvl="0" algn="l">
              <a:buChar char="•"/>
            </a:pPr>
            <a:r>
              <a:rPr sz="2400" dirty="0">
                <a:latin typeface="Calibri" panose="020F0502020204030204" pitchFamily="34" charset="0"/>
              </a:rPr>
              <a:t>Joint filling</a:t>
            </a:r>
          </a:p>
          <a:p>
            <a:r>
              <a:rPr lang="en-US" sz="2400" dirty="0">
                <a:latin typeface="Calibri" panose="020F0502020204030204" pitchFamily="34" charset="0"/>
              </a:rPr>
              <a:t>Resurfacing</a:t>
            </a:r>
          </a:p>
          <a:p>
            <a:pPr lvl="1"/>
            <a:r>
              <a:rPr lang="en-US" sz="2000" dirty="0">
                <a:latin typeface="Calibri" panose="020F0502020204030204" pitchFamily="34" charset="0"/>
              </a:rPr>
              <a:t>2 inches or less ACET*</a:t>
            </a:r>
          </a:p>
          <a:p>
            <a:pPr lvl="0" algn="l">
              <a:buChar char="•"/>
            </a:pPr>
            <a:r>
              <a:rPr sz="2400" dirty="0">
                <a:latin typeface="Calibri" panose="020F0502020204030204" pitchFamily="34" charset="0"/>
              </a:rPr>
              <a:t>Nothing extensive or costly</a:t>
            </a:r>
          </a:p>
        </p:txBody>
      </p:sp>
      <p:sp>
        <p:nvSpPr>
          <p:cNvPr id="4" name="Text Placeholder 3"/>
          <p:cNvSpPr txBox="1">
            <a:spLocks noGrp="1"/>
          </p:cNvSpPr>
          <p:nvPr>
            <p:ph type="body" idx="2"/>
          </p:nvPr>
        </p:nvSpPr>
        <p:spPr>
          <a:xfrm>
            <a:off x="3600450" y="1526016"/>
            <a:ext cx="3099975" cy="2745399"/>
          </a:xfrm>
          <a:prstGeom prst="rect">
            <a:avLst/>
          </a:prstGeom>
          <a:noFill/>
        </p:spPr>
        <p:txBody>
          <a:bodyPr wrap="square" anchor="t"/>
          <a:lstStyle>
            <a:lvl1pPr lvl="0">
              <a:defRPr/>
            </a:lvl1pPr>
          </a:lstStyle>
          <a:p>
            <a:pPr marL="0" algn="ctr">
              <a:buNone/>
            </a:pPr>
            <a:r>
              <a:rPr sz="2800" b="1" u="sng" dirty="0">
                <a:solidFill>
                  <a:srgbClr val="FF0000"/>
                </a:solidFill>
                <a:latin typeface="Calibri" panose="020F0502020204030204" pitchFamily="34" charset="0"/>
              </a:rPr>
              <a:t>3R</a:t>
            </a:r>
            <a:endParaRPr b="1" u="sng" dirty="0">
              <a:solidFill>
                <a:srgbClr val="FF0000"/>
              </a:solidFill>
              <a:latin typeface="Calibri" panose="020F0502020204030204" pitchFamily="34" charset="0"/>
            </a:endParaRPr>
          </a:p>
          <a:p>
            <a:pPr lvl="0" algn="l">
              <a:buChar char="•"/>
            </a:pPr>
            <a:r>
              <a:rPr sz="2400" b="1" dirty="0">
                <a:solidFill>
                  <a:srgbClr val="FF0000"/>
                </a:solidFill>
                <a:latin typeface="Calibri" panose="020F0502020204030204" pitchFamily="34" charset="0"/>
              </a:rPr>
              <a:t>Resurfacing, more than 2 inches ACET</a:t>
            </a:r>
            <a:r>
              <a:rPr lang="en-US" sz="2400" b="1" dirty="0">
                <a:solidFill>
                  <a:srgbClr val="FF0000"/>
                </a:solidFill>
                <a:latin typeface="Calibri" panose="020F0502020204030204" pitchFamily="34" charset="0"/>
              </a:rPr>
              <a:t>* up to and including 6 inches ACET*</a:t>
            </a:r>
            <a:endParaRPr sz="2400" b="1" dirty="0">
              <a:solidFill>
                <a:srgbClr val="FF0000"/>
              </a:solidFill>
              <a:latin typeface="Calibri" panose="020F0502020204030204" pitchFamily="34" charset="0"/>
            </a:endParaRPr>
          </a:p>
        </p:txBody>
      </p:sp>
      <p:sp>
        <p:nvSpPr>
          <p:cNvPr id="5" name="TextBox 4"/>
          <p:cNvSpPr txBox="1"/>
          <p:nvPr/>
        </p:nvSpPr>
        <p:spPr>
          <a:xfrm>
            <a:off x="4824734" y="5081895"/>
            <a:ext cx="3810000" cy="534988"/>
          </a:xfrm>
          <a:prstGeom prst="rect">
            <a:avLst/>
          </a:prstGeom>
          <a:noFill/>
        </p:spPr>
        <p:txBody>
          <a:bodyPr wrap="square" anchor="t"/>
          <a:lstStyle>
            <a:lvl1pPr lvl="0">
              <a:defRPr/>
            </a:lvl1pPr>
          </a:lstStyle>
          <a:p>
            <a:endParaRPr>
              <a:solidFill>
                <a:prstClr val="black"/>
              </a:solidFill>
              <a:latin typeface="Calibri"/>
            </a:endParaRPr>
          </a:p>
        </p:txBody>
      </p:sp>
      <p:sp>
        <p:nvSpPr>
          <p:cNvPr id="6" name="TextBox 5"/>
          <p:cNvSpPr txBox="1"/>
          <p:nvPr/>
        </p:nvSpPr>
        <p:spPr>
          <a:xfrm>
            <a:off x="7473025" y="4145074"/>
            <a:ext cx="1622084" cy="1814605"/>
          </a:xfrm>
          <a:prstGeom prst="rect">
            <a:avLst/>
          </a:prstGeom>
          <a:noFill/>
        </p:spPr>
        <p:txBody>
          <a:bodyPr wrap="square" anchor="t"/>
          <a:lstStyle>
            <a:lvl1pPr lvl="0">
              <a:defRPr/>
            </a:lvl1pPr>
          </a:lstStyle>
          <a:p>
            <a:r>
              <a:rPr lang="en-US" sz="2400" dirty="0">
                <a:solidFill>
                  <a:prstClr val="black"/>
                </a:solidFill>
                <a:latin typeface="Calibri" panose="020F0502020204030204" pitchFamily="34" charset="0"/>
              </a:rPr>
              <a:t>* </a:t>
            </a:r>
            <a:r>
              <a:rPr sz="2400" dirty="0">
                <a:solidFill>
                  <a:prstClr val="black"/>
                </a:solidFill>
                <a:latin typeface="Calibri" panose="020F0502020204030204" pitchFamily="34" charset="0"/>
              </a:rPr>
              <a:t>Asphalt Concrete Equivalent Thickness (ACET)</a:t>
            </a:r>
          </a:p>
        </p:txBody>
      </p:sp>
      <p:sp>
        <p:nvSpPr>
          <p:cNvPr id="9" name="Text Placeholder 2"/>
          <p:cNvSpPr txBox="1">
            <a:spLocks/>
          </p:cNvSpPr>
          <p:nvPr/>
        </p:nvSpPr>
        <p:spPr>
          <a:xfrm>
            <a:off x="6700426" y="1526016"/>
            <a:ext cx="2394683" cy="3009900"/>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algn="ctr">
              <a:buNone/>
            </a:pPr>
            <a:r>
              <a:rPr lang="en-US" sz="2400" u="sng" kern="0" dirty="0">
                <a:latin typeface="Calibri" panose="020F0502020204030204" pitchFamily="34" charset="0"/>
              </a:rPr>
              <a:t>Reconstructed</a:t>
            </a:r>
            <a:r>
              <a:rPr lang="en-US" sz="2400" kern="0" dirty="0">
                <a:latin typeface="Calibri" panose="020F0502020204030204" pitchFamily="34" charset="0"/>
              </a:rPr>
              <a:t> </a:t>
            </a:r>
          </a:p>
          <a:p>
            <a:pPr marL="0" indent="-177796"/>
            <a:r>
              <a:rPr lang="en-US" sz="2400" kern="0" dirty="0">
                <a:latin typeface="Calibri" panose="020F0502020204030204" pitchFamily="34" charset="0"/>
              </a:rPr>
              <a:t>More than 6 inches ACET*</a:t>
            </a:r>
          </a:p>
        </p:txBody>
      </p:sp>
      <p:sp>
        <p:nvSpPr>
          <p:cNvPr id="10" name="TextBox 9"/>
          <p:cNvSpPr txBox="1"/>
          <p:nvPr/>
        </p:nvSpPr>
        <p:spPr>
          <a:xfrm>
            <a:off x="1"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 - Pavement</a:t>
            </a:r>
          </a:p>
        </p:txBody>
      </p:sp>
      <p:sp>
        <p:nvSpPr>
          <p:cNvPr id="11" name="TextBox 10"/>
          <p:cNvSpPr txBox="1"/>
          <p:nvPr/>
        </p:nvSpPr>
        <p:spPr>
          <a:xfrm>
            <a:off x="4316003" y="6162862"/>
            <a:ext cx="4827998" cy="707886"/>
          </a:xfrm>
          <a:prstGeom prst="rect">
            <a:avLst/>
          </a:prstGeom>
          <a:noFill/>
        </p:spPr>
        <p:txBody>
          <a:bodyPr wrap="square" rtlCol="0">
            <a:spAutoFit/>
          </a:bodyPr>
          <a:lstStyle/>
          <a:p>
            <a:r>
              <a:rPr lang="en-US" sz="2000" dirty="0">
                <a:solidFill>
                  <a:prstClr val="black"/>
                </a:solidFill>
                <a:latin typeface="Calibri"/>
              </a:rPr>
              <a:t>428 NAC 2-001.03A1d2, Pages 39-40</a:t>
            </a:r>
          </a:p>
          <a:p>
            <a:r>
              <a:rPr lang="en-US" sz="2000" dirty="0">
                <a:solidFill>
                  <a:prstClr val="black"/>
                </a:solidFill>
              </a:rPr>
              <a:t>428 NAC 2-003 (Maintenance) Pages 88-89</a:t>
            </a:r>
          </a:p>
        </p:txBody>
      </p:sp>
      <p:sp>
        <p:nvSpPr>
          <p:cNvPr id="12" name="TextBox 11"/>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2ED1801-1838-4876-9C72-C17B89BEF827}" type="slidenum">
              <a:rPr lang="en-US">
                <a:solidFill>
                  <a:prstClr val="black"/>
                </a:solidFill>
                <a:latin typeface="Calibri"/>
              </a:rPr>
              <a:pPr/>
              <a:t>13</a:t>
            </a:fld>
            <a:endParaRPr lang="en-US" dirty="0">
              <a:solidFill>
                <a:prstClr val="black"/>
              </a:solidFill>
              <a:latin typeface="Calibri"/>
            </a:endParaRPr>
          </a:p>
        </p:txBody>
      </p:sp>
      <p:sp>
        <p:nvSpPr>
          <p:cNvPr id="13" name="TextBox 12"/>
          <p:cNvSpPr txBox="1"/>
          <p:nvPr/>
        </p:nvSpPr>
        <p:spPr>
          <a:xfrm>
            <a:off x="3674526" y="110058"/>
            <a:ext cx="5043122" cy="707886"/>
          </a:xfrm>
          <a:prstGeom prst="rect">
            <a:avLst/>
          </a:prstGeom>
          <a:noFill/>
        </p:spPr>
        <p:txBody>
          <a:bodyPr wrap="square" rtlCol="0">
            <a:spAutoFit/>
          </a:bodyPr>
          <a:lstStyle/>
          <a:p>
            <a:pPr algn="r"/>
            <a:r>
              <a:rPr lang="en-US" sz="4000" dirty="0"/>
              <a:t>Existing Paved Surfaces</a:t>
            </a:r>
          </a:p>
        </p:txBody>
      </p:sp>
      <p:sp>
        <p:nvSpPr>
          <p:cNvPr id="14" name="TextBox 13"/>
          <p:cNvSpPr txBox="1"/>
          <p:nvPr/>
        </p:nvSpPr>
        <p:spPr>
          <a:xfrm>
            <a:off x="986777" y="888679"/>
            <a:ext cx="3329225" cy="400110"/>
          </a:xfrm>
          <a:prstGeom prst="rect">
            <a:avLst/>
          </a:prstGeom>
          <a:noFill/>
        </p:spPr>
        <p:txBody>
          <a:bodyPr wrap="square" rtlCol="0">
            <a:spAutoFit/>
          </a:bodyPr>
          <a:lstStyle/>
          <a:p>
            <a:r>
              <a:rPr lang="en-US" sz="2000" b="1" dirty="0">
                <a:solidFill>
                  <a:srgbClr val="002060"/>
                </a:solidFill>
              </a:rPr>
              <a:t>Quick, Short-term, low cost</a:t>
            </a:r>
          </a:p>
        </p:txBody>
      </p:sp>
      <p:cxnSp>
        <p:nvCxnSpPr>
          <p:cNvPr id="15" name="Straight Arrow Connector 14"/>
          <p:cNvCxnSpPr/>
          <p:nvPr/>
        </p:nvCxnSpPr>
        <p:spPr>
          <a:xfrm>
            <a:off x="4097476" y="1082445"/>
            <a:ext cx="2167070" cy="0"/>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64546" y="888679"/>
            <a:ext cx="3004456" cy="400110"/>
          </a:xfrm>
          <a:prstGeom prst="rect">
            <a:avLst/>
          </a:prstGeom>
          <a:noFill/>
        </p:spPr>
        <p:txBody>
          <a:bodyPr wrap="square" rtlCol="0">
            <a:spAutoFit/>
          </a:bodyPr>
          <a:lstStyle/>
          <a:p>
            <a:r>
              <a:rPr lang="en-US" sz="2000" b="1" dirty="0">
                <a:solidFill>
                  <a:srgbClr val="002060"/>
                </a:solidFill>
              </a:rPr>
              <a:t>Longer lasting, higher cost  </a:t>
            </a:r>
          </a:p>
        </p:txBody>
      </p:sp>
      <p:pic>
        <p:nvPicPr>
          <p:cNvPr id="2" name="Picture 1"/>
          <p:cNvPicPr>
            <a:picLocks noChangeAspect="1"/>
          </p:cNvPicPr>
          <p:nvPr/>
        </p:nvPicPr>
        <p:blipFill>
          <a:blip r:embed="rId3"/>
          <a:stretch>
            <a:fillRect/>
          </a:stretch>
        </p:blipFill>
        <p:spPr>
          <a:xfrm>
            <a:off x="3674526" y="3549550"/>
            <a:ext cx="3412200" cy="2518712"/>
          </a:xfrm>
          <a:prstGeom prst="rect">
            <a:avLst/>
          </a:prstGeom>
        </p:spPr>
      </p:pic>
      <p:sp>
        <p:nvSpPr>
          <p:cNvPr id="26" name="TextBox 25"/>
          <p:cNvSpPr txBox="1"/>
          <p:nvPr/>
        </p:nvSpPr>
        <p:spPr>
          <a:xfrm>
            <a:off x="682936" y="86193"/>
            <a:ext cx="3262641" cy="707886"/>
          </a:xfrm>
          <a:prstGeom prst="rect">
            <a:avLst/>
          </a:prstGeom>
          <a:noFill/>
        </p:spPr>
        <p:txBody>
          <a:bodyPr wrap="square" rtlCol="0">
            <a:spAutoFit/>
          </a:bodyPr>
          <a:lstStyle/>
          <a:p>
            <a:pPr algn="r"/>
            <a:r>
              <a:rPr lang="en-US" sz="4000" dirty="0"/>
              <a:t>Traveled Way:</a:t>
            </a:r>
          </a:p>
        </p:txBody>
      </p:sp>
    </p:spTree>
    <p:extLst>
      <p:ext uri="{BB962C8B-B14F-4D97-AF65-F5344CB8AC3E}">
        <p14:creationId xmlns:p14="http://schemas.microsoft.com/office/powerpoint/2010/main" val="17701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124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134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154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170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18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225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28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325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40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4770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5380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grpId="0" nodeType="withEffect">
                                  <p:stCondLst>
                                    <p:cond delay="5600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6000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6200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7100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grpId="0" nodeType="withEffect">
                                  <p:stCondLst>
                                    <p:cond delay="7200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P spid="9" grpId="0" uiExpand="1" build="p"/>
      <p:bldP spid="11" grpId="0"/>
      <p:bldP spid="14" grpId="0"/>
      <p:bldP spid="16"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619500" y="307562"/>
            <a:ext cx="2250290" cy="1803530"/>
          </a:xfrm>
          <a:prstGeom prst="rect">
            <a:avLst/>
          </a:prstGeom>
          <a:noFill/>
        </p:spPr>
        <p:txBody>
          <a:bodyPr wrap="square" anchor="ctr"/>
          <a:lstStyle>
            <a:lvl1pPr lvl="0">
              <a:defRPr/>
            </a:lvl1pPr>
          </a:lstStyle>
          <a:p>
            <a:pPr lvl="0" algn="ctr"/>
            <a:r>
              <a:rPr lang="en-US" sz="3600" dirty="0">
                <a:latin typeface="Calibri"/>
              </a:rPr>
              <a:t>ACE or PCC Thickness, ACET*</a:t>
            </a:r>
            <a:endParaRPr sz="3600" dirty="0">
              <a:latin typeface="Calibri"/>
            </a:endParaRPr>
          </a:p>
        </p:txBody>
      </p:sp>
      <p:sp>
        <p:nvSpPr>
          <p:cNvPr id="5" name="TextBox 4"/>
          <p:cNvSpPr txBox="1"/>
          <p:nvPr/>
        </p:nvSpPr>
        <p:spPr>
          <a:xfrm>
            <a:off x="4616451" y="5251451"/>
            <a:ext cx="3810000" cy="1270000"/>
          </a:xfrm>
          <a:prstGeom prst="rect">
            <a:avLst/>
          </a:prstGeom>
          <a:noFill/>
        </p:spPr>
        <p:txBody>
          <a:bodyPr wrap="square" anchor="t"/>
          <a:lstStyle>
            <a:lvl1pPr lvl="0">
              <a:defRPr/>
            </a:lvl1pPr>
          </a:lstStyle>
          <a:p>
            <a:endParaRPr>
              <a:solidFill>
                <a:prstClr val="black"/>
              </a:solidFill>
              <a:latin typeface="Calibri"/>
            </a:endParaRPr>
          </a:p>
        </p:txBody>
      </p:sp>
      <p:sp>
        <p:nvSpPr>
          <p:cNvPr id="6" name="TextBox 5"/>
          <p:cNvSpPr txBox="1"/>
          <p:nvPr/>
        </p:nvSpPr>
        <p:spPr>
          <a:xfrm>
            <a:off x="1108386" y="5140326"/>
            <a:ext cx="3810000" cy="746125"/>
          </a:xfrm>
          <a:prstGeom prst="rect">
            <a:avLst/>
          </a:prstGeom>
          <a:noFill/>
        </p:spPr>
        <p:txBody>
          <a:bodyPr wrap="square" anchor="t"/>
          <a:lstStyle>
            <a:lvl1pPr lvl="0">
              <a:defRPr/>
            </a:lvl1pPr>
          </a:lstStyle>
          <a:p>
            <a:r>
              <a:rPr lang="en-US" sz="2400" dirty="0">
                <a:solidFill>
                  <a:prstClr val="black"/>
                </a:solidFill>
                <a:latin typeface="Calibri" panose="020F0502020204030204" pitchFamily="34" charset="0"/>
              </a:rPr>
              <a:t>* </a:t>
            </a:r>
            <a:r>
              <a:rPr sz="2400" dirty="0">
                <a:solidFill>
                  <a:prstClr val="black"/>
                </a:solidFill>
                <a:latin typeface="Calibri" panose="020F0502020204030204" pitchFamily="34" charset="0"/>
              </a:rPr>
              <a:t>Asphalt Concrete Equivalent Thickness (ACET)</a:t>
            </a:r>
          </a:p>
        </p:txBody>
      </p:sp>
      <p:sp>
        <p:nvSpPr>
          <p:cNvPr id="7" name="Text Placeholder 6"/>
          <p:cNvSpPr>
            <a:spLocks noGrp="1"/>
          </p:cNvSpPr>
          <p:nvPr>
            <p:ph type="body" idx="2"/>
          </p:nvPr>
        </p:nvSpPr>
        <p:spPr>
          <a:xfrm>
            <a:off x="902263" y="3125859"/>
            <a:ext cx="8282227" cy="1704483"/>
          </a:xfrm>
        </p:spPr>
        <p:txBody>
          <a:bodyPr/>
          <a:lstStyle/>
          <a:p>
            <a:pPr marL="0" indent="0">
              <a:buNone/>
            </a:pPr>
            <a:r>
              <a:rPr lang="en-US" u="sng" dirty="0"/>
              <a:t>Maintenance</a:t>
            </a:r>
            <a:r>
              <a:rPr lang="en-US" dirty="0"/>
              <a:t>         </a:t>
            </a:r>
            <a:r>
              <a:rPr lang="en-US" u="sng" dirty="0"/>
              <a:t>3R</a:t>
            </a:r>
            <a:r>
              <a:rPr lang="en-US" dirty="0"/>
              <a:t>	       </a:t>
            </a:r>
            <a:r>
              <a:rPr lang="en-US" u="sng" dirty="0"/>
              <a:t>Reconstruction</a:t>
            </a:r>
          </a:p>
          <a:p>
            <a:pPr marL="0" indent="0">
              <a:buNone/>
            </a:pPr>
            <a:endParaRPr lang="en-US" sz="1600" dirty="0"/>
          </a:p>
          <a:p>
            <a:pPr marL="0" indent="0">
              <a:buNone/>
            </a:pPr>
            <a:r>
              <a:rPr lang="en-US" dirty="0"/>
              <a:t>       ≤ 2”           2(+)” to 6”            &gt; 6”</a:t>
            </a:r>
          </a:p>
        </p:txBody>
      </p:sp>
      <p:sp>
        <p:nvSpPr>
          <p:cNvPr id="9" name="TextBox 8"/>
          <p:cNvSpPr txBox="1"/>
          <p:nvPr/>
        </p:nvSpPr>
        <p:spPr>
          <a:xfrm>
            <a:off x="1"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 - Pavement</a:t>
            </a:r>
          </a:p>
        </p:txBody>
      </p:sp>
      <p:sp>
        <p:nvSpPr>
          <p:cNvPr id="8" name="TextBox 7"/>
          <p:cNvSpPr txBox="1"/>
          <p:nvPr/>
        </p:nvSpPr>
        <p:spPr>
          <a:xfrm>
            <a:off x="4616452" y="6325413"/>
            <a:ext cx="4388750" cy="400110"/>
          </a:xfrm>
          <a:prstGeom prst="rect">
            <a:avLst/>
          </a:prstGeom>
          <a:noFill/>
        </p:spPr>
        <p:txBody>
          <a:bodyPr wrap="square" rtlCol="0">
            <a:spAutoFit/>
          </a:bodyPr>
          <a:lstStyle/>
          <a:p>
            <a:r>
              <a:rPr lang="en-US" sz="2000" dirty="0">
                <a:solidFill>
                  <a:prstClr val="black"/>
                </a:solidFill>
                <a:latin typeface="Calibri"/>
              </a:rPr>
              <a:t>428 NAC 2-001.03A1d2, Pages 37, 39-40</a:t>
            </a:r>
          </a:p>
        </p:txBody>
      </p:sp>
      <p:sp>
        <p:nvSpPr>
          <p:cNvPr id="10" name="TextBox 9"/>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2DDF3395-26B8-43BA-BAED-3CE806C567EC}" type="slidenum">
              <a:rPr lang="en-US">
                <a:solidFill>
                  <a:prstClr val="black"/>
                </a:solidFill>
                <a:latin typeface="Calibri"/>
              </a:rPr>
              <a:pPr/>
              <a:t>14</a:t>
            </a:fld>
            <a:endParaRPr lang="en-US" dirty="0">
              <a:solidFill>
                <a:prstClr val="black"/>
              </a:solidFill>
              <a:latin typeface="Calibri"/>
            </a:endParaRPr>
          </a:p>
        </p:txBody>
      </p:sp>
      <p:sp>
        <p:nvSpPr>
          <p:cNvPr id="11" name="TextBox 10"/>
          <p:cNvSpPr txBox="1"/>
          <p:nvPr/>
        </p:nvSpPr>
        <p:spPr>
          <a:xfrm>
            <a:off x="902265" y="2573464"/>
            <a:ext cx="3329225" cy="400110"/>
          </a:xfrm>
          <a:prstGeom prst="rect">
            <a:avLst/>
          </a:prstGeom>
          <a:noFill/>
        </p:spPr>
        <p:txBody>
          <a:bodyPr wrap="square" rtlCol="0">
            <a:spAutoFit/>
          </a:bodyPr>
          <a:lstStyle/>
          <a:p>
            <a:r>
              <a:rPr lang="en-US" sz="2000" b="1" dirty="0">
                <a:solidFill>
                  <a:srgbClr val="002060"/>
                </a:solidFill>
              </a:rPr>
              <a:t>Quick, Short-term, low cost</a:t>
            </a:r>
          </a:p>
        </p:txBody>
      </p:sp>
      <p:cxnSp>
        <p:nvCxnSpPr>
          <p:cNvPr id="12" name="Straight Arrow Connector 11"/>
          <p:cNvCxnSpPr/>
          <p:nvPr/>
        </p:nvCxnSpPr>
        <p:spPr>
          <a:xfrm>
            <a:off x="4012964" y="2767230"/>
            <a:ext cx="2167070" cy="0"/>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80034" y="2573464"/>
            <a:ext cx="3004456" cy="400110"/>
          </a:xfrm>
          <a:prstGeom prst="rect">
            <a:avLst/>
          </a:prstGeom>
          <a:noFill/>
        </p:spPr>
        <p:txBody>
          <a:bodyPr wrap="square" rtlCol="0">
            <a:spAutoFit/>
          </a:bodyPr>
          <a:lstStyle/>
          <a:p>
            <a:r>
              <a:rPr lang="en-US" sz="2000" b="1" dirty="0">
                <a:solidFill>
                  <a:srgbClr val="002060"/>
                </a:solidFill>
              </a:rPr>
              <a:t>Longer lasting, higher cost  </a:t>
            </a:r>
          </a:p>
        </p:txBody>
      </p:sp>
      <p:pic>
        <p:nvPicPr>
          <p:cNvPr id="3" name="Picture 2"/>
          <p:cNvPicPr>
            <a:picLocks noChangeAspect="1"/>
          </p:cNvPicPr>
          <p:nvPr/>
        </p:nvPicPr>
        <p:blipFill>
          <a:blip r:embed="rId3"/>
          <a:stretch>
            <a:fillRect/>
          </a:stretch>
        </p:blipFill>
        <p:spPr>
          <a:xfrm>
            <a:off x="5869790" y="-295"/>
            <a:ext cx="3314700" cy="2152650"/>
          </a:xfrm>
          <a:prstGeom prst="rect">
            <a:avLst/>
          </a:prstGeom>
        </p:spPr>
      </p:pic>
      <p:pic>
        <p:nvPicPr>
          <p:cNvPr id="4" name="Picture 3"/>
          <p:cNvPicPr>
            <a:picLocks noChangeAspect="1"/>
          </p:cNvPicPr>
          <p:nvPr/>
        </p:nvPicPr>
        <p:blipFill>
          <a:blip r:embed="rId4"/>
          <a:stretch>
            <a:fillRect/>
          </a:stretch>
        </p:blipFill>
        <p:spPr>
          <a:xfrm>
            <a:off x="854920" y="-18826"/>
            <a:ext cx="2764580" cy="2171181"/>
          </a:xfrm>
          <a:prstGeom prst="rect">
            <a:avLst/>
          </a:prstGeom>
        </p:spPr>
      </p:pic>
      <p:sp>
        <p:nvSpPr>
          <p:cNvPr id="14" name="TextBox 13"/>
          <p:cNvSpPr txBox="1"/>
          <p:nvPr/>
        </p:nvSpPr>
        <p:spPr>
          <a:xfrm>
            <a:off x="5508626" y="5060293"/>
            <a:ext cx="3276600" cy="954107"/>
          </a:xfrm>
          <a:prstGeom prst="rect">
            <a:avLst/>
          </a:prstGeom>
          <a:noFill/>
        </p:spPr>
        <p:txBody>
          <a:bodyPr wrap="square" rtlCol="0">
            <a:spAutoFit/>
          </a:bodyPr>
          <a:lstStyle/>
          <a:p>
            <a:r>
              <a:rPr lang="en-US" sz="2800" dirty="0">
                <a:solidFill>
                  <a:srgbClr val="FF0000"/>
                </a:solidFill>
              </a:rPr>
              <a:t>Overlay over existing paved surfaces</a:t>
            </a:r>
          </a:p>
        </p:txBody>
      </p:sp>
    </p:spTree>
    <p:extLst>
      <p:ext uri="{BB962C8B-B14F-4D97-AF65-F5344CB8AC3E}">
        <p14:creationId xmlns:p14="http://schemas.microsoft.com/office/powerpoint/2010/main" val="31812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973730" y="179107"/>
            <a:ext cx="5914668" cy="2206161"/>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t>Asphaltic Concrete Equivalent Thickness</a:t>
            </a:r>
            <a:br>
              <a:rPr lang="en-US" dirty="0"/>
            </a:br>
            <a:r>
              <a:rPr lang="en-US" dirty="0"/>
              <a:t>ACET</a:t>
            </a:r>
            <a:endParaRPr dirty="0"/>
          </a:p>
        </p:txBody>
      </p:sp>
      <p:sp>
        <p:nvSpPr>
          <p:cNvPr id="9" name="TextBox 8"/>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7B40A2C6-B767-42CC-84B5-A93071C1EA0E}" type="slidenum">
              <a:rPr lang="en-US">
                <a:solidFill>
                  <a:prstClr val="black"/>
                </a:solidFill>
                <a:latin typeface="Calibri"/>
              </a:rPr>
              <a:pPr/>
              <a:t>15</a:t>
            </a:fld>
            <a:endParaRPr lang="en-US" dirty="0">
              <a:solidFill>
                <a:prstClr val="black"/>
              </a:solidFill>
              <a:latin typeface="Calibri"/>
            </a:endParaRPr>
          </a:p>
        </p:txBody>
      </p:sp>
      <p:sp>
        <p:nvSpPr>
          <p:cNvPr id="6" name="TextBox 5"/>
          <p:cNvSpPr txBox="1"/>
          <p:nvPr/>
        </p:nvSpPr>
        <p:spPr>
          <a:xfrm>
            <a:off x="6888398" y="0"/>
            <a:ext cx="1210573" cy="2646878"/>
          </a:xfrm>
          <a:prstGeom prst="rect">
            <a:avLst/>
          </a:prstGeom>
          <a:noFill/>
        </p:spPr>
        <p:txBody>
          <a:bodyPr wrap="square" rtlCol="0">
            <a:spAutoFit/>
          </a:bodyPr>
          <a:lstStyle/>
          <a:p>
            <a:pPr>
              <a:defRPr/>
            </a:pPr>
            <a:r>
              <a:rPr lang="en-US" sz="16600" dirty="0">
                <a:solidFill>
                  <a:srgbClr val="FF0000"/>
                </a:solidFill>
                <a:latin typeface="Calibri"/>
              </a:rPr>
              <a:t>?</a:t>
            </a:r>
          </a:p>
        </p:txBody>
      </p:sp>
      <p:sp>
        <p:nvSpPr>
          <p:cNvPr id="11" name="TextBox 10"/>
          <p:cNvSpPr txBox="1"/>
          <p:nvPr/>
        </p:nvSpPr>
        <p:spPr>
          <a:xfrm>
            <a:off x="5367492" y="6323350"/>
            <a:ext cx="3801830" cy="402173"/>
          </a:xfrm>
          <a:prstGeom prst="rect">
            <a:avLst/>
          </a:prstGeom>
          <a:noFill/>
        </p:spPr>
        <p:txBody>
          <a:bodyPr wrap="square" rtlCol="0">
            <a:spAutoFit/>
          </a:bodyPr>
          <a:lstStyle/>
          <a:p>
            <a:r>
              <a:rPr lang="en-US" sz="2000" dirty="0">
                <a:solidFill>
                  <a:prstClr val="black"/>
                </a:solidFill>
                <a:latin typeface="Calibri"/>
              </a:rPr>
              <a:t>428 NAC 2-001.03A1d2, Page 40</a:t>
            </a:r>
          </a:p>
        </p:txBody>
      </p:sp>
      <p:sp>
        <p:nvSpPr>
          <p:cNvPr id="8" name="TextBox 7"/>
          <p:cNvSpPr txBox="1"/>
          <p:nvPr/>
        </p:nvSpPr>
        <p:spPr>
          <a:xfrm>
            <a:off x="528115" y="2385268"/>
            <a:ext cx="8360228" cy="523220"/>
          </a:xfrm>
          <a:prstGeom prst="rect">
            <a:avLst/>
          </a:prstGeom>
          <a:noFill/>
        </p:spPr>
        <p:txBody>
          <a:bodyPr wrap="square" rtlCol="0">
            <a:spAutoFit/>
          </a:bodyPr>
          <a:lstStyle/>
          <a:p>
            <a:r>
              <a:rPr lang="en-US" sz="2800" dirty="0"/>
              <a:t>Bituminous Materials – Asphalt, and Recycling Strategies</a:t>
            </a:r>
          </a:p>
        </p:txBody>
      </p:sp>
      <p:pic>
        <p:nvPicPr>
          <p:cNvPr id="12" name="Picture 11"/>
          <p:cNvPicPr>
            <a:picLocks noChangeAspect="1"/>
          </p:cNvPicPr>
          <p:nvPr/>
        </p:nvPicPr>
        <p:blipFill>
          <a:blip r:embed="rId3"/>
          <a:stretch>
            <a:fillRect/>
          </a:stretch>
        </p:blipFill>
        <p:spPr>
          <a:xfrm>
            <a:off x="5367492" y="3356563"/>
            <a:ext cx="3412200" cy="2518712"/>
          </a:xfrm>
          <a:prstGeom prst="rect">
            <a:avLst/>
          </a:prstGeom>
        </p:spPr>
      </p:pic>
      <p:sp>
        <p:nvSpPr>
          <p:cNvPr id="13" name="TextBox 12"/>
          <p:cNvSpPr txBox="1"/>
          <p:nvPr/>
        </p:nvSpPr>
        <p:spPr>
          <a:xfrm>
            <a:off x="498806" y="3133244"/>
            <a:ext cx="4839377" cy="830997"/>
          </a:xfrm>
          <a:prstGeom prst="rect">
            <a:avLst/>
          </a:prstGeom>
          <a:noFill/>
        </p:spPr>
        <p:txBody>
          <a:bodyPr wrap="square" rtlCol="0">
            <a:spAutoFit/>
          </a:bodyPr>
          <a:lstStyle/>
          <a:p>
            <a:r>
              <a:rPr lang="en-US" sz="2400" dirty="0"/>
              <a:t>Pavement Structural Strength depends on </a:t>
            </a:r>
          </a:p>
        </p:txBody>
      </p:sp>
      <p:sp>
        <p:nvSpPr>
          <p:cNvPr id="14" name="TextBox 13"/>
          <p:cNvSpPr txBox="1"/>
          <p:nvPr/>
        </p:nvSpPr>
        <p:spPr>
          <a:xfrm>
            <a:off x="1371599" y="3853543"/>
            <a:ext cx="333662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Soil Support</a:t>
            </a:r>
          </a:p>
          <a:p>
            <a:pPr marL="342900" indent="-342900">
              <a:buFont typeface="Arial" panose="020B0604020202020204" pitchFamily="34" charset="0"/>
              <a:buChar char="•"/>
            </a:pPr>
            <a:r>
              <a:rPr lang="en-US" sz="2400" dirty="0"/>
              <a:t>Traffic Loads</a:t>
            </a:r>
          </a:p>
          <a:p>
            <a:pPr marL="342900" indent="-342900">
              <a:buFont typeface="Arial" panose="020B0604020202020204" pitchFamily="34" charset="0"/>
              <a:buChar char="•"/>
            </a:pPr>
            <a:r>
              <a:rPr lang="en-US" sz="2400" dirty="0"/>
              <a:t>Service Life</a:t>
            </a:r>
          </a:p>
          <a:p>
            <a:pPr marL="342900" indent="-342900">
              <a:buFont typeface="Arial" panose="020B0604020202020204" pitchFamily="34" charset="0"/>
              <a:buChar char="•"/>
            </a:pPr>
            <a:r>
              <a:rPr lang="en-US" sz="2400" dirty="0"/>
              <a:t>Environment</a:t>
            </a:r>
          </a:p>
          <a:p>
            <a:pPr marL="342900" indent="-342900">
              <a:buFont typeface="Arial" panose="020B0604020202020204" pitchFamily="34" charset="0"/>
              <a:buChar char="•"/>
            </a:pPr>
            <a:r>
              <a:rPr lang="en-US" sz="2400" dirty="0"/>
              <a:t>etc</a:t>
            </a:r>
          </a:p>
        </p:txBody>
      </p:sp>
    </p:spTree>
    <p:extLst>
      <p:ext uri="{BB962C8B-B14F-4D97-AF65-F5344CB8AC3E}">
        <p14:creationId xmlns:p14="http://schemas.microsoft.com/office/powerpoint/2010/main" val="10517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0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4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2540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2700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grpId="0" nodeType="withEffect">
                                  <p:stCondLst>
                                    <p:cond delay="2900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par>
                                <p:cTn id="17" presetID="1" presetClass="entr" presetSubtype="0" fill="hold" grpId="0" nodeType="withEffect">
                                  <p:stCondLst>
                                    <p:cond delay="3050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3050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0" y="217923"/>
            <a:ext cx="9143999" cy="941653"/>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sz="3600" b="1" dirty="0"/>
              <a:t>A</a:t>
            </a:r>
            <a:r>
              <a:rPr lang="en-US" sz="3600" dirty="0"/>
              <a:t>sphaltic </a:t>
            </a:r>
            <a:r>
              <a:rPr lang="en-US" sz="3600" b="1" dirty="0"/>
              <a:t>C</a:t>
            </a:r>
            <a:r>
              <a:rPr lang="en-US" sz="3600" dirty="0"/>
              <a:t>oncrete </a:t>
            </a:r>
            <a:r>
              <a:rPr lang="en-US" sz="3600" b="1" dirty="0"/>
              <a:t>E</a:t>
            </a:r>
            <a:r>
              <a:rPr lang="en-US" sz="3600" dirty="0"/>
              <a:t>quivalent </a:t>
            </a:r>
            <a:r>
              <a:rPr lang="en-US" sz="3600" b="1" dirty="0"/>
              <a:t>T</a:t>
            </a:r>
            <a:r>
              <a:rPr lang="en-US" sz="3600" dirty="0"/>
              <a:t>hickness</a:t>
            </a:r>
            <a:endParaRPr sz="3600" dirty="0"/>
          </a:p>
        </p:txBody>
      </p:sp>
      <p:sp>
        <p:nvSpPr>
          <p:cNvPr id="3" name="Subtitle 2"/>
          <p:cNvSpPr txBox="1">
            <a:spLocks noGrp="1"/>
          </p:cNvSpPr>
          <p:nvPr>
            <p:ph type="subTitle" idx="1"/>
          </p:nvPr>
        </p:nvSpPr>
        <p:spPr>
          <a:xfrm>
            <a:off x="-1" y="986452"/>
            <a:ext cx="9144000" cy="1024243"/>
          </a:xfrm>
          <a:prstGeom prst="rect">
            <a:avLst/>
          </a:prstGeom>
          <a:noFill/>
        </p:spPr>
        <p:txBody>
          <a:bodyPr wrap="square" anchor="t">
            <a:noAutofit/>
          </a:bodyPr>
          <a:lstStyle>
            <a:lvl1pPr lvl="0">
              <a:defRPr/>
            </a:lvl1pPr>
          </a:lstStyle>
          <a:p>
            <a:r>
              <a:rPr lang="en-US" sz="2400" dirty="0">
                <a:solidFill>
                  <a:schemeClr val="tx1"/>
                </a:solidFill>
              </a:rPr>
              <a:t>Example Strategy: </a:t>
            </a:r>
          </a:p>
          <a:p>
            <a:r>
              <a:rPr lang="en-US" sz="2400" dirty="0">
                <a:solidFill>
                  <a:schemeClr val="tx1"/>
                </a:solidFill>
              </a:rPr>
              <a:t>2” Recycle with 1½“ Hot Mix Asphalt (HMA) = 3½“ Total</a:t>
            </a:r>
            <a:r>
              <a:rPr lang="en-US" sz="2000" dirty="0"/>
              <a:t>	</a:t>
            </a:r>
            <a:endParaRPr sz="2000" dirty="0">
              <a:solidFill>
                <a:schemeClr val="tx1"/>
              </a:solidFill>
            </a:endParaRPr>
          </a:p>
        </p:txBody>
      </p:sp>
      <p:sp>
        <p:nvSpPr>
          <p:cNvPr id="4" name="Rectangle 9" descr="asphalt texture"/>
          <p:cNvSpPr>
            <a:spLocks noChangeArrowheads="1"/>
          </p:cNvSpPr>
          <p:nvPr/>
        </p:nvSpPr>
        <p:spPr bwMode="auto">
          <a:xfrm>
            <a:off x="6497423" y="3239015"/>
            <a:ext cx="2133600" cy="1609075"/>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2” New HMA</a:t>
            </a:r>
          </a:p>
        </p:txBody>
      </p:sp>
      <p:sp>
        <p:nvSpPr>
          <p:cNvPr id="5" name="Rectangle 9" descr="asphalt texture"/>
          <p:cNvSpPr>
            <a:spLocks noChangeArrowheads="1"/>
          </p:cNvSpPr>
          <p:nvPr/>
        </p:nvSpPr>
        <p:spPr bwMode="auto">
          <a:xfrm>
            <a:off x="587622" y="2979950"/>
            <a:ext cx="2133600" cy="955589"/>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1.5” New HMA</a:t>
            </a:r>
          </a:p>
        </p:txBody>
      </p:sp>
      <p:sp>
        <p:nvSpPr>
          <p:cNvPr id="6" name="Rectangle 9" descr="asphalt texture"/>
          <p:cNvSpPr>
            <a:spLocks noChangeArrowheads="1"/>
          </p:cNvSpPr>
          <p:nvPr/>
        </p:nvSpPr>
        <p:spPr bwMode="auto">
          <a:xfrm>
            <a:off x="587622" y="4050871"/>
            <a:ext cx="2133600" cy="1499287"/>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2” Hot In Place</a:t>
            </a:r>
          </a:p>
          <a:p>
            <a:pPr>
              <a:spcBef>
                <a:spcPct val="50000"/>
              </a:spcBef>
              <a:defRPr/>
            </a:pPr>
            <a:r>
              <a:rPr lang="en-US" b="1" dirty="0">
                <a:solidFill>
                  <a:prstClr val="white"/>
                </a:solidFill>
                <a:latin typeface="Arial" pitchFamily="34" charset="0"/>
              </a:rPr>
              <a:t>      Recycle</a:t>
            </a:r>
          </a:p>
        </p:txBody>
      </p:sp>
      <p:sp>
        <p:nvSpPr>
          <p:cNvPr id="7" name="TextBox 6"/>
          <p:cNvSpPr txBox="1"/>
          <p:nvPr/>
        </p:nvSpPr>
        <p:spPr>
          <a:xfrm>
            <a:off x="5354019" y="3371800"/>
            <a:ext cx="1087395" cy="1323439"/>
          </a:xfrm>
          <a:prstGeom prst="rect">
            <a:avLst/>
          </a:prstGeom>
          <a:noFill/>
        </p:spPr>
        <p:txBody>
          <a:bodyPr wrap="square" rtlCol="0">
            <a:spAutoFit/>
          </a:bodyPr>
          <a:lstStyle/>
          <a:p>
            <a:pPr>
              <a:defRPr/>
            </a:pPr>
            <a:r>
              <a:rPr lang="en-US" sz="8000" b="1" dirty="0">
                <a:solidFill>
                  <a:prstClr val="black"/>
                </a:solidFill>
                <a:latin typeface="Calibri"/>
              </a:rPr>
              <a:t>=</a:t>
            </a:r>
          </a:p>
        </p:txBody>
      </p:sp>
      <p:sp>
        <p:nvSpPr>
          <p:cNvPr id="12" name="TextBox 11"/>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261F091A-0E52-49C3-9A21-7CB1EEDC7F1B}" type="slidenum">
              <a:rPr lang="en-US">
                <a:solidFill>
                  <a:prstClr val="black"/>
                </a:solidFill>
                <a:latin typeface="Calibri"/>
              </a:rPr>
              <a:pPr/>
              <a:t>16</a:t>
            </a:fld>
            <a:endParaRPr lang="en-US" dirty="0">
              <a:solidFill>
                <a:prstClr val="black"/>
              </a:solidFill>
              <a:latin typeface="Calibri"/>
            </a:endParaRPr>
          </a:p>
        </p:txBody>
      </p:sp>
      <p:sp>
        <p:nvSpPr>
          <p:cNvPr id="8" name="TextBox 7"/>
          <p:cNvSpPr txBox="1"/>
          <p:nvPr/>
        </p:nvSpPr>
        <p:spPr>
          <a:xfrm>
            <a:off x="2924485" y="4511279"/>
            <a:ext cx="2006941" cy="461665"/>
          </a:xfrm>
          <a:prstGeom prst="rect">
            <a:avLst/>
          </a:prstGeom>
          <a:noFill/>
        </p:spPr>
        <p:txBody>
          <a:bodyPr wrap="square" rtlCol="0">
            <a:spAutoFit/>
          </a:bodyPr>
          <a:lstStyle/>
          <a:p>
            <a:pPr marL="0" lvl="1"/>
            <a:r>
              <a:rPr lang="en-US" sz="2400" dirty="0"/>
              <a:t>2</a:t>
            </a:r>
            <a:r>
              <a:rPr lang="en-US" sz="2400" dirty="0">
                <a:solidFill>
                  <a:srgbClr val="FF0000"/>
                </a:solidFill>
              </a:rPr>
              <a:t> x </a:t>
            </a:r>
            <a:r>
              <a:rPr lang="en-US" sz="2400" dirty="0"/>
              <a:t>(</a:t>
            </a:r>
            <a:r>
              <a:rPr lang="en-US" sz="2400" b="1" dirty="0"/>
              <a:t>1</a:t>
            </a:r>
            <a:r>
              <a:rPr lang="en-US" sz="2400" dirty="0"/>
              <a:t>/</a:t>
            </a:r>
            <a:r>
              <a:rPr lang="en-US" sz="2400" b="1" dirty="0">
                <a:solidFill>
                  <a:srgbClr val="00B050"/>
                </a:solidFill>
              </a:rPr>
              <a:t>4</a:t>
            </a:r>
            <a:r>
              <a:rPr lang="en-US" sz="2400" dirty="0"/>
              <a:t>)</a:t>
            </a:r>
            <a:r>
              <a:rPr lang="en-US" sz="2400" dirty="0">
                <a:solidFill>
                  <a:srgbClr val="FF0000"/>
                </a:solidFill>
              </a:rPr>
              <a:t> = </a:t>
            </a:r>
            <a:r>
              <a:rPr lang="en-US" sz="2400" dirty="0">
                <a:solidFill>
                  <a:schemeClr val="tx2">
                    <a:lumMod val="60000"/>
                    <a:lumOff val="40000"/>
                  </a:schemeClr>
                </a:solidFill>
              </a:rPr>
              <a:t>0.5</a:t>
            </a:r>
            <a:endParaRPr lang="en-US" dirty="0"/>
          </a:p>
        </p:txBody>
      </p:sp>
      <p:sp>
        <p:nvSpPr>
          <p:cNvPr id="9" name="TextBox 8"/>
          <p:cNvSpPr txBox="1"/>
          <p:nvPr/>
        </p:nvSpPr>
        <p:spPr>
          <a:xfrm>
            <a:off x="4231210" y="3187841"/>
            <a:ext cx="700216" cy="461665"/>
          </a:xfrm>
          <a:prstGeom prst="rect">
            <a:avLst/>
          </a:prstGeom>
          <a:noFill/>
        </p:spPr>
        <p:txBody>
          <a:bodyPr wrap="square" rtlCol="0">
            <a:spAutoFit/>
          </a:bodyPr>
          <a:lstStyle/>
          <a:p>
            <a:r>
              <a:rPr lang="en-US" sz="2400" dirty="0">
                <a:solidFill>
                  <a:schemeClr val="tx2">
                    <a:lumMod val="60000"/>
                    <a:lumOff val="40000"/>
                  </a:schemeClr>
                </a:solidFill>
              </a:rPr>
              <a:t>1.5</a:t>
            </a:r>
          </a:p>
        </p:txBody>
      </p:sp>
      <p:cxnSp>
        <p:nvCxnSpPr>
          <p:cNvPr id="11" name="Straight Connector 10"/>
          <p:cNvCxnSpPr/>
          <p:nvPr/>
        </p:nvCxnSpPr>
        <p:spPr>
          <a:xfrm>
            <a:off x="3174711" y="5491756"/>
            <a:ext cx="175671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31210" y="5508865"/>
            <a:ext cx="700216" cy="461665"/>
          </a:xfrm>
          <a:prstGeom prst="rect">
            <a:avLst/>
          </a:prstGeom>
          <a:noFill/>
        </p:spPr>
        <p:txBody>
          <a:bodyPr wrap="square" rtlCol="0">
            <a:spAutoFit/>
          </a:bodyPr>
          <a:lstStyle/>
          <a:p>
            <a:r>
              <a:rPr lang="en-US" sz="2400" dirty="0">
                <a:solidFill>
                  <a:schemeClr val="tx2">
                    <a:lumMod val="60000"/>
                    <a:lumOff val="40000"/>
                  </a:schemeClr>
                </a:solidFill>
              </a:rPr>
              <a:t>2.0</a:t>
            </a:r>
          </a:p>
        </p:txBody>
      </p:sp>
      <p:sp>
        <p:nvSpPr>
          <p:cNvPr id="16" name="Subtitle 2"/>
          <p:cNvSpPr txBox="1">
            <a:spLocks/>
          </p:cNvSpPr>
          <p:nvPr/>
        </p:nvSpPr>
        <p:spPr>
          <a:xfrm>
            <a:off x="-5764" y="2128831"/>
            <a:ext cx="9144000" cy="589579"/>
          </a:xfrm>
          <a:prstGeom prst="rect">
            <a:avLst/>
          </a:prstGeom>
          <a:noFill/>
          <a:ln>
            <a:noFill/>
          </a:ln>
        </p:spPr>
        <p:txBody>
          <a:bodyPr wrap="square" anchor="t">
            <a:noAutofit/>
          </a:bodyPr>
          <a:lstStyle>
            <a:lvl1pPr marL="0" lvl="0" indent="0" algn="ctr">
              <a:lnSpc>
                <a:spcPct val="100000"/>
              </a:lnSpc>
              <a:spcBef>
                <a:spcPct val="20000"/>
              </a:spcBef>
              <a:buNone/>
              <a:defRPr sz="3200" b="0" i="0" u="none" strike="noStrike" baseline="0">
                <a:solidFill>
                  <a:schemeClr val="tx1">
                    <a:tint val="75000"/>
                  </a:schemeClr>
                </a:solidFill>
                <a:latin typeface="Arial"/>
              </a:defRPr>
            </a:lvl1pPr>
            <a:lvl2pPr marL="457189" lvl="0" indent="0" algn="ctr">
              <a:buNone/>
              <a:defRPr sz="2800">
                <a:solidFill>
                  <a:schemeClr val="tx1">
                    <a:tint val="75000"/>
                  </a:schemeClr>
                </a:solidFill>
              </a:defRPr>
            </a:lvl2pPr>
            <a:lvl3pPr marL="914377" lvl="0" indent="0" algn="ctr">
              <a:buNone/>
              <a:defRPr sz="2400">
                <a:solidFill>
                  <a:schemeClr val="tx1">
                    <a:tint val="75000"/>
                  </a:schemeClr>
                </a:solidFill>
              </a:defRPr>
            </a:lvl3pPr>
            <a:lvl4pPr marL="1371566" lvl="0" indent="0" algn="ctr">
              <a:buNone/>
              <a:defRPr sz="2000">
                <a:solidFill>
                  <a:schemeClr val="tx1">
                    <a:tint val="75000"/>
                  </a:schemeClr>
                </a:solidFill>
              </a:defRPr>
            </a:lvl4pPr>
            <a:lvl5pPr marL="1828754" lvl="0" indent="0" algn="ctr">
              <a:buNone/>
              <a:defRPr>
                <a:solidFill>
                  <a:schemeClr val="tx1">
                    <a:tint val="75000"/>
                  </a:schemeClr>
                </a:solidFill>
              </a:defRPr>
            </a:lvl5pPr>
            <a:lvl6pPr marL="2285943" lvl="0" indent="0" algn="ctr">
              <a:buNone/>
              <a:defRPr>
                <a:solidFill>
                  <a:schemeClr val="tx1">
                    <a:tint val="75000"/>
                  </a:schemeClr>
                </a:solidFill>
              </a:defRPr>
            </a:lvl6pPr>
            <a:lvl7pPr marL="2743131" lvl="0" indent="0" algn="ctr">
              <a:buNone/>
              <a:defRPr>
                <a:solidFill>
                  <a:schemeClr val="tx1">
                    <a:tint val="75000"/>
                  </a:schemeClr>
                </a:solidFill>
              </a:defRPr>
            </a:lvl7pPr>
            <a:lvl8pPr marL="3200320" lvl="0" indent="0" algn="ctr">
              <a:buNone/>
              <a:defRPr>
                <a:solidFill>
                  <a:schemeClr val="tx1">
                    <a:tint val="75000"/>
                  </a:schemeClr>
                </a:solidFill>
              </a:defRPr>
            </a:lvl8pPr>
            <a:lvl9pPr marL="3657509" lvl="0" indent="0" algn="ctr">
              <a:buNone/>
              <a:defRPr>
                <a:solidFill>
                  <a:schemeClr val="tx1">
                    <a:tint val="75000"/>
                  </a:schemeClr>
                </a:solidFill>
              </a:defRPr>
            </a:lvl9pPr>
          </a:lstStyle>
          <a:p>
            <a:r>
              <a:rPr lang="en-US" sz="2400" kern="0" dirty="0">
                <a:solidFill>
                  <a:schemeClr val="tx1"/>
                </a:solidFill>
              </a:rPr>
              <a:t>ACET Strength Assumption: </a:t>
            </a:r>
            <a:r>
              <a:rPr lang="en-US" sz="2400" b="1" kern="0" dirty="0">
                <a:solidFill>
                  <a:schemeClr val="tx1"/>
                </a:solidFill>
              </a:rPr>
              <a:t>1” HMA </a:t>
            </a:r>
            <a:r>
              <a:rPr lang="en-US" sz="2400" b="1" kern="0" dirty="0">
                <a:solidFill>
                  <a:srgbClr val="00B050"/>
                </a:solidFill>
              </a:rPr>
              <a:t>= 4” Recycle </a:t>
            </a:r>
          </a:p>
        </p:txBody>
      </p:sp>
      <p:cxnSp>
        <p:nvCxnSpPr>
          <p:cNvPr id="17" name="Straight Arrow Connector 16"/>
          <p:cNvCxnSpPr>
            <a:endCxn id="8" idx="0"/>
          </p:cNvCxnSpPr>
          <p:nvPr/>
        </p:nvCxnSpPr>
        <p:spPr>
          <a:xfrm flipH="1">
            <a:off x="3927956" y="2718410"/>
            <a:ext cx="2102730" cy="1792869"/>
          </a:xfrm>
          <a:prstGeom prst="straightConnector1">
            <a:avLst/>
          </a:prstGeom>
          <a:ln w="508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67492" y="6323350"/>
            <a:ext cx="3801830" cy="402173"/>
          </a:xfrm>
          <a:prstGeom prst="rect">
            <a:avLst/>
          </a:prstGeom>
          <a:noFill/>
        </p:spPr>
        <p:txBody>
          <a:bodyPr wrap="square" rtlCol="0">
            <a:spAutoFit/>
          </a:bodyPr>
          <a:lstStyle/>
          <a:p>
            <a:r>
              <a:rPr lang="en-US" sz="2000" dirty="0">
                <a:solidFill>
                  <a:prstClr val="black"/>
                </a:solidFill>
                <a:latin typeface="Calibri"/>
              </a:rPr>
              <a:t>428 NAC 2-001.03A1d2, Page 39</a:t>
            </a:r>
          </a:p>
        </p:txBody>
      </p:sp>
      <p:sp>
        <p:nvSpPr>
          <p:cNvPr id="31" name="Rectangle 30"/>
          <p:cNvSpPr/>
          <p:nvPr/>
        </p:nvSpPr>
        <p:spPr>
          <a:xfrm>
            <a:off x="381000" y="1475440"/>
            <a:ext cx="1568449" cy="4119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cxnSpLocks/>
          </p:cNvCxnSpPr>
          <p:nvPr/>
        </p:nvCxnSpPr>
        <p:spPr>
          <a:xfrm flipH="1">
            <a:off x="119309" y="1681435"/>
            <a:ext cx="14824" cy="3134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31" idx="1"/>
          </p:cNvCxnSpPr>
          <p:nvPr/>
        </p:nvCxnSpPr>
        <p:spPr>
          <a:xfrm flipH="1" flipV="1">
            <a:off x="119308" y="1681434"/>
            <a:ext cx="261692"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9309" y="4815993"/>
            <a:ext cx="46831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87625" y="1475440"/>
            <a:ext cx="3775076" cy="4119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cxnSpLocks/>
          </p:cNvCxnSpPr>
          <p:nvPr/>
        </p:nvCxnSpPr>
        <p:spPr>
          <a:xfrm flipH="1">
            <a:off x="4467752" y="1904539"/>
            <a:ext cx="7412" cy="224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H="1">
            <a:off x="820408" y="2109788"/>
            <a:ext cx="363014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H="1">
            <a:off x="820406" y="2128831"/>
            <a:ext cx="17794" cy="85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0686" y="5136834"/>
            <a:ext cx="2647734" cy="954107"/>
          </a:xfrm>
          <a:prstGeom prst="rect">
            <a:avLst/>
          </a:prstGeom>
          <a:noFill/>
        </p:spPr>
        <p:txBody>
          <a:bodyPr wrap="square" rtlCol="0">
            <a:spAutoFit/>
          </a:bodyPr>
          <a:lstStyle/>
          <a:p>
            <a:pPr algn="ctr"/>
            <a:r>
              <a:rPr lang="en-US" sz="2800" b="1" i="1" dirty="0"/>
              <a:t>Maintenance Standards Apply</a:t>
            </a:r>
          </a:p>
        </p:txBody>
      </p:sp>
    </p:spTree>
    <p:extLst>
      <p:ext uri="{BB962C8B-B14F-4D97-AF65-F5344CB8AC3E}">
        <p14:creationId xmlns:p14="http://schemas.microsoft.com/office/powerpoint/2010/main" val="39315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0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29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279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880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3890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3900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3950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4000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46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5800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6290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6310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6360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6410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6460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6560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6900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7000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7060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7120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7520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p:bldP spid="8" grpId="0"/>
      <p:bldP spid="9" grpId="0"/>
      <p:bldP spid="13" grpId="0"/>
      <p:bldP spid="16" grpId="0"/>
      <p:bldP spid="31" grpId="0" animBg="1"/>
      <p:bldP spid="32"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076" y="830995"/>
            <a:ext cx="2667000" cy="5705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endParaRPr lang="en-US" sz="2800" dirty="0">
              <a:solidFill>
                <a:prstClr val="white"/>
              </a:solidFill>
              <a:latin typeface="Calibri"/>
            </a:endParaRPr>
          </a:p>
        </p:txBody>
      </p:sp>
      <p:sp>
        <p:nvSpPr>
          <p:cNvPr id="5" name="Rectangle 4"/>
          <p:cNvSpPr/>
          <p:nvPr/>
        </p:nvSpPr>
        <p:spPr>
          <a:xfrm>
            <a:off x="3405830" y="830995"/>
            <a:ext cx="2758440" cy="5705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en-US" sz="2800" dirty="0">
              <a:solidFill>
                <a:prstClr val="white"/>
              </a:solidFill>
              <a:latin typeface="Calibri"/>
            </a:endParaRPr>
          </a:p>
        </p:txBody>
      </p:sp>
      <p:sp>
        <p:nvSpPr>
          <p:cNvPr id="6" name="Rectangle 5"/>
          <p:cNvSpPr/>
          <p:nvPr/>
        </p:nvSpPr>
        <p:spPr>
          <a:xfrm>
            <a:off x="6311006" y="830995"/>
            <a:ext cx="2595194" cy="5705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US" sz="2800" dirty="0">
              <a:solidFill>
                <a:prstClr val="white"/>
              </a:solidFill>
              <a:latin typeface="Calibri"/>
            </a:endParaRPr>
          </a:p>
        </p:txBody>
      </p:sp>
      <p:sp>
        <p:nvSpPr>
          <p:cNvPr id="7" name="Rectangle 9" descr="asphalt texture"/>
          <p:cNvSpPr>
            <a:spLocks noChangeArrowheads="1"/>
          </p:cNvSpPr>
          <p:nvPr/>
        </p:nvSpPr>
        <p:spPr bwMode="auto">
          <a:xfrm>
            <a:off x="899776" y="973370"/>
            <a:ext cx="2133600" cy="1609075"/>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lgn="ctr">
              <a:spcBef>
                <a:spcPct val="50000"/>
              </a:spcBef>
              <a:defRPr/>
            </a:pPr>
            <a:r>
              <a:rPr lang="en-US" b="1" dirty="0">
                <a:solidFill>
                  <a:prstClr val="white"/>
                </a:solidFill>
                <a:latin typeface="Arial" pitchFamily="34" charset="0"/>
              </a:rPr>
              <a:t>   2” New HMA</a:t>
            </a:r>
          </a:p>
        </p:txBody>
      </p:sp>
      <p:sp>
        <p:nvSpPr>
          <p:cNvPr id="8" name="Rectangle 9" descr="asphalt texture"/>
          <p:cNvSpPr>
            <a:spLocks noChangeArrowheads="1"/>
          </p:cNvSpPr>
          <p:nvPr/>
        </p:nvSpPr>
        <p:spPr bwMode="auto">
          <a:xfrm>
            <a:off x="3718248" y="973370"/>
            <a:ext cx="2133600" cy="1609075"/>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2.5” New HMA</a:t>
            </a:r>
          </a:p>
        </p:txBody>
      </p:sp>
      <p:sp>
        <p:nvSpPr>
          <p:cNvPr id="9" name="Rectangle 9" descr="asphalt texture"/>
          <p:cNvSpPr>
            <a:spLocks noChangeArrowheads="1"/>
          </p:cNvSpPr>
          <p:nvPr/>
        </p:nvSpPr>
        <p:spPr bwMode="auto">
          <a:xfrm>
            <a:off x="6550443" y="948602"/>
            <a:ext cx="2133600" cy="851625"/>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6.5” New HMA</a:t>
            </a:r>
          </a:p>
        </p:txBody>
      </p:sp>
      <p:sp>
        <p:nvSpPr>
          <p:cNvPr id="3" name="TextBox 2"/>
          <p:cNvSpPr txBox="1"/>
          <p:nvPr/>
        </p:nvSpPr>
        <p:spPr>
          <a:xfrm>
            <a:off x="1062337" y="27042"/>
            <a:ext cx="1865699" cy="830997"/>
          </a:xfrm>
          <a:prstGeom prst="rect">
            <a:avLst/>
          </a:prstGeom>
          <a:noFill/>
        </p:spPr>
        <p:txBody>
          <a:bodyPr wrap="square" rtlCol="0">
            <a:spAutoFit/>
          </a:bodyPr>
          <a:lstStyle/>
          <a:p>
            <a:pPr>
              <a:defRPr/>
            </a:pPr>
            <a:r>
              <a:rPr lang="en-US" sz="2400" b="1" dirty="0">
                <a:solidFill>
                  <a:prstClr val="black"/>
                </a:solidFill>
                <a:latin typeface="Calibri"/>
              </a:rPr>
              <a:t>Maintenance</a:t>
            </a:r>
          </a:p>
          <a:p>
            <a:pPr>
              <a:defRPr/>
            </a:pPr>
            <a:r>
              <a:rPr lang="en-US" sz="2400" b="1" dirty="0">
                <a:solidFill>
                  <a:srgbClr val="2B0B7B"/>
                </a:solidFill>
                <a:latin typeface="Calibri"/>
              </a:rPr>
              <a:t>(2” or less)</a:t>
            </a:r>
          </a:p>
        </p:txBody>
      </p:sp>
      <p:sp>
        <p:nvSpPr>
          <p:cNvPr id="10" name="TextBox 9"/>
          <p:cNvSpPr txBox="1"/>
          <p:nvPr/>
        </p:nvSpPr>
        <p:spPr>
          <a:xfrm>
            <a:off x="3963892" y="0"/>
            <a:ext cx="1642317" cy="830997"/>
          </a:xfrm>
          <a:prstGeom prst="rect">
            <a:avLst/>
          </a:prstGeom>
          <a:noFill/>
        </p:spPr>
        <p:txBody>
          <a:bodyPr wrap="square" rtlCol="0">
            <a:spAutoFit/>
          </a:bodyPr>
          <a:lstStyle/>
          <a:p>
            <a:pPr>
              <a:defRPr/>
            </a:pPr>
            <a:r>
              <a:rPr lang="en-US" sz="2400" b="1" dirty="0">
                <a:solidFill>
                  <a:prstClr val="black"/>
                </a:solidFill>
                <a:latin typeface="Calibri"/>
              </a:rPr>
              <a:t>       3R</a:t>
            </a:r>
          </a:p>
          <a:p>
            <a:pPr>
              <a:defRPr/>
            </a:pPr>
            <a:r>
              <a:rPr lang="en-US" sz="2400" b="1" dirty="0">
                <a:solidFill>
                  <a:srgbClr val="2B0B7B"/>
                </a:solidFill>
                <a:latin typeface="Calibri"/>
              </a:rPr>
              <a:t>(&gt;2” to 6”)</a:t>
            </a:r>
          </a:p>
        </p:txBody>
      </p:sp>
      <p:sp>
        <p:nvSpPr>
          <p:cNvPr id="11" name="TextBox 10"/>
          <p:cNvSpPr txBox="1"/>
          <p:nvPr/>
        </p:nvSpPr>
        <p:spPr>
          <a:xfrm>
            <a:off x="5866007" y="0"/>
            <a:ext cx="3212913" cy="830997"/>
          </a:xfrm>
          <a:prstGeom prst="rect">
            <a:avLst/>
          </a:prstGeom>
          <a:noFill/>
        </p:spPr>
        <p:txBody>
          <a:bodyPr wrap="square" rtlCol="0">
            <a:spAutoFit/>
          </a:bodyPr>
          <a:lstStyle/>
          <a:p>
            <a:pPr algn="ctr">
              <a:defRPr/>
            </a:pPr>
            <a:r>
              <a:rPr lang="en-US" sz="2400" b="1" dirty="0">
                <a:solidFill>
                  <a:prstClr val="black"/>
                </a:solidFill>
                <a:latin typeface="Calibri"/>
              </a:rPr>
              <a:t>  New &amp; Reconstructed </a:t>
            </a:r>
          </a:p>
          <a:p>
            <a:pPr algn="ctr">
              <a:defRPr/>
            </a:pPr>
            <a:r>
              <a:rPr lang="en-US" sz="2400" b="1" dirty="0">
                <a:solidFill>
                  <a:srgbClr val="2B0B7B"/>
                </a:solidFill>
                <a:latin typeface="Calibri"/>
              </a:rPr>
              <a:t>(&gt;6”)</a:t>
            </a:r>
          </a:p>
        </p:txBody>
      </p:sp>
      <p:sp>
        <p:nvSpPr>
          <p:cNvPr id="12" name="Rectangle 9" descr="asphalt texture"/>
          <p:cNvSpPr>
            <a:spLocks noChangeArrowheads="1"/>
          </p:cNvSpPr>
          <p:nvPr/>
        </p:nvSpPr>
        <p:spPr bwMode="auto">
          <a:xfrm>
            <a:off x="6550443" y="2706419"/>
            <a:ext cx="2133600" cy="1149071"/>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7” New HMA</a:t>
            </a:r>
          </a:p>
        </p:txBody>
      </p:sp>
      <p:sp>
        <p:nvSpPr>
          <p:cNvPr id="14" name="Rectangle 4" descr="Paper bag"/>
          <p:cNvSpPr>
            <a:spLocks noChangeArrowheads="1"/>
          </p:cNvSpPr>
          <p:nvPr/>
        </p:nvSpPr>
        <p:spPr bwMode="auto">
          <a:xfrm>
            <a:off x="6550443" y="3843131"/>
            <a:ext cx="2133600" cy="9906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a:t>
            </a:r>
            <a:r>
              <a:rPr lang="en-US" b="1" dirty="0">
                <a:solidFill>
                  <a:prstClr val="black"/>
                </a:solidFill>
                <a:latin typeface="Arial" pitchFamily="34" charset="0"/>
              </a:rPr>
              <a:t>Subgrade </a:t>
            </a:r>
          </a:p>
          <a:p>
            <a:pPr>
              <a:spcBef>
                <a:spcPct val="50000"/>
              </a:spcBef>
              <a:defRPr/>
            </a:pPr>
            <a:r>
              <a:rPr lang="en-US" b="1" dirty="0">
                <a:solidFill>
                  <a:prstClr val="black"/>
                </a:solidFill>
                <a:latin typeface="Arial" pitchFamily="34" charset="0"/>
              </a:rPr>
              <a:t>    Preparation</a:t>
            </a:r>
          </a:p>
        </p:txBody>
      </p:sp>
      <p:sp>
        <p:nvSpPr>
          <p:cNvPr id="15" name="Rectangle 9" descr="asphalt texture"/>
          <p:cNvSpPr>
            <a:spLocks noChangeArrowheads="1"/>
          </p:cNvSpPr>
          <p:nvPr/>
        </p:nvSpPr>
        <p:spPr bwMode="auto">
          <a:xfrm>
            <a:off x="3718248" y="2922971"/>
            <a:ext cx="2133600" cy="1149071"/>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6” New HMA</a:t>
            </a:r>
          </a:p>
        </p:txBody>
      </p:sp>
      <p:sp>
        <p:nvSpPr>
          <p:cNvPr id="16" name="Text Box 12"/>
          <p:cNvSpPr txBox="1">
            <a:spLocks noChangeArrowheads="1"/>
          </p:cNvSpPr>
          <p:nvPr/>
        </p:nvSpPr>
        <p:spPr bwMode="auto">
          <a:xfrm>
            <a:off x="3694307" y="4487540"/>
            <a:ext cx="2209800" cy="1200329"/>
          </a:xfrm>
          <a:prstGeom prst="rect">
            <a:avLst/>
          </a:prstGeom>
          <a:solidFill>
            <a:schemeClr val="bg2">
              <a:lumMod val="50000"/>
            </a:schemeClr>
          </a:solidFill>
          <a:ln w="9525">
            <a:noFill/>
            <a:miter lim="800000"/>
            <a:headEnd/>
            <a:tailEnd/>
          </a:ln>
        </p:spPr>
        <p:txBody>
          <a:bodyPr>
            <a:spAutoFit/>
          </a:bodyPr>
          <a:lstStyle/>
          <a:p>
            <a:pPr algn="ctr">
              <a:spcBef>
                <a:spcPct val="50000"/>
              </a:spcBef>
              <a:defRPr/>
            </a:pPr>
            <a:endParaRPr lang="en-US" b="1" dirty="0">
              <a:solidFill>
                <a:prstClr val="white"/>
              </a:solidFill>
              <a:latin typeface="Arial" pitchFamily="34" charset="0"/>
            </a:endParaRPr>
          </a:p>
          <a:p>
            <a:pPr algn="ctr">
              <a:spcBef>
                <a:spcPct val="50000"/>
              </a:spcBef>
              <a:defRPr/>
            </a:pPr>
            <a:r>
              <a:rPr lang="en-US" b="1" dirty="0">
                <a:solidFill>
                  <a:prstClr val="white"/>
                </a:solidFill>
                <a:latin typeface="Arial" pitchFamily="34" charset="0"/>
              </a:rPr>
              <a:t>6” PCC</a:t>
            </a:r>
          </a:p>
          <a:p>
            <a:pPr algn="ctr">
              <a:spcBef>
                <a:spcPct val="50000"/>
              </a:spcBef>
              <a:defRPr/>
            </a:pPr>
            <a:endParaRPr lang="en-US" b="1" dirty="0">
              <a:solidFill>
                <a:prstClr val="white"/>
              </a:solidFill>
              <a:latin typeface="Arial" pitchFamily="34" charset="0"/>
            </a:endParaRPr>
          </a:p>
        </p:txBody>
      </p:sp>
      <p:sp>
        <p:nvSpPr>
          <p:cNvPr id="17" name="Rectangle 9" descr="asphalt texture"/>
          <p:cNvSpPr>
            <a:spLocks noChangeArrowheads="1"/>
          </p:cNvSpPr>
          <p:nvPr/>
        </p:nvSpPr>
        <p:spPr bwMode="auto">
          <a:xfrm>
            <a:off x="3732407" y="5638661"/>
            <a:ext cx="2133600" cy="761593"/>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over existing</a:t>
            </a:r>
          </a:p>
          <a:p>
            <a:pPr>
              <a:spcBef>
                <a:spcPct val="50000"/>
              </a:spcBef>
              <a:defRPr/>
            </a:pPr>
            <a:r>
              <a:rPr lang="en-US" b="1" dirty="0">
                <a:solidFill>
                  <a:prstClr val="white"/>
                </a:solidFill>
                <a:latin typeface="Arial" pitchFamily="34" charset="0"/>
              </a:rPr>
              <a:t>          HMA</a:t>
            </a:r>
          </a:p>
        </p:txBody>
      </p:sp>
      <p:sp>
        <p:nvSpPr>
          <p:cNvPr id="18" name="Text Box 12"/>
          <p:cNvSpPr txBox="1">
            <a:spLocks noChangeArrowheads="1"/>
          </p:cNvSpPr>
          <p:nvPr/>
        </p:nvSpPr>
        <p:spPr bwMode="auto">
          <a:xfrm>
            <a:off x="6512344" y="4975834"/>
            <a:ext cx="2171700" cy="784830"/>
          </a:xfrm>
          <a:prstGeom prst="rect">
            <a:avLst/>
          </a:prstGeom>
          <a:solidFill>
            <a:schemeClr val="bg2">
              <a:lumMod val="50000"/>
            </a:schemeClr>
          </a:solidFill>
          <a:ln w="9525">
            <a:noFill/>
            <a:miter lim="800000"/>
            <a:headEnd/>
            <a:tailEnd/>
          </a:ln>
        </p:spPr>
        <p:txBody>
          <a:bodyPr wrap="square">
            <a:spAutoFit/>
          </a:bodyPr>
          <a:lstStyle/>
          <a:p>
            <a:pPr algn="ctr">
              <a:spcBef>
                <a:spcPct val="50000"/>
              </a:spcBef>
              <a:defRPr/>
            </a:pPr>
            <a:r>
              <a:rPr lang="en-US" b="1" dirty="0">
                <a:solidFill>
                  <a:prstClr val="white"/>
                </a:solidFill>
                <a:latin typeface="Arial" pitchFamily="34" charset="0"/>
              </a:rPr>
              <a:t>8” Doweled  PCC</a:t>
            </a:r>
          </a:p>
          <a:p>
            <a:pPr algn="ctr">
              <a:spcBef>
                <a:spcPct val="50000"/>
              </a:spcBef>
              <a:defRPr/>
            </a:pPr>
            <a:endParaRPr lang="en-US" b="1" dirty="0">
              <a:solidFill>
                <a:prstClr val="white"/>
              </a:solidFill>
              <a:latin typeface="Arial" pitchFamily="34" charset="0"/>
            </a:endParaRPr>
          </a:p>
        </p:txBody>
      </p:sp>
      <p:sp>
        <p:nvSpPr>
          <p:cNvPr id="19" name="Rectangle 4" descr="Paper bag"/>
          <p:cNvSpPr>
            <a:spLocks noChangeArrowheads="1"/>
          </p:cNvSpPr>
          <p:nvPr/>
        </p:nvSpPr>
        <p:spPr bwMode="auto">
          <a:xfrm>
            <a:off x="6512343" y="5546304"/>
            <a:ext cx="2133600" cy="9906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a:t>
            </a:r>
            <a:r>
              <a:rPr lang="en-US" b="1" dirty="0">
                <a:solidFill>
                  <a:prstClr val="black"/>
                </a:solidFill>
                <a:latin typeface="Arial" pitchFamily="34" charset="0"/>
              </a:rPr>
              <a:t>Subgrade </a:t>
            </a:r>
          </a:p>
          <a:p>
            <a:pPr>
              <a:spcBef>
                <a:spcPct val="50000"/>
              </a:spcBef>
              <a:defRPr/>
            </a:pPr>
            <a:r>
              <a:rPr lang="en-US" b="1" dirty="0">
                <a:solidFill>
                  <a:prstClr val="black"/>
                </a:solidFill>
                <a:latin typeface="Arial" pitchFamily="34" charset="0"/>
              </a:rPr>
              <a:t>    Preparation</a:t>
            </a:r>
          </a:p>
        </p:txBody>
      </p:sp>
      <p:sp>
        <p:nvSpPr>
          <p:cNvPr id="20" name="Rectangle 9" descr="asphalt texture"/>
          <p:cNvSpPr>
            <a:spLocks noChangeArrowheads="1"/>
          </p:cNvSpPr>
          <p:nvPr/>
        </p:nvSpPr>
        <p:spPr bwMode="auto">
          <a:xfrm>
            <a:off x="6550443" y="1813166"/>
            <a:ext cx="2133600" cy="730892"/>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spcBef>
                <a:spcPct val="50000"/>
              </a:spcBef>
              <a:defRPr/>
            </a:pPr>
            <a:r>
              <a:rPr lang="en-US" b="1" dirty="0">
                <a:solidFill>
                  <a:prstClr val="white"/>
                </a:solidFill>
                <a:latin typeface="Arial" pitchFamily="34" charset="0"/>
              </a:rPr>
              <a:t>   over existing</a:t>
            </a:r>
          </a:p>
          <a:p>
            <a:pPr>
              <a:spcBef>
                <a:spcPct val="50000"/>
              </a:spcBef>
              <a:defRPr/>
            </a:pPr>
            <a:r>
              <a:rPr lang="en-US" b="1" dirty="0">
                <a:solidFill>
                  <a:prstClr val="white"/>
                </a:solidFill>
                <a:latin typeface="Arial" pitchFamily="34" charset="0"/>
              </a:rPr>
              <a:t>          HMA</a:t>
            </a:r>
          </a:p>
        </p:txBody>
      </p:sp>
      <p:sp>
        <p:nvSpPr>
          <p:cNvPr id="21" name="Rectangle 9" descr="asphalt texture"/>
          <p:cNvSpPr>
            <a:spLocks noChangeArrowheads="1"/>
          </p:cNvSpPr>
          <p:nvPr/>
        </p:nvSpPr>
        <p:spPr bwMode="auto">
          <a:xfrm>
            <a:off x="835418" y="3985629"/>
            <a:ext cx="2133600" cy="955589"/>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lgn="ctr">
              <a:spcBef>
                <a:spcPct val="50000"/>
              </a:spcBef>
              <a:defRPr/>
            </a:pPr>
            <a:r>
              <a:rPr lang="en-US" b="1" dirty="0">
                <a:solidFill>
                  <a:prstClr val="white"/>
                </a:solidFill>
                <a:latin typeface="Arial" pitchFamily="34" charset="0"/>
              </a:rPr>
              <a:t>  1.5” New HMA</a:t>
            </a:r>
          </a:p>
        </p:txBody>
      </p:sp>
      <p:sp>
        <p:nvSpPr>
          <p:cNvPr id="22" name="Rectangle 9" descr="asphalt texture"/>
          <p:cNvSpPr>
            <a:spLocks noChangeArrowheads="1"/>
          </p:cNvSpPr>
          <p:nvPr/>
        </p:nvSpPr>
        <p:spPr bwMode="auto">
          <a:xfrm>
            <a:off x="835418" y="4931559"/>
            <a:ext cx="2133600" cy="1499287"/>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lgn="ctr">
              <a:spcBef>
                <a:spcPct val="50000"/>
              </a:spcBef>
              <a:defRPr/>
            </a:pPr>
            <a:r>
              <a:rPr lang="en-US" sz="2400" b="1" dirty="0">
                <a:solidFill>
                  <a:prstClr val="white"/>
                </a:solidFill>
                <a:latin typeface="Arial" pitchFamily="34" charset="0"/>
              </a:rPr>
              <a:t>  +</a:t>
            </a:r>
          </a:p>
          <a:p>
            <a:pPr algn="ctr">
              <a:spcBef>
                <a:spcPct val="50000"/>
              </a:spcBef>
              <a:defRPr/>
            </a:pPr>
            <a:r>
              <a:rPr lang="en-US" b="1" dirty="0">
                <a:solidFill>
                  <a:prstClr val="white"/>
                </a:solidFill>
                <a:latin typeface="Arial" pitchFamily="34" charset="0"/>
              </a:rPr>
              <a:t>2” Hot In Place</a:t>
            </a:r>
          </a:p>
          <a:p>
            <a:pPr algn="ctr">
              <a:spcBef>
                <a:spcPct val="50000"/>
              </a:spcBef>
              <a:defRPr/>
            </a:pPr>
            <a:r>
              <a:rPr lang="en-US" b="1" dirty="0">
                <a:solidFill>
                  <a:prstClr val="white"/>
                </a:solidFill>
                <a:latin typeface="Arial" pitchFamily="34" charset="0"/>
              </a:rPr>
              <a:t>Recycle</a:t>
            </a:r>
          </a:p>
        </p:txBody>
      </p:sp>
      <p:sp>
        <p:nvSpPr>
          <p:cNvPr id="25" name="TextBox 24"/>
          <p:cNvSpPr txBox="1"/>
          <p:nvPr/>
        </p:nvSpPr>
        <p:spPr>
          <a:xfrm>
            <a:off x="8138944" y="6527104"/>
            <a:ext cx="1136077" cy="369332"/>
          </a:xfrm>
          <a:prstGeom prst="rect">
            <a:avLst/>
          </a:prstGeom>
          <a:noFill/>
        </p:spPr>
        <p:txBody>
          <a:bodyPr wrap="square" rtlCol="0">
            <a:spAutoFit/>
          </a:bodyPr>
          <a:lstStyle/>
          <a:p>
            <a:r>
              <a:rPr lang="en-US" dirty="0">
                <a:solidFill>
                  <a:prstClr val="black"/>
                </a:solidFill>
                <a:latin typeface="Calibri"/>
              </a:rPr>
              <a:t>Slide </a:t>
            </a:r>
            <a:fld id="{B3E58472-E0C7-48BE-B643-CCDA7DAEACF2}" type="slidenum">
              <a:rPr lang="en-US">
                <a:solidFill>
                  <a:prstClr val="black"/>
                </a:solidFill>
                <a:latin typeface="Calibri"/>
              </a:rPr>
              <a:pPr/>
              <a:t>17</a:t>
            </a:fld>
            <a:endParaRPr lang="en-US" dirty="0">
              <a:solidFill>
                <a:prstClr val="black"/>
              </a:solidFill>
              <a:latin typeface="Calibri"/>
            </a:endParaRPr>
          </a:p>
        </p:txBody>
      </p:sp>
      <p:sp>
        <p:nvSpPr>
          <p:cNvPr id="2" name="TextBox 1"/>
          <p:cNvSpPr txBox="1"/>
          <p:nvPr/>
        </p:nvSpPr>
        <p:spPr>
          <a:xfrm>
            <a:off x="0" y="410244"/>
            <a:ext cx="956583" cy="461665"/>
          </a:xfrm>
          <a:prstGeom prst="rect">
            <a:avLst/>
          </a:prstGeom>
          <a:noFill/>
        </p:spPr>
        <p:txBody>
          <a:bodyPr wrap="square" rtlCol="0">
            <a:spAutoFit/>
          </a:bodyPr>
          <a:lstStyle/>
          <a:p>
            <a:r>
              <a:rPr lang="en-US" sz="2400" b="1" dirty="0">
                <a:solidFill>
                  <a:srgbClr val="2B0B7B"/>
                </a:solidFill>
              </a:rPr>
              <a:t>ACET:</a:t>
            </a:r>
          </a:p>
        </p:txBody>
      </p:sp>
    </p:spTree>
    <p:extLst>
      <p:ext uri="{BB962C8B-B14F-4D97-AF65-F5344CB8AC3E}">
        <p14:creationId xmlns:p14="http://schemas.microsoft.com/office/powerpoint/2010/main" val="18485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4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69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09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1390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1390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195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20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2600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2900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3200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3200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3720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3770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4200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4300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4650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4750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5000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5100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3" grpId="0"/>
      <p:bldP spid="10" grpId="0"/>
      <p:bldP spid="11" grpId="0"/>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926160" y="919928"/>
            <a:ext cx="2743072" cy="4197351"/>
          </a:xfrm>
          <a:prstGeom prst="rect">
            <a:avLst/>
          </a:prstGeom>
          <a:noFill/>
        </p:spPr>
        <p:txBody>
          <a:bodyPr wrap="square" anchor="t"/>
          <a:lstStyle>
            <a:lvl1pPr lvl="0">
              <a:defRPr/>
            </a:lvl1pPr>
          </a:lstStyle>
          <a:p>
            <a:pPr marL="0" algn="ctr">
              <a:buNone/>
            </a:pPr>
            <a:r>
              <a:rPr sz="2400" u="sng" dirty="0">
                <a:latin typeface="Calibri" panose="020F0502020204030204" pitchFamily="34" charset="0"/>
              </a:rPr>
              <a:t>Maintenance</a:t>
            </a:r>
            <a:r>
              <a:rPr sz="2400" dirty="0">
                <a:latin typeface="Calibri" panose="020F0502020204030204" pitchFamily="34" charset="0"/>
              </a:rPr>
              <a:t> </a:t>
            </a:r>
          </a:p>
          <a:p>
            <a:pPr lvl="0" algn="l">
              <a:buChar char="•"/>
            </a:pPr>
            <a:r>
              <a:rPr sz="2400" dirty="0">
                <a:latin typeface="Calibri" panose="020F0502020204030204" pitchFamily="34" charset="0"/>
              </a:rPr>
              <a:t>Scarifying, reshaping, and restoring material losses</a:t>
            </a:r>
          </a:p>
          <a:p>
            <a:pPr lvl="0" algn="l">
              <a:buChar char="•"/>
            </a:pPr>
            <a:r>
              <a:rPr sz="2400" dirty="0">
                <a:latin typeface="Calibri" panose="020F0502020204030204" pitchFamily="34" charset="0"/>
              </a:rPr>
              <a:t>Applying dust palliatives </a:t>
            </a:r>
          </a:p>
          <a:p>
            <a:pPr lvl="0" algn="l">
              <a:buChar char="•"/>
            </a:pPr>
            <a:r>
              <a:rPr sz="2400" dirty="0">
                <a:latin typeface="Calibri" panose="020F0502020204030204" pitchFamily="34" charset="0"/>
              </a:rPr>
              <a:t>Nothing extensive or costly</a:t>
            </a:r>
          </a:p>
        </p:txBody>
      </p:sp>
      <p:sp>
        <p:nvSpPr>
          <p:cNvPr id="4" name="Text Placeholder 3"/>
          <p:cNvSpPr txBox="1">
            <a:spLocks noGrp="1"/>
          </p:cNvSpPr>
          <p:nvPr>
            <p:ph type="body" idx="2"/>
          </p:nvPr>
        </p:nvSpPr>
        <p:spPr>
          <a:xfrm>
            <a:off x="3818984" y="956937"/>
            <a:ext cx="2579077" cy="3173334"/>
          </a:xfrm>
          <a:prstGeom prst="rect">
            <a:avLst/>
          </a:prstGeom>
          <a:noFill/>
        </p:spPr>
        <p:txBody>
          <a:bodyPr wrap="square" anchor="t"/>
          <a:lstStyle>
            <a:lvl1pPr lvl="0">
              <a:defRPr/>
            </a:lvl1pPr>
          </a:lstStyle>
          <a:p>
            <a:pPr marL="0" algn="ctr">
              <a:buNone/>
            </a:pPr>
            <a:r>
              <a:rPr sz="2400" b="1" u="sng" dirty="0">
                <a:solidFill>
                  <a:srgbClr val="FF0000"/>
                </a:solidFill>
                <a:latin typeface="Calibri" panose="020F0502020204030204" pitchFamily="34" charset="0"/>
              </a:rPr>
              <a:t>3R</a:t>
            </a:r>
          </a:p>
          <a:p>
            <a:pPr lvl="0" algn="l">
              <a:buChar char="•"/>
            </a:pPr>
            <a:r>
              <a:rPr sz="2400" b="1" dirty="0">
                <a:solidFill>
                  <a:srgbClr val="FF0000"/>
                </a:solidFill>
                <a:latin typeface="Calibri" panose="020F0502020204030204" pitchFamily="34" charset="0"/>
              </a:rPr>
              <a:t>Add or modify guardrail  </a:t>
            </a:r>
          </a:p>
          <a:p>
            <a:pPr lvl="0" algn="l">
              <a:buChar char="•"/>
            </a:pPr>
            <a:r>
              <a:rPr sz="2400" b="1" dirty="0">
                <a:solidFill>
                  <a:srgbClr val="FF0000"/>
                </a:solidFill>
                <a:latin typeface="Calibri" panose="020F0502020204030204" pitchFamily="34" charset="0"/>
              </a:rPr>
              <a:t>Minor adjustments to vertical and/or horizontal alignment      </a:t>
            </a:r>
          </a:p>
        </p:txBody>
      </p:sp>
      <p:sp>
        <p:nvSpPr>
          <p:cNvPr id="5" name="TextBox 4"/>
          <p:cNvSpPr txBox="1"/>
          <p:nvPr/>
        </p:nvSpPr>
        <p:spPr>
          <a:xfrm>
            <a:off x="1"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 - Unpaved</a:t>
            </a:r>
          </a:p>
        </p:txBody>
      </p:sp>
      <p:sp>
        <p:nvSpPr>
          <p:cNvPr id="6" name="Text Placeholder 2"/>
          <p:cNvSpPr txBox="1">
            <a:spLocks/>
          </p:cNvSpPr>
          <p:nvPr/>
        </p:nvSpPr>
        <p:spPr>
          <a:xfrm>
            <a:off x="6731172" y="897702"/>
            <a:ext cx="2236421" cy="4197351"/>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algn="ctr">
              <a:buNone/>
            </a:pPr>
            <a:r>
              <a:rPr lang="en-US" sz="2400" u="sng" kern="0" dirty="0">
                <a:latin typeface="Calibri" panose="020F0502020204030204" pitchFamily="34" charset="0"/>
              </a:rPr>
              <a:t>Reconstructed</a:t>
            </a:r>
            <a:r>
              <a:rPr lang="en-US" sz="2400" kern="0" dirty="0">
                <a:latin typeface="Calibri" panose="020F0502020204030204" pitchFamily="34" charset="0"/>
              </a:rPr>
              <a:t> </a:t>
            </a:r>
          </a:p>
          <a:p>
            <a:r>
              <a:rPr lang="en-US" sz="2400" kern="0" dirty="0">
                <a:latin typeface="Calibri" panose="020F0502020204030204" pitchFamily="34" charset="0"/>
              </a:rPr>
              <a:t>Replacement of entire existing base   </a:t>
            </a:r>
          </a:p>
        </p:txBody>
      </p:sp>
      <p:sp>
        <p:nvSpPr>
          <p:cNvPr id="7" name="TextBox 6"/>
          <p:cNvSpPr txBox="1"/>
          <p:nvPr/>
        </p:nvSpPr>
        <p:spPr>
          <a:xfrm>
            <a:off x="4876800" y="6150114"/>
            <a:ext cx="4267201" cy="707886"/>
          </a:xfrm>
          <a:prstGeom prst="rect">
            <a:avLst/>
          </a:prstGeom>
          <a:noFill/>
        </p:spPr>
        <p:txBody>
          <a:bodyPr wrap="square" rtlCol="0">
            <a:spAutoFit/>
          </a:bodyPr>
          <a:lstStyle/>
          <a:p>
            <a:r>
              <a:rPr lang="en-US" sz="2000" dirty="0">
                <a:solidFill>
                  <a:prstClr val="black"/>
                </a:solidFill>
                <a:latin typeface="Calibri"/>
              </a:rPr>
              <a:t>428 NAC 2-001.03A1d4, Page 40</a:t>
            </a:r>
          </a:p>
          <a:p>
            <a:r>
              <a:rPr lang="en-US" sz="2000" dirty="0">
                <a:solidFill>
                  <a:prstClr val="black"/>
                </a:solidFill>
              </a:rPr>
              <a:t>428 NAC 2-003 (Maintenance) Page 88</a:t>
            </a:r>
          </a:p>
        </p:txBody>
      </p:sp>
      <p:sp>
        <p:nvSpPr>
          <p:cNvPr id="8" name="TextBox 7"/>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3E8C49FA-50F4-4E42-AC33-9C056F9C6EC6}" type="slidenum">
              <a:rPr lang="en-US">
                <a:solidFill>
                  <a:prstClr val="black"/>
                </a:solidFill>
                <a:latin typeface="Calibri"/>
              </a:rPr>
              <a:pPr/>
              <a:t>18</a:t>
            </a:fld>
            <a:endParaRPr lang="en-US" dirty="0">
              <a:solidFill>
                <a:prstClr val="black"/>
              </a:solidFill>
              <a:latin typeface="Calibri"/>
            </a:endParaRPr>
          </a:p>
        </p:txBody>
      </p:sp>
      <p:sp>
        <p:nvSpPr>
          <p:cNvPr id="9" name="TextBox 8"/>
          <p:cNvSpPr txBox="1"/>
          <p:nvPr/>
        </p:nvSpPr>
        <p:spPr>
          <a:xfrm>
            <a:off x="861776" y="364159"/>
            <a:ext cx="3329225" cy="400110"/>
          </a:xfrm>
          <a:prstGeom prst="rect">
            <a:avLst/>
          </a:prstGeom>
          <a:noFill/>
        </p:spPr>
        <p:txBody>
          <a:bodyPr wrap="square" rtlCol="0">
            <a:spAutoFit/>
          </a:bodyPr>
          <a:lstStyle/>
          <a:p>
            <a:r>
              <a:rPr lang="en-US" sz="2000" b="1" dirty="0">
                <a:solidFill>
                  <a:srgbClr val="002060"/>
                </a:solidFill>
              </a:rPr>
              <a:t>Quick, Short-term, low cost</a:t>
            </a:r>
          </a:p>
        </p:txBody>
      </p:sp>
      <p:cxnSp>
        <p:nvCxnSpPr>
          <p:cNvPr id="10" name="Straight Arrow Connector 9"/>
          <p:cNvCxnSpPr/>
          <p:nvPr/>
        </p:nvCxnSpPr>
        <p:spPr>
          <a:xfrm>
            <a:off x="3972475" y="557925"/>
            <a:ext cx="2167070" cy="0"/>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39545" y="364159"/>
            <a:ext cx="3004456" cy="400110"/>
          </a:xfrm>
          <a:prstGeom prst="rect">
            <a:avLst/>
          </a:prstGeom>
          <a:noFill/>
        </p:spPr>
        <p:txBody>
          <a:bodyPr wrap="square" rtlCol="0">
            <a:spAutoFit/>
          </a:bodyPr>
          <a:lstStyle/>
          <a:p>
            <a:r>
              <a:rPr lang="en-US" sz="2000" b="1" dirty="0">
                <a:solidFill>
                  <a:srgbClr val="002060"/>
                </a:solidFill>
              </a:rPr>
              <a:t>Longer lasting, higher cost  </a:t>
            </a:r>
          </a:p>
        </p:txBody>
      </p:sp>
      <p:pic>
        <p:nvPicPr>
          <p:cNvPr id="2" name="Picture 1"/>
          <p:cNvPicPr>
            <a:picLocks noChangeAspect="1"/>
          </p:cNvPicPr>
          <p:nvPr/>
        </p:nvPicPr>
        <p:blipFill>
          <a:blip r:embed="rId3"/>
          <a:stretch>
            <a:fillRect/>
          </a:stretch>
        </p:blipFill>
        <p:spPr>
          <a:xfrm>
            <a:off x="3344410" y="4130271"/>
            <a:ext cx="4066040" cy="1963140"/>
          </a:xfrm>
          <a:prstGeom prst="rect">
            <a:avLst/>
          </a:prstGeom>
        </p:spPr>
      </p:pic>
      <p:sp>
        <p:nvSpPr>
          <p:cNvPr id="20" name="TextBox 19"/>
          <p:cNvSpPr txBox="1"/>
          <p:nvPr/>
        </p:nvSpPr>
        <p:spPr>
          <a:xfrm>
            <a:off x="7044120" y="3514467"/>
            <a:ext cx="2060881" cy="1323439"/>
          </a:xfrm>
          <a:prstGeom prst="rect">
            <a:avLst/>
          </a:prstGeom>
          <a:noFill/>
        </p:spPr>
        <p:txBody>
          <a:bodyPr wrap="square" rtlCol="0">
            <a:spAutoFit/>
          </a:bodyPr>
          <a:lstStyle/>
          <a:p>
            <a:pPr algn="r"/>
            <a:r>
              <a:rPr lang="en-US" sz="4000" dirty="0"/>
              <a:t>Unpaved Roads</a:t>
            </a:r>
          </a:p>
        </p:txBody>
      </p:sp>
    </p:spTree>
    <p:extLst>
      <p:ext uri="{BB962C8B-B14F-4D97-AF65-F5344CB8AC3E}">
        <p14:creationId xmlns:p14="http://schemas.microsoft.com/office/powerpoint/2010/main" val="38420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12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27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32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142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186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237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3100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3650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373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3860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4420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4720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5020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uiExpand="1" build="p"/>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0"/>
            <a:ext cx="8229600" cy="1146175"/>
          </a:xfrm>
          <a:prstGeom prst="rect">
            <a:avLst/>
          </a:prstGeom>
          <a:noFill/>
        </p:spPr>
        <p:txBody>
          <a:bodyPr wrap="square" anchor="ctr"/>
          <a:lstStyle>
            <a:lvl1pPr lvl="0">
              <a:defRPr/>
            </a:lvl1pPr>
          </a:lstStyle>
          <a:p>
            <a:pPr lvl="0" algn="ctr"/>
            <a:r>
              <a:rPr dirty="0"/>
              <a:t>3R Work Scope Examples  </a:t>
            </a:r>
          </a:p>
        </p:txBody>
      </p:sp>
      <p:sp>
        <p:nvSpPr>
          <p:cNvPr id="3" name="Text Placeholder 2"/>
          <p:cNvSpPr txBox="1">
            <a:spLocks noGrp="1"/>
          </p:cNvSpPr>
          <p:nvPr>
            <p:ph type="body" idx="1"/>
          </p:nvPr>
        </p:nvSpPr>
        <p:spPr>
          <a:xfrm>
            <a:off x="917164" y="1071742"/>
            <a:ext cx="4204111" cy="5188382"/>
          </a:xfrm>
          <a:prstGeom prst="rect">
            <a:avLst/>
          </a:prstGeom>
          <a:noFill/>
        </p:spPr>
        <p:txBody>
          <a:bodyPr wrap="square" anchor="t"/>
          <a:lstStyle>
            <a:lvl1pPr lvl="0">
              <a:defRPr/>
            </a:lvl1pPr>
          </a:lstStyle>
          <a:p>
            <a:pPr lvl="0" algn="l">
              <a:buChar char="•"/>
            </a:pPr>
            <a:r>
              <a:rPr dirty="0">
                <a:latin typeface="Calibri" panose="020F0502020204030204" pitchFamily="34" charset="0"/>
              </a:rPr>
              <a:t>Resurfacing </a:t>
            </a:r>
            <a:r>
              <a:rPr lang="en-US" dirty="0">
                <a:latin typeface="Calibri" panose="020F0502020204030204" pitchFamily="34" charset="0"/>
              </a:rPr>
              <a:t>2(+)”-6”</a:t>
            </a:r>
            <a:r>
              <a:rPr dirty="0">
                <a:latin typeface="Calibri" panose="020F0502020204030204" pitchFamily="34" charset="0"/>
              </a:rPr>
              <a:t> </a:t>
            </a:r>
          </a:p>
          <a:p>
            <a:pPr lvl="0" algn="l">
              <a:buChar char="•"/>
            </a:pPr>
            <a:r>
              <a:rPr dirty="0">
                <a:latin typeface="Calibri" panose="020F0502020204030204" pitchFamily="34" charset="0"/>
              </a:rPr>
              <a:t>Lane widening  </a:t>
            </a:r>
          </a:p>
          <a:p>
            <a:pPr lvl="0" algn="l">
              <a:buChar char="•"/>
            </a:pPr>
            <a:r>
              <a:rPr dirty="0">
                <a:latin typeface="Calibri" panose="020F0502020204030204" pitchFamily="34" charset="0"/>
              </a:rPr>
              <a:t>Shoulder  widening</a:t>
            </a:r>
          </a:p>
          <a:p>
            <a:pPr lvl="0" algn="l">
              <a:buChar char="•"/>
            </a:pPr>
            <a:r>
              <a:rPr lang="en-US" dirty="0">
                <a:latin typeface="Calibri" panose="020F0502020204030204" pitchFamily="34" charset="0"/>
              </a:rPr>
              <a:t>Curves – Minor or “Spot” C</a:t>
            </a:r>
            <a:r>
              <a:rPr dirty="0">
                <a:latin typeface="Calibri" panose="020F0502020204030204" pitchFamily="34" charset="0"/>
              </a:rPr>
              <a:t>orrection</a:t>
            </a:r>
            <a:r>
              <a:rPr lang="en-US" dirty="0">
                <a:latin typeface="Calibri" panose="020F0502020204030204" pitchFamily="34" charset="0"/>
              </a:rPr>
              <a:t>s</a:t>
            </a:r>
          </a:p>
          <a:p>
            <a:pPr lvl="1" algn="l">
              <a:buChar char="•"/>
            </a:pPr>
            <a:r>
              <a:rPr lang="en-US" dirty="0">
                <a:latin typeface="Calibri" panose="020F0502020204030204" pitchFamily="34" charset="0"/>
              </a:rPr>
              <a:t>Vertical</a:t>
            </a:r>
          </a:p>
          <a:p>
            <a:pPr lvl="1" algn="l">
              <a:buFontTx/>
              <a:buChar char="•"/>
            </a:pPr>
            <a:r>
              <a:rPr lang="en-US" dirty="0">
                <a:latin typeface="Calibri" panose="020F0502020204030204" pitchFamily="34" charset="0"/>
              </a:rPr>
              <a:t>Superelevation </a:t>
            </a:r>
          </a:p>
          <a:p>
            <a:pPr lvl="1" algn="l">
              <a:buChar char="•"/>
            </a:pPr>
            <a:r>
              <a:rPr lang="en-US" dirty="0">
                <a:latin typeface="Calibri" panose="020F0502020204030204" pitchFamily="34" charset="0"/>
              </a:rPr>
              <a:t>Horizontal radius</a:t>
            </a:r>
          </a:p>
          <a:p>
            <a:pPr lvl="0" algn="l">
              <a:buChar char="•"/>
            </a:pPr>
            <a:r>
              <a:rPr dirty="0">
                <a:latin typeface="Calibri" panose="020F0502020204030204" pitchFamily="34" charset="0"/>
              </a:rPr>
              <a:t>Roadside obstacles  removal or protection  </a:t>
            </a:r>
          </a:p>
        </p:txBody>
      </p:sp>
      <p:sp>
        <p:nvSpPr>
          <p:cNvPr id="4" name="Text Placeholder 3"/>
          <p:cNvSpPr txBox="1">
            <a:spLocks noGrp="1"/>
          </p:cNvSpPr>
          <p:nvPr>
            <p:ph type="body" idx="2"/>
          </p:nvPr>
        </p:nvSpPr>
        <p:spPr>
          <a:xfrm>
            <a:off x="5094962" y="1151333"/>
            <a:ext cx="4022725" cy="5029200"/>
          </a:xfrm>
          <a:prstGeom prst="rect">
            <a:avLst/>
          </a:prstGeom>
          <a:noFill/>
        </p:spPr>
        <p:txBody>
          <a:bodyPr wrap="square" anchor="t"/>
          <a:lstStyle>
            <a:lvl1pPr lvl="0">
              <a:defRPr/>
            </a:lvl1pPr>
          </a:lstStyle>
          <a:p>
            <a:pPr lvl="0" algn="l">
              <a:buChar char="•"/>
            </a:pPr>
            <a:r>
              <a:rPr dirty="0">
                <a:latin typeface="Calibri"/>
              </a:rPr>
              <a:t>Guardrail and bridge rail upgrade</a:t>
            </a:r>
          </a:p>
          <a:p>
            <a:pPr lvl="0" algn="l">
              <a:buChar char="•"/>
            </a:pPr>
            <a:r>
              <a:rPr lang="en-US" dirty="0">
                <a:latin typeface="Calibri"/>
              </a:rPr>
              <a:t>Bridge s</a:t>
            </a:r>
            <a:r>
              <a:rPr dirty="0">
                <a:latin typeface="Calibri"/>
              </a:rPr>
              <a:t>uperstructure  replacement  </a:t>
            </a:r>
          </a:p>
          <a:p>
            <a:pPr lvl="0" algn="l">
              <a:buChar char="•"/>
            </a:pPr>
            <a:r>
              <a:rPr dirty="0">
                <a:latin typeface="Calibri"/>
              </a:rPr>
              <a:t>Bridge widening</a:t>
            </a:r>
          </a:p>
          <a:p>
            <a:pPr lvl="0" algn="l">
              <a:buChar char="•"/>
            </a:pPr>
            <a:r>
              <a:rPr dirty="0">
                <a:latin typeface="Calibri"/>
              </a:rPr>
              <a:t>Bridge thin bonded PCC overlay</a:t>
            </a:r>
            <a:endParaRPr lang="en-US" dirty="0">
              <a:latin typeface="Calibri"/>
            </a:endParaRPr>
          </a:p>
          <a:p>
            <a:pPr lvl="0" algn="l">
              <a:buChar char="•"/>
            </a:pPr>
            <a:r>
              <a:rPr lang="en-US" dirty="0">
                <a:latin typeface="Calibri"/>
              </a:rPr>
              <a:t>Culvert extension</a:t>
            </a:r>
            <a:endParaRPr dirty="0">
              <a:latin typeface="Calibri"/>
            </a:endParaRPr>
          </a:p>
        </p:txBody>
      </p:sp>
      <p:sp>
        <p:nvSpPr>
          <p:cNvPr id="5" name="TextBox 4"/>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6" name="TextBox 5"/>
          <p:cNvSpPr txBox="1"/>
          <p:nvPr/>
        </p:nvSpPr>
        <p:spPr>
          <a:xfrm>
            <a:off x="5645426" y="6260124"/>
            <a:ext cx="3498574" cy="400110"/>
          </a:xfrm>
          <a:prstGeom prst="rect">
            <a:avLst/>
          </a:prstGeom>
          <a:noFill/>
        </p:spPr>
        <p:txBody>
          <a:bodyPr wrap="square" rtlCol="0">
            <a:spAutoFit/>
          </a:bodyPr>
          <a:lstStyle/>
          <a:p>
            <a:r>
              <a:rPr lang="en-US" sz="2000" dirty="0">
                <a:solidFill>
                  <a:prstClr val="black"/>
                </a:solidFill>
                <a:latin typeface="Calibri"/>
              </a:rPr>
              <a:t>428 NAC 2-001.03A1c, Page 38</a:t>
            </a:r>
          </a:p>
        </p:txBody>
      </p:sp>
      <p:sp>
        <p:nvSpPr>
          <p:cNvPr id="7" name="TextBox 6"/>
          <p:cNvSpPr txBox="1"/>
          <p:nvPr/>
        </p:nvSpPr>
        <p:spPr>
          <a:xfrm>
            <a:off x="4074509" y="6290899"/>
            <a:ext cx="1136077" cy="369332"/>
          </a:xfrm>
          <a:prstGeom prst="rect">
            <a:avLst/>
          </a:prstGeom>
          <a:noFill/>
        </p:spPr>
        <p:txBody>
          <a:bodyPr wrap="square" rtlCol="0">
            <a:spAutoFit/>
          </a:bodyPr>
          <a:lstStyle/>
          <a:p>
            <a:r>
              <a:rPr lang="en-US" dirty="0">
                <a:solidFill>
                  <a:prstClr val="black"/>
                </a:solidFill>
                <a:latin typeface="Calibri"/>
              </a:rPr>
              <a:t>Slide </a:t>
            </a:r>
            <a:fld id="{67495B48-268D-4AE5-9A0E-B0299117830C}" type="slidenum">
              <a:rPr lang="en-US">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8904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270" y="64567"/>
            <a:ext cx="8136565" cy="1104819"/>
          </a:xfrm>
        </p:spPr>
        <p:txBody>
          <a:bodyPr/>
          <a:lstStyle/>
          <a:p>
            <a:r>
              <a:rPr lang="en-US" dirty="0"/>
              <a:t>Terminology and Acronyms </a:t>
            </a:r>
            <a:br>
              <a:rPr lang="en-US" dirty="0"/>
            </a:br>
            <a:r>
              <a:rPr lang="en-US" sz="2800" dirty="0"/>
              <a:t>used in this video</a:t>
            </a:r>
          </a:p>
        </p:txBody>
      </p:sp>
      <p:sp>
        <p:nvSpPr>
          <p:cNvPr id="3" name="Subtitle 2"/>
          <p:cNvSpPr>
            <a:spLocks noGrp="1"/>
          </p:cNvSpPr>
          <p:nvPr>
            <p:ph type="subTitle" idx="1"/>
          </p:nvPr>
        </p:nvSpPr>
        <p:spPr>
          <a:xfrm>
            <a:off x="951722" y="1144912"/>
            <a:ext cx="7949682" cy="5713087"/>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 = “The Rule”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p>
          <a:p>
            <a:pPr marL="514350" indent="-514350">
              <a:buFont typeface="+mj-lt"/>
              <a:buAutoNum type="alphaLcParenR"/>
            </a:pPr>
            <a:r>
              <a:rPr lang="en-US" sz="2400" dirty="0">
                <a:latin typeface="Calibri"/>
              </a:rPr>
              <a:t>ACET = </a:t>
            </a:r>
            <a:r>
              <a:rPr lang="en-US" sz="2400" b="1" dirty="0">
                <a:latin typeface="Calibri"/>
              </a:rPr>
              <a:t>A</a:t>
            </a:r>
            <a:r>
              <a:rPr lang="en-US" sz="2400" dirty="0">
                <a:latin typeface="Calibri"/>
              </a:rPr>
              <a:t>sphaltic </a:t>
            </a:r>
            <a:r>
              <a:rPr lang="en-US" sz="2400" b="1" dirty="0">
                <a:latin typeface="Calibri"/>
              </a:rPr>
              <a:t>C</a:t>
            </a:r>
            <a:r>
              <a:rPr lang="en-US" sz="2400" dirty="0">
                <a:latin typeface="Calibri"/>
              </a:rPr>
              <a:t>oncrete </a:t>
            </a:r>
            <a:r>
              <a:rPr lang="en-US" sz="2400" b="1" dirty="0">
                <a:latin typeface="Calibri"/>
              </a:rPr>
              <a:t>E</a:t>
            </a:r>
            <a:r>
              <a:rPr lang="en-US" sz="2400" dirty="0">
                <a:latin typeface="Calibri"/>
              </a:rPr>
              <a:t>quivalent </a:t>
            </a:r>
            <a:r>
              <a:rPr lang="en-US" sz="2400" b="1" dirty="0">
                <a:latin typeface="Calibri"/>
              </a:rPr>
              <a:t>T</a:t>
            </a:r>
            <a:r>
              <a:rPr lang="en-US" sz="2400" dirty="0">
                <a:latin typeface="Calibri"/>
              </a:rPr>
              <a:t>hickness </a:t>
            </a:r>
            <a:endParaRPr lang="en-US" sz="2400" dirty="0"/>
          </a:p>
        </p:txBody>
      </p:sp>
      <p:sp>
        <p:nvSpPr>
          <p:cNvPr id="8" name="Slide Number Placeholder 7"/>
          <p:cNvSpPr>
            <a:spLocks noGrp="1"/>
          </p:cNvSpPr>
          <p:nvPr>
            <p:ph type="sldNum" idx="4"/>
          </p:nvPr>
        </p:nvSpPr>
        <p:spPr>
          <a:xfrm>
            <a:off x="8193600" y="6381749"/>
            <a:ext cx="87447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0775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11090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09" y="667935"/>
            <a:ext cx="3022600" cy="723900"/>
          </a:xfrm>
        </p:spPr>
        <p:txBody>
          <a:bodyPr/>
          <a:lstStyle/>
          <a:p>
            <a:pPr algn="ctr"/>
            <a:r>
              <a:rPr lang="en-US" dirty="0">
                <a:latin typeface="+mj-lt"/>
              </a:rPr>
              <a:t>Resurfacing</a:t>
            </a:r>
          </a:p>
        </p:txBody>
      </p:sp>
      <p:sp>
        <p:nvSpPr>
          <p:cNvPr id="3" name="Content Placeholder 2"/>
          <p:cNvSpPr>
            <a:spLocks noGrp="1"/>
          </p:cNvSpPr>
          <p:nvPr>
            <p:ph idx="4294967295"/>
          </p:nvPr>
        </p:nvSpPr>
        <p:spPr>
          <a:xfrm>
            <a:off x="0" y="1600200"/>
            <a:ext cx="7620000" cy="4800600"/>
          </a:xfrm>
        </p:spPr>
        <p:txBody>
          <a:bodyPr/>
          <a:lstStyle/>
          <a:p>
            <a:pPr marL="114297" indent="0">
              <a:buNone/>
            </a:pPr>
            <a:endParaRPr lang="en-US" dirty="0"/>
          </a:p>
          <a:p>
            <a:pPr marL="114297" indent="0">
              <a:buNone/>
            </a:pPr>
            <a:endParaRPr lang="en-US" dirty="0"/>
          </a:p>
        </p:txBody>
      </p:sp>
      <p:sp>
        <p:nvSpPr>
          <p:cNvPr id="6" name="TextBox 5"/>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96" y="2878924"/>
            <a:ext cx="3690213" cy="3690213"/>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004" y="252788"/>
            <a:ext cx="4614965" cy="26948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821023" y="3492507"/>
            <a:ext cx="3801669" cy="24630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a:solidFill>
                  <a:srgbClr val="1F497D"/>
                </a:solidFill>
                <a:latin typeface="+mn-lt"/>
              </a:rPr>
              <a:t>Thicker Layers for Longer Lifespan</a:t>
            </a:r>
          </a:p>
        </p:txBody>
      </p:sp>
      <p:sp>
        <p:nvSpPr>
          <p:cNvPr id="13" name="TextBox 12"/>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C1D7CAE7-8324-48A9-9EB0-531AFA439EF4}" type="slidenum">
              <a:rPr lang="en-US">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428264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689" y="216747"/>
            <a:ext cx="7317027" cy="1143000"/>
          </a:xfrm>
        </p:spPr>
        <p:txBody>
          <a:bodyPr/>
          <a:lstStyle/>
          <a:p>
            <a:pPr algn="ctr"/>
            <a:r>
              <a:rPr lang="en-US" dirty="0">
                <a:latin typeface="+mj-lt"/>
              </a:rPr>
              <a:t>Add an Auxiliary Lane</a:t>
            </a:r>
          </a:p>
        </p:txBody>
      </p:sp>
      <p:pic>
        <p:nvPicPr>
          <p:cNvPr id="6" name="Picture 2" descr="D:\Fuzz Photos\33rd, Holdrege - X\MVC-002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7603" y="1608969"/>
            <a:ext cx="5791200" cy="434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7" name="TextBox 6"/>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72E2B205-AF9B-42E4-8BDB-15D153D44778}" type="slidenum">
              <a:rPr lang="en-US">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4284214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703" y="279998"/>
            <a:ext cx="7317027" cy="1143000"/>
          </a:xfrm>
        </p:spPr>
        <p:txBody>
          <a:bodyPr/>
          <a:lstStyle/>
          <a:p>
            <a:pPr algn="ctr"/>
            <a:r>
              <a:rPr lang="en-US" dirty="0">
                <a:latin typeface="+mj-lt"/>
              </a:rPr>
              <a:t>Minor Widening - </a:t>
            </a:r>
            <a:br>
              <a:rPr lang="en-US" sz="4800" dirty="0">
                <a:latin typeface="+mj-lt"/>
              </a:rPr>
            </a:br>
            <a:r>
              <a:rPr lang="en-US" dirty="0">
                <a:latin typeface="+mj-lt"/>
              </a:rPr>
              <a:t>Lanes and Shoulders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5841" y="1546405"/>
            <a:ext cx="6450753" cy="4838066"/>
          </a:xfrm>
        </p:spPr>
      </p:pic>
      <p:sp>
        <p:nvSpPr>
          <p:cNvPr id="9" name="TextBox 8"/>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6" name="TextBox 5"/>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2E68562C-1EA5-4016-BCCE-368388CFC593}" type="slidenum">
              <a:rPr lang="en-US">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191963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794" y="51889"/>
            <a:ext cx="6248400" cy="1249363"/>
          </a:xfrm>
        </p:spPr>
        <p:txBody>
          <a:bodyPr/>
          <a:lstStyle/>
          <a:p>
            <a:pPr algn="ctr"/>
            <a:r>
              <a:rPr lang="en-US" dirty="0">
                <a:latin typeface="+mj-lt"/>
              </a:rPr>
              <a:t>Minor Alterations -</a:t>
            </a:r>
            <a:br>
              <a:rPr lang="en-US" dirty="0">
                <a:latin typeface="+mj-lt"/>
              </a:rPr>
            </a:br>
            <a:r>
              <a:rPr lang="en-US" dirty="0">
                <a:latin typeface="+mj-lt"/>
              </a:rPr>
              <a:t>Grades and Curves</a:t>
            </a:r>
            <a:endParaRPr lang="en-US" sz="6000" dirty="0">
              <a:latin typeface="+mj-lt"/>
            </a:endParaRPr>
          </a:p>
        </p:txBody>
      </p:sp>
      <p:pic>
        <p:nvPicPr>
          <p:cNvPr id="6" name="Picture 2" descr="D:\Fuzz Photos\70th Adams- Aylesworth\MVC-003F.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35794" y="1583871"/>
            <a:ext cx="6400800" cy="48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7" name="TextBox 6"/>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1EACC1ED-CAA9-4414-88DC-091D56638A4F}" type="slidenum">
              <a:rPr lang="en-US">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116691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323" y="0"/>
            <a:ext cx="6908800" cy="1143000"/>
          </a:xfrm>
        </p:spPr>
        <p:txBody>
          <a:bodyPr/>
          <a:lstStyle/>
          <a:p>
            <a:pPr algn="ctr"/>
            <a:r>
              <a:rPr lang="en-US" dirty="0">
                <a:solidFill>
                  <a:schemeClr val="tx1"/>
                </a:solidFill>
                <a:latin typeface="+mj-lt"/>
              </a:rPr>
              <a:t>Rehabilitation - Before</a:t>
            </a:r>
          </a:p>
        </p:txBody>
      </p:sp>
      <p:pic>
        <p:nvPicPr>
          <p:cNvPr id="8194" name="Picture 2" descr="C:\Users\dor24007\AppData\Local\Microsoft\Windows\Temporary Internet Files\Content.Outlook\7S5LSEC7\56th 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123" y="1143001"/>
            <a:ext cx="6858000" cy="5143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9" name="TextBox 8"/>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A8CAA2FD-1294-4131-A979-E002D57EF02A}" type="slidenum">
              <a:rPr lang="en-US">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123050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714" b="-20714"/>
          <a:stretch/>
        </p:blipFill>
        <p:spPr>
          <a:xfrm>
            <a:off x="2286003" y="1463040"/>
            <a:ext cx="4762005" cy="6804267"/>
          </a:xfrm>
          <a:prstGeom prst="rect">
            <a:avLst/>
          </a:prstGeom>
        </p:spPr>
      </p:pic>
      <p:sp>
        <p:nvSpPr>
          <p:cNvPr id="2" name="Title 1"/>
          <p:cNvSpPr>
            <a:spLocks noGrp="1"/>
          </p:cNvSpPr>
          <p:nvPr>
            <p:ph type="title"/>
          </p:nvPr>
        </p:nvSpPr>
        <p:spPr>
          <a:xfrm>
            <a:off x="1238005" y="0"/>
            <a:ext cx="6858000" cy="1143000"/>
          </a:xfrm>
        </p:spPr>
        <p:txBody>
          <a:bodyPr/>
          <a:lstStyle/>
          <a:p>
            <a:pPr algn="ctr"/>
            <a:r>
              <a:rPr lang="en-US" dirty="0">
                <a:solidFill>
                  <a:schemeClr val="tx1"/>
                </a:solidFill>
                <a:latin typeface="+mj-lt"/>
              </a:rPr>
              <a:t>Rehabilitation - After</a:t>
            </a:r>
          </a:p>
        </p:txBody>
      </p:sp>
      <p:sp>
        <p:nvSpPr>
          <p:cNvPr id="6" name="TextBox 5"/>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9" name="TextBox 8"/>
          <p:cNvSpPr txBox="1"/>
          <p:nvPr/>
        </p:nvSpPr>
        <p:spPr>
          <a:xfrm>
            <a:off x="8036594" y="6384471"/>
            <a:ext cx="1172196" cy="369332"/>
          </a:xfrm>
          <a:prstGeom prst="rect">
            <a:avLst/>
          </a:prstGeom>
          <a:noFill/>
        </p:spPr>
        <p:txBody>
          <a:bodyPr wrap="square" rtlCol="0">
            <a:spAutoFit/>
          </a:bodyPr>
          <a:lstStyle/>
          <a:p>
            <a:r>
              <a:rPr lang="en-US" dirty="0">
                <a:solidFill>
                  <a:prstClr val="black"/>
                </a:solidFill>
                <a:latin typeface="Calibri"/>
              </a:rPr>
              <a:t>Slide </a:t>
            </a:r>
            <a:fld id="{7C0B87AF-BF4F-4020-966D-3E4452D9C9F0}" type="slidenum">
              <a:rPr lang="en-US">
                <a:solidFill>
                  <a:prstClr val="black"/>
                </a:solidFill>
                <a:latin typeface="Calibri"/>
              </a:rPr>
              <a:pPr/>
              <a:t>25</a:t>
            </a:fld>
            <a:endParaRPr lang="en-US" dirty="0">
              <a:solidFill>
                <a:prstClr val="black"/>
              </a:solidFill>
              <a:latin typeface="Calibri"/>
            </a:endParaRPr>
          </a:p>
        </p:txBody>
      </p:sp>
      <p:sp>
        <p:nvSpPr>
          <p:cNvPr id="4" name="TextBox 3"/>
          <p:cNvSpPr txBox="1"/>
          <p:nvPr/>
        </p:nvSpPr>
        <p:spPr>
          <a:xfrm>
            <a:off x="7284740" y="2521059"/>
            <a:ext cx="1924050" cy="1815882"/>
          </a:xfrm>
          <a:prstGeom prst="rect">
            <a:avLst/>
          </a:prstGeom>
          <a:noFill/>
        </p:spPr>
        <p:txBody>
          <a:bodyPr wrap="square" rtlCol="0">
            <a:spAutoFit/>
          </a:bodyPr>
          <a:lstStyle/>
          <a:p>
            <a:r>
              <a:rPr lang="en-US" sz="2800" dirty="0"/>
              <a:t>Change to 2-lane with TWLTL and Resurface</a:t>
            </a:r>
          </a:p>
        </p:txBody>
      </p:sp>
    </p:spTree>
    <p:extLst>
      <p:ext uri="{BB962C8B-B14F-4D97-AF65-F5344CB8AC3E}">
        <p14:creationId xmlns:p14="http://schemas.microsoft.com/office/powerpoint/2010/main" val="283574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97" y="2"/>
            <a:ext cx="7607804" cy="660971"/>
          </a:xfrm>
        </p:spPr>
        <p:txBody>
          <a:bodyPr/>
          <a:lstStyle/>
          <a:p>
            <a:pPr algn="ctr"/>
            <a:r>
              <a:rPr lang="en-US" sz="3200" dirty="0">
                <a:solidFill>
                  <a:schemeClr val="bg1"/>
                </a:solidFill>
              </a:rPr>
              <a:t>3R - Allowed Scope</a:t>
            </a:r>
          </a:p>
        </p:txBody>
      </p:sp>
      <p:sp>
        <p:nvSpPr>
          <p:cNvPr id="4" name="TextBox 3"/>
          <p:cNvSpPr txBox="1"/>
          <p:nvPr/>
        </p:nvSpPr>
        <p:spPr>
          <a:xfrm>
            <a:off x="2057400" y="1905000"/>
            <a:ext cx="4800600" cy="369332"/>
          </a:xfrm>
          <a:prstGeom prst="rect">
            <a:avLst/>
          </a:prstGeom>
          <a:noFill/>
        </p:spPr>
        <p:txBody>
          <a:bodyPr wrap="square" rtlCol="0">
            <a:spAutoFit/>
          </a:bodyPr>
          <a:lstStyle/>
          <a:p>
            <a:r>
              <a:rPr lang="en-US" dirty="0">
                <a:solidFill>
                  <a:prstClr val="black"/>
                </a:solidFill>
                <a:latin typeface="Calibri"/>
              </a:rPr>
              <a:t>Insert Picture Mark sends</a:t>
            </a:r>
          </a:p>
        </p:txBody>
      </p:sp>
      <p:pic>
        <p:nvPicPr>
          <p:cNvPr id="6" name="Picture 2" descr="C:\3R Stds\Public Involvement\Temp Files 2015 Bridge Conf\Deck Patch w ACC\S103_05579_ER_20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688" y="953849"/>
            <a:ext cx="3484880" cy="26136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138097" y="61278"/>
            <a:ext cx="4206063" cy="7921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solidFill>
                  <a:schemeClr val="tx1"/>
                </a:solidFill>
              </a:rPr>
              <a:t>Bridge Re-decking</a:t>
            </a:r>
          </a:p>
        </p:txBody>
      </p:sp>
      <p:sp>
        <p:nvSpPr>
          <p:cNvPr id="10" name="TextBox 9"/>
          <p:cNvSpPr txBox="1"/>
          <p:nvPr/>
        </p:nvSpPr>
        <p:spPr>
          <a:xfrm>
            <a:off x="1322" y="0"/>
            <a:ext cx="861774" cy="6858000"/>
          </a:xfrm>
          <a:prstGeom prst="rect">
            <a:avLst/>
          </a:prstGeom>
          <a:solidFill>
            <a:srgbClr val="FFC000"/>
          </a:solidFill>
        </p:spPr>
        <p:txBody>
          <a:bodyPr vert="vert270" wrap="square" rtlCol="0" anchor="ctr" anchorCtr="1">
            <a:spAutoFit/>
          </a:bodyPr>
          <a:lstStyle/>
          <a:p>
            <a:r>
              <a:rPr lang="en-US" sz="4400" dirty="0">
                <a:solidFill>
                  <a:prstClr val="black"/>
                </a:solidFill>
                <a:latin typeface="Calibri"/>
              </a:rPr>
              <a:t>3R – Allowed Scope of Work</a:t>
            </a:r>
          </a:p>
        </p:txBody>
      </p:sp>
      <p:sp>
        <p:nvSpPr>
          <p:cNvPr id="12" name="TextBox 11"/>
          <p:cNvSpPr txBox="1"/>
          <p:nvPr/>
        </p:nvSpPr>
        <p:spPr>
          <a:xfrm>
            <a:off x="7988591" y="6488668"/>
            <a:ext cx="1172196" cy="369332"/>
          </a:xfrm>
          <a:prstGeom prst="rect">
            <a:avLst/>
          </a:prstGeom>
          <a:noFill/>
        </p:spPr>
        <p:txBody>
          <a:bodyPr wrap="square" rtlCol="0">
            <a:spAutoFit/>
          </a:bodyPr>
          <a:lstStyle/>
          <a:p>
            <a:r>
              <a:rPr lang="en-US" dirty="0">
                <a:solidFill>
                  <a:prstClr val="black"/>
                </a:solidFill>
                <a:latin typeface="Calibri"/>
              </a:rPr>
              <a:t>Slide </a:t>
            </a:r>
            <a:fld id="{7D1DC145-FAC3-4745-8D86-CC3BABAFEE55}" type="slidenum">
              <a:rPr lang="en-US">
                <a:solidFill>
                  <a:prstClr val="black"/>
                </a:solidFill>
                <a:latin typeface="Calibri"/>
              </a:rPr>
              <a:pPr/>
              <a:t>26</a:t>
            </a:fld>
            <a:endParaRPr lang="en-US" dirty="0">
              <a:solidFill>
                <a:prstClr val="black"/>
              </a:solidFill>
              <a:latin typeface="Calibri"/>
            </a:endParaRPr>
          </a:p>
        </p:txBody>
      </p:sp>
      <p:pic>
        <p:nvPicPr>
          <p:cNvPr id="11" name="Picture 2" descr="C:\3R Stds\Public Involvement\Temp Files 2015 Bridge Conf\Photos\Marvin Taylor Photos\C005901705 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843" y="1994734"/>
            <a:ext cx="3381343" cy="2537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3R Stds\Public Involvement\Temp Files 2015 Bridge Conf\Photos\IMG_07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688" y="4048106"/>
            <a:ext cx="3484880" cy="26135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5005524" y="1002677"/>
            <a:ext cx="4206063" cy="7921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solidFill>
                  <a:schemeClr val="tx1"/>
                </a:solidFill>
              </a:rPr>
              <a:t>Widening</a:t>
            </a:r>
          </a:p>
        </p:txBody>
      </p:sp>
      <p:sp>
        <p:nvSpPr>
          <p:cNvPr id="15" name="Title 1"/>
          <p:cNvSpPr txBox="1">
            <a:spLocks/>
          </p:cNvSpPr>
          <p:nvPr/>
        </p:nvSpPr>
        <p:spPr>
          <a:xfrm>
            <a:off x="4937936" y="5173890"/>
            <a:ext cx="4206063" cy="12151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solidFill>
                  <a:schemeClr val="tx1"/>
                </a:solidFill>
              </a:rPr>
              <a:t>Rail or Guardrail Upgrade</a:t>
            </a:r>
          </a:p>
        </p:txBody>
      </p:sp>
    </p:spTree>
    <p:extLst>
      <p:ext uri="{BB962C8B-B14F-4D97-AF65-F5344CB8AC3E}">
        <p14:creationId xmlns:p14="http://schemas.microsoft.com/office/powerpoint/2010/main" val="2958503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3050"/>
            <a:ext cx="8282228" cy="1457083"/>
          </a:xfrm>
          <a:prstGeom prst="rect">
            <a:avLst/>
          </a:prstGeom>
          <a:noFill/>
        </p:spPr>
        <p:txBody>
          <a:bodyPr wrap="square" anchor="ctr"/>
          <a:lstStyle>
            <a:lvl1pPr lvl="0">
              <a:defRPr/>
            </a:lvl1pPr>
          </a:lstStyle>
          <a:p>
            <a:pPr lvl="0" algn="ctr"/>
            <a:r>
              <a:rPr lang="en-US" dirty="0">
                <a:latin typeface="+mj-lt"/>
              </a:rPr>
              <a:t>Example of 3R Work</a:t>
            </a:r>
            <a:br>
              <a:rPr lang="en-US" dirty="0">
                <a:latin typeface="+mj-lt"/>
              </a:rPr>
            </a:br>
            <a:r>
              <a:rPr lang="en-US" dirty="0">
                <a:latin typeface="+mj-lt"/>
              </a:rPr>
              <a:t>Add or Upgrade Guardrail</a:t>
            </a:r>
            <a:endParaRPr dirty="0">
              <a:latin typeface="+mj-lt"/>
            </a:endParaRPr>
          </a:p>
        </p:txBody>
      </p:sp>
      <p:sp>
        <p:nvSpPr>
          <p:cNvPr id="3" name="Text Placeholder 2"/>
          <p:cNvSpPr txBox="1">
            <a:spLocks noGrp="1"/>
          </p:cNvSpPr>
          <p:nvPr>
            <p:ph type="body" idx="1"/>
          </p:nvPr>
        </p:nvSpPr>
        <p:spPr>
          <a:xfrm>
            <a:off x="1172017" y="2628902"/>
            <a:ext cx="7825027" cy="2579915"/>
          </a:xfrm>
          <a:prstGeom prst="rect">
            <a:avLst/>
          </a:prstGeom>
          <a:noFill/>
        </p:spPr>
        <p:txBody>
          <a:bodyPr wrap="square" anchor="t"/>
          <a:lstStyle>
            <a:lvl1pPr lvl="0">
              <a:defRPr/>
            </a:lvl1pPr>
          </a:lstStyle>
          <a:p>
            <a:pPr marL="0" lvl="0" indent="0" algn="ctr">
              <a:buNone/>
            </a:pPr>
            <a:r>
              <a:rPr lang="en-US" sz="4000" dirty="0">
                <a:latin typeface="+mn-lt"/>
              </a:rPr>
              <a:t>Must meet </a:t>
            </a:r>
            <a:r>
              <a:rPr lang="en-US" sz="4000" b="1" dirty="0">
                <a:latin typeface="+mn-lt"/>
              </a:rPr>
              <a:t>all</a:t>
            </a:r>
            <a:r>
              <a:rPr lang="en-US" sz="4000" dirty="0">
                <a:latin typeface="+mn-lt"/>
              </a:rPr>
              <a:t> 3R standard criteria for that segment of roadway</a:t>
            </a:r>
            <a:endParaRPr sz="4000" dirty="0">
              <a:latin typeface="+mn-lt"/>
            </a:endParaRPr>
          </a:p>
        </p:txBody>
      </p:sp>
      <p:sp>
        <p:nvSpPr>
          <p:cNvPr id="4" name="TextBox 3"/>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5" name="TextBox 4"/>
          <p:cNvSpPr txBox="1"/>
          <p:nvPr/>
        </p:nvSpPr>
        <p:spPr>
          <a:xfrm>
            <a:off x="5176158" y="6260123"/>
            <a:ext cx="3967844" cy="400110"/>
          </a:xfrm>
          <a:prstGeom prst="rect">
            <a:avLst/>
          </a:prstGeom>
          <a:noFill/>
        </p:spPr>
        <p:txBody>
          <a:bodyPr wrap="square" rtlCol="0">
            <a:spAutoFit/>
          </a:bodyPr>
          <a:lstStyle/>
          <a:p>
            <a:r>
              <a:rPr lang="en-US" sz="2000" dirty="0">
                <a:solidFill>
                  <a:prstClr val="black"/>
                </a:solidFill>
                <a:latin typeface="Calibri"/>
              </a:rPr>
              <a:t>428 NAC 2-001.03A1c, Part Two</a:t>
            </a:r>
          </a:p>
        </p:txBody>
      </p:sp>
      <p:sp>
        <p:nvSpPr>
          <p:cNvPr id="6" name="TextBox 5"/>
          <p:cNvSpPr txBox="1"/>
          <p:nvPr/>
        </p:nvSpPr>
        <p:spPr>
          <a:xfrm>
            <a:off x="1846770" y="6172489"/>
            <a:ext cx="1172196" cy="369332"/>
          </a:xfrm>
          <a:prstGeom prst="rect">
            <a:avLst/>
          </a:prstGeom>
          <a:noFill/>
        </p:spPr>
        <p:txBody>
          <a:bodyPr wrap="square" rtlCol="0">
            <a:spAutoFit/>
          </a:bodyPr>
          <a:lstStyle/>
          <a:p>
            <a:r>
              <a:rPr lang="en-US" dirty="0">
                <a:solidFill>
                  <a:prstClr val="black"/>
                </a:solidFill>
                <a:latin typeface="Calibri"/>
              </a:rPr>
              <a:t>Slide </a:t>
            </a:r>
            <a:fld id="{6D93FCF2-A032-4D7D-9481-46D7836DB036}" type="slidenum">
              <a:rPr lang="en-US">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201889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0"/>
            <a:ext cx="7520226" cy="1146175"/>
          </a:xfrm>
          <a:prstGeom prst="rect">
            <a:avLst/>
          </a:prstGeom>
          <a:noFill/>
        </p:spPr>
        <p:txBody>
          <a:bodyPr wrap="square" anchor="ctr"/>
          <a:lstStyle>
            <a:lvl1pPr lvl="0">
              <a:defRPr/>
            </a:lvl1pPr>
          </a:lstStyle>
          <a:p>
            <a:pPr lvl="0" algn="ctr"/>
            <a:r>
              <a:rPr b="1" u="sng" dirty="0">
                <a:latin typeface="+mj-lt"/>
              </a:rPr>
              <a:t>Not</a:t>
            </a:r>
            <a:r>
              <a:rPr u="sng" dirty="0">
                <a:latin typeface="+mj-lt"/>
              </a:rPr>
              <a:t> 3R</a:t>
            </a:r>
            <a:r>
              <a:rPr lang="en-US" u="sng" dirty="0">
                <a:latin typeface="+mj-lt"/>
              </a:rPr>
              <a:t> Work</a:t>
            </a:r>
            <a:endParaRPr u="sng" dirty="0">
              <a:latin typeface="+mj-lt"/>
            </a:endParaRPr>
          </a:p>
        </p:txBody>
      </p:sp>
      <p:sp>
        <p:nvSpPr>
          <p:cNvPr id="3" name="Text Placeholder 2"/>
          <p:cNvSpPr txBox="1">
            <a:spLocks noGrp="1"/>
          </p:cNvSpPr>
          <p:nvPr>
            <p:ph type="body" idx="1"/>
          </p:nvPr>
        </p:nvSpPr>
        <p:spPr>
          <a:xfrm>
            <a:off x="1041400" y="939800"/>
            <a:ext cx="8049974" cy="4955025"/>
          </a:xfrm>
          <a:prstGeom prst="rect">
            <a:avLst/>
          </a:prstGeom>
          <a:noFill/>
        </p:spPr>
        <p:txBody>
          <a:bodyPr wrap="square" anchor="t"/>
          <a:lstStyle>
            <a:lvl1pPr lvl="0">
              <a:defRPr/>
            </a:lvl1pPr>
          </a:lstStyle>
          <a:p>
            <a:pPr lvl="0"/>
            <a:r>
              <a:rPr sz="4000" dirty="0">
                <a:latin typeface="+mn-lt"/>
              </a:rPr>
              <a:t>Maintenance work</a:t>
            </a:r>
            <a:r>
              <a:rPr lang="en-US" sz="4000" dirty="0">
                <a:latin typeface="+mn-lt"/>
              </a:rPr>
              <a:t> </a:t>
            </a:r>
            <a:r>
              <a:rPr lang="en-US" sz="2400" dirty="0"/>
              <a:t>428 NAC 2-003 Pg 88</a:t>
            </a:r>
          </a:p>
          <a:p>
            <a:pPr lvl="0"/>
            <a:r>
              <a:rPr lang="en-US" sz="4000" dirty="0">
                <a:latin typeface="+mn-lt"/>
              </a:rPr>
              <a:t>These do not by themselves require application of 3R or N&amp;R standards:   </a:t>
            </a:r>
          </a:p>
          <a:p>
            <a:pPr marL="1028688" lvl="1" indent="-571500">
              <a:buFont typeface="Wingdings" panose="05000000000000000000" pitchFamily="2" charset="2"/>
              <a:buChar char="Ø"/>
            </a:pPr>
            <a:r>
              <a:rPr lang="en-US" sz="3600" dirty="0">
                <a:latin typeface="+mn-lt"/>
              </a:rPr>
              <a:t>curb ramps</a:t>
            </a:r>
            <a:r>
              <a:rPr lang="en-US" sz="3600" dirty="0">
                <a:solidFill>
                  <a:srgbClr val="FF0000"/>
                </a:solidFill>
                <a:latin typeface="+mn-lt"/>
                <a:sym typeface="Wingdings" panose="05000000000000000000" pitchFamily="2" charset="2"/>
              </a:rPr>
              <a:t></a:t>
            </a:r>
            <a:r>
              <a:rPr lang="en-US" sz="3600" dirty="0">
                <a:latin typeface="+mn-lt"/>
              </a:rPr>
              <a:t>  </a:t>
            </a:r>
          </a:p>
          <a:p>
            <a:pPr marL="1028688" lvl="1" indent="-571500">
              <a:buFont typeface="Wingdings" panose="05000000000000000000" pitchFamily="2" charset="2"/>
              <a:buChar char="Ø"/>
            </a:pPr>
            <a:r>
              <a:rPr lang="en-US" sz="3600" dirty="0">
                <a:latin typeface="+mn-lt"/>
              </a:rPr>
              <a:t>sidewalks</a:t>
            </a:r>
          </a:p>
          <a:p>
            <a:pPr marL="1028688" lvl="1" indent="-571500">
              <a:buFont typeface="Wingdings" panose="05000000000000000000" pitchFamily="2" charset="2"/>
              <a:buChar char="Ø"/>
            </a:pPr>
            <a:r>
              <a:rPr lang="en-US" sz="3600" dirty="0">
                <a:latin typeface="+mn-lt"/>
              </a:rPr>
              <a:t>trails</a:t>
            </a:r>
            <a:r>
              <a:rPr sz="4000" dirty="0">
                <a:latin typeface="+mn-lt"/>
              </a:rPr>
              <a:t>  </a:t>
            </a:r>
          </a:p>
          <a:p>
            <a:pPr lvl="0" algn="l">
              <a:buChar char="•"/>
            </a:pPr>
            <a:r>
              <a:rPr sz="4000" dirty="0">
                <a:latin typeface="+mn-lt"/>
              </a:rPr>
              <a:t>New &amp; Reconstructed work  </a:t>
            </a:r>
          </a:p>
        </p:txBody>
      </p:sp>
      <p:sp>
        <p:nvSpPr>
          <p:cNvPr id="4" name="TextBox 3"/>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5" name="TextBox 4"/>
          <p:cNvSpPr txBox="1"/>
          <p:nvPr/>
        </p:nvSpPr>
        <p:spPr>
          <a:xfrm>
            <a:off x="5324763" y="3464603"/>
            <a:ext cx="1883116" cy="584775"/>
          </a:xfrm>
          <a:prstGeom prst="rect">
            <a:avLst/>
          </a:prstGeom>
          <a:noFill/>
        </p:spPr>
        <p:txBody>
          <a:bodyPr wrap="square" rtlCol="0">
            <a:spAutoFit/>
          </a:bodyPr>
          <a:lstStyle/>
          <a:p>
            <a:r>
              <a:rPr lang="en-US" sz="3200" dirty="0">
                <a:solidFill>
                  <a:prstClr val="black"/>
                </a:solidFill>
                <a:latin typeface="Calibri"/>
              </a:rPr>
              <a:t>Page 38</a:t>
            </a:r>
          </a:p>
        </p:txBody>
      </p:sp>
      <p:sp>
        <p:nvSpPr>
          <p:cNvPr id="6" name="TextBox 5"/>
          <p:cNvSpPr txBox="1"/>
          <p:nvPr/>
        </p:nvSpPr>
        <p:spPr>
          <a:xfrm>
            <a:off x="1701107" y="6201698"/>
            <a:ext cx="1172196" cy="369332"/>
          </a:xfrm>
          <a:prstGeom prst="rect">
            <a:avLst/>
          </a:prstGeom>
          <a:noFill/>
        </p:spPr>
        <p:txBody>
          <a:bodyPr wrap="square" rtlCol="0">
            <a:spAutoFit/>
          </a:bodyPr>
          <a:lstStyle/>
          <a:p>
            <a:r>
              <a:rPr lang="en-US" dirty="0">
                <a:solidFill>
                  <a:prstClr val="black"/>
                </a:solidFill>
                <a:latin typeface="Calibri"/>
              </a:rPr>
              <a:t>Slide </a:t>
            </a:r>
            <a:fld id="{AA4D9062-08A2-43D5-A65D-BF3B1D2FFD27}" type="slidenum">
              <a:rPr lang="en-US">
                <a:solidFill>
                  <a:prstClr val="black"/>
                </a:solidFill>
                <a:latin typeface="Calibri"/>
              </a:rPr>
              <a:pPr/>
              <a:t>28</a:t>
            </a:fld>
            <a:endParaRPr lang="en-US" dirty="0">
              <a:solidFill>
                <a:prstClr val="black"/>
              </a:solidFill>
              <a:latin typeface="Calibri"/>
            </a:endParaRPr>
          </a:p>
        </p:txBody>
      </p:sp>
      <p:sp>
        <p:nvSpPr>
          <p:cNvPr id="7" name="Right Brace 6"/>
          <p:cNvSpPr/>
          <p:nvPr/>
        </p:nvSpPr>
        <p:spPr>
          <a:xfrm>
            <a:off x="4668058" y="3061252"/>
            <a:ext cx="477079" cy="139147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050393" y="5401930"/>
            <a:ext cx="4078736"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a:t>
            </a:r>
            <a:r>
              <a:rPr lang="en-US" sz="2400" dirty="0">
                <a:solidFill>
                  <a:srgbClr val="FF0000"/>
                </a:solidFill>
                <a:sym typeface="Wingdings" panose="05000000000000000000" pitchFamily="2" charset="2"/>
              </a:rPr>
              <a:t> Requires good planning!  </a:t>
            </a:r>
            <a:endParaRPr lang="en-US" sz="2400" dirty="0">
              <a:solidFill>
                <a:srgbClr val="FF0000"/>
              </a:solidFill>
            </a:endParaRPr>
          </a:p>
        </p:txBody>
      </p:sp>
      <p:sp>
        <p:nvSpPr>
          <p:cNvPr id="9" name="TextBox 8"/>
          <p:cNvSpPr txBox="1"/>
          <p:nvPr/>
        </p:nvSpPr>
        <p:spPr>
          <a:xfrm>
            <a:off x="5645426" y="6260124"/>
            <a:ext cx="3498574" cy="400110"/>
          </a:xfrm>
          <a:prstGeom prst="rect">
            <a:avLst/>
          </a:prstGeom>
          <a:noFill/>
        </p:spPr>
        <p:txBody>
          <a:bodyPr wrap="square" rtlCol="0">
            <a:spAutoFit/>
          </a:bodyPr>
          <a:lstStyle/>
          <a:p>
            <a:r>
              <a:rPr lang="en-US" sz="2000" dirty="0">
                <a:solidFill>
                  <a:prstClr val="black"/>
                </a:solidFill>
                <a:latin typeface="Calibri"/>
              </a:rPr>
              <a:t>428 NAC 2-001.03A1c, Page 38</a:t>
            </a:r>
          </a:p>
        </p:txBody>
      </p:sp>
    </p:spTree>
    <p:extLst>
      <p:ext uri="{BB962C8B-B14F-4D97-AF65-F5344CB8AC3E}">
        <p14:creationId xmlns:p14="http://schemas.microsoft.com/office/powerpoint/2010/main" val="2368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74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94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10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10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1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1480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26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904217" y="973798"/>
            <a:ext cx="8239783" cy="4806540"/>
          </a:xfrm>
          <a:prstGeom prst="rect">
            <a:avLst/>
          </a:prstGeom>
        </p:spPr>
      </p:pic>
      <p:sp>
        <p:nvSpPr>
          <p:cNvPr id="22" name="Arrow: Left 21"/>
          <p:cNvSpPr/>
          <p:nvPr/>
        </p:nvSpPr>
        <p:spPr>
          <a:xfrm rot="10800000">
            <a:off x="8036829" y="3162180"/>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p:cNvSpPr/>
          <p:nvPr/>
        </p:nvSpPr>
        <p:spPr>
          <a:xfrm rot="10800000">
            <a:off x="8039729" y="3633231"/>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 23"/>
          <p:cNvSpPr/>
          <p:nvPr/>
        </p:nvSpPr>
        <p:spPr>
          <a:xfrm rot="10800000">
            <a:off x="8039730" y="4655046"/>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p:cNvSpPr/>
          <p:nvPr/>
        </p:nvSpPr>
        <p:spPr>
          <a:xfrm rot="10800000">
            <a:off x="8039731" y="5497880"/>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“Existing” in the Tables</a:t>
            </a:r>
            <a:endParaRPr dirty="0">
              <a:latin typeface="+mj-lt"/>
            </a:endParaRPr>
          </a:p>
        </p:txBody>
      </p:sp>
      <p:sp>
        <p:nvSpPr>
          <p:cNvPr id="3" name="Text Placeholder 2"/>
          <p:cNvSpPr txBox="1">
            <a:spLocks noGrp="1"/>
          </p:cNvSpPr>
          <p:nvPr>
            <p:ph type="body" idx="1"/>
          </p:nvPr>
        </p:nvSpPr>
        <p:spPr>
          <a:xfrm>
            <a:off x="856239" y="2126181"/>
            <a:ext cx="6343650" cy="3860682"/>
          </a:xfrm>
          <a:prstGeom prst="rect">
            <a:avLst/>
          </a:prstGeom>
          <a:solidFill>
            <a:schemeClr val="bg1"/>
          </a:solidFill>
        </p:spPr>
        <p:txBody>
          <a:bodyPr wrap="square" anchor="t"/>
          <a:lstStyle>
            <a:lvl1pPr lvl="0">
              <a:defRPr/>
            </a:lvl1pPr>
          </a:lstStyle>
          <a:p>
            <a:pPr lvl="0"/>
            <a:r>
              <a:rPr lang="en-US" sz="2800" dirty="0">
                <a:latin typeface="+mn-lt"/>
              </a:rPr>
              <a:t>Means </a:t>
            </a:r>
            <a:r>
              <a:rPr lang="en-US" sz="2800" b="1" dirty="0">
                <a:latin typeface="+mn-lt"/>
              </a:rPr>
              <a:t>Existing Design Feature</a:t>
            </a:r>
          </a:p>
          <a:p>
            <a:pPr lvl="0"/>
            <a:r>
              <a:rPr lang="en-US" sz="2800" dirty="0">
                <a:latin typeface="+mn-lt"/>
              </a:rPr>
              <a:t>Not the same as whatever is out there, and not a free pass</a:t>
            </a:r>
          </a:p>
          <a:p>
            <a:pPr lvl="0" algn="l">
              <a:buChar char="•"/>
            </a:pPr>
            <a:r>
              <a:rPr lang="en-US" sz="2800" dirty="0">
                <a:latin typeface="+mn-lt"/>
              </a:rPr>
              <a:t>Legal Immunity?</a:t>
            </a:r>
          </a:p>
          <a:p>
            <a:pPr lvl="1" algn="l">
              <a:buChar char="•"/>
            </a:pPr>
            <a:r>
              <a:rPr lang="en-US" dirty="0">
                <a:latin typeface="+mn-lt"/>
              </a:rPr>
              <a:t>Likely: Features on previous plan(s) </a:t>
            </a:r>
          </a:p>
          <a:p>
            <a:pPr lvl="1" algn="l">
              <a:buChar char="•"/>
            </a:pPr>
            <a:r>
              <a:rPr lang="en-US" dirty="0">
                <a:latin typeface="+mn-lt"/>
              </a:rPr>
              <a:t>Not Likely: Maintenance work</a:t>
            </a:r>
          </a:p>
          <a:p>
            <a:pPr lvl="0" algn="l">
              <a:buChar char="•"/>
            </a:pPr>
            <a:r>
              <a:rPr lang="en-US" sz="2800" dirty="0">
                <a:latin typeface="+mn-lt"/>
              </a:rPr>
              <a:t>Consider risks </a:t>
            </a:r>
            <a:endParaRPr sz="2800" dirty="0">
              <a:latin typeface="+mn-lt"/>
            </a:endParaRPr>
          </a:p>
        </p:txBody>
      </p:sp>
      <p:sp>
        <p:nvSpPr>
          <p:cNvPr id="5" name="TextBox 4"/>
          <p:cNvSpPr txBox="1"/>
          <p:nvPr/>
        </p:nvSpPr>
        <p:spPr>
          <a:xfrm>
            <a:off x="5176156" y="6022767"/>
            <a:ext cx="3967844" cy="707886"/>
          </a:xfrm>
          <a:prstGeom prst="rect">
            <a:avLst/>
          </a:prstGeom>
          <a:noFill/>
        </p:spPr>
        <p:txBody>
          <a:bodyPr wrap="square" rtlCol="0">
            <a:spAutoFit/>
          </a:bodyPr>
          <a:lstStyle/>
          <a:p>
            <a:r>
              <a:rPr lang="en-US" sz="2000" dirty="0">
                <a:solidFill>
                  <a:prstClr val="black"/>
                </a:solidFill>
                <a:latin typeface="Calibri"/>
              </a:rPr>
              <a:t>428 NAC 2-001.03B Note 6, Page 47</a:t>
            </a:r>
          </a:p>
          <a:p>
            <a:r>
              <a:rPr lang="en-US" sz="2000" dirty="0">
                <a:solidFill>
                  <a:prstClr val="black"/>
                </a:solidFill>
                <a:latin typeface="Calibri"/>
              </a:rPr>
              <a:t>428 NAC 2-001.03C-N, Pages 55-78</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29</a:t>
            </a:fld>
            <a:endParaRPr lang="en-US" dirty="0">
              <a:solidFill>
                <a:prstClr val="black"/>
              </a:solidFill>
              <a:latin typeface="Calibri"/>
            </a:endParaRPr>
          </a:p>
        </p:txBody>
      </p:sp>
      <p:sp>
        <p:nvSpPr>
          <p:cNvPr id="7" name="Title 1"/>
          <p:cNvSpPr txBox="1">
            <a:spLocks/>
          </p:cNvSpPr>
          <p:nvPr/>
        </p:nvSpPr>
        <p:spPr>
          <a:xfrm>
            <a:off x="856239" y="931017"/>
            <a:ext cx="8232432" cy="1209051"/>
          </a:xfrm>
          <a:prstGeom prst="rect">
            <a:avLst/>
          </a:prstGeom>
          <a:solidFill>
            <a:srgbClr val="FFFFFF"/>
          </a:solid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200" kern="0" dirty="0">
                <a:solidFill>
                  <a:schemeClr val="tx1"/>
                </a:solidFill>
              </a:rPr>
              <a:t>Horizontal Clear Zone</a:t>
            </a:r>
            <a:br>
              <a:rPr lang="en-US" sz="3200" kern="0" dirty="0">
                <a:solidFill>
                  <a:schemeClr val="tx1"/>
                </a:solidFill>
              </a:rPr>
            </a:br>
            <a:r>
              <a:rPr lang="en-US" sz="3200" b="1" kern="0" dirty="0">
                <a:solidFill>
                  <a:schemeClr val="tx1"/>
                </a:solidFill>
              </a:rPr>
              <a:t>3R</a:t>
            </a:r>
            <a:r>
              <a:rPr lang="en-US" sz="3200" kern="0" dirty="0">
                <a:solidFill>
                  <a:schemeClr val="tx1"/>
                </a:solidFill>
              </a:rPr>
              <a:t>  Value: Existing</a:t>
            </a:r>
          </a:p>
        </p:txBody>
      </p:sp>
      <p:pic>
        <p:nvPicPr>
          <p:cNvPr id="8" name="Picture 7" descr="tree-25 by jpenric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890" y="844880"/>
            <a:ext cx="1778091" cy="1778091"/>
          </a:xfrm>
          <a:prstGeom prst="rect">
            <a:avLst/>
          </a:prstGeom>
        </p:spPr>
      </p:pic>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 – “Existing”</a:t>
            </a:r>
            <a:endParaRPr lang="en-US" sz="3600" dirty="0">
              <a:solidFill>
                <a:prstClr val="black"/>
              </a:solidFill>
              <a:latin typeface="Calibri"/>
            </a:endParaRPr>
          </a:p>
        </p:txBody>
      </p:sp>
    </p:spTree>
    <p:extLst>
      <p:ext uri="{BB962C8B-B14F-4D97-AF65-F5344CB8AC3E}">
        <p14:creationId xmlns:p14="http://schemas.microsoft.com/office/powerpoint/2010/main" val="41395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childTnLst>
                                </p:cTn>
                              </p:par>
                              <p:par>
                                <p:cTn id="7" presetID="22" presetClass="entr" presetSubtype="2" fill="hold" grpId="0" nodeType="withEffect">
                                  <p:stCondLst>
                                    <p:cond delay="840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3000"/>
                                        <p:tgtEl>
                                          <p:spTgt spid="22"/>
                                        </p:tgtEl>
                                      </p:cBhvr>
                                    </p:animEffect>
                                  </p:childTnLst>
                                </p:cTn>
                              </p:par>
                              <p:par>
                                <p:cTn id="10" presetID="22" presetClass="entr" presetSubtype="2" fill="hold" grpId="0" nodeType="withEffect">
                                  <p:stCondLst>
                                    <p:cond delay="840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3000"/>
                                        <p:tgtEl>
                                          <p:spTgt spid="23"/>
                                        </p:tgtEl>
                                      </p:cBhvr>
                                    </p:animEffect>
                                  </p:childTnLst>
                                </p:cTn>
                              </p:par>
                              <p:par>
                                <p:cTn id="13" presetID="22" presetClass="entr" presetSubtype="2" fill="hold" grpId="0" nodeType="withEffect">
                                  <p:stCondLst>
                                    <p:cond delay="840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3000"/>
                                        <p:tgtEl>
                                          <p:spTgt spid="24"/>
                                        </p:tgtEl>
                                      </p:cBhvr>
                                    </p:animEffect>
                                  </p:childTnLst>
                                </p:cTn>
                              </p:par>
                              <p:par>
                                <p:cTn id="16" presetID="22" presetClass="entr" presetSubtype="2" fill="hold" grpId="0" nodeType="withEffect">
                                  <p:stCondLst>
                                    <p:cond delay="840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3000"/>
                                        <p:tgtEl>
                                          <p:spTgt spid="25"/>
                                        </p:tgtEl>
                                      </p:cBhvr>
                                    </p:animEffect>
                                  </p:childTnLst>
                                </p:cTn>
                              </p:par>
                              <p:par>
                                <p:cTn id="19" presetID="1" presetClass="entr" presetSubtype="0" fill="hold" grpId="0" nodeType="withEffect">
                                  <p:stCondLst>
                                    <p:cond delay="1020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1800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24000"/>
                                  </p:stCondLst>
                                  <p:childTnLst>
                                    <p:set>
                                      <p:cBhvr>
                                        <p:cTn id="24" dur="1" fill="hold">
                                          <p:stCondLst>
                                            <p:cond delay="0"/>
                                          </p:stCondLst>
                                        </p:cTn>
                                        <p:tgtEl>
                                          <p:spTgt spid="3">
                                            <p:bg/>
                                          </p:spTgt>
                                        </p:tgtEl>
                                        <p:attrNameLst>
                                          <p:attrName>style.visibility</p:attrName>
                                        </p:attrNameLst>
                                      </p:cBhvr>
                                      <p:to>
                                        <p:strVal val="visible"/>
                                      </p:to>
                                    </p:set>
                                  </p:childTnLst>
                                </p:cTn>
                              </p:par>
                              <p:par>
                                <p:cTn id="25" presetID="1" presetClass="entr" presetSubtype="0" fill="hold" grpId="0" nodeType="withEffect">
                                  <p:stCondLst>
                                    <p:cond delay="2400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3690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4800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500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6200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6400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6600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6800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P spid="3" grpId="0" uiExpand="1" build="p"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2305"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380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172"/>
            <a:ext cx="8382000" cy="931885"/>
          </a:xfrm>
        </p:spPr>
        <p:txBody>
          <a:bodyPr/>
          <a:lstStyle/>
          <a:p>
            <a:pPr algn="ctr"/>
            <a:r>
              <a:rPr lang="en-US" dirty="0">
                <a:latin typeface="+mj-lt"/>
              </a:rPr>
              <a:t>3R Standards Criteria in Tables</a:t>
            </a:r>
          </a:p>
        </p:txBody>
      </p:sp>
      <p:sp>
        <p:nvSpPr>
          <p:cNvPr id="3" name="Content Placeholder 2"/>
          <p:cNvSpPr>
            <a:spLocks noGrp="1"/>
          </p:cNvSpPr>
          <p:nvPr>
            <p:ph idx="1"/>
          </p:nvPr>
        </p:nvSpPr>
        <p:spPr>
          <a:xfrm>
            <a:off x="1845127" y="1544682"/>
            <a:ext cx="6988629" cy="3768635"/>
          </a:xfrm>
        </p:spPr>
        <p:txBody>
          <a:bodyPr>
            <a:noAutofit/>
          </a:bodyPr>
          <a:lstStyle/>
          <a:p>
            <a:r>
              <a:rPr lang="en-US" sz="3600" dirty="0">
                <a:latin typeface="+mn-lt"/>
              </a:rPr>
              <a:t>Numerical values for: </a:t>
            </a:r>
          </a:p>
          <a:p>
            <a:pPr marL="914377" lvl="1" indent="-457189">
              <a:buFont typeface="Arial" panose="020B0604020202020204" pitchFamily="34" charset="0"/>
              <a:buChar char="•"/>
            </a:pPr>
            <a:r>
              <a:rPr lang="en-US" sz="3200" dirty="0">
                <a:latin typeface="+mn-lt"/>
              </a:rPr>
              <a:t>Design Speed (Posted)</a:t>
            </a:r>
          </a:p>
          <a:p>
            <a:pPr marL="914377" lvl="1" indent="-457189">
              <a:buFont typeface="Arial" panose="020B0604020202020204" pitchFamily="34" charset="0"/>
              <a:buChar char="•"/>
            </a:pPr>
            <a:r>
              <a:rPr lang="en-US" sz="3200" dirty="0">
                <a:latin typeface="+mn-lt"/>
              </a:rPr>
              <a:t>Lane Width</a:t>
            </a:r>
          </a:p>
          <a:p>
            <a:pPr marL="914377" lvl="1" indent="-457189">
              <a:buFont typeface="Arial" panose="020B0604020202020204" pitchFamily="34" charset="0"/>
              <a:buChar char="•"/>
            </a:pPr>
            <a:r>
              <a:rPr lang="en-US" sz="3200" dirty="0">
                <a:latin typeface="+mn-lt"/>
              </a:rPr>
              <a:t>Shoulder Width</a:t>
            </a:r>
          </a:p>
          <a:p>
            <a:pPr marL="914377" lvl="1" indent="-457189">
              <a:buFont typeface="Arial" panose="020B0604020202020204" pitchFamily="34" charset="0"/>
              <a:buChar char="•"/>
            </a:pPr>
            <a:r>
              <a:rPr lang="en-US" sz="3200" dirty="0">
                <a:latin typeface="+mn-lt"/>
              </a:rPr>
              <a:t>Clear Bridge Width </a:t>
            </a:r>
          </a:p>
          <a:p>
            <a:pPr marL="914377" lvl="1" indent="-457189">
              <a:buFont typeface="Arial" panose="020B0604020202020204" pitchFamily="34" charset="0"/>
              <a:buChar char="•"/>
            </a:pPr>
            <a:r>
              <a:rPr lang="en-US" sz="3200" dirty="0">
                <a:latin typeface="+mn-lt"/>
              </a:rPr>
              <a:t>Structural Capacity</a:t>
            </a:r>
          </a:p>
          <a:p>
            <a:r>
              <a:rPr lang="en-US" sz="3600" dirty="0">
                <a:latin typeface="Calibri" panose="020F0502020204030204" pitchFamily="34" charset="0"/>
              </a:rPr>
              <a:t>All other values are “Existing”</a:t>
            </a:r>
          </a:p>
          <a:p>
            <a:endParaRPr lang="en-US" sz="3600" dirty="0">
              <a:latin typeface="Calibri" panose="020F0502020204030204" pitchFamily="34" charset="0"/>
            </a:endParaRPr>
          </a:p>
        </p:txBody>
      </p:sp>
      <p:sp>
        <p:nvSpPr>
          <p:cNvPr id="6" name="TextBox 5"/>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5" name="TextBox 4"/>
          <p:cNvSpPr txBox="1"/>
          <p:nvPr/>
        </p:nvSpPr>
        <p:spPr>
          <a:xfrm>
            <a:off x="5649685" y="6269692"/>
            <a:ext cx="3558210" cy="400110"/>
          </a:xfrm>
          <a:prstGeom prst="rect">
            <a:avLst/>
          </a:prstGeom>
          <a:noFill/>
        </p:spPr>
        <p:txBody>
          <a:bodyPr wrap="square" rtlCol="0">
            <a:spAutoFit/>
          </a:bodyPr>
          <a:lstStyle/>
          <a:p>
            <a:r>
              <a:rPr lang="en-US" sz="2000" dirty="0">
                <a:solidFill>
                  <a:prstClr val="black"/>
                </a:solidFill>
                <a:latin typeface="Calibri"/>
              </a:rPr>
              <a:t>428 NAC 2-001.03, Pages 55-78</a:t>
            </a:r>
          </a:p>
        </p:txBody>
      </p:sp>
      <p:sp>
        <p:nvSpPr>
          <p:cNvPr id="7" name="TextBox 6"/>
          <p:cNvSpPr txBox="1"/>
          <p:nvPr/>
        </p:nvSpPr>
        <p:spPr>
          <a:xfrm>
            <a:off x="1701543" y="6255733"/>
            <a:ext cx="1172196" cy="369332"/>
          </a:xfrm>
          <a:prstGeom prst="rect">
            <a:avLst/>
          </a:prstGeom>
          <a:noFill/>
        </p:spPr>
        <p:txBody>
          <a:bodyPr wrap="square" rtlCol="0">
            <a:spAutoFit/>
          </a:bodyPr>
          <a:lstStyle/>
          <a:p>
            <a:r>
              <a:rPr lang="en-US" dirty="0">
                <a:solidFill>
                  <a:prstClr val="black"/>
                </a:solidFill>
                <a:latin typeface="Calibri"/>
              </a:rPr>
              <a:t>Slide </a:t>
            </a:r>
            <a:fld id="{2F9E8AD1-F6AF-446D-8B8A-946502445541}" type="slidenum">
              <a:rPr lang="en-US">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42769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3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153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3" y="148941"/>
            <a:ext cx="8129827" cy="1146175"/>
          </a:xfrm>
          <a:prstGeom prst="rect">
            <a:avLst/>
          </a:prstGeom>
          <a:noFill/>
        </p:spPr>
        <p:txBody>
          <a:bodyPr wrap="square" anchor="ctr"/>
          <a:lstStyle>
            <a:lvl1pPr lvl="0">
              <a:defRPr/>
            </a:lvl1pPr>
          </a:lstStyle>
          <a:p>
            <a:pPr lvl="0" algn="ctr"/>
            <a:r>
              <a:rPr lang="en-US" dirty="0"/>
              <a:t>3R Criteria  - value is “Existing”</a:t>
            </a:r>
            <a:endParaRPr dirty="0"/>
          </a:p>
        </p:txBody>
      </p:sp>
      <p:sp>
        <p:nvSpPr>
          <p:cNvPr id="3" name="Text Placeholder 2"/>
          <p:cNvSpPr txBox="1">
            <a:spLocks noGrp="1"/>
          </p:cNvSpPr>
          <p:nvPr>
            <p:ph type="body" idx="1"/>
          </p:nvPr>
        </p:nvSpPr>
        <p:spPr>
          <a:xfrm>
            <a:off x="861773" y="1441274"/>
            <a:ext cx="4129328" cy="4505325"/>
          </a:xfrm>
          <a:prstGeom prst="rect">
            <a:avLst/>
          </a:prstGeom>
          <a:solidFill>
            <a:srgbClr val="00B0F0"/>
          </a:solidFill>
        </p:spPr>
        <p:txBody>
          <a:bodyPr wrap="square" anchor="t"/>
          <a:lstStyle>
            <a:lvl1pPr lvl="0">
              <a:defRPr/>
            </a:lvl1pPr>
          </a:lstStyle>
          <a:p>
            <a:pPr marL="514350" lvl="0" indent="-514350" algn="l">
              <a:buFont typeface="+mj-lt"/>
              <a:buAutoNum type="arabicPeriod"/>
            </a:pPr>
            <a:r>
              <a:rPr dirty="0">
                <a:solidFill>
                  <a:schemeClr val="bg1">
                    <a:lumMod val="85000"/>
                  </a:schemeClr>
                </a:solidFill>
                <a:latin typeface="+mn-lt"/>
              </a:rPr>
              <a:t>Design Speed</a:t>
            </a:r>
          </a:p>
          <a:p>
            <a:pPr marL="514350" lvl="0" indent="-514350" algn="l">
              <a:buFont typeface="+mj-lt"/>
              <a:buAutoNum type="arabicPeriod"/>
            </a:pPr>
            <a:r>
              <a:rPr dirty="0">
                <a:solidFill>
                  <a:schemeClr val="bg1">
                    <a:lumMod val="85000"/>
                  </a:schemeClr>
                </a:solidFill>
                <a:latin typeface="+mn-lt"/>
              </a:rPr>
              <a:t>Lane Width</a:t>
            </a:r>
          </a:p>
          <a:p>
            <a:pPr marL="514350" lvl="0" indent="-514350" algn="l">
              <a:buFont typeface="+mj-lt"/>
              <a:buAutoNum type="arabicPeriod"/>
            </a:pPr>
            <a:r>
              <a:rPr dirty="0">
                <a:solidFill>
                  <a:schemeClr val="bg1">
                    <a:lumMod val="85000"/>
                  </a:schemeClr>
                </a:solidFill>
                <a:latin typeface="+mn-lt"/>
              </a:rPr>
              <a:t>Shoulder Width</a:t>
            </a:r>
          </a:p>
          <a:p>
            <a:pPr marL="514350" lvl="0" indent="-514350" algn="l">
              <a:buFont typeface="+mj-lt"/>
              <a:buAutoNum type="arabicPeriod"/>
            </a:pPr>
            <a:r>
              <a:rPr b="1" dirty="0">
                <a:solidFill>
                  <a:schemeClr val="tx1"/>
                </a:solidFill>
                <a:latin typeface="+mn-lt"/>
              </a:rPr>
              <a:t>Horizontal Alignment</a:t>
            </a:r>
            <a:r>
              <a:rPr lang="en-US" b="1" dirty="0">
                <a:solidFill>
                  <a:schemeClr val="tx1"/>
                </a:solidFill>
                <a:latin typeface="+mn-lt"/>
              </a:rPr>
              <a:t> (Radius)</a:t>
            </a:r>
            <a:endParaRPr b="1" dirty="0">
              <a:solidFill>
                <a:schemeClr val="tx1"/>
              </a:solidFill>
              <a:latin typeface="+mn-lt"/>
            </a:endParaRPr>
          </a:p>
          <a:p>
            <a:pPr marL="514350" lvl="0" indent="-514350" algn="l">
              <a:buFont typeface="+mj-lt"/>
              <a:buAutoNum type="arabicPeriod"/>
            </a:pPr>
            <a:r>
              <a:rPr b="1" dirty="0">
                <a:solidFill>
                  <a:schemeClr val="tx1"/>
                </a:solidFill>
                <a:latin typeface="+mn-lt"/>
              </a:rPr>
              <a:t>Superelevation</a:t>
            </a:r>
          </a:p>
          <a:p>
            <a:pPr marL="514350" lvl="0" indent="-514350" algn="l">
              <a:buFont typeface="+mj-lt"/>
              <a:buAutoNum type="arabicPeriod"/>
            </a:pPr>
            <a:r>
              <a:rPr b="1" dirty="0">
                <a:solidFill>
                  <a:schemeClr val="tx1"/>
                </a:solidFill>
                <a:latin typeface="+mn-lt"/>
              </a:rPr>
              <a:t>Vertical Alignment</a:t>
            </a:r>
          </a:p>
          <a:p>
            <a:pPr marL="514350" lvl="0" indent="-514350" algn="l">
              <a:buFont typeface="+mj-lt"/>
              <a:buAutoNum type="arabicPeriod"/>
            </a:pPr>
            <a:r>
              <a:rPr b="1" dirty="0">
                <a:solidFill>
                  <a:schemeClr val="tx1"/>
                </a:solidFill>
                <a:latin typeface="+mn-lt"/>
              </a:rPr>
              <a:t>Maximum Grade</a:t>
            </a:r>
          </a:p>
        </p:txBody>
      </p:sp>
      <p:sp>
        <p:nvSpPr>
          <p:cNvPr id="4" name="Text Placeholder 3"/>
          <p:cNvSpPr txBox="1">
            <a:spLocks noGrp="1"/>
          </p:cNvSpPr>
          <p:nvPr>
            <p:ph type="body" idx="2"/>
          </p:nvPr>
        </p:nvSpPr>
        <p:spPr>
          <a:xfrm>
            <a:off x="4926687" y="1441274"/>
            <a:ext cx="4217314" cy="4505325"/>
          </a:xfrm>
          <a:prstGeom prst="rect">
            <a:avLst/>
          </a:prstGeom>
          <a:solidFill>
            <a:srgbClr val="00B0F0"/>
          </a:solidFill>
        </p:spPr>
        <p:txBody>
          <a:bodyPr wrap="square" anchor="t"/>
          <a:lstStyle>
            <a:lvl1pPr lvl="0">
              <a:defRPr/>
            </a:lvl1pPr>
          </a:lstStyle>
          <a:p>
            <a:pPr marL="514350" lvl="0" indent="-514350" algn="l">
              <a:buFont typeface="+mj-lt"/>
              <a:buAutoNum type="arabicPeriod" startAt="8"/>
            </a:pPr>
            <a:r>
              <a:rPr b="1" dirty="0">
                <a:solidFill>
                  <a:schemeClr val="tx1"/>
                </a:solidFill>
                <a:latin typeface="+mn-lt"/>
              </a:rPr>
              <a:t>Stopping Sight Distance</a:t>
            </a:r>
          </a:p>
          <a:p>
            <a:pPr marL="514350" lvl="0" indent="-514350" algn="l">
              <a:buFont typeface="+mj-lt"/>
              <a:buAutoNum type="arabicPeriod" startAt="8"/>
            </a:pPr>
            <a:r>
              <a:rPr b="1" dirty="0">
                <a:solidFill>
                  <a:schemeClr val="tx1"/>
                </a:solidFill>
                <a:latin typeface="+mn-lt"/>
              </a:rPr>
              <a:t>Cross Slope</a:t>
            </a:r>
          </a:p>
          <a:p>
            <a:pPr marL="514350" lvl="0" indent="-514350" algn="l">
              <a:buFont typeface="+mj-lt"/>
              <a:buAutoNum type="arabicPeriod" startAt="8"/>
            </a:pPr>
            <a:r>
              <a:rPr lang="en-US" b="1" dirty="0">
                <a:solidFill>
                  <a:schemeClr val="tx1"/>
                </a:solidFill>
                <a:latin typeface="+mn-lt"/>
              </a:rPr>
              <a:t> Horizontal Clear Zone</a:t>
            </a:r>
            <a:endParaRPr b="1" dirty="0">
              <a:solidFill>
                <a:schemeClr val="tx1"/>
              </a:solidFill>
              <a:latin typeface="+mn-lt"/>
            </a:endParaRPr>
          </a:p>
          <a:p>
            <a:pPr marL="514350" lvl="0" indent="-514350" algn="l">
              <a:buFont typeface="+mj-lt"/>
              <a:buAutoNum type="arabicPeriod" startAt="8"/>
            </a:pPr>
            <a:r>
              <a:rPr lang="en-US" b="1" dirty="0">
                <a:solidFill>
                  <a:schemeClr val="tx1"/>
                </a:solidFill>
                <a:latin typeface="+mn-lt"/>
              </a:rPr>
              <a:t> </a:t>
            </a:r>
            <a:r>
              <a:rPr b="1" dirty="0">
                <a:solidFill>
                  <a:schemeClr val="tx1"/>
                </a:solidFill>
                <a:latin typeface="+mn-lt"/>
              </a:rPr>
              <a:t>Vertical Clearance</a:t>
            </a:r>
          </a:p>
          <a:p>
            <a:pPr marL="514350" lvl="0" indent="-514350" algn="l">
              <a:buFont typeface="+mj-lt"/>
              <a:buAutoNum type="arabicPeriod" startAt="8"/>
            </a:pPr>
            <a:r>
              <a:rPr lang="en-US" dirty="0">
                <a:solidFill>
                  <a:schemeClr val="bg1">
                    <a:lumMod val="85000"/>
                  </a:schemeClr>
                </a:solidFill>
                <a:latin typeface="+mn-lt"/>
              </a:rPr>
              <a:t> </a:t>
            </a:r>
            <a:r>
              <a:rPr dirty="0">
                <a:solidFill>
                  <a:schemeClr val="bg1">
                    <a:lumMod val="85000"/>
                  </a:schemeClr>
                </a:solidFill>
                <a:latin typeface="+mn-lt"/>
              </a:rPr>
              <a:t>Bridge Clear Width</a:t>
            </a:r>
          </a:p>
          <a:p>
            <a:pPr marL="514350" lvl="0" indent="-514350" algn="l">
              <a:buFont typeface="+mj-lt"/>
              <a:buAutoNum type="arabicPeriod" startAt="8"/>
            </a:pPr>
            <a:r>
              <a:rPr lang="en-US" dirty="0">
                <a:solidFill>
                  <a:schemeClr val="bg1">
                    <a:lumMod val="85000"/>
                  </a:schemeClr>
                </a:solidFill>
                <a:latin typeface="+mn-lt"/>
              </a:rPr>
              <a:t> </a:t>
            </a:r>
            <a:r>
              <a:rPr dirty="0">
                <a:solidFill>
                  <a:schemeClr val="bg1">
                    <a:lumMod val="85000"/>
                  </a:schemeClr>
                </a:solidFill>
                <a:latin typeface="+mn-lt"/>
              </a:rPr>
              <a:t>Structural Capacity</a:t>
            </a:r>
          </a:p>
        </p:txBody>
      </p:sp>
      <p:sp>
        <p:nvSpPr>
          <p:cNvPr id="6" name="TextBox 5"/>
          <p:cNvSpPr txBox="1"/>
          <p:nvPr/>
        </p:nvSpPr>
        <p:spPr>
          <a:xfrm>
            <a:off x="0" y="0"/>
            <a:ext cx="861774" cy="6858000"/>
          </a:xfrm>
          <a:prstGeom prst="rect">
            <a:avLst/>
          </a:prstGeom>
          <a:solidFill>
            <a:schemeClr val="accent1"/>
          </a:solidFill>
        </p:spPr>
        <p:txBody>
          <a:bodyPr vert="vert270" wrap="square" rtlCol="0">
            <a:spAutoFit/>
          </a:bodyPr>
          <a:lstStyle/>
          <a:p>
            <a:pPr algn="ctr"/>
            <a:r>
              <a:rPr lang="en-US" sz="4400" dirty="0">
                <a:solidFill>
                  <a:prstClr val="white"/>
                </a:solidFill>
                <a:latin typeface="Calibri"/>
              </a:rPr>
              <a:t>General Information </a:t>
            </a:r>
          </a:p>
        </p:txBody>
      </p:sp>
      <p:sp>
        <p:nvSpPr>
          <p:cNvPr id="8" name="TextBox 7"/>
          <p:cNvSpPr txBox="1"/>
          <p:nvPr/>
        </p:nvSpPr>
        <p:spPr>
          <a:xfrm>
            <a:off x="7792190" y="6488668"/>
            <a:ext cx="1136077" cy="369332"/>
          </a:xfrm>
          <a:prstGeom prst="rect">
            <a:avLst/>
          </a:prstGeom>
          <a:noFill/>
        </p:spPr>
        <p:txBody>
          <a:bodyPr wrap="square" rtlCol="0">
            <a:spAutoFit/>
          </a:bodyPr>
          <a:lstStyle/>
          <a:p>
            <a:r>
              <a:rPr lang="en-US" dirty="0">
                <a:solidFill>
                  <a:prstClr val="black"/>
                </a:solidFill>
                <a:latin typeface="Calibri"/>
              </a:rPr>
              <a:t>Slide </a:t>
            </a:r>
            <a:fld id="{AF8E62C3-4044-4B46-B00C-12BA25E1AA46}" type="slidenum">
              <a:rPr lang="en-US">
                <a:solidFill>
                  <a:prstClr val="black"/>
                </a:solidFill>
                <a:latin typeface="Calibri"/>
              </a:rPr>
              <a:pPr/>
              <a:t>31</a:t>
            </a:fld>
            <a:endParaRPr lang="en-US" dirty="0">
              <a:solidFill>
                <a:prstClr val="black"/>
              </a:solidFill>
              <a:latin typeface="Calibri"/>
            </a:endParaRPr>
          </a:p>
        </p:txBody>
      </p:sp>
      <p:sp>
        <p:nvSpPr>
          <p:cNvPr id="5" name="TextBox 4"/>
          <p:cNvSpPr txBox="1"/>
          <p:nvPr/>
        </p:nvSpPr>
        <p:spPr>
          <a:xfrm>
            <a:off x="1325336" y="6088558"/>
            <a:ext cx="7331529" cy="400110"/>
          </a:xfrm>
          <a:prstGeom prst="rect">
            <a:avLst/>
          </a:prstGeom>
          <a:noFill/>
        </p:spPr>
        <p:txBody>
          <a:bodyPr wrap="square" rtlCol="0">
            <a:spAutoFit/>
          </a:bodyPr>
          <a:lstStyle/>
          <a:p>
            <a:r>
              <a:rPr lang="en-US" sz="2000" b="1" dirty="0"/>
              <a:t>Bold Black font </a:t>
            </a:r>
            <a:r>
              <a:rPr lang="en-US" dirty="0"/>
              <a:t>– items that have “Existing” as a value in the tables</a:t>
            </a:r>
          </a:p>
        </p:txBody>
      </p:sp>
    </p:spTree>
    <p:extLst>
      <p:ext uri="{BB962C8B-B14F-4D97-AF65-F5344CB8AC3E}">
        <p14:creationId xmlns:p14="http://schemas.microsoft.com/office/powerpoint/2010/main" val="38933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Safety Conscious Design</a:t>
            </a:r>
            <a:endParaRPr dirty="0">
              <a:latin typeface="+mj-lt"/>
            </a:endParaRPr>
          </a:p>
        </p:txBody>
      </p:sp>
      <p:sp>
        <p:nvSpPr>
          <p:cNvPr id="5" name="TextBox 4"/>
          <p:cNvSpPr txBox="1"/>
          <p:nvPr/>
        </p:nvSpPr>
        <p:spPr>
          <a:xfrm>
            <a:off x="3143250" y="5842337"/>
            <a:ext cx="6000750" cy="1015663"/>
          </a:xfrm>
          <a:prstGeom prst="rect">
            <a:avLst/>
          </a:prstGeom>
          <a:noFill/>
        </p:spPr>
        <p:txBody>
          <a:bodyPr wrap="square" rtlCol="0">
            <a:spAutoFit/>
          </a:bodyPr>
          <a:lstStyle/>
          <a:p>
            <a:r>
              <a:rPr lang="en-US" sz="2000" dirty="0">
                <a:solidFill>
                  <a:prstClr val="black"/>
                </a:solidFill>
                <a:latin typeface="Calibri"/>
              </a:rPr>
              <a:t>428 NAC 2-001.03B Note 6, Page 47</a:t>
            </a:r>
          </a:p>
          <a:p>
            <a:r>
              <a:rPr lang="en-US" sz="2000" dirty="0">
                <a:solidFill>
                  <a:prstClr val="black"/>
                </a:solidFill>
                <a:latin typeface="Calibri"/>
              </a:rPr>
              <a:t>428 NAC 2-001.03A1f, Page 41, Safety Conscious Design</a:t>
            </a:r>
          </a:p>
          <a:p>
            <a:r>
              <a:rPr lang="en-US" sz="2000" dirty="0">
                <a:solidFill>
                  <a:prstClr val="black"/>
                </a:solidFill>
                <a:latin typeface="Calibri"/>
              </a:rPr>
              <a:t>428 NAC 2-001.03A1g, Page 41, Cost Effective Analysis</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32</a:t>
            </a:fld>
            <a:endParaRPr lang="en-US" dirty="0">
              <a:solidFill>
                <a:prstClr val="black"/>
              </a:solidFill>
              <a:latin typeface="Calibri"/>
            </a:endParaRPr>
          </a:p>
        </p:txBody>
      </p:sp>
      <p:sp>
        <p:nvSpPr>
          <p:cNvPr id="7" name="Title 1"/>
          <p:cNvSpPr txBox="1">
            <a:spLocks/>
          </p:cNvSpPr>
          <p:nvPr/>
        </p:nvSpPr>
        <p:spPr>
          <a:xfrm>
            <a:off x="856239" y="931017"/>
            <a:ext cx="8232432" cy="802533"/>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200" b="1" kern="0" dirty="0">
                <a:solidFill>
                  <a:schemeClr val="tx1"/>
                </a:solidFill>
              </a:rPr>
              <a:t>3R</a:t>
            </a:r>
            <a:r>
              <a:rPr lang="en-US" sz="3200" kern="0" dirty="0">
                <a:solidFill>
                  <a:schemeClr val="tx1"/>
                </a:solidFill>
              </a:rPr>
              <a:t>  Standards</a:t>
            </a: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6</a:t>
            </a:r>
            <a:endParaRPr lang="en-US" sz="36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0" y="2510227"/>
            <a:ext cx="9162093" cy="1785548"/>
          </a:xfrm>
          <a:prstGeom prst="rect">
            <a:avLst/>
          </a:prstGeom>
        </p:spPr>
      </p:pic>
      <p:sp>
        <p:nvSpPr>
          <p:cNvPr id="15" name="Rectangle 14"/>
          <p:cNvSpPr/>
          <p:nvPr/>
        </p:nvSpPr>
        <p:spPr>
          <a:xfrm>
            <a:off x="1463040" y="2924174"/>
            <a:ext cx="2377440" cy="2405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3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111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59536" y="542575"/>
            <a:ext cx="8284463"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t>3R Standards</a:t>
            </a:r>
            <a:br>
              <a:rPr lang="en-US" dirty="0"/>
            </a:br>
            <a:r>
              <a:rPr lang="en-US" sz="5400" dirty="0"/>
              <a:t>Safety Conscious Design</a:t>
            </a:r>
            <a:endParaRPr dirty="0"/>
          </a:p>
        </p:txBody>
      </p:sp>
      <p:sp>
        <p:nvSpPr>
          <p:cNvPr id="3" name="Subtitle 2"/>
          <p:cNvSpPr txBox="1">
            <a:spLocks noGrp="1"/>
          </p:cNvSpPr>
          <p:nvPr>
            <p:ph type="subTitle" idx="1"/>
          </p:nvPr>
        </p:nvSpPr>
        <p:spPr>
          <a:xfrm>
            <a:off x="1560145" y="2343150"/>
            <a:ext cx="7280032" cy="3319100"/>
          </a:xfrm>
          <a:prstGeom prst="rect">
            <a:avLst/>
          </a:prstGeom>
          <a:noFill/>
        </p:spPr>
        <p:txBody>
          <a:bodyPr wrap="square" anchor="t"/>
          <a:lstStyle>
            <a:lvl1pPr lvl="0">
              <a:defRPr/>
            </a:lvl1pPr>
          </a:lstStyle>
          <a:p>
            <a:r>
              <a:rPr lang="en-US" dirty="0">
                <a:latin typeface="Calibri" panose="020F0502020204030204" pitchFamily="34" charset="0"/>
              </a:rPr>
              <a:t>Safety is an integral part of design, not a secondary objective  </a:t>
            </a:r>
          </a:p>
          <a:p>
            <a:pPr lvl="0">
              <a:buChar char="•"/>
            </a:pPr>
            <a:endParaRPr lang="en-US" dirty="0">
              <a:latin typeface="Calibri" panose="020F0502020204030204" pitchFamily="34" charset="0"/>
            </a:endParaRPr>
          </a:p>
          <a:p>
            <a:pPr lvl="0">
              <a:buChar char="•"/>
            </a:pPr>
            <a:r>
              <a:rPr lang="en-US" dirty="0">
                <a:latin typeface="Calibri" panose="020F0502020204030204" pitchFamily="34" charset="0"/>
              </a:rPr>
              <a:t>Systematically consider </a:t>
            </a:r>
            <a:r>
              <a:rPr lang="en-US" b="1" dirty="0">
                <a:latin typeface="Calibri" panose="020F0502020204030204" pitchFamily="34" charset="0"/>
              </a:rPr>
              <a:t>safety improvements </a:t>
            </a:r>
            <a:r>
              <a:rPr lang="en-US" dirty="0">
                <a:latin typeface="Calibri" panose="020F0502020204030204" pitchFamily="34" charset="0"/>
              </a:rPr>
              <a:t>(remove obstacles, add warning signs, add rumble strips, etc.)</a:t>
            </a:r>
          </a:p>
          <a:p>
            <a:pPr lvl="0">
              <a:buChar char="•"/>
            </a:pPr>
            <a:endParaRPr dirty="0">
              <a:latin typeface="Calibri" panose="020F0502020204030204" pitchFamily="34" charset="0"/>
            </a:endParaRPr>
          </a:p>
          <a:p>
            <a:pPr lvl="0">
              <a:buChar char="•"/>
            </a:pPr>
            <a:endParaRPr dirty="0">
              <a:latin typeface="Calibri" panose="020F0502020204030204" pitchFamily="34" charset="0"/>
            </a:endParaRPr>
          </a:p>
        </p:txBody>
      </p:sp>
      <p:sp>
        <p:nvSpPr>
          <p:cNvPr id="5" name="TextBox 4"/>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a:t>
            </a:r>
          </a:p>
        </p:txBody>
      </p:sp>
      <p:sp>
        <p:nvSpPr>
          <p:cNvPr id="6" name="TextBox 5"/>
          <p:cNvSpPr txBox="1"/>
          <p:nvPr/>
        </p:nvSpPr>
        <p:spPr>
          <a:xfrm>
            <a:off x="5744818" y="6319156"/>
            <a:ext cx="3399186" cy="400110"/>
          </a:xfrm>
          <a:prstGeom prst="rect">
            <a:avLst/>
          </a:prstGeom>
          <a:noFill/>
        </p:spPr>
        <p:txBody>
          <a:bodyPr wrap="square" rtlCol="0">
            <a:spAutoFit/>
          </a:bodyPr>
          <a:lstStyle/>
          <a:p>
            <a:r>
              <a:rPr lang="en-US" sz="2000" dirty="0">
                <a:solidFill>
                  <a:prstClr val="black"/>
                </a:solidFill>
                <a:latin typeface="Calibri"/>
              </a:rPr>
              <a:t>428 NAC 2-001.03A1f, Page 41</a:t>
            </a:r>
          </a:p>
        </p:txBody>
      </p:sp>
      <p:sp>
        <p:nvSpPr>
          <p:cNvPr id="10" name="TextBox 9"/>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F9A210F-05A5-4F68-8708-8F9C22B0BC14}" type="slidenum">
              <a:rPr lang="en-US">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4998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61774" y="150190"/>
            <a:ext cx="8282227"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sz="5400" dirty="0"/>
              <a:t>Safety Conscious Design Overall Process</a:t>
            </a:r>
            <a:endParaRPr sz="5400" dirty="0"/>
          </a:p>
        </p:txBody>
      </p:sp>
      <p:sp>
        <p:nvSpPr>
          <p:cNvPr id="3" name="Subtitle 2"/>
          <p:cNvSpPr txBox="1">
            <a:spLocks noGrp="1"/>
          </p:cNvSpPr>
          <p:nvPr>
            <p:ph type="subTitle" idx="1"/>
          </p:nvPr>
        </p:nvSpPr>
        <p:spPr>
          <a:xfrm>
            <a:off x="1725947" y="1845496"/>
            <a:ext cx="7280032" cy="4178629"/>
          </a:xfrm>
          <a:prstGeom prst="rect">
            <a:avLst/>
          </a:prstGeom>
          <a:noFill/>
        </p:spPr>
        <p:txBody>
          <a:bodyPr wrap="square" anchor="t"/>
          <a:lstStyle>
            <a:lvl1pPr lvl="0">
              <a:defRPr/>
            </a:lvl1pPr>
          </a:lstStyle>
          <a:p>
            <a:pPr lvl="0">
              <a:buChar char="•"/>
            </a:pPr>
            <a:r>
              <a:rPr lang="en-US" sz="3600" i="1" dirty="0">
                <a:latin typeface="Calibri" panose="020F0502020204030204" pitchFamily="34" charset="0"/>
              </a:rPr>
              <a:t>Assess current conditions</a:t>
            </a:r>
          </a:p>
          <a:p>
            <a:pPr lvl="0">
              <a:buChar char="•"/>
            </a:pPr>
            <a:endParaRPr sz="2400" dirty="0">
              <a:latin typeface="Calibri" panose="020F0502020204030204" pitchFamily="34" charset="0"/>
            </a:endParaRPr>
          </a:p>
          <a:p>
            <a:pPr lvl="0">
              <a:buChar char="•"/>
            </a:pPr>
            <a:r>
              <a:rPr lang="en-US" sz="3600" i="1" dirty="0">
                <a:latin typeface="Calibri" panose="020F0502020204030204" pitchFamily="34" charset="0"/>
              </a:rPr>
              <a:t>Determine project scope</a:t>
            </a:r>
          </a:p>
          <a:p>
            <a:pPr lvl="0">
              <a:buChar char="•"/>
            </a:pPr>
            <a:endParaRPr lang="en-US" sz="2400" dirty="0">
              <a:latin typeface="Calibri" panose="020F0502020204030204" pitchFamily="34" charset="0"/>
            </a:endParaRPr>
          </a:p>
          <a:p>
            <a:pPr lvl="0">
              <a:buChar char="•"/>
            </a:pPr>
            <a:r>
              <a:rPr lang="en-US" sz="3600" i="1" dirty="0">
                <a:latin typeface="Calibri" panose="020F0502020204030204" pitchFamily="34" charset="0"/>
              </a:rPr>
              <a:t>Document the design process</a:t>
            </a:r>
          </a:p>
          <a:p>
            <a:pPr lvl="0">
              <a:buChar char="•"/>
            </a:pPr>
            <a:endParaRPr lang="en-US" sz="2400" dirty="0">
              <a:latin typeface="Calibri" panose="020F0502020204030204" pitchFamily="34" charset="0"/>
            </a:endParaRPr>
          </a:p>
          <a:p>
            <a:pPr lvl="0">
              <a:buChar char="•"/>
            </a:pPr>
            <a:r>
              <a:rPr lang="en-US" sz="3600" i="1" dirty="0">
                <a:latin typeface="Calibri" panose="020F0502020204030204" pitchFamily="34" charset="0"/>
              </a:rPr>
              <a:t>Review the design</a:t>
            </a:r>
            <a:r>
              <a:rPr sz="3600" i="1" dirty="0">
                <a:latin typeface="Calibri" panose="020F0502020204030204" pitchFamily="34" charset="0"/>
              </a:rPr>
              <a:t>  </a:t>
            </a:r>
            <a:endParaRPr lang="en-US" sz="3600" i="1" dirty="0">
              <a:latin typeface="Calibri" panose="020F0502020204030204" pitchFamily="34" charset="0"/>
            </a:endParaRPr>
          </a:p>
          <a:p>
            <a:pPr lvl="0">
              <a:buChar char="•"/>
            </a:pPr>
            <a:endParaRPr dirty="0">
              <a:latin typeface="Calibri" panose="020F0502020204030204" pitchFamily="34" charset="0"/>
            </a:endParaRPr>
          </a:p>
        </p:txBody>
      </p:sp>
      <p:sp>
        <p:nvSpPr>
          <p:cNvPr id="6" name="TextBox 5"/>
          <p:cNvSpPr txBox="1"/>
          <p:nvPr/>
        </p:nvSpPr>
        <p:spPr>
          <a:xfrm>
            <a:off x="5055082" y="6249404"/>
            <a:ext cx="4088921" cy="400110"/>
          </a:xfrm>
          <a:prstGeom prst="rect">
            <a:avLst/>
          </a:prstGeom>
          <a:noFill/>
        </p:spPr>
        <p:txBody>
          <a:bodyPr wrap="square" rtlCol="0">
            <a:spAutoFit/>
          </a:bodyPr>
          <a:lstStyle/>
          <a:p>
            <a:r>
              <a:rPr lang="en-US" sz="2000" dirty="0">
                <a:solidFill>
                  <a:prstClr val="black"/>
                </a:solidFill>
                <a:latin typeface="Calibri"/>
              </a:rPr>
              <a:t>TRB </a:t>
            </a:r>
            <a:r>
              <a:rPr lang="en-US" sz="2000" i="1" dirty="0">
                <a:solidFill>
                  <a:prstClr val="black"/>
                </a:solidFill>
                <a:latin typeface="Calibri"/>
              </a:rPr>
              <a:t>SR-214</a:t>
            </a:r>
            <a:r>
              <a:rPr lang="en-US" sz="2000" dirty="0">
                <a:solidFill>
                  <a:prstClr val="black"/>
                </a:solidFill>
                <a:latin typeface="Calibri"/>
              </a:rPr>
              <a:t> Page 5 and Page 190</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Process </a:t>
            </a:r>
            <a:r>
              <a:rPr lang="en-US" sz="3600" dirty="0">
                <a:solidFill>
                  <a:prstClr val="black"/>
                </a:solidFill>
                <a:latin typeface="Calibri"/>
              </a:rPr>
              <a:t>(TRB </a:t>
            </a:r>
            <a:r>
              <a:rPr lang="en-US" sz="3600" i="1" dirty="0">
                <a:solidFill>
                  <a:prstClr val="black"/>
                </a:solidFill>
                <a:latin typeface="Calibri"/>
              </a:rPr>
              <a:t>SR-214</a:t>
            </a:r>
            <a:r>
              <a:rPr lang="en-US" sz="3600" dirty="0">
                <a:solidFill>
                  <a:prstClr val="black"/>
                </a:solidFill>
                <a:latin typeface="Calibri"/>
              </a:rPr>
              <a:t>)</a:t>
            </a:r>
            <a:endParaRPr lang="en-US" sz="4400" dirty="0">
              <a:solidFill>
                <a:prstClr val="black"/>
              </a:solidFill>
              <a:latin typeface="Calibri"/>
            </a:endParaRPr>
          </a:p>
        </p:txBody>
      </p:sp>
      <p:sp>
        <p:nvSpPr>
          <p:cNvPr id="10" name="TextBox 9"/>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1C1149C-33D5-4AD9-B221-70FAB61354B0}" type="slidenum">
              <a:rPr lang="en-US">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33428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28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277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5540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61774" y="3"/>
            <a:ext cx="8282227" cy="1017917"/>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sz="4000" i="1" dirty="0"/>
              <a:t>The Project Scope</a:t>
            </a:r>
            <a:endParaRPr sz="4000" i="1" dirty="0"/>
          </a:p>
        </p:txBody>
      </p:sp>
      <p:sp>
        <p:nvSpPr>
          <p:cNvPr id="3" name="Subtitle 2"/>
          <p:cNvSpPr txBox="1">
            <a:spLocks noGrp="1"/>
          </p:cNvSpPr>
          <p:nvPr>
            <p:ph type="subTitle" idx="1"/>
          </p:nvPr>
        </p:nvSpPr>
        <p:spPr>
          <a:xfrm>
            <a:off x="1842911" y="1017917"/>
            <a:ext cx="7280032" cy="5231487"/>
          </a:xfrm>
          <a:prstGeom prst="rect">
            <a:avLst/>
          </a:prstGeom>
          <a:noFill/>
        </p:spPr>
        <p:txBody>
          <a:bodyPr wrap="square" anchor="t"/>
          <a:lstStyle>
            <a:lvl1pPr lvl="0">
              <a:defRPr/>
            </a:lvl1pPr>
          </a:lstStyle>
          <a:p>
            <a:pPr lvl="0">
              <a:buChar char="•"/>
            </a:pPr>
            <a:r>
              <a:rPr lang="en-US" sz="3600" dirty="0">
                <a:latin typeface="Calibri" panose="020F0502020204030204" pitchFamily="34" charset="0"/>
              </a:rPr>
              <a:t>Surfacing/Pavement repairs</a:t>
            </a:r>
          </a:p>
          <a:p>
            <a:pPr lvl="0">
              <a:buChar char="•"/>
            </a:pPr>
            <a:r>
              <a:rPr lang="en-US" sz="3600" dirty="0">
                <a:latin typeface="Calibri" panose="020F0502020204030204" pitchFamily="34" charset="0"/>
              </a:rPr>
              <a:t>Geometric improvements</a:t>
            </a:r>
          </a:p>
          <a:p>
            <a:pPr lvl="0">
              <a:buChar char="•"/>
            </a:pPr>
            <a:r>
              <a:rPr lang="en-US" sz="3600" dirty="0">
                <a:latin typeface="Calibri" panose="020F0502020204030204" pitchFamily="34" charset="0"/>
              </a:rPr>
              <a:t>Safety enhancements</a:t>
            </a:r>
          </a:p>
          <a:p>
            <a:pPr lvl="1">
              <a:buChar char="•"/>
            </a:pPr>
            <a:r>
              <a:rPr lang="en-US" b="0" i="0" u="none" strike="noStrike" baseline="0" dirty="0">
                <a:solidFill>
                  <a:srgbClr val="000000"/>
                </a:solidFill>
                <a:latin typeface="Calibri" panose="020F0502020204030204" pitchFamily="34" charset="0"/>
              </a:rPr>
              <a:t>Intersections </a:t>
            </a:r>
          </a:p>
          <a:p>
            <a:pPr lvl="2">
              <a:buChar char="•"/>
            </a:pPr>
            <a:r>
              <a:rPr lang="en-US" dirty="0">
                <a:solidFill>
                  <a:srgbClr val="000000"/>
                </a:solidFill>
                <a:latin typeface="Calibri" panose="020F0502020204030204" pitchFamily="34" charset="0"/>
              </a:rPr>
              <a:t>Increase sight distance, r</a:t>
            </a:r>
            <a:r>
              <a:rPr lang="en-US" b="0" i="0" u="none" strike="noStrike" baseline="0" dirty="0">
                <a:solidFill>
                  <a:srgbClr val="000000"/>
                </a:solidFill>
                <a:latin typeface="Calibri" panose="020F0502020204030204" pitchFamily="34" charset="0"/>
              </a:rPr>
              <a:t>educe</a:t>
            </a:r>
            <a:r>
              <a:rPr lang="en-US" b="0" i="0" u="none" strike="noStrike" dirty="0">
                <a:solidFill>
                  <a:srgbClr val="000000"/>
                </a:solidFill>
                <a:latin typeface="Calibri" panose="020F0502020204030204" pitchFamily="34" charset="0"/>
              </a:rPr>
              <a:t> vehicle conflicts</a:t>
            </a:r>
            <a:endParaRPr lang="en-US" b="0" i="0" u="none" strike="noStrike" baseline="0" dirty="0">
              <a:solidFill>
                <a:srgbClr val="000000"/>
              </a:solidFill>
              <a:latin typeface="Calibri" panose="020F0502020204030204" pitchFamily="34" charset="0"/>
            </a:endParaRPr>
          </a:p>
          <a:p>
            <a:pPr lvl="1">
              <a:buChar char="•"/>
            </a:pPr>
            <a:r>
              <a:rPr lang="en-US" dirty="0">
                <a:solidFill>
                  <a:srgbClr val="000000"/>
                </a:solidFill>
                <a:latin typeface="Calibri" panose="020F0502020204030204" pitchFamily="34" charset="0"/>
              </a:rPr>
              <a:t>Roadside</a:t>
            </a:r>
          </a:p>
          <a:p>
            <a:pPr lvl="2">
              <a:buChar char="•"/>
            </a:pPr>
            <a:r>
              <a:rPr lang="en-US" dirty="0">
                <a:solidFill>
                  <a:srgbClr val="000000"/>
                </a:solidFill>
                <a:latin typeface="Calibri" panose="020F0502020204030204" pitchFamily="34" charset="0"/>
              </a:rPr>
              <a:t>Remove obstacles, upgrade bridge rail and guardrail, flatten slopes, regrade</a:t>
            </a:r>
          </a:p>
          <a:p>
            <a:pPr lvl="1">
              <a:buChar char="•"/>
            </a:pPr>
            <a:r>
              <a:rPr lang="en-US" b="0" i="0" u="none" strike="noStrike" baseline="0" dirty="0">
                <a:solidFill>
                  <a:srgbClr val="000000"/>
                </a:solidFill>
                <a:latin typeface="Calibri" panose="020F0502020204030204" pitchFamily="34" charset="0"/>
              </a:rPr>
              <a:t>Traffic control</a:t>
            </a:r>
          </a:p>
          <a:p>
            <a:pPr lvl="2">
              <a:buChar char="•"/>
            </a:pPr>
            <a:r>
              <a:rPr lang="en-US" dirty="0">
                <a:solidFill>
                  <a:srgbClr val="000000"/>
                </a:solidFill>
                <a:latin typeface="Calibri" panose="020F0502020204030204" pitchFamily="34" charset="0"/>
              </a:rPr>
              <a:t>New and improved signing, pavement markings</a:t>
            </a:r>
          </a:p>
          <a:p>
            <a:pPr lvl="1">
              <a:buChar char="•"/>
            </a:pPr>
            <a:r>
              <a:rPr lang="en-US" b="0" i="0" u="none" strike="noStrike" baseline="0" dirty="0">
                <a:solidFill>
                  <a:srgbClr val="000000"/>
                </a:solidFill>
                <a:latin typeface="Calibri" panose="020F0502020204030204" pitchFamily="34" charset="0"/>
              </a:rPr>
              <a:t>Other?</a:t>
            </a:r>
          </a:p>
          <a:p>
            <a:pPr lvl="0">
              <a:buChar char="•"/>
            </a:pPr>
            <a:endParaRPr sz="1600" dirty="0">
              <a:latin typeface="Calibri" panose="020F0502020204030204" pitchFamily="34" charset="0"/>
            </a:endParaRPr>
          </a:p>
          <a:p>
            <a:pPr lvl="0">
              <a:buChar char="•"/>
            </a:pPr>
            <a:endParaRPr dirty="0">
              <a:latin typeface="Calibri" panose="020F0502020204030204" pitchFamily="34" charset="0"/>
            </a:endParaRPr>
          </a:p>
        </p:txBody>
      </p:sp>
      <p:sp>
        <p:nvSpPr>
          <p:cNvPr id="6" name="TextBox 5"/>
          <p:cNvSpPr txBox="1"/>
          <p:nvPr/>
        </p:nvSpPr>
        <p:spPr>
          <a:xfrm>
            <a:off x="4140682" y="6249404"/>
            <a:ext cx="5003321" cy="400110"/>
          </a:xfrm>
          <a:prstGeom prst="rect">
            <a:avLst/>
          </a:prstGeom>
          <a:noFill/>
        </p:spPr>
        <p:txBody>
          <a:bodyPr wrap="square" rtlCol="0">
            <a:spAutoFit/>
          </a:bodyPr>
          <a:lstStyle/>
          <a:p>
            <a:r>
              <a:rPr lang="en-US" sz="2000" dirty="0">
                <a:solidFill>
                  <a:prstClr val="black"/>
                </a:solidFill>
                <a:latin typeface="Calibri"/>
              </a:rPr>
              <a:t>TRB </a:t>
            </a:r>
            <a:r>
              <a:rPr lang="en-US" sz="2000" i="1" dirty="0">
                <a:solidFill>
                  <a:prstClr val="black"/>
                </a:solidFill>
                <a:latin typeface="Calibri"/>
              </a:rPr>
              <a:t>SR-214</a:t>
            </a:r>
            <a:r>
              <a:rPr lang="en-US" sz="2000" dirty="0">
                <a:solidFill>
                  <a:prstClr val="black"/>
                </a:solidFill>
                <a:latin typeface="Calibri"/>
              </a:rPr>
              <a:t>, Recommendation 2,  Page 191</a:t>
            </a:r>
          </a:p>
        </p:txBody>
      </p:sp>
      <p:sp>
        <p:nvSpPr>
          <p:cNvPr id="7" name="TextBox 6"/>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Process </a:t>
            </a:r>
            <a:r>
              <a:rPr lang="en-US" sz="3600" dirty="0">
                <a:solidFill>
                  <a:prstClr val="black"/>
                </a:solidFill>
                <a:latin typeface="Calibri"/>
              </a:rPr>
              <a:t>(TRB </a:t>
            </a:r>
            <a:r>
              <a:rPr lang="en-US" sz="3600" i="1" dirty="0">
                <a:solidFill>
                  <a:prstClr val="black"/>
                </a:solidFill>
                <a:latin typeface="Calibri"/>
              </a:rPr>
              <a:t>SR-214</a:t>
            </a:r>
            <a:r>
              <a:rPr lang="en-US" sz="3600" dirty="0">
                <a:solidFill>
                  <a:prstClr val="black"/>
                </a:solidFill>
                <a:latin typeface="Calibri"/>
              </a:rPr>
              <a:t>)</a:t>
            </a:r>
            <a:endParaRPr lang="en-US" sz="4400" dirty="0">
              <a:solidFill>
                <a:prstClr val="black"/>
              </a:solidFill>
              <a:latin typeface="Calibri"/>
            </a:endParaRPr>
          </a:p>
        </p:txBody>
      </p:sp>
      <p:sp>
        <p:nvSpPr>
          <p:cNvPr id="10" name="TextBox 9"/>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DC909B8C-E837-4320-913E-7835271B9630}" type="slidenum">
              <a:rPr lang="en-US">
                <a:solidFill>
                  <a:prstClr val="black"/>
                </a:solidFill>
                <a:latin typeface="Calibri"/>
              </a:rPr>
              <a:pPr/>
              <a:t>35</a:t>
            </a:fld>
            <a:endParaRPr lang="en-US" dirty="0">
              <a:solidFill>
                <a:prstClr val="black"/>
              </a:solidFill>
              <a:latin typeface="Calibri"/>
            </a:endParaRPr>
          </a:p>
        </p:txBody>
      </p:sp>
      <p:pic>
        <p:nvPicPr>
          <p:cNvPr id="12" name="Picture 11" descr="If two vehicles arrive at an uncontrolled intersection a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1" y="2849541"/>
            <a:ext cx="781259" cy="784121"/>
          </a:xfrm>
          <a:prstGeom prst="rect">
            <a:avLst/>
          </a:prstGeom>
        </p:spPr>
      </p:pic>
      <p:pic>
        <p:nvPicPr>
          <p:cNvPr id="14" name="Picture 13" descr="tree-25 by jpenric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114" y="3747465"/>
            <a:ext cx="991594" cy="991594"/>
          </a:xfrm>
          <a:prstGeom prst="rect">
            <a:avLst/>
          </a:prstGeom>
        </p:spPr>
      </p:pic>
      <p:pic>
        <p:nvPicPr>
          <p:cNvPr id="15" name="Picture 14"/>
          <p:cNvPicPr>
            <a:picLocks noChangeAspect="1"/>
          </p:cNvPicPr>
          <p:nvPr/>
        </p:nvPicPr>
        <p:blipFill>
          <a:blip r:embed="rId5"/>
          <a:stretch>
            <a:fillRect/>
          </a:stretch>
        </p:blipFill>
        <p:spPr>
          <a:xfrm>
            <a:off x="1324404" y="4801615"/>
            <a:ext cx="1037013" cy="955358"/>
          </a:xfrm>
          <a:prstGeom prst="rect">
            <a:avLst/>
          </a:prstGeom>
        </p:spPr>
      </p:pic>
    </p:spTree>
    <p:extLst>
      <p:ext uri="{BB962C8B-B14F-4D97-AF65-F5344CB8AC3E}">
        <p14:creationId xmlns:p14="http://schemas.microsoft.com/office/powerpoint/2010/main" val="27485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9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1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5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25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23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29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13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335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420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4350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460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14646"/>
            <a:ext cx="7568385" cy="1025071"/>
          </a:xfrm>
          <a:prstGeom prst="rect">
            <a:avLst/>
          </a:prstGeom>
          <a:noFill/>
        </p:spPr>
        <p:txBody>
          <a:bodyPr wrap="square" anchor="ctr"/>
          <a:lstStyle>
            <a:lvl1pPr lvl="0">
              <a:defRPr/>
            </a:lvl1pPr>
          </a:lstStyle>
          <a:p>
            <a:pPr lvl="0" algn="ctr"/>
            <a:r>
              <a:rPr lang="en-US" sz="3600" dirty="0">
                <a:latin typeface="+mj-lt"/>
              </a:rPr>
              <a:t>Cost Effective Analysis</a:t>
            </a:r>
            <a:endParaRPr dirty="0">
              <a:latin typeface="+mj-lt"/>
            </a:endParaRPr>
          </a:p>
        </p:txBody>
      </p:sp>
      <p:sp>
        <p:nvSpPr>
          <p:cNvPr id="3" name="Text Placeholder 2"/>
          <p:cNvSpPr txBox="1">
            <a:spLocks noGrp="1"/>
          </p:cNvSpPr>
          <p:nvPr>
            <p:ph type="body" idx="1"/>
          </p:nvPr>
        </p:nvSpPr>
        <p:spPr>
          <a:xfrm>
            <a:off x="841597" y="928850"/>
            <a:ext cx="7623250" cy="5323810"/>
          </a:xfrm>
          <a:prstGeom prst="rect">
            <a:avLst/>
          </a:prstGeom>
          <a:noFill/>
        </p:spPr>
        <p:txBody>
          <a:bodyPr wrap="square" anchor="t"/>
          <a:lstStyle>
            <a:lvl1pPr lvl="0">
              <a:defRPr/>
            </a:lvl1pPr>
          </a:lstStyle>
          <a:p>
            <a:pPr marL="914400" lvl="1" indent="-457200" algn="l">
              <a:spcBef>
                <a:spcPts val="1200"/>
              </a:spcBef>
              <a:buFont typeface="Arial" panose="020B0604020202020204" pitchFamily="34" charset="0"/>
              <a:buChar char="•"/>
            </a:pPr>
            <a:r>
              <a:rPr lang="en-US" dirty="0">
                <a:solidFill>
                  <a:schemeClr val="tx1"/>
                </a:solidFill>
                <a:latin typeface="+mn-lt"/>
              </a:rPr>
              <a:t>What is the cost of a Safety Improvement?</a:t>
            </a:r>
          </a:p>
          <a:p>
            <a:pPr marL="457200" lvl="1" indent="0" algn="l">
              <a:spcBef>
                <a:spcPts val="1200"/>
              </a:spcBef>
            </a:pPr>
            <a:endParaRPr lang="en-US" dirty="0">
              <a:solidFill>
                <a:schemeClr val="tx1"/>
              </a:solidFill>
              <a:latin typeface="+mn-lt"/>
            </a:endParaRPr>
          </a:p>
          <a:p>
            <a:pPr marL="457200" lvl="1" indent="0" algn="l">
              <a:spcBef>
                <a:spcPts val="1200"/>
              </a:spcBef>
            </a:pPr>
            <a:endParaRPr lang="en-US" dirty="0">
              <a:solidFill>
                <a:schemeClr val="tx1"/>
              </a:solidFill>
              <a:latin typeface="+mn-lt"/>
            </a:endParaRPr>
          </a:p>
          <a:p>
            <a:pPr marL="914400" lvl="1" indent="-457200" algn="l">
              <a:spcBef>
                <a:spcPts val="1200"/>
              </a:spcBef>
              <a:buFont typeface="Arial" panose="020B0604020202020204" pitchFamily="34" charset="0"/>
              <a:buChar char="•"/>
            </a:pPr>
            <a:r>
              <a:rPr lang="en-US" dirty="0">
                <a:solidFill>
                  <a:schemeClr val="tx1"/>
                </a:solidFill>
                <a:latin typeface="+mn-lt"/>
              </a:rPr>
              <a:t>What does a crash cost society,                                         	a community?</a:t>
            </a:r>
          </a:p>
          <a:p>
            <a:pPr marL="914400" lvl="1" indent="-457200" algn="l">
              <a:spcBef>
                <a:spcPts val="1200"/>
              </a:spcBef>
              <a:buFont typeface="Arial" panose="020B0604020202020204" pitchFamily="34" charset="0"/>
              <a:buChar char="•"/>
            </a:pPr>
            <a:endParaRPr lang="en-US" dirty="0">
              <a:solidFill>
                <a:schemeClr val="tx1"/>
              </a:solidFill>
              <a:latin typeface="+mn-lt"/>
            </a:endParaRPr>
          </a:p>
          <a:p>
            <a:pPr marL="914400" lvl="1" indent="-457200" algn="l">
              <a:spcBef>
                <a:spcPts val="1200"/>
              </a:spcBef>
              <a:buFont typeface="Arial" panose="020B0604020202020204" pitchFamily="34" charset="0"/>
              <a:buChar char="•"/>
            </a:pPr>
            <a:endParaRPr lang="en-US" dirty="0">
              <a:solidFill>
                <a:schemeClr val="tx1"/>
              </a:solidFill>
              <a:latin typeface="+mn-lt"/>
            </a:endParaRPr>
          </a:p>
          <a:p>
            <a:pPr marL="914400" lvl="1" indent="-457200" algn="l">
              <a:spcBef>
                <a:spcPts val="1200"/>
              </a:spcBef>
              <a:buFont typeface="Arial" panose="020B0604020202020204" pitchFamily="34" charset="0"/>
              <a:buChar char="•"/>
            </a:pPr>
            <a:r>
              <a:rPr lang="en-US" dirty="0">
                <a:solidFill>
                  <a:schemeClr val="tx1"/>
                </a:solidFill>
                <a:latin typeface="+mn-lt"/>
              </a:rPr>
              <a:t>A </a:t>
            </a:r>
            <a:r>
              <a:rPr lang="en-US" b="1" dirty="0">
                <a:solidFill>
                  <a:schemeClr val="tx1"/>
                </a:solidFill>
                <a:latin typeface="+mn-lt"/>
              </a:rPr>
              <a:t>Benefit/Cost (B/C) Analysis </a:t>
            </a:r>
            <a:r>
              <a:rPr lang="en-US" dirty="0">
                <a:solidFill>
                  <a:schemeClr val="tx1"/>
                </a:solidFill>
                <a:latin typeface="+mn-lt"/>
              </a:rPr>
              <a:t>identifies costs of safety improvements with benefits compared to costs. </a:t>
            </a:r>
          </a:p>
          <a:p>
            <a:pPr marL="914400" lvl="1" indent="-457200" algn="l">
              <a:spcBef>
                <a:spcPts val="1200"/>
              </a:spcBef>
              <a:buFont typeface="Arial" panose="020B0604020202020204" pitchFamily="34" charset="0"/>
              <a:buChar char="•"/>
            </a:pPr>
            <a:endParaRPr lang="en-US" dirty="0">
              <a:solidFill>
                <a:schemeClr val="tx1"/>
              </a:solidFill>
              <a:latin typeface="+mn-lt"/>
            </a:endParaRPr>
          </a:p>
        </p:txBody>
      </p:sp>
      <p:sp>
        <p:nvSpPr>
          <p:cNvPr id="8" name="TextBox 7"/>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pic>
        <p:nvPicPr>
          <p:cNvPr id="4" name="Picture 3"/>
          <p:cNvPicPr>
            <a:picLocks noChangeAspect="1"/>
          </p:cNvPicPr>
          <p:nvPr/>
        </p:nvPicPr>
        <p:blipFill>
          <a:blip r:embed="rId3"/>
          <a:stretch>
            <a:fillRect/>
          </a:stretch>
        </p:blipFill>
        <p:spPr>
          <a:xfrm>
            <a:off x="3948414" y="3581701"/>
            <a:ext cx="2643266" cy="1180030"/>
          </a:xfrm>
          <a:prstGeom prst="rect">
            <a:avLst/>
          </a:prstGeom>
        </p:spPr>
      </p:pic>
      <p:pic>
        <p:nvPicPr>
          <p:cNvPr id="5" name="Picture 4"/>
          <p:cNvPicPr>
            <a:picLocks noChangeAspect="1"/>
          </p:cNvPicPr>
          <p:nvPr/>
        </p:nvPicPr>
        <p:blipFill rotWithShape="1">
          <a:blip r:embed="rId4"/>
          <a:srcRect l="2994" t="10353"/>
          <a:stretch/>
        </p:blipFill>
        <p:spPr>
          <a:xfrm>
            <a:off x="1297160" y="3644813"/>
            <a:ext cx="2158584" cy="1116918"/>
          </a:xfrm>
          <a:prstGeom prst="rect">
            <a:avLst/>
          </a:prstGeom>
        </p:spPr>
      </p:pic>
      <p:pic>
        <p:nvPicPr>
          <p:cNvPr id="9" name="Picture 8"/>
          <p:cNvPicPr>
            <a:picLocks noChangeAspect="1"/>
          </p:cNvPicPr>
          <p:nvPr/>
        </p:nvPicPr>
        <p:blipFill rotWithShape="1">
          <a:blip r:embed="rId5"/>
          <a:srcRect t="6679" r="3689" b="4216"/>
          <a:stretch/>
        </p:blipFill>
        <p:spPr>
          <a:xfrm>
            <a:off x="6562561" y="3145651"/>
            <a:ext cx="1810159" cy="698643"/>
          </a:xfrm>
          <a:prstGeom prst="rect">
            <a:avLst/>
          </a:prstGeom>
        </p:spPr>
      </p:pic>
      <p:pic>
        <p:nvPicPr>
          <p:cNvPr id="10" name="Picture 9"/>
          <p:cNvPicPr>
            <a:picLocks noChangeAspect="1"/>
          </p:cNvPicPr>
          <p:nvPr/>
        </p:nvPicPr>
        <p:blipFill>
          <a:blip r:embed="rId6"/>
          <a:stretch>
            <a:fillRect/>
          </a:stretch>
        </p:blipFill>
        <p:spPr>
          <a:xfrm>
            <a:off x="2252885" y="1394843"/>
            <a:ext cx="1611628" cy="1135523"/>
          </a:xfrm>
          <a:prstGeom prst="rect">
            <a:avLst/>
          </a:prstGeom>
        </p:spPr>
      </p:pic>
      <p:pic>
        <p:nvPicPr>
          <p:cNvPr id="11" name="Picture 10"/>
          <p:cNvPicPr>
            <a:picLocks noChangeAspect="1"/>
          </p:cNvPicPr>
          <p:nvPr/>
        </p:nvPicPr>
        <p:blipFill>
          <a:blip r:embed="rId7"/>
          <a:stretch>
            <a:fillRect/>
          </a:stretch>
        </p:blipFill>
        <p:spPr>
          <a:xfrm>
            <a:off x="4457065" y="1544358"/>
            <a:ext cx="2134615" cy="1130302"/>
          </a:xfrm>
          <a:prstGeom prst="rect">
            <a:avLst/>
          </a:prstGeom>
        </p:spPr>
      </p:pic>
      <p:sp>
        <p:nvSpPr>
          <p:cNvPr id="12" name="TextBox 11"/>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13" name="TextBox 12"/>
          <p:cNvSpPr txBox="1"/>
          <p:nvPr/>
        </p:nvSpPr>
        <p:spPr>
          <a:xfrm>
            <a:off x="1566877" y="6267746"/>
            <a:ext cx="1172196" cy="369332"/>
          </a:xfrm>
          <a:prstGeom prst="rect">
            <a:avLst/>
          </a:prstGeom>
          <a:noFill/>
        </p:spPr>
        <p:txBody>
          <a:bodyPr wrap="square" rtlCol="0">
            <a:spAutoFit/>
          </a:bodyPr>
          <a:lstStyle/>
          <a:p>
            <a:r>
              <a:rPr lang="en-US" dirty="0">
                <a:solidFill>
                  <a:prstClr val="black"/>
                </a:solidFill>
                <a:latin typeface="Calibri"/>
              </a:rPr>
              <a:t>Slide </a:t>
            </a:r>
            <a:fld id="{2C0FF792-21EC-48E7-ADCB-17760253A690}" type="slidenum">
              <a:rPr lang="en-US" smtClean="0">
                <a:solidFill>
                  <a:prstClr val="black"/>
                </a:solidFill>
                <a:latin typeface="Calibri"/>
              </a:rPr>
              <a:t>36</a:t>
            </a:fld>
            <a:endParaRPr lang="en-US" dirty="0">
              <a:solidFill>
                <a:prstClr val="black"/>
              </a:solidFill>
              <a:latin typeface="Calibri"/>
            </a:endParaRPr>
          </a:p>
        </p:txBody>
      </p:sp>
      <p:sp>
        <p:nvSpPr>
          <p:cNvPr id="18" name="TextBox 17"/>
          <p:cNvSpPr txBox="1"/>
          <p:nvPr/>
        </p:nvSpPr>
        <p:spPr>
          <a:xfrm>
            <a:off x="5030973" y="6292087"/>
            <a:ext cx="3399186" cy="400110"/>
          </a:xfrm>
          <a:prstGeom prst="rect">
            <a:avLst/>
          </a:prstGeom>
          <a:noFill/>
        </p:spPr>
        <p:txBody>
          <a:bodyPr wrap="square" rtlCol="0">
            <a:spAutoFit/>
          </a:bodyPr>
          <a:lstStyle/>
          <a:p>
            <a:r>
              <a:rPr lang="en-US" sz="2000" dirty="0">
                <a:solidFill>
                  <a:prstClr val="black"/>
                </a:solidFill>
                <a:latin typeface="Calibri"/>
              </a:rPr>
              <a:t>428 NAC 2-001.03A1g, Page 41</a:t>
            </a:r>
          </a:p>
        </p:txBody>
      </p:sp>
    </p:spTree>
    <p:extLst>
      <p:ext uri="{BB962C8B-B14F-4D97-AF65-F5344CB8AC3E}">
        <p14:creationId xmlns:p14="http://schemas.microsoft.com/office/powerpoint/2010/main" val="13436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1" nodeType="withEffect">
                                  <p:stCondLst>
                                    <p:cond delay="10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08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11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11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125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1400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16200"/>
                                  </p:stCondLst>
                                  <p:childTnLst>
                                    <p:set>
                                      <p:cBhvr>
                                        <p:cTn id="20" dur="1" fill="hold">
                                          <p:stCondLst>
                                            <p:cond delay="0"/>
                                          </p:stCondLst>
                                        </p:cTn>
                                        <p:tgtEl>
                                          <p:spTgt spid="4"/>
                                        </p:tgtEl>
                                        <p:attrNameLst>
                                          <p:attrName>style.visibility</p:attrName>
                                        </p:attrNameLst>
                                      </p:cBhvr>
                                      <p:to>
                                        <p:strVal val="visible"/>
                                      </p:to>
                                    </p:set>
                                  </p:childTnLst>
                                </p:cTn>
                              </p:par>
                              <p:par>
                                <p:cTn id="21" presetID="10" presetClass="entr" presetSubtype="0" fill="hold" grpId="0" nodeType="withEffect">
                                  <p:stCondLst>
                                    <p:cond delay="212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 presetClass="entr" presetSubtype="0" fill="hold" grpId="1" nodeType="withEffect">
                                  <p:stCondLst>
                                    <p:cond delay="2120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1" nodeType="withEffect">
                                  <p:stCondLst>
                                    <p:cond delay="2120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9" y="3"/>
            <a:ext cx="7623249" cy="990597"/>
          </a:xfrm>
          <a:prstGeom prst="rect">
            <a:avLst/>
          </a:prstGeom>
          <a:noFill/>
        </p:spPr>
        <p:txBody>
          <a:bodyPr wrap="square" anchor="ctr"/>
          <a:lstStyle>
            <a:lvl1pPr lvl="0">
              <a:defRPr/>
            </a:lvl1pPr>
          </a:lstStyle>
          <a:p>
            <a:pPr lvl="0" algn="ctr"/>
            <a:r>
              <a:rPr lang="en-US" dirty="0">
                <a:latin typeface="+mj-lt"/>
              </a:rPr>
              <a:t>Cost Effective Analysis</a:t>
            </a:r>
            <a:endParaRPr dirty="0">
              <a:latin typeface="+mj-lt"/>
            </a:endParaRPr>
          </a:p>
        </p:txBody>
      </p:sp>
      <p:sp>
        <p:nvSpPr>
          <p:cNvPr id="3" name="Text Placeholder 2"/>
          <p:cNvSpPr txBox="1">
            <a:spLocks noGrp="1"/>
          </p:cNvSpPr>
          <p:nvPr>
            <p:ph type="body" idx="1"/>
          </p:nvPr>
        </p:nvSpPr>
        <p:spPr>
          <a:xfrm>
            <a:off x="1157376" y="2663188"/>
            <a:ext cx="7325410" cy="2994660"/>
          </a:xfrm>
          <a:prstGeom prst="rect">
            <a:avLst/>
          </a:prstGeom>
          <a:noFill/>
        </p:spPr>
        <p:txBody>
          <a:bodyPr wrap="square" anchor="t"/>
          <a:lstStyle>
            <a:lvl1pPr lvl="0">
              <a:defRPr/>
            </a:lvl1pPr>
          </a:lstStyle>
          <a:p>
            <a:pPr marL="0" lvl="0" indent="0" algn="l">
              <a:spcAft>
                <a:spcPts val="1800"/>
              </a:spcAft>
              <a:buNone/>
            </a:pPr>
            <a:r>
              <a:rPr lang="en-US" sz="3600" dirty="0">
                <a:latin typeface="+mn-lt"/>
              </a:rPr>
              <a:t>Review of Crash History</a:t>
            </a:r>
          </a:p>
          <a:p>
            <a:pPr lvl="1" algn="l">
              <a:spcAft>
                <a:spcPts val="1800"/>
              </a:spcAft>
              <a:buChar char="•"/>
            </a:pPr>
            <a:r>
              <a:rPr lang="en-US" sz="3200" dirty="0">
                <a:latin typeface="+mn-lt"/>
              </a:rPr>
              <a:t>“Significant” – number and severity</a:t>
            </a:r>
          </a:p>
          <a:p>
            <a:pPr lvl="1" algn="l">
              <a:spcAft>
                <a:spcPts val="1800"/>
              </a:spcAft>
              <a:buChar char="•"/>
            </a:pPr>
            <a:r>
              <a:rPr lang="en-US" sz="3200" dirty="0">
                <a:latin typeface="+mn-lt"/>
              </a:rPr>
              <a:t> “Relevant” – linked to a criterion</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9" name="TextBox 8"/>
          <p:cNvSpPr txBox="1"/>
          <p:nvPr/>
        </p:nvSpPr>
        <p:spPr>
          <a:xfrm>
            <a:off x="1157376" y="6359260"/>
            <a:ext cx="1172196" cy="369332"/>
          </a:xfrm>
          <a:prstGeom prst="rect">
            <a:avLst/>
          </a:prstGeom>
          <a:noFill/>
        </p:spPr>
        <p:txBody>
          <a:bodyPr wrap="square" rtlCol="0">
            <a:spAutoFit/>
          </a:bodyPr>
          <a:lstStyle/>
          <a:p>
            <a:r>
              <a:rPr lang="en-US" dirty="0">
                <a:solidFill>
                  <a:prstClr val="black"/>
                </a:solidFill>
                <a:latin typeface="Calibri"/>
              </a:rPr>
              <a:t>Slide </a:t>
            </a:r>
            <a:fld id="{66A5753D-D429-47C2-B08D-732A690A1D6D}" type="slidenum">
              <a:rPr lang="en-US">
                <a:solidFill>
                  <a:prstClr val="black"/>
                </a:solidFill>
                <a:latin typeface="Calibri"/>
              </a:rPr>
              <a:pPr/>
              <a:t>37</a:t>
            </a:fld>
            <a:endParaRPr lang="en-US" dirty="0">
              <a:solidFill>
                <a:prstClr val="black"/>
              </a:solidFill>
              <a:latin typeface="Calibri"/>
            </a:endParaRPr>
          </a:p>
        </p:txBody>
      </p:sp>
      <p:sp>
        <p:nvSpPr>
          <p:cNvPr id="10" name="TextBox 9"/>
          <p:cNvSpPr txBox="1"/>
          <p:nvPr/>
        </p:nvSpPr>
        <p:spPr>
          <a:xfrm>
            <a:off x="4983480" y="6260124"/>
            <a:ext cx="3626639" cy="400110"/>
          </a:xfrm>
          <a:prstGeom prst="rect">
            <a:avLst/>
          </a:prstGeom>
          <a:noFill/>
        </p:spPr>
        <p:txBody>
          <a:bodyPr wrap="square" rtlCol="0">
            <a:spAutoFit/>
          </a:bodyPr>
          <a:lstStyle/>
          <a:p>
            <a:r>
              <a:rPr lang="en-US" sz="2000" dirty="0">
                <a:solidFill>
                  <a:prstClr val="black"/>
                </a:solidFill>
                <a:latin typeface="Calibri"/>
              </a:rPr>
              <a:t>428 NAC 2-001.03A1g, Page 41</a:t>
            </a:r>
          </a:p>
        </p:txBody>
      </p:sp>
      <p:pic>
        <p:nvPicPr>
          <p:cNvPr id="17" name="Picture 16"/>
          <p:cNvPicPr>
            <a:picLocks noChangeAspect="1"/>
          </p:cNvPicPr>
          <p:nvPr/>
        </p:nvPicPr>
        <p:blipFill>
          <a:blip r:embed="rId3"/>
          <a:stretch>
            <a:fillRect/>
          </a:stretch>
        </p:blipFill>
        <p:spPr>
          <a:xfrm>
            <a:off x="3341008" y="1182020"/>
            <a:ext cx="2643266" cy="1180030"/>
          </a:xfrm>
          <a:prstGeom prst="rect">
            <a:avLst/>
          </a:prstGeom>
        </p:spPr>
      </p:pic>
    </p:spTree>
    <p:extLst>
      <p:ext uri="{BB962C8B-B14F-4D97-AF65-F5344CB8AC3E}">
        <p14:creationId xmlns:p14="http://schemas.microsoft.com/office/powerpoint/2010/main" val="6706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42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42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107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3" y="148941"/>
            <a:ext cx="8129827" cy="1146175"/>
          </a:xfrm>
          <a:prstGeom prst="rect">
            <a:avLst/>
          </a:prstGeom>
          <a:noFill/>
        </p:spPr>
        <p:txBody>
          <a:bodyPr wrap="square" anchor="ctr"/>
          <a:lstStyle>
            <a:lvl1pPr lvl="0">
              <a:defRPr/>
            </a:lvl1pPr>
          </a:lstStyle>
          <a:p>
            <a:pPr lvl="0" algn="ctr"/>
            <a:r>
              <a:rPr lang="en-US" dirty="0"/>
              <a:t>Crash History Relates to </a:t>
            </a:r>
            <a:br>
              <a:rPr lang="en-US" dirty="0"/>
            </a:br>
            <a:r>
              <a:rPr lang="en-US" dirty="0"/>
              <a:t>Design </a:t>
            </a:r>
            <a:r>
              <a:rPr dirty="0"/>
              <a:t>Criteria</a:t>
            </a:r>
            <a:r>
              <a:rPr lang="en-US" dirty="0"/>
              <a:t> in Standards</a:t>
            </a:r>
            <a:endParaRPr dirty="0"/>
          </a:p>
        </p:txBody>
      </p:sp>
      <p:sp>
        <p:nvSpPr>
          <p:cNvPr id="3" name="Text Placeholder 2"/>
          <p:cNvSpPr txBox="1">
            <a:spLocks noGrp="1"/>
          </p:cNvSpPr>
          <p:nvPr>
            <p:ph type="body" idx="1"/>
          </p:nvPr>
        </p:nvSpPr>
        <p:spPr>
          <a:xfrm>
            <a:off x="404573" y="1441274"/>
            <a:ext cx="4129328" cy="4505325"/>
          </a:xfrm>
          <a:prstGeom prst="rect">
            <a:avLst/>
          </a:prstGeom>
          <a:solidFill>
            <a:srgbClr val="00B0F0"/>
          </a:solidFill>
        </p:spPr>
        <p:txBody>
          <a:bodyPr wrap="square" anchor="t"/>
          <a:lstStyle>
            <a:lvl1pPr lvl="0">
              <a:defRPr/>
            </a:lvl1pPr>
          </a:lstStyle>
          <a:p>
            <a:pPr marL="514350" lvl="0" indent="-514350" algn="l">
              <a:buFont typeface="+mj-lt"/>
              <a:buAutoNum type="arabicPeriod"/>
            </a:pPr>
            <a:r>
              <a:rPr b="1" dirty="0">
                <a:solidFill>
                  <a:schemeClr val="tx1"/>
                </a:solidFill>
                <a:latin typeface="+mn-lt"/>
              </a:rPr>
              <a:t>Design Speed</a:t>
            </a:r>
          </a:p>
          <a:p>
            <a:pPr marL="514350" lvl="0" indent="-514350" algn="l">
              <a:buFont typeface="+mj-lt"/>
              <a:buAutoNum type="arabicPeriod"/>
            </a:pPr>
            <a:r>
              <a:rPr b="1" dirty="0">
                <a:solidFill>
                  <a:schemeClr val="tx1"/>
                </a:solidFill>
                <a:latin typeface="+mn-lt"/>
              </a:rPr>
              <a:t>Lane Width</a:t>
            </a:r>
          </a:p>
          <a:p>
            <a:pPr marL="514350" lvl="0" indent="-514350" algn="l">
              <a:buFont typeface="+mj-lt"/>
              <a:buAutoNum type="arabicPeriod"/>
            </a:pPr>
            <a:r>
              <a:rPr b="1" dirty="0">
                <a:solidFill>
                  <a:schemeClr val="tx1"/>
                </a:solidFill>
                <a:latin typeface="+mn-lt"/>
              </a:rPr>
              <a:t>Shoulder Width</a:t>
            </a:r>
          </a:p>
          <a:p>
            <a:pPr marL="514350" lvl="0" indent="-514350" algn="l">
              <a:buFont typeface="+mj-lt"/>
              <a:buAutoNum type="arabicPeriod"/>
            </a:pPr>
            <a:r>
              <a:rPr b="1" dirty="0">
                <a:solidFill>
                  <a:schemeClr val="tx1"/>
                </a:solidFill>
                <a:latin typeface="+mn-lt"/>
              </a:rPr>
              <a:t>Horizontal Alignment</a:t>
            </a:r>
            <a:r>
              <a:rPr lang="en-US" b="1" dirty="0">
                <a:solidFill>
                  <a:schemeClr val="tx1"/>
                </a:solidFill>
                <a:latin typeface="+mn-lt"/>
              </a:rPr>
              <a:t> (Radius)</a:t>
            </a:r>
            <a:endParaRPr b="1" dirty="0">
              <a:solidFill>
                <a:schemeClr val="tx1"/>
              </a:solidFill>
              <a:latin typeface="+mn-lt"/>
            </a:endParaRPr>
          </a:p>
          <a:p>
            <a:pPr marL="514350" lvl="0" indent="-514350" algn="l">
              <a:buFont typeface="+mj-lt"/>
              <a:buAutoNum type="arabicPeriod"/>
            </a:pPr>
            <a:r>
              <a:rPr b="1" dirty="0">
                <a:solidFill>
                  <a:schemeClr val="tx1"/>
                </a:solidFill>
                <a:latin typeface="+mn-lt"/>
              </a:rPr>
              <a:t>Superelevation</a:t>
            </a:r>
          </a:p>
          <a:p>
            <a:pPr marL="514350" lvl="0" indent="-514350" algn="l">
              <a:buFont typeface="+mj-lt"/>
              <a:buAutoNum type="arabicPeriod"/>
            </a:pPr>
            <a:r>
              <a:rPr b="1" dirty="0">
                <a:solidFill>
                  <a:schemeClr val="tx1"/>
                </a:solidFill>
                <a:latin typeface="+mn-lt"/>
              </a:rPr>
              <a:t>Vertical Alignment</a:t>
            </a:r>
          </a:p>
          <a:p>
            <a:pPr marL="514350" lvl="0" indent="-514350" algn="l">
              <a:buFont typeface="+mj-lt"/>
              <a:buAutoNum type="arabicPeriod"/>
            </a:pPr>
            <a:r>
              <a:rPr b="1" dirty="0">
                <a:solidFill>
                  <a:schemeClr val="tx1"/>
                </a:solidFill>
                <a:latin typeface="+mn-lt"/>
              </a:rPr>
              <a:t>Maximum Grade</a:t>
            </a:r>
          </a:p>
        </p:txBody>
      </p:sp>
      <p:sp>
        <p:nvSpPr>
          <p:cNvPr id="4" name="Text Placeholder 3"/>
          <p:cNvSpPr txBox="1">
            <a:spLocks noGrp="1"/>
          </p:cNvSpPr>
          <p:nvPr>
            <p:ph type="body" idx="2"/>
          </p:nvPr>
        </p:nvSpPr>
        <p:spPr>
          <a:xfrm>
            <a:off x="4774286" y="1441274"/>
            <a:ext cx="4217314" cy="4505325"/>
          </a:xfrm>
          <a:prstGeom prst="rect">
            <a:avLst/>
          </a:prstGeom>
          <a:solidFill>
            <a:srgbClr val="00B0F0"/>
          </a:solidFill>
        </p:spPr>
        <p:txBody>
          <a:bodyPr wrap="square" anchor="t"/>
          <a:lstStyle>
            <a:lvl1pPr lvl="0">
              <a:defRPr/>
            </a:lvl1pPr>
          </a:lstStyle>
          <a:p>
            <a:pPr marL="514350" lvl="0" indent="-514350" algn="l">
              <a:buFont typeface="+mj-lt"/>
              <a:buAutoNum type="arabicPeriod" startAt="8"/>
            </a:pPr>
            <a:r>
              <a:rPr b="1" dirty="0">
                <a:solidFill>
                  <a:schemeClr val="tx1"/>
                </a:solidFill>
                <a:latin typeface="+mn-lt"/>
              </a:rPr>
              <a:t>Stopping Sight Distance</a:t>
            </a:r>
          </a:p>
          <a:p>
            <a:pPr marL="514350" lvl="0" indent="-514350" algn="l">
              <a:buFont typeface="+mj-lt"/>
              <a:buAutoNum type="arabicPeriod" startAt="8"/>
            </a:pPr>
            <a:r>
              <a:rPr b="1" dirty="0">
                <a:solidFill>
                  <a:schemeClr val="tx1"/>
                </a:solidFill>
                <a:latin typeface="+mn-lt"/>
              </a:rPr>
              <a:t>Cross Slope</a:t>
            </a:r>
          </a:p>
          <a:p>
            <a:pPr marL="514350" lvl="0" indent="-514350" algn="l">
              <a:buFont typeface="+mj-lt"/>
              <a:buAutoNum type="arabicPeriod" startAt="8"/>
            </a:pPr>
            <a:r>
              <a:rPr lang="en-US" b="1" dirty="0">
                <a:solidFill>
                  <a:schemeClr val="tx1"/>
                </a:solidFill>
                <a:latin typeface="+mn-lt"/>
              </a:rPr>
              <a:t> Horizontal Clear Zone</a:t>
            </a:r>
            <a:endParaRPr b="1" dirty="0">
              <a:solidFill>
                <a:schemeClr val="tx1"/>
              </a:solidFill>
              <a:latin typeface="+mn-lt"/>
            </a:endParaRPr>
          </a:p>
          <a:p>
            <a:pPr marL="514350" lvl="0" indent="-514350" algn="l">
              <a:buFont typeface="+mj-lt"/>
              <a:buAutoNum type="arabicPeriod" startAt="8"/>
            </a:pPr>
            <a:r>
              <a:rPr lang="en-US" b="1" dirty="0">
                <a:solidFill>
                  <a:schemeClr val="tx1"/>
                </a:solidFill>
                <a:latin typeface="+mn-lt"/>
              </a:rPr>
              <a:t> </a:t>
            </a:r>
            <a:r>
              <a:rPr b="1" dirty="0">
                <a:solidFill>
                  <a:schemeClr val="tx1"/>
                </a:solidFill>
                <a:latin typeface="+mn-lt"/>
              </a:rPr>
              <a:t>Vertical Clearance</a:t>
            </a:r>
          </a:p>
          <a:p>
            <a:pPr marL="514350" lvl="0" indent="-514350" algn="l">
              <a:buFont typeface="+mj-lt"/>
              <a:buAutoNum type="arabicPeriod" startAt="8"/>
            </a:pPr>
            <a:r>
              <a:rPr lang="en-US" b="1" dirty="0">
                <a:solidFill>
                  <a:schemeClr val="tx1"/>
                </a:solidFill>
                <a:latin typeface="+mn-lt"/>
              </a:rPr>
              <a:t> </a:t>
            </a:r>
            <a:r>
              <a:rPr b="1" dirty="0">
                <a:solidFill>
                  <a:schemeClr val="tx1"/>
                </a:solidFill>
                <a:latin typeface="+mn-lt"/>
              </a:rPr>
              <a:t>Bridge Clear Width</a:t>
            </a:r>
          </a:p>
          <a:p>
            <a:pPr marL="514350" lvl="0" indent="-514350" algn="l">
              <a:buFont typeface="+mj-lt"/>
              <a:buAutoNum type="arabicPeriod" startAt="8"/>
            </a:pPr>
            <a:r>
              <a:rPr lang="en-US" b="1" dirty="0">
                <a:solidFill>
                  <a:schemeClr val="tx1"/>
                </a:solidFill>
                <a:latin typeface="+mn-lt"/>
              </a:rPr>
              <a:t> </a:t>
            </a:r>
            <a:r>
              <a:rPr b="1" dirty="0">
                <a:solidFill>
                  <a:schemeClr val="tx1"/>
                </a:solidFill>
                <a:latin typeface="+mn-lt"/>
              </a:rPr>
              <a:t>Structural Capacity</a:t>
            </a:r>
          </a:p>
        </p:txBody>
      </p:sp>
      <p:sp>
        <p:nvSpPr>
          <p:cNvPr id="8" name="TextBox 7"/>
          <p:cNvSpPr txBox="1"/>
          <p:nvPr/>
        </p:nvSpPr>
        <p:spPr>
          <a:xfrm>
            <a:off x="7792190" y="6488668"/>
            <a:ext cx="1136077" cy="369332"/>
          </a:xfrm>
          <a:prstGeom prst="rect">
            <a:avLst/>
          </a:prstGeom>
          <a:noFill/>
        </p:spPr>
        <p:txBody>
          <a:bodyPr wrap="square" rtlCol="0">
            <a:spAutoFit/>
          </a:bodyPr>
          <a:lstStyle/>
          <a:p>
            <a:r>
              <a:rPr lang="en-US" dirty="0">
                <a:solidFill>
                  <a:prstClr val="black"/>
                </a:solidFill>
                <a:latin typeface="Calibri"/>
              </a:rPr>
              <a:t>Slide </a:t>
            </a:r>
            <a:fld id="{AF8E62C3-4044-4B46-B00C-12BA25E1AA46}" type="slidenum">
              <a:rPr lang="en-US">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p14="http://schemas.microsoft.com/office/powerpoint/2010/main" val="3756544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60819"/>
            <a:ext cx="7621011" cy="1146175"/>
          </a:xfrm>
          <a:prstGeom prst="rect">
            <a:avLst/>
          </a:prstGeom>
          <a:noFill/>
        </p:spPr>
        <p:txBody>
          <a:bodyPr wrap="square" anchor="ctr"/>
          <a:lstStyle>
            <a:lvl1pPr lvl="0">
              <a:defRPr/>
            </a:lvl1pPr>
          </a:lstStyle>
          <a:p>
            <a:pPr lvl="0" algn="ctr"/>
            <a:r>
              <a:rPr lang="en-US" dirty="0">
                <a:latin typeface="+mj-lt"/>
              </a:rPr>
              <a:t>Crash History Duration</a:t>
            </a:r>
            <a:endParaRPr dirty="0">
              <a:latin typeface="+mj-lt"/>
            </a:endParaRPr>
          </a:p>
        </p:txBody>
      </p:sp>
      <p:sp>
        <p:nvSpPr>
          <p:cNvPr id="3" name="Text Placeholder 2"/>
          <p:cNvSpPr txBox="1">
            <a:spLocks noGrp="1"/>
          </p:cNvSpPr>
          <p:nvPr>
            <p:ph type="body" idx="1"/>
          </p:nvPr>
        </p:nvSpPr>
        <p:spPr>
          <a:xfrm>
            <a:off x="1032265" y="1206994"/>
            <a:ext cx="7280031" cy="4416425"/>
          </a:xfrm>
          <a:prstGeom prst="rect">
            <a:avLst/>
          </a:prstGeom>
          <a:noFill/>
        </p:spPr>
        <p:txBody>
          <a:bodyPr wrap="square" anchor="t"/>
          <a:lstStyle>
            <a:lvl1pPr lvl="0">
              <a:defRPr/>
            </a:lvl1pPr>
          </a:lstStyle>
          <a:p>
            <a:pPr lvl="0"/>
            <a:r>
              <a:rPr lang="en-US" sz="4000" dirty="0">
                <a:latin typeface="+mn-lt"/>
              </a:rPr>
              <a:t>3 Years minimum is customary for many roads, mostly higher traffic volumes</a:t>
            </a:r>
          </a:p>
          <a:p>
            <a:pPr lvl="0" algn="l">
              <a:buChar char="•"/>
            </a:pPr>
            <a:r>
              <a:rPr lang="en-US" sz="4000" dirty="0">
                <a:latin typeface="+mn-lt"/>
              </a:rPr>
              <a:t>5 years or even 10 years may be more appropriate</a:t>
            </a:r>
          </a:p>
          <a:p>
            <a:pPr lvl="1" algn="l">
              <a:buChar char="•"/>
            </a:pPr>
            <a:r>
              <a:rPr lang="en-US" sz="3200" dirty="0">
                <a:latin typeface="+mn-lt"/>
              </a:rPr>
              <a:t>Lower volume roads</a:t>
            </a:r>
          </a:p>
          <a:p>
            <a:pPr lvl="1" algn="l">
              <a:buChar char="•"/>
            </a:pPr>
            <a:r>
              <a:rPr lang="en-US" sz="3200" dirty="0">
                <a:latin typeface="+mn-lt"/>
              </a:rPr>
              <a:t>Some spot locations (bridge icing, </a:t>
            </a:r>
            <a:r>
              <a:rPr lang="en-US" sz="3200" dirty="0" err="1">
                <a:latin typeface="+mn-lt"/>
              </a:rPr>
              <a:t>etc</a:t>
            </a:r>
            <a:r>
              <a:rPr lang="en-US" sz="3200" dirty="0">
                <a:latin typeface="+mn-lt"/>
              </a:rPr>
              <a:t>)</a:t>
            </a:r>
          </a:p>
          <a:p>
            <a:pPr lvl="0" algn="l">
              <a:buChar char="•"/>
            </a:pPr>
            <a:endParaRPr lang="en-US" sz="4000" dirty="0">
              <a:latin typeface="+mn-lt"/>
            </a:endParaRPr>
          </a:p>
        </p:txBody>
      </p:sp>
      <p:sp>
        <p:nvSpPr>
          <p:cNvPr id="5" name="TextBox 4"/>
          <p:cNvSpPr txBox="1"/>
          <p:nvPr/>
        </p:nvSpPr>
        <p:spPr>
          <a:xfrm>
            <a:off x="5763990" y="6260124"/>
            <a:ext cx="2846129" cy="400110"/>
          </a:xfrm>
          <a:prstGeom prst="rect">
            <a:avLst/>
          </a:prstGeom>
          <a:noFill/>
        </p:spPr>
        <p:txBody>
          <a:bodyPr wrap="square" rtlCol="0">
            <a:spAutoFit/>
          </a:bodyPr>
          <a:lstStyle/>
          <a:p>
            <a:r>
              <a:rPr lang="en-US" sz="2000" dirty="0">
                <a:solidFill>
                  <a:prstClr val="black"/>
                </a:solidFill>
                <a:latin typeface="Calibri"/>
              </a:rPr>
              <a:t>428 NAC 2-001.03A1g</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9" name="TextBox 8"/>
          <p:cNvSpPr txBox="1"/>
          <p:nvPr/>
        </p:nvSpPr>
        <p:spPr>
          <a:xfrm>
            <a:off x="1909777" y="6365631"/>
            <a:ext cx="1172196" cy="369332"/>
          </a:xfrm>
          <a:prstGeom prst="rect">
            <a:avLst/>
          </a:prstGeom>
          <a:noFill/>
        </p:spPr>
        <p:txBody>
          <a:bodyPr wrap="square" rtlCol="0">
            <a:spAutoFit/>
          </a:bodyPr>
          <a:lstStyle/>
          <a:p>
            <a:r>
              <a:rPr lang="en-US" dirty="0">
                <a:solidFill>
                  <a:prstClr val="black"/>
                </a:solidFill>
                <a:latin typeface="Calibri"/>
              </a:rPr>
              <a:t>Slide </a:t>
            </a:r>
            <a:fld id="{9B8CB691-472B-455C-B65A-9ED606203EE9}" type="slidenum">
              <a:rPr lang="en-US">
                <a:solidFill>
                  <a:prstClr val="black"/>
                </a:solidFill>
                <a:latin typeface="Calibri"/>
              </a:rPr>
              <a:pPr/>
              <a:t>39</a:t>
            </a:fld>
            <a:endParaRPr lang="en-US" dirty="0">
              <a:solidFill>
                <a:prstClr val="black"/>
              </a:solidFill>
              <a:latin typeface="Calibri"/>
            </a:endParaRPr>
          </a:p>
        </p:txBody>
      </p:sp>
      <p:sp>
        <p:nvSpPr>
          <p:cNvPr id="4" name="TextBox 3"/>
          <p:cNvSpPr txBox="1"/>
          <p:nvPr/>
        </p:nvSpPr>
        <p:spPr>
          <a:xfrm>
            <a:off x="1251444" y="5623419"/>
            <a:ext cx="6841672" cy="584775"/>
          </a:xfrm>
          <a:prstGeom prst="rect">
            <a:avLst/>
          </a:prstGeom>
          <a:noFill/>
        </p:spPr>
        <p:txBody>
          <a:bodyPr wrap="square" rtlCol="0">
            <a:spAutoFit/>
          </a:bodyPr>
          <a:lstStyle/>
          <a:p>
            <a:r>
              <a:rPr lang="en-US" sz="3200" b="1" dirty="0">
                <a:solidFill>
                  <a:srgbClr val="FF0000"/>
                </a:solidFill>
              </a:rPr>
              <a:t>MDS is silent on crash history duration</a:t>
            </a:r>
          </a:p>
        </p:txBody>
      </p:sp>
    </p:spTree>
    <p:extLst>
      <p:ext uri="{BB962C8B-B14F-4D97-AF65-F5344CB8AC3E}">
        <p14:creationId xmlns:p14="http://schemas.microsoft.com/office/powerpoint/2010/main" val="26457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28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21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4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78169" y="936570"/>
            <a:ext cx="7772400" cy="3913726"/>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sz="4800" dirty="0">
                <a:latin typeface="+mj-lt"/>
              </a:rPr>
              <a:t>Resurfacing, Restoration and Rehabilitation</a:t>
            </a:r>
            <a:br>
              <a:rPr lang="en-US" sz="4800" dirty="0">
                <a:latin typeface="+mj-lt"/>
              </a:rPr>
            </a:br>
            <a:r>
              <a:rPr sz="7200" dirty="0">
                <a:latin typeface="+mj-lt"/>
              </a:rPr>
              <a:t>3R </a:t>
            </a:r>
            <a:br>
              <a:rPr lang="en-US" sz="7200" dirty="0">
                <a:latin typeface="+mj-lt"/>
              </a:rPr>
            </a:br>
            <a:r>
              <a:rPr lang="en-US" sz="7200" dirty="0">
                <a:latin typeface="+mj-lt"/>
              </a:rPr>
              <a:t>Design </a:t>
            </a:r>
            <a:r>
              <a:rPr sz="7200" dirty="0">
                <a:latin typeface="+mj-lt"/>
              </a:rPr>
              <a:t>Standards</a:t>
            </a:r>
            <a:r>
              <a:rPr dirty="0">
                <a:latin typeface="+mj-lt"/>
              </a:rPr>
              <a:t> </a:t>
            </a:r>
          </a:p>
        </p:txBody>
      </p:sp>
      <p:sp>
        <p:nvSpPr>
          <p:cNvPr id="4" name="TextBox 3"/>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8" name="Slide Number Placeholder 7"/>
          <p:cNvSpPr>
            <a:spLocks noGrp="1"/>
          </p:cNvSpPr>
          <p:nvPr>
            <p:ph type="sldNum" idx="4"/>
          </p:nvPr>
        </p:nvSpPr>
        <p:spPr>
          <a:xfrm>
            <a:off x="1178169" y="6202018"/>
            <a:ext cx="1675126" cy="420066"/>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4</a:t>
            </a:fld>
            <a:endParaRPr lang="en-US" dirty="0">
              <a:solidFill>
                <a:prstClr val="black"/>
              </a:solidFill>
              <a:latin typeface="Calibri"/>
            </a:endParaRPr>
          </a:p>
        </p:txBody>
      </p:sp>
      <p:sp>
        <p:nvSpPr>
          <p:cNvPr id="6" name="TextBox 5"/>
          <p:cNvSpPr txBox="1"/>
          <p:nvPr/>
        </p:nvSpPr>
        <p:spPr>
          <a:xfrm>
            <a:off x="4890051" y="6039476"/>
            <a:ext cx="4253951" cy="707886"/>
          </a:xfrm>
          <a:prstGeom prst="rect">
            <a:avLst/>
          </a:prstGeom>
          <a:noFill/>
        </p:spPr>
        <p:txBody>
          <a:bodyPr wrap="square" rtlCol="0">
            <a:spAutoFit/>
          </a:bodyPr>
          <a:lstStyle/>
          <a:p>
            <a:r>
              <a:rPr lang="en-US" sz="2000" dirty="0">
                <a:solidFill>
                  <a:prstClr val="black"/>
                </a:solidFill>
                <a:latin typeface="Calibri"/>
              </a:rPr>
              <a:t>428 </a:t>
            </a:r>
            <a:r>
              <a:rPr lang="en-US" sz="2000" dirty="0">
                <a:solidFill>
                  <a:prstClr val="black"/>
                </a:solidFill>
              </a:rPr>
              <a:t>NAC 2-001.03A1c , Pages 37-38</a:t>
            </a:r>
            <a:endParaRPr lang="en-US" sz="2000" dirty="0">
              <a:solidFill>
                <a:prstClr val="black"/>
              </a:solidFill>
              <a:latin typeface="Calibri"/>
            </a:endParaRPr>
          </a:p>
          <a:p>
            <a:r>
              <a:rPr lang="en-US" sz="2000" dirty="0">
                <a:solidFill>
                  <a:prstClr val="black"/>
                </a:solidFill>
                <a:latin typeface="Calibri"/>
              </a:rPr>
              <a:t>428 NAC 2-001.03B Note 6, Page 47</a:t>
            </a:r>
          </a:p>
        </p:txBody>
      </p:sp>
      <p:pic>
        <p:nvPicPr>
          <p:cNvPr id="7" name="Picture 4" descr="1 &amp; 6 year plan logoCS1-2.emf"/>
          <p:cNvPicPr>
            <a:picLocks noChangeAspect="1"/>
          </p:cNvPicPr>
          <p:nvPr/>
        </p:nvPicPr>
        <p:blipFill>
          <a:blip r:embed="rId3" cstate="print"/>
          <a:srcRect/>
          <a:stretch>
            <a:fillRect/>
          </a:stretch>
        </p:blipFill>
        <p:spPr bwMode="auto">
          <a:xfrm>
            <a:off x="2898530" y="5859342"/>
            <a:ext cx="1405660" cy="685351"/>
          </a:xfrm>
          <a:prstGeom prst="rect">
            <a:avLst/>
          </a:prstGeom>
          <a:noFill/>
          <a:ln w="9525">
            <a:noFill/>
            <a:miter lim="800000"/>
            <a:headEnd/>
            <a:tailEnd/>
          </a:ln>
        </p:spPr>
      </p:pic>
    </p:spTree>
    <p:extLst>
      <p:ext uri="{BB962C8B-B14F-4D97-AF65-F5344CB8AC3E}">
        <p14:creationId xmlns:p14="http://schemas.microsoft.com/office/powerpoint/2010/main" val="1311529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9" y="3"/>
            <a:ext cx="7623249" cy="1146175"/>
          </a:xfrm>
          <a:prstGeom prst="rect">
            <a:avLst/>
          </a:prstGeom>
          <a:noFill/>
        </p:spPr>
        <p:txBody>
          <a:bodyPr wrap="square" anchor="ctr"/>
          <a:lstStyle>
            <a:lvl1pPr lvl="0">
              <a:defRPr/>
            </a:lvl1pPr>
          </a:lstStyle>
          <a:p>
            <a:pPr lvl="0" algn="ctr"/>
            <a:r>
              <a:rPr lang="en-US" dirty="0">
                <a:latin typeface="+mj-lt"/>
              </a:rPr>
              <a:t>Cost Effective Analysis – 3R</a:t>
            </a:r>
            <a:endParaRPr dirty="0">
              <a:latin typeface="+mj-lt"/>
            </a:endParaRPr>
          </a:p>
        </p:txBody>
      </p:sp>
      <p:sp>
        <p:nvSpPr>
          <p:cNvPr id="3" name="Text Placeholder 2"/>
          <p:cNvSpPr txBox="1">
            <a:spLocks noGrp="1"/>
          </p:cNvSpPr>
          <p:nvPr>
            <p:ph type="body" idx="1"/>
          </p:nvPr>
        </p:nvSpPr>
        <p:spPr>
          <a:xfrm>
            <a:off x="1909777" y="1869161"/>
            <a:ext cx="6302019" cy="2048975"/>
          </a:xfrm>
          <a:prstGeom prst="rect">
            <a:avLst/>
          </a:prstGeom>
          <a:noFill/>
        </p:spPr>
        <p:txBody>
          <a:bodyPr wrap="square" anchor="t"/>
          <a:lstStyle>
            <a:lvl1pPr lvl="0">
              <a:defRPr/>
            </a:lvl1pPr>
          </a:lstStyle>
          <a:p>
            <a:pPr>
              <a:spcAft>
                <a:spcPts val="1800"/>
              </a:spcAft>
            </a:pPr>
            <a:r>
              <a:rPr lang="en-US" sz="4000" dirty="0">
                <a:latin typeface="+mn-lt"/>
              </a:rPr>
              <a:t>Document </a:t>
            </a:r>
          </a:p>
          <a:p>
            <a:pPr>
              <a:spcAft>
                <a:spcPts val="1800"/>
              </a:spcAft>
            </a:pPr>
            <a:r>
              <a:rPr lang="en-US" sz="4000" dirty="0">
                <a:latin typeface="+mn-lt"/>
              </a:rPr>
              <a:t>Place in project file</a:t>
            </a:r>
          </a:p>
        </p:txBody>
      </p:sp>
      <p:sp>
        <p:nvSpPr>
          <p:cNvPr id="5" name="TextBox 4"/>
          <p:cNvSpPr txBox="1"/>
          <p:nvPr/>
        </p:nvSpPr>
        <p:spPr>
          <a:xfrm>
            <a:off x="4983480" y="6260124"/>
            <a:ext cx="3626639" cy="400110"/>
          </a:xfrm>
          <a:prstGeom prst="rect">
            <a:avLst/>
          </a:prstGeom>
          <a:noFill/>
        </p:spPr>
        <p:txBody>
          <a:bodyPr wrap="square" rtlCol="0">
            <a:spAutoFit/>
          </a:bodyPr>
          <a:lstStyle/>
          <a:p>
            <a:r>
              <a:rPr lang="en-US" sz="2000" dirty="0">
                <a:solidFill>
                  <a:prstClr val="black"/>
                </a:solidFill>
                <a:latin typeface="Calibri"/>
              </a:rPr>
              <a:t>428 NAC 2-001.03A1g, Page 41</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9" name="TextBox 8"/>
          <p:cNvSpPr txBox="1"/>
          <p:nvPr/>
        </p:nvSpPr>
        <p:spPr>
          <a:xfrm>
            <a:off x="1909777" y="6365631"/>
            <a:ext cx="1172196" cy="369332"/>
          </a:xfrm>
          <a:prstGeom prst="rect">
            <a:avLst/>
          </a:prstGeom>
          <a:noFill/>
        </p:spPr>
        <p:txBody>
          <a:bodyPr wrap="square" rtlCol="0">
            <a:spAutoFit/>
          </a:bodyPr>
          <a:lstStyle/>
          <a:p>
            <a:r>
              <a:rPr lang="en-US" dirty="0">
                <a:solidFill>
                  <a:prstClr val="black"/>
                </a:solidFill>
                <a:latin typeface="Calibri"/>
              </a:rPr>
              <a:t>Slide </a:t>
            </a:r>
            <a:fld id="{66A5753D-D429-47C2-B08D-732A690A1D6D}" type="slidenum">
              <a:rPr lang="en-US">
                <a:solidFill>
                  <a:prstClr val="black"/>
                </a:solidFill>
                <a:latin typeface="Calibri"/>
              </a:rPr>
              <a:pPr/>
              <a:t>40</a:t>
            </a:fld>
            <a:endParaRPr lang="en-US" dirty="0">
              <a:solidFill>
                <a:prstClr val="black"/>
              </a:solidFill>
              <a:latin typeface="Calibri"/>
            </a:endParaRPr>
          </a:p>
        </p:txBody>
      </p:sp>
      <p:sp>
        <p:nvSpPr>
          <p:cNvPr id="6" name="TextBox 5"/>
          <p:cNvSpPr txBox="1"/>
          <p:nvPr/>
        </p:nvSpPr>
        <p:spPr>
          <a:xfrm>
            <a:off x="2469799" y="4641119"/>
            <a:ext cx="4579585" cy="584775"/>
          </a:xfrm>
          <a:prstGeom prst="rect">
            <a:avLst/>
          </a:prstGeom>
          <a:noFill/>
        </p:spPr>
        <p:txBody>
          <a:bodyPr wrap="square" rtlCol="0">
            <a:spAutoFit/>
          </a:bodyPr>
          <a:lstStyle/>
          <a:p>
            <a:r>
              <a:rPr lang="en-US" sz="3200" b="1" dirty="0">
                <a:solidFill>
                  <a:srgbClr val="FF0000"/>
                </a:solidFill>
              </a:rPr>
              <a:t>DO NOT SEND TO NBCS</a:t>
            </a:r>
          </a:p>
        </p:txBody>
      </p:sp>
    </p:spTree>
    <p:extLst>
      <p:ext uri="{BB962C8B-B14F-4D97-AF65-F5344CB8AC3E}">
        <p14:creationId xmlns:p14="http://schemas.microsoft.com/office/powerpoint/2010/main" val="14798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6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5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9" y="3"/>
            <a:ext cx="7623249" cy="1146175"/>
          </a:xfrm>
          <a:prstGeom prst="rect">
            <a:avLst/>
          </a:prstGeom>
          <a:noFill/>
        </p:spPr>
        <p:txBody>
          <a:bodyPr wrap="square" anchor="ctr"/>
          <a:lstStyle>
            <a:lvl1pPr lvl="0">
              <a:defRPr/>
            </a:lvl1pPr>
          </a:lstStyle>
          <a:p>
            <a:pPr lvl="0" algn="ctr"/>
            <a:r>
              <a:rPr lang="en-US" dirty="0">
                <a:latin typeface="+mj-lt"/>
              </a:rPr>
              <a:t>Cost Effective Analysis – 3R</a:t>
            </a:r>
            <a:endParaRPr dirty="0">
              <a:latin typeface="+mj-lt"/>
            </a:endParaRPr>
          </a:p>
        </p:txBody>
      </p:sp>
      <p:sp>
        <p:nvSpPr>
          <p:cNvPr id="3" name="Text Placeholder 2"/>
          <p:cNvSpPr txBox="1">
            <a:spLocks noGrp="1"/>
          </p:cNvSpPr>
          <p:nvPr>
            <p:ph type="body" idx="1"/>
          </p:nvPr>
        </p:nvSpPr>
        <p:spPr>
          <a:xfrm>
            <a:off x="1383911" y="1791532"/>
            <a:ext cx="6904407" cy="3928744"/>
          </a:xfrm>
          <a:prstGeom prst="rect">
            <a:avLst/>
          </a:prstGeom>
          <a:noFill/>
        </p:spPr>
        <p:txBody>
          <a:bodyPr wrap="square" anchor="t"/>
          <a:lstStyle>
            <a:lvl1pPr lvl="0">
              <a:defRPr/>
            </a:lvl1pPr>
          </a:lstStyle>
          <a:p>
            <a:pPr marL="0" lvl="0" indent="0" algn="l">
              <a:spcAft>
                <a:spcPts val="1800"/>
              </a:spcAft>
              <a:buNone/>
            </a:pPr>
            <a:r>
              <a:rPr lang="en-US" sz="4000" dirty="0">
                <a:latin typeface="+mn-lt"/>
              </a:rPr>
              <a:t>Process in a nutshell</a:t>
            </a:r>
          </a:p>
          <a:p>
            <a:pPr lvl="1" algn="l">
              <a:spcAft>
                <a:spcPts val="1800"/>
              </a:spcAft>
              <a:buChar char="•"/>
            </a:pPr>
            <a:r>
              <a:rPr lang="en-US" sz="3600" dirty="0">
                <a:latin typeface="+mn-lt"/>
              </a:rPr>
              <a:t>No crash history?  Document it, you’re done</a:t>
            </a:r>
          </a:p>
          <a:p>
            <a:pPr lvl="1" algn="l">
              <a:spcAft>
                <a:spcPts val="1800"/>
              </a:spcAft>
              <a:buChar char="•"/>
            </a:pPr>
            <a:r>
              <a:rPr lang="en-US" sz="3600" dirty="0">
                <a:latin typeface="+mn-lt"/>
              </a:rPr>
              <a:t>Significant, relevant crash history related to a criterion?  Do a Benefit/Cost Analysis.  </a:t>
            </a:r>
          </a:p>
          <a:p>
            <a:pPr lvl="0" algn="l">
              <a:buChar char="•"/>
            </a:pPr>
            <a:endParaRPr lang="en-US" sz="4000" dirty="0">
              <a:latin typeface="+mn-lt"/>
            </a:endParaRPr>
          </a:p>
        </p:txBody>
      </p:sp>
      <p:sp>
        <p:nvSpPr>
          <p:cNvPr id="5" name="TextBox 4"/>
          <p:cNvSpPr txBox="1"/>
          <p:nvPr/>
        </p:nvSpPr>
        <p:spPr>
          <a:xfrm>
            <a:off x="5535390" y="6260124"/>
            <a:ext cx="3074729" cy="400110"/>
          </a:xfrm>
          <a:prstGeom prst="rect">
            <a:avLst/>
          </a:prstGeom>
          <a:noFill/>
        </p:spPr>
        <p:txBody>
          <a:bodyPr wrap="square" rtlCol="0">
            <a:spAutoFit/>
          </a:bodyPr>
          <a:lstStyle/>
          <a:p>
            <a:r>
              <a:rPr lang="en-US" sz="2000" dirty="0">
                <a:solidFill>
                  <a:prstClr val="black"/>
                </a:solidFill>
                <a:latin typeface="Calibri"/>
              </a:rPr>
              <a:t>428 NAC 2-001.03A1g</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9" name="TextBox 8"/>
          <p:cNvSpPr txBox="1"/>
          <p:nvPr/>
        </p:nvSpPr>
        <p:spPr>
          <a:xfrm>
            <a:off x="1909777" y="6365631"/>
            <a:ext cx="1172196" cy="369332"/>
          </a:xfrm>
          <a:prstGeom prst="rect">
            <a:avLst/>
          </a:prstGeom>
          <a:noFill/>
        </p:spPr>
        <p:txBody>
          <a:bodyPr wrap="square" rtlCol="0">
            <a:spAutoFit/>
          </a:bodyPr>
          <a:lstStyle/>
          <a:p>
            <a:r>
              <a:rPr lang="en-US" dirty="0">
                <a:solidFill>
                  <a:prstClr val="black"/>
                </a:solidFill>
                <a:latin typeface="Calibri"/>
              </a:rPr>
              <a:t>Slide </a:t>
            </a:r>
            <a:fld id="{66A5753D-D429-47C2-B08D-732A690A1D6D}" type="slidenum">
              <a:rPr lang="en-US">
                <a:solidFill>
                  <a:prstClr val="black"/>
                </a:solidFill>
                <a:latin typeface="Calibri"/>
              </a:rPr>
              <a:pPr/>
              <a:t>41</a:t>
            </a:fld>
            <a:endParaRPr lang="en-US" dirty="0">
              <a:solidFill>
                <a:prstClr val="black"/>
              </a:solidFill>
              <a:latin typeface="Calibri"/>
            </a:endParaRPr>
          </a:p>
        </p:txBody>
      </p:sp>
      <p:pic>
        <p:nvPicPr>
          <p:cNvPr id="4" name="Picture 3" descr="VAT in a nutsh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754" y="1283532"/>
            <a:ext cx="1524000" cy="1016000"/>
          </a:xfrm>
          <a:prstGeom prst="rect">
            <a:avLst/>
          </a:prstGeom>
        </p:spPr>
      </p:pic>
    </p:spTree>
    <p:extLst>
      <p:ext uri="{BB962C8B-B14F-4D97-AF65-F5344CB8AC3E}">
        <p14:creationId xmlns:p14="http://schemas.microsoft.com/office/powerpoint/2010/main" val="4883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4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82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3" y="193434"/>
            <a:ext cx="7568385" cy="1173743"/>
          </a:xfrm>
          <a:prstGeom prst="rect">
            <a:avLst/>
          </a:prstGeom>
          <a:noFill/>
        </p:spPr>
        <p:txBody>
          <a:bodyPr wrap="square" anchor="ctr"/>
          <a:lstStyle>
            <a:lvl1pPr lvl="0">
              <a:defRPr/>
            </a:lvl1pPr>
          </a:lstStyle>
          <a:p>
            <a:pPr lvl="0" algn="ctr"/>
            <a:r>
              <a:rPr lang="en-US" sz="3600" dirty="0">
                <a:latin typeface="+mj-lt"/>
              </a:rPr>
              <a:t>Cost Effective Analysis</a:t>
            </a:r>
            <a:br>
              <a:rPr lang="en-US" sz="3600" dirty="0">
                <a:latin typeface="+mj-lt"/>
              </a:rPr>
            </a:br>
            <a:r>
              <a:rPr lang="en-US" sz="3600" dirty="0">
                <a:latin typeface="+mj-lt"/>
              </a:rPr>
              <a:t>Applicable Notes</a:t>
            </a:r>
            <a:r>
              <a:rPr sz="3600" dirty="0">
                <a:latin typeface="+mj-lt"/>
              </a:rPr>
              <a:t> </a:t>
            </a:r>
            <a:r>
              <a:rPr dirty="0">
                <a:latin typeface="+mj-lt"/>
              </a:rPr>
              <a:t> </a:t>
            </a:r>
          </a:p>
        </p:txBody>
      </p:sp>
      <p:sp>
        <p:nvSpPr>
          <p:cNvPr id="3" name="Text Placeholder 2"/>
          <p:cNvSpPr txBox="1">
            <a:spLocks noGrp="1"/>
          </p:cNvSpPr>
          <p:nvPr>
            <p:ph type="body" idx="1"/>
          </p:nvPr>
        </p:nvSpPr>
        <p:spPr>
          <a:xfrm>
            <a:off x="661868" y="1590083"/>
            <a:ext cx="7820917" cy="3102428"/>
          </a:xfrm>
          <a:prstGeom prst="rect">
            <a:avLst/>
          </a:prstGeom>
          <a:noFill/>
        </p:spPr>
        <p:txBody>
          <a:bodyPr wrap="square" anchor="t"/>
          <a:lstStyle>
            <a:lvl1pPr lvl="0">
              <a:defRPr/>
            </a:lvl1pPr>
          </a:lstStyle>
          <a:p>
            <a:pPr marL="914389" lvl="1" indent="-457200" algn="l">
              <a:spcBef>
                <a:spcPts val="1200"/>
              </a:spcBef>
              <a:buFont typeface="Arial" panose="020B0604020202020204" pitchFamily="34" charset="0"/>
              <a:buChar char="•"/>
            </a:pPr>
            <a:r>
              <a:rPr lang="en-US" b="1" dirty="0">
                <a:solidFill>
                  <a:schemeClr val="tx1"/>
                </a:solidFill>
                <a:latin typeface="+mn-lt"/>
              </a:rPr>
              <a:t>Note 6</a:t>
            </a:r>
            <a:r>
              <a:rPr lang="en-US" dirty="0">
                <a:solidFill>
                  <a:schemeClr val="tx1"/>
                </a:solidFill>
                <a:latin typeface="+mn-lt"/>
              </a:rPr>
              <a:t> – 3R work – applies to all criteria in tables</a:t>
            </a:r>
          </a:p>
          <a:p>
            <a:pPr marL="914377" lvl="1" indent="-457189" algn="l">
              <a:spcBef>
                <a:spcPts val="1200"/>
              </a:spcBef>
              <a:buFont typeface="Arial" panose="020B0604020202020204" pitchFamily="34" charset="0"/>
              <a:buChar char="•"/>
            </a:pPr>
            <a:r>
              <a:rPr lang="en-US" dirty="0">
                <a:solidFill>
                  <a:schemeClr val="tx1"/>
                </a:solidFill>
                <a:latin typeface="+mn-lt"/>
              </a:rPr>
              <a:t>ADT thresholds for two criteria:</a:t>
            </a:r>
          </a:p>
          <a:p>
            <a:pPr marL="1314418" lvl="2" indent="-457189" algn="l">
              <a:spcBef>
                <a:spcPts val="1200"/>
              </a:spcBef>
              <a:buFont typeface="Arial" panose="020B0604020202020204" pitchFamily="34" charset="0"/>
              <a:buChar char="•"/>
            </a:pPr>
            <a:r>
              <a:rPr lang="en-US" dirty="0">
                <a:solidFill>
                  <a:schemeClr val="tx1"/>
                </a:solidFill>
                <a:latin typeface="+mn-lt"/>
              </a:rPr>
              <a:t>Horizontal Alignment – 750 VPD –</a:t>
            </a:r>
            <a:r>
              <a:rPr lang="en-US" dirty="0">
                <a:solidFill>
                  <a:schemeClr val="tx1"/>
                </a:solidFill>
              </a:rPr>
              <a:t> </a:t>
            </a:r>
            <a:r>
              <a:rPr lang="en-US" b="1" dirty="0">
                <a:solidFill>
                  <a:schemeClr val="tx1"/>
                </a:solidFill>
                <a:latin typeface="+mn-lt"/>
              </a:rPr>
              <a:t>Note</a:t>
            </a:r>
            <a:r>
              <a:rPr lang="en-US" dirty="0">
                <a:solidFill>
                  <a:schemeClr val="tx1"/>
                </a:solidFill>
                <a:latin typeface="+mn-lt"/>
              </a:rPr>
              <a:t> </a:t>
            </a:r>
            <a:r>
              <a:rPr lang="en-US" b="1" dirty="0">
                <a:solidFill>
                  <a:schemeClr val="tx1"/>
                </a:solidFill>
                <a:latin typeface="+mn-lt"/>
              </a:rPr>
              <a:t>12</a:t>
            </a:r>
            <a:r>
              <a:rPr lang="en-US" dirty="0">
                <a:solidFill>
                  <a:schemeClr val="tx1"/>
                </a:solidFill>
                <a:latin typeface="+mn-lt"/>
              </a:rPr>
              <a:t> </a:t>
            </a:r>
          </a:p>
          <a:p>
            <a:pPr marL="1314418" lvl="2" indent="-457189" algn="l">
              <a:spcBef>
                <a:spcPts val="1200"/>
              </a:spcBef>
              <a:buFont typeface="Arial" panose="020B0604020202020204" pitchFamily="34" charset="0"/>
              <a:buChar char="•"/>
            </a:pPr>
            <a:r>
              <a:rPr lang="en-US" dirty="0">
                <a:solidFill>
                  <a:schemeClr val="tx1"/>
                </a:solidFill>
                <a:latin typeface="+mn-lt"/>
              </a:rPr>
              <a:t>Vertical Alignment – 1,500 VPD – </a:t>
            </a:r>
            <a:r>
              <a:rPr lang="en-US" b="1" dirty="0">
                <a:solidFill>
                  <a:schemeClr val="tx1"/>
                </a:solidFill>
                <a:latin typeface="+mn-lt"/>
              </a:rPr>
              <a:t>Note 13 </a:t>
            </a:r>
          </a:p>
        </p:txBody>
      </p:sp>
      <p:sp>
        <p:nvSpPr>
          <p:cNvPr id="7" name="TextBox 6"/>
          <p:cNvSpPr txBox="1"/>
          <p:nvPr/>
        </p:nvSpPr>
        <p:spPr>
          <a:xfrm>
            <a:off x="4882244" y="6365632"/>
            <a:ext cx="3600543" cy="400110"/>
          </a:xfrm>
          <a:prstGeom prst="rect">
            <a:avLst/>
          </a:prstGeom>
          <a:noFill/>
        </p:spPr>
        <p:txBody>
          <a:bodyPr wrap="square" rtlCol="0">
            <a:spAutoFit/>
          </a:bodyPr>
          <a:lstStyle/>
          <a:p>
            <a:r>
              <a:rPr lang="en-US" sz="2000" dirty="0">
                <a:solidFill>
                  <a:prstClr val="black"/>
                </a:solidFill>
                <a:latin typeface="Calibri"/>
              </a:rPr>
              <a:t>428 NAC 2-001.03B, Part Two</a:t>
            </a:r>
          </a:p>
        </p:txBody>
      </p:sp>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6, 12, 13</a:t>
            </a:r>
          </a:p>
        </p:txBody>
      </p:sp>
      <p:sp>
        <p:nvSpPr>
          <p:cNvPr id="10" name="TextBox 9"/>
          <p:cNvSpPr txBox="1"/>
          <p:nvPr/>
        </p:nvSpPr>
        <p:spPr>
          <a:xfrm>
            <a:off x="1909777" y="6365631"/>
            <a:ext cx="1172196" cy="369332"/>
          </a:xfrm>
          <a:prstGeom prst="rect">
            <a:avLst/>
          </a:prstGeom>
          <a:noFill/>
        </p:spPr>
        <p:txBody>
          <a:bodyPr wrap="square" rtlCol="0">
            <a:spAutoFit/>
          </a:bodyPr>
          <a:lstStyle/>
          <a:p>
            <a:r>
              <a:rPr lang="en-US" dirty="0">
                <a:solidFill>
                  <a:prstClr val="black"/>
                </a:solidFill>
                <a:latin typeface="Calibri"/>
              </a:rPr>
              <a:t>Slide </a:t>
            </a:r>
            <a:fld id="{2262DB44-BE8D-429F-83B8-CEFDF35F1414}" type="slidenum">
              <a:rPr lang="en-US">
                <a:solidFill>
                  <a:prstClr val="black"/>
                </a:solidFill>
                <a:latin typeface="Calibri"/>
              </a:rPr>
              <a:pPr/>
              <a:t>42</a:t>
            </a:fld>
            <a:endParaRPr lang="en-US" dirty="0">
              <a:solidFill>
                <a:prstClr val="black"/>
              </a:solidFill>
              <a:latin typeface="Calibri"/>
            </a:endParaRPr>
          </a:p>
        </p:txBody>
      </p:sp>
      <p:sp>
        <p:nvSpPr>
          <p:cNvPr id="4" name="TextBox 3"/>
          <p:cNvSpPr txBox="1"/>
          <p:nvPr/>
        </p:nvSpPr>
        <p:spPr>
          <a:xfrm>
            <a:off x="3833490" y="5281918"/>
            <a:ext cx="4310743" cy="830997"/>
          </a:xfrm>
          <a:prstGeom prst="rect">
            <a:avLst/>
          </a:prstGeom>
          <a:noFill/>
          <a:ln w="25400">
            <a:solidFill>
              <a:srgbClr val="FF0000"/>
            </a:solidFill>
          </a:ln>
        </p:spPr>
        <p:txBody>
          <a:bodyPr wrap="square" rtlCol="0">
            <a:spAutoFit/>
          </a:bodyPr>
          <a:lstStyle/>
          <a:p>
            <a:r>
              <a:rPr lang="en-US" sz="2400" dirty="0">
                <a:solidFill>
                  <a:srgbClr val="FF0000"/>
                </a:solidFill>
              </a:rPr>
              <a:t>If ADT is less, no cost effective analysis is required by 428 NAC 2</a:t>
            </a:r>
          </a:p>
        </p:txBody>
      </p:sp>
      <p:sp>
        <p:nvSpPr>
          <p:cNvPr id="5" name="Right Brace 4"/>
          <p:cNvSpPr/>
          <p:nvPr/>
        </p:nvSpPr>
        <p:spPr>
          <a:xfrm>
            <a:off x="7380513" y="3135086"/>
            <a:ext cx="425167" cy="101237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a:off x="7805680" y="3641271"/>
            <a:ext cx="0" cy="164918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3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3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76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88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5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60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265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270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19150" y="25226"/>
            <a:ext cx="7663635" cy="936838"/>
          </a:xfrm>
          <a:prstGeom prst="rect">
            <a:avLst/>
          </a:prstGeom>
          <a:noFill/>
        </p:spPr>
        <p:txBody>
          <a:bodyPr wrap="square" anchor="ctr"/>
          <a:lstStyle>
            <a:lvl1pPr lvl="0">
              <a:defRPr/>
            </a:lvl1pPr>
          </a:lstStyle>
          <a:p>
            <a:pPr lvl="0" algn="ctr"/>
            <a:r>
              <a:rPr lang="en-US" sz="3600" dirty="0">
                <a:latin typeface="+mj-lt"/>
              </a:rPr>
              <a:t>Cost Effective Analysis – Example </a:t>
            </a:r>
            <a:endParaRPr dirty="0">
              <a:latin typeface="+mj-lt"/>
            </a:endParaRPr>
          </a:p>
        </p:txBody>
      </p:sp>
      <p:sp>
        <p:nvSpPr>
          <p:cNvPr id="3" name="Text Placeholder 2"/>
          <p:cNvSpPr txBox="1">
            <a:spLocks noGrp="1"/>
          </p:cNvSpPr>
          <p:nvPr>
            <p:ph type="body" idx="1"/>
          </p:nvPr>
        </p:nvSpPr>
        <p:spPr>
          <a:xfrm>
            <a:off x="0" y="1488870"/>
            <a:ext cx="7144185" cy="4572496"/>
          </a:xfrm>
          <a:prstGeom prst="rect">
            <a:avLst/>
          </a:prstGeom>
          <a:noFill/>
        </p:spPr>
        <p:txBody>
          <a:bodyPr wrap="square" anchor="t"/>
          <a:lstStyle>
            <a:lvl1pPr lvl="0">
              <a:defRPr/>
            </a:lvl1pPr>
          </a:lstStyle>
          <a:p>
            <a:pPr marL="971550" lvl="1" indent="-514350" algn="l">
              <a:spcBef>
                <a:spcPts val="1200"/>
              </a:spcBef>
              <a:buFont typeface="+mj-lt"/>
              <a:buAutoNum type="arabicPeriod"/>
            </a:pPr>
            <a:r>
              <a:rPr lang="en-US" dirty="0">
                <a:solidFill>
                  <a:schemeClr val="tx1"/>
                </a:solidFill>
                <a:latin typeface="+mn-lt"/>
              </a:rPr>
              <a:t>Determine ADT at location</a:t>
            </a:r>
          </a:p>
          <a:p>
            <a:pPr marL="1314450" lvl="2" indent="-457200" algn="l">
              <a:spcBef>
                <a:spcPts val="1200"/>
              </a:spcBef>
              <a:buFont typeface="Wingdings" panose="05000000000000000000" pitchFamily="2" charset="2"/>
              <a:buChar char="Ø"/>
            </a:pPr>
            <a:r>
              <a:rPr lang="en-US" dirty="0">
                <a:solidFill>
                  <a:schemeClr val="tx1"/>
                </a:solidFill>
                <a:latin typeface="+mn-lt"/>
              </a:rPr>
              <a:t>ADT – Average DAILY Traffic</a:t>
            </a:r>
          </a:p>
          <a:p>
            <a:pPr marL="1314450" lvl="2" indent="-457200" algn="l">
              <a:spcBef>
                <a:spcPts val="1200"/>
              </a:spcBef>
              <a:buFont typeface="Wingdings" panose="05000000000000000000" pitchFamily="2" charset="2"/>
              <a:buChar char="Ø"/>
            </a:pPr>
            <a:r>
              <a:rPr lang="en-US" dirty="0">
                <a:solidFill>
                  <a:schemeClr val="tx1"/>
                </a:solidFill>
                <a:latin typeface="+mn-lt"/>
              </a:rPr>
              <a:t>Highway Capacity Manual (HCM)</a:t>
            </a:r>
          </a:p>
          <a:p>
            <a:pPr marL="1314450" lvl="2" indent="-457200" algn="l">
              <a:spcBef>
                <a:spcPts val="1200"/>
              </a:spcBef>
              <a:buFont typeface="Wingdings" panose="05000000000000000000" pitchFamily="2" charset="2"/>
              <a:buChar char="Ø"/>
            </a:pPr>
            <a:r>
              <a:rPr lang="en-US" dirty="0">
                <a:solidFill>
                  <a:schemeClr val="tx1"/>
                </a:solidFill>
                <a:latin typeface="+mn-lt"/>
              </a:rPr>
              <a:t>NE-LTAP has counters to loan</a:t>
            </a:r>
          </a:p>
          <a:p>
            <a:pPr marL="857250" lvl="2" indent="0" algn="l">
              <a:spcBef>
                <a:spcPts val="1200"/>
              </a:spcBef>
            </a:pPr>
            <a:endParaRPr lang="en-US" u="sng" dirty="0">
              <a:solidFill>
                <a:schemeClr val="tx1"/>
              </a:solidFill>
              <a:latin typeface="+mn-lt"/>
            </a:endParaRPr>
          </a:p>
          <a:p>
            <a:pPr marL="971550" lvl="1" indent="-514350" algn="l">
              <a:spcBef>
                <a:spcPts val="1200"/>
              </a:spcBef>
              <a:buFont typeface="+mj-lt"/>
              <a:buAutoNum type="arabicPeriod"/>
            </a:pPr>
            <a:r>
              <a:rPr lang="en-US" dirty="0">
                <a:solidFill>
                  <a:schemeClr val="tx1"/>
                </a:solidFill>
                <a:latin typeface="+mn-lt"/>
              </a:rPr>
              <a:t>ADT * 365 days/year = vehicles per year</a:t>
            </a:r>
          </a:p>
          <a:p>
            <a:pPr marL="1314450" lvl="2" indent="-457200" algn="l">
              <a:spcBef>
                <a:spcPts val="1200"/>
              </a:spcBef>
              <a:buFont typeface="Wingdings" panose="05000000000000000000" pitchFamily="2" charset="2"/>
              <a:buChar char="Ø"/>
            </a:pPr>
            <a:r>
              <a:rPr lang="en-US" sz="1800" dirty="0">
                <a:solidFill>
                  <a:schemeClr val="tx1"/>
                </a:solidFill>
              </a:rPr>
              <a:t>÷ </a:t>
            </a:r>
            <a:r>
              <a:rPr lang="en-US" dirty="0">
                <a:solidFill>
                  <a:schemeClr val="tx1"/>
                </a:solidFill>
                <a:latin typeface="+mn-lt"/>
              </a:rPr>
              <a:t>1,000,000 = million vehicles per year  (MV/</a:t>
            </a:r>
            <a:r>
              <a:rPr lang="en-US" dirty="0" err="1">
                <a:solidFill>
                  <a:schemeClr val="tx1"/>
                </a:solidFill>
                <a:latin typeface="+mn-lt"/>
              </a:rPr>
              <a:t>yr</a:t>
            </a:r>
            <a:r>
              <a:rPr lang="en-US" dirty="0">
                <a:solidFill>
                  <a:schemeClr val="tx1"/>
                </a:solidFill>
                <a:latin typeface="+mn-lt"/>
              </a:rPr>
              <a:t>)</a:t>
            </a:r>
          </a:p>
          <a:p>
            <a:pPr marL="1314450" lvl="2" indent="-457200" algn="l">
              <a:spcBef>
                <a:spcPts val="1200"/>
              </a:spcBef>
              <a:buFont typeface="Arial" panose="020B0604020202020204" pitchFamily="34" charset="0"/>
              <a:buChar char="•"/>
            </a:pPr>
            <a:endParaRPr dirty="0">
              <a:solidFill>
                <a:schemeClr val="tx1"/>
              </a:solidFill>
              <a:latin typeface="+mn-lt"/>
            </a:endParaRPr>
          </a:p>
        </p:txBody>
      </p:sp>
      <p:sp>
        <p:nvSpPr>
          <p:cNvPr id="8" name="TextBox 7"/>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pic>
        <p:nvPicPr>
          <p:cNvPr id="4" name="Picture 3"/>
          <p:cNvPicPr>
            <a:picLocks noChangeAspect="1"/>
          </p:cNvPicPr>
          <p:nvPr/>
        </p:nvPicPr>
        <p:blipFill>
          <a:blip r:embed="rId3"/>
          <a:stretch>
            <a:fillRect/>
          </a:stretch>
        </p:blipFill>
        <p:spPr>
          <a:xfrm>
            <a:off x="6386215" y="987290"/>
            <a:ext cx="1938892" cy="3126330"/>
          </a:xfrm>
          <a:prstGeom prst="rect">
            <a:avLst/>
          </a:prstGeom>
        </p:spPr>
      </p:pic>
      <p:sp>
        <p:nvSpPr>
          <p:cNvPr id="5" name="TextBox 4"/>
          <p:cNvSpPr txBox="1"/>
          <p:nvPr/>
        </p:nvSpPr>
        <p:spPr>
          <a:xfrm>
            <a:off x="2000072" y="809733"/>
            <a:ext cx="3963190" cy="523220"/>
          </a:xfrm>
          <a:prstGeom prst="rect">
            <a:avLst/>
          </a:prstGeom>
          <a:noFill/>
        </p:spPr>
        <p:txBody>
          <a:bodyPr wrap="square" rtlCol="0">
            <a:spAutoFit/>
          </a:bodyPr>
          <a:lstStyle/>
          <a:p>
            <a:r>
              <a:rPr lang="en-US" sz="2800" dirty="0">
                <a:solidFill>
                  <a:srgbClr val="FF0000"/>
                </a:solidFill>
              </a:rPr>
              <a:t>This is only one method!  </a:t>
            </a:r>
          </a:p>
        </p:txBody>
      </p:sp>
      <p:sp>
        <p:nvSpPr>
          <p:cNvPr id="9" name="TextBox 8"/>
          <p:cNvSpPr txBox="1"/>
          <p:nvPr/>
        </p:nvSpPr>
        <p:spPr>
          <a:xfrm>
            <a:off x="1566877" y="6267746"/>
            <a:ext cx="1172196" cy="369332"/>
          </a:xfrm>
          <a:prstGeom prst="rect">
            <a:avLst/>
          </a:prstGeom>
          <a:noFill/>
        </p:spPr>
        <p:txBody>
          <a:bodyPr wrap="square" rtlCol="0">
            <a:spAutoFit/>
          </a:bodyPr>
          <a:lstStyle/>
          <a:p>
            <a:r>
              <a:rPr lang="en-US" dirty="0">
                <a:solidFill>
                  <a:prstClr val="black"/>
                </a:solidFill>
                <a:latin typeface="Calibri"/>
              </a:rPr>
              <a:t>Slide </a:t>
            </a:r>
            <a:fld id="{66569AF2-6BE2-4A5F-B2BA-39395D193C1A}" type="slidenum">
              <a:rPr lang="en-US" smtClean="0">
                <a:solidFill>
                  <a:prstClr val="black"/>
                </a:solidFill>
                <a:latin typeface="Calibri"/>
              </a:rPr>
              <a:t>43</a:t>
            </a:fld>
            <a:endParaRPr lang="en-US" dirty="0">
              <a:solidFill>
                <a:prstClr val="black"/>
              </a:solidFill>
              <a:latin typeface="Calibri"/>
            </a:endParaRPr>
          </a:p>
        </p:txBody>
      </p:sp>
      <p:pic>
        <p:nvPicPr>
          <p:cNvPr id="15" name="Picture 14"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514" y="3037836"/>
            <a:ext cx="3266500" cy="1306600"/>
          </a:xfrm>
          <a:prstGeom prst="rect">
            <a:avLst/>
          </a:prstGeom>
        </p:spPr>
      </p:pic>
    </p:spTree>
    <p:extLst>
      <p:ext uri="{BB962C8B-B14F-4D97-AF65-F5344CB8AC3E}">
        <p14:creationId xmlns:p14="http://schemas.microsoft.com/office/powerpoint/2010/main" val="9595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2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29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0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2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335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335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355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36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5" y="0"/>
            <a:ext cx="7649711" cy="1037590"/>
          </a:xfrm>
          <a:prstGeom prst="rect">
            <a:avLst/>
          </a:prstGeom>
          <a:noFill/>
        </p:spPr>
        <p:txBody>
          <a:bodyPr wrap="square" anchor="ctr"/>
          <a:lstStyle>
            <a:lvl1pPr lvl="0">
              <a:defRPr/>
            </a:lvl1pPr>
          </a:lstStyle>
          <a:p>
            <a:pPr lvl="0" algn="ctr"/>
            <a:r>
              <a:rPr lang="en-US" sz="3600" dirty="0">
                <a:latin typeface="+mj-lt"/>
              </a:rPr>
              <a:t>Cost Effective Analysis - Example</a:t>
            </a:r>
            <a:endParaRPr dirty="0">
              <a:latin typeface="+mj-lt"/>
            </a:endParaRPr>
          </a:p>
        </p:txBody>
      </p:sp>
      <p:sp>
        <p:nvSpPr>
          <p:cNvPr id="3" name="Text Placeholder 2"/>
          <p:cNvSpPr txBox="1">
            <a:spLocks noGrp="1"/>
          </p:cNvSpPr>
          <p:nvPr>
            <p:ph type="body" idx="1"/>
          </p:nvPr>
        </p:nvSpPr>
        <p:spPr>
          <a:xfrm>
            <a:off x="208888" y="1037590"/>
            <a:ext cx="8273897" cy="4811563"/>
          </a:xfrm>
          <a:prstGeom prst="rect">
            <a:avLst/>
          </a:prstGeom>
          <a:noFill/>
        </p:spPr>
        <p:txBody>
          <a:bodyPr wrap="square" anchor="t"/>
          <a:lstStyle>
            <a:lvl1pPr lvl="0">
              <a:defRPr/>
            </a:lvl1pPr>
          </a:lstStyle>
          <a:p>
            <a:pPr marL="971550" lvl="1" indent="-514350" algn="l">
              <a:spcBef>
                <a:spcPts val="1200"/>
              </a:spcBef>
              <a:buFont typeface="+mj-lt"/>
              <a:buAutoNum type="arabicPeriod" startAt="3"/>
            </a:pPr>
            <a:r>
              <a:rPr lang="en-US" dirty="0">
                <a:solidFill>
                  <a:schemeClr val="tx1"/>
                </a:solidFill>
                <a:latin typeface="+mn-lt"/>
              </a:rPr>
              <a:t>Determine economic cost </a:t>
            </a:r>
          </a:p>
          <a:p>
            <a:pPr marL="1314450" lvl="2" indent="-457200" algn="l">
              <a:spcBef>
                <a:spcPts val="1200"/>
              </a:spcBef>
              <a:buFont typeface="Wingdings" panose="05000000000000000000" pitchFamily="2" charset="2"/>
              <a:buChar char="Ø"/>
            </a:pPr>
            <a:r>
              <a:rPr lang="en-US" dirty="0">
                <a:solidFill>
                  <a:schemeClr val="tx1"/>
                </a:solidFill>
                <a:latin typeface="+mn-lt"/>
              </a:rPr>
              <a:t>Mitigated (m) crashes – crashes type expecting to decrease</a:t>
            </a:r>
          </a:p>
          <a:p>
            <a:pPr marL="1314450" lvl="2" indent="-457200" algn="l">
              <a:spcBef>
                <a:spcPts val="1200"/>
              </a:spcBef>
              <a:buFont typeface="Wingdings" panose="05000000000000000000" pitchFamily="2" charset="2"/>
              <a:buChar char="Ø"/>
            </a:pPr>
            <a:r>
              <a:rPr lang="en-US" dirty="0">
                <a:solidFill>
                  <a:schemeClr val="tx1"/>
                </a:solidFill>
                <a:latin typeface="+mn-lt"/>
              </a:rPr>
              <a:t>Societal Costs of NE Traffic Crashes– </a:t>
            </a:r>
          </a:p>
          <a:p>
            <a:pPr marL="1771650" lvl="3" indent="-457200" algn="l">
              <a:spcBef>
                <a:spcPts val="1200"/>
              </a:spcBef>
              <a:buFont typeface="Wingdings" panose="05000000000000000000" pitchFamily="2" charset="2"/>
              <a:buChar char="§"/>
            </a:pPr>
            <a:r>
              <a:rPr lang="en-US" dirty="0">
                <a:solidFill>
                  <a:schemeClr val="tx1"/>
                </a:solidFill>
                <a:latin typeface="+mn-lt"/>
              </a:rPr>
              <a:t>Resource: NDOT Traffic Highway Safety Office for crash cost data (see Crash History slide)</a:t>
            </a:r>
          </a:p>
          <a:p>
            <a:pPr marL="1771650" lvl="3" indent="-457200" algn="l">
              <a:spcBef>
                <a:spcPts val="1200"/>
              </a:spcBef>
              <a:buFont typeface="Wingdings" panose="05000000000000000000" pitchFamily="2" charset="2"/>
              <a:buChar char="§"/>
            </a:pPr>
            <a:r>
              <a:rPr lang="en-US" dirty="0">
                <a:solidFill>
                  <a:schemeClr val="tx1"/>
                </a:solidFill>
                <a:latin typeface="+mn-lt"/>
              </a:rPr>
              <a:t>Mitigated crash type cost * m crashes at location</a:t>
            </a:r>
          </a:p>
          <a:p>
            <a:pPr marL="1771650" lvl="3" indent="-457200" algn="l">
              <a:spcBef>
                <a:spcPts val="1200"/>
              </a:spcBef>
              <a:buFont typeface="Wingdings" panose="05000000000000000000" pitchFamily="2" charset="2"/>
              <a:buChar char="§"/>
            </a:pPr>
            <a:r>
              <a:rPr lang="en-US" dirty="0">
                <a:solidFill>
                  <a:schemeClr val="tx1"/>
                </a:solidFill>
                <a:latin typeface="+mn-lt"/>
              </a:rPr>
              <a:t>total all m crash costs for a given location</a:t>
            </a:r>
          </a:p>
          <a:p>
            <a:pPr marL="971550" lvl="1" indent="-514350" algn="l">
              <a:spcBef>
                <a:spcPts val="1200"/>
              </a:spcBef>
              <a:buFont typeface="+mj-lt"/>
              <a:buAutoNum type="arabicPeriod" startAt="4"/>
            </a:pPr>
            <a:r>
              <a:rPr lang="en-US" dirty="0">
                <a:solidFill>
                  <a:schemeClr val="tx1"/>
                </a:solidFill>
                <a:latin typeface="+mn-lt"/>
              </a:rPr>
              <a:t>Determine average cost per mitigated crash</a:t>
            </a:r>
          </a:p>
          <a:p>
            <a:pPr marL="1314450" lvl="2" indent="-457200" algn="l">
              <a:spcBef>
                <a:spcPts val="1200"/>
              </a:spcBef>
              <a:buFont typeface="Wingdings" panose="05000000000000000000" pitchFamily="2" charset="2"/>
              <a:buChar char="Ø"/>
            </a:pPr>
            <a:r>
              <a:rPr lang="en-US" dirty="0">
                <a:solidFill>
                  <a:schemeClr val="tx1"/>
                </a:solidFill>
                <a:latin typeface="+mn-lt"/>
              </a:rPr>
              <a:t>total m crash cost</a:t>
            </a:r>
            <a:r>
              <a:rPr lang="en-US" sz="1800" dirty="0">
                <a:solidFill>
                  <a:schemeClr val="tx1"/>
                </a:solidFill>
                <a:latin typeface="+mn-lt"/>
              </a:rPr>
              <a:t> ÷ </a:t>
            </a:r>
            <a:r>
              <a:rPr lang="en-US" dirty="0">
                <a:solidFill>
                  <a:schemeClr val="tx1"/>
                </a:solidFill>
                <a:latin typeface="+mn-lt"/>
              </a:rPr>
              <a:t>total m crashes = $/m crash</a:t>
            </a:r>
          </a:p>
        </p:txBody>
      </p:sp>
      <p:sp>
        <p:nvSpPr>
          <p:cNvPr id="8" name="TextBox 7"/>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6" name="TextBox 5"/>
          <p:cNvSpPr txBox="1"/>
          <p:nvPr/>
        </p:nvSpPr>
        <p:spPr>
          <a:xfrm>
            <a:off x="1566877" y="6267746"/>
            <a:ext cx="1172196" cy="369332"/>
          </a:xfrm>
          <a:prstGeom prst="rect">
            <a:avLst/>
          </a:prstGeom>
          <a:noFill/>
        </p:spPr>
        <p:txBody>
          <a:bodyPr wrap="square" rtlCol="0">
            <a:spAutoFit/>
          </a:bodyPr>
          <a:lstStyle/>
          <a:p>
            <a:r>
              <a:rPr lang="en-US" dirty="0">
                <a:solidFill>
                  <a:prstClr val="black"/>
                </a:solidFill>
                <a:latin typeface="Calibri"/>
              </a:rPr>
              <a:t>Slide </a:t>
            </a:r>
            <a:fld id="{FFBE85A1-AC6A-4913-8EC6-BA4840AA48D8}" type="slidenum">
              <a:rPr lang="en-US" smtClean="0">
                <a:solidFill>
                  <a:prstClr val="black"/>
                </a:solidFill>
                <a:latin typeface="Calibri"/>
              </a:rPr>
              <a:t>44</a:t>
            </a:fld>
            <a:endParaRPr lang="en-US" dirty="0">
              <a:solidFill>
                <a:prstClr val="black"/>
              </a:solidFill>
              <a:latin typeface="Calibri"/>
            </a:endParaRPr>
          </a:p>
        </p:txBody>
      </p:sp>
      <p:sp>
        <p:nvSpPr>
          <p:cNvPr id="4" name="TextBox 3"/>
          <p:cNvSpPr txBox="1"/>
          <p:nvPr/>
        </p:nvSpPr>
        <p:spPr>
          <a:xfrm>
            <a:off x="5550559" y="831388"/>
            <a:ext cx="3257549" cy="830997"/>
          </a:xfrm>
          <a:prstGeom prst="rect">
            <a:avLst/>
          </a:prstGeom>
          <a:noFill/>
        </p:spPr>
        <p:txBody>
          <a:bodyPr wrap="square" rtlCol="0">
            <a:spAutoFit/>
          </a:bodyPr>
          <a:lstStyle/>
          <a:p>
            <a:r>
              <a:rPr lang="en-US" sz="2400" dirty="0">
                <a:solidFill>
                  <a:srgbClr val="FF0000"/>
                </a:solidFill>
              </a:rPr>
              <a:t>NDOT uses crash type instead of injury type</a:t>
            </a:r>
          </a:p>
        </p:txBody>
      </p:sp>
    </p:spTree>
    <p:extLst>
      <p:ext uri="{BB962C8B-B14F-4D97-AF65-F5344CB8AC3E}">
        <p14:creationId xmlns:p14="http://schemas.microsoft.com/office/powerpoint/2010/main" val="18710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4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7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80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1230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4" y="0"/>
            <a:ext cx="7623251" cy="953589"/>
          </a:xfrm>
          <a:prstGeom prst="rect">
            <a:avLst/>
          </a:prstGeom>
          <a:noFill/>
        </p:spPr>
        <p:txBody>
          <a:bodyPr wrap="square" anchor="ctr"/>
          <a:lstStyle>
            <a:lvl1pPr lvl="0">
              <a:defRPr/>
            </a:lvl1pPr>
          </a:lstStyle>
          <a:p>
            <a:pPr lvl="0" algn="ctr"/>
            <a:r>
              <a:rPr lang="en-US" sz="3600" dirty="0">
                <a:latin typeface="+mj-lt"/>
              </a:rPr>
              <a:t>Cost Effective Analysis - Example</a:t>
            </a:r>
            <a:endParaRPr dirty="0">
              <a:latin typeface="+mj-lt"/>
            </a:endParaRPr>
          </a:p>
        </p:txBody>
      </p:sp>
      <p:sp>
        <p:nvSpPr>
          <p:cNvPr id="3" name="Text Placeholder 2"/>
          <p:cNvSpPr txBox="1">
            <a:spLocks noGrp="1"/>
          </p:cNvSpPr>
          <p:nvPr>
            <p:ph type="body" idx="1"/>
          </p:nvPr>
        </p:nvSpPr>
        <p:spPr>
          <a:xfrm>
            <a:off x="0" y="953589"/>
            <a:ext cx="8482785" cy="5535079"/>
          </a:xfrm>
          <a:prstGeom prst="rect">
            <a:avLst/>
          </a:prstGeom>
          <a:noFill/>
        </p:spPr>
        <p:txBody>
          <a:bodyPr wrap="square" anchor="t"/>
          <a:lstStyle>
            <a:lvl1pPr lvl="0">
              <a:defRPr/>
            </a:lvl1pPr>
          </a:lstStyle>
          <a:p>
            <a:pPr marL="971550" lvl="1" indent="-514350" algn="l">
              <a:spcBef>
                <a:spcPts val="1200"/>
              </a:spcBef>
              <a:buFont typeface="+mj-lt"/>
              <a:buAutoNum type="arabicPeriod" startAt="5"/>
            </a:pPr>
            <a:r>
              <a:rPr lang="en-US" dirty="0">
                <a:solidFill>
                  <a:schemeClr val="tx1"/>
                </a:solidFill>
                <a:latin typeface="+mn-lt"/>
              </a:rPr>
              <a:t>Determine mitigated (m) crash rate per MV</a:t>
            </a:r>
          </a:p>
          <a:p>
            <a:pPr marL="1314450" lvl="2" indent="-457200" algn="l">
              <a:spcBef>
                <a:spcPts val="1200"/>
              </a:spcBef>
              <a:buFont typeface="Wingdings" panose="05000000000000000000" pitchFamily="2" charset="2"/>
              <a:buChar char="Ø"/>
            </a:pPr>
            <a:r>
              <a:rPr lang="en-US" dirty="0">
                <a:solidFill>
                  <a:schemeClr val="tx1"/>
                </a:solidFill>
                <a:latin typeface="+mn-lt"/>
              </a:rPr>
              <a:t>m crashes </a:t>
            </a:r>
            <a:r>
              <a:rPr lang="en-US" sz="1800" dirty="0">
                <a:solidFill>
                  <a:schemeClr val="tx1"/>
                </a:solidFill>
                <a:latin typeface="+mn-lt"/>
              </a:rPr>
              <a:t>÷</a:t>
            </a:r>
            <a:r>
              <a:rPr lang="en-US" dirty="0">
                <a:solidFill>
                  <a:schemeClr val="tx1"/>
                </a:solidFill>
                <a:latin typeface="+mn-lt"/>
              </a:rPr>
              <a:t> years of crashes analyzed = m crashes/year</a:t>
            </a:r>
          </a:p>
          <a:p>
            <a:pPr marL="1314450" lvl="2" indent="-457200" algn="l">
              <a:spcBef>
                <a:spcPts val="1200"/>
              </a:spcBef>
              <a:buFont typeface="Wingdings" panose="05000000000000000000" pitchFamily="2" charset="2"/>
              <a:buChar char="Ø"/>
            </a:pPr>
            <a:r>
              <a:rPr lang="en-US" dirty="0">
                <a:solidFill>
                  <a:schemeClr val="tx1"/>
                </a:solidFill>
                <a:latin typeface="+mn-lt"/>
              </a:rPr>
              <a:t>m crashes/year ÷ MV/</a:t>
            </a:r>
            <a:r>
              <a:rPr lang="en-US" dirty="0" err="1">
                <a:solidFill>
                  <a:schemeClr val="tx1"/>
                </a:solidFill>
                <a:latin typeface="+mn-lt"/>
              </a:rPr>
              <a:t>yr</a:t>
            </a:r>
            <a:r>
              <a:rPr lang="en-US" dirty="0">
                <a:solidFill>
                  <a:schemeClr val="tx1"/>
                </a:solidFill>
                <a:latin typeface="+mn-lt"/>
              </a:rPr>
              <a:t> = </a:t>
            </a:r>
            <a:r>
              <a:rPr lang="en-US" b="1" dirty="0">
                <a:solidFill>
                  <a:schemeClr val="tx1"/>
                </a:solidFill>
                <a:latin typeface="+mn-lt"/>
              </a:rPr>
              <a:t>m crashes/ MV</a:t>
            </a:r>
            <a:endParaRPr lang="en-US" sz="1800" b="1" dirty="0">
              <a:solidFill>
                <a:schemeClr val="tx1"/>
              </a:solidFill>
              <a:latin typeface="+mn-lt"/>
            </a:endParaRPr>
          </a:p>
          <a:p>
            <a:pPr marL="971550" lvl="1" indent="-514350" algn="l">
              <a:spcBef>
                <a:spcPts val="1200"/>
              </a:spcBef>
              <a:buFont typeface="+mj-lt"/>
              <a:buAutoNum type="arabicPeriod" startAt="6"/>
            </a:pPr>
            <a:r>
              <a:rPr lang="en-US" dirty="0">
                <a:solidFill>
                  <a:schemeClr val="tx1"/>
                </a:solidFill>
                <a:latin typeface="+mn-lt"/>
              </a:rPr>
              <a:t>Determine savings resulting from safety improvement</a:t>
            </a:r>
          </a:p>
          <a:p>
            <a:pPr marL="1314450" lvl="2" indent="-457200" algn="l">
              <a:spcBef>
                <a:spcPts val="1200"/>
              </a:spcBef>
              <a:buFont typeface="Wingdings" panose="05000000000000000000" pitchFamily="2" charset="2"/>
              <a:buChar char="Ø"/>
            </a:pPr>
            <a:r>
              <a:rPr lang="en-US" dirty="0">
                <a:solidFill>
                  <a:schemeClr val="tx1"/>
                </a:solidFill>
                <a:latin typeface="+mn-lt"/>
              </a:rPr>
              <a:t>m crashes/MV * MV/</a:t>
            </a:r>
            <a:r>
              <a:rPr lang="en-US" dirty="0" err="1">
                <a:solidFill>
                  <a:schemeClr val="tx1"/>
                </a:solidFill>
                <a:latin typeface="+mn-lt"/>
              </a:rPr>
              <a:t>yr</a:t>
            </a:r>
            <a:r>
              <a:rPr lang="en-US" dirty="0">
                <a:solidFill>
                  <a:schemeClr val="tx1"/>
                </a:solidFill>
                <a:latin typeface="+mn-lt"/>
              </a:rPr>
              <a:t> * safety improvement service life * $/m crash * crash modification factor =   </a:t>
            </a:r>
            <a:r>
              <a:rPr lang="en-US" b="1" dirty="0">
                <a:solidFill>
                  <a:schemeClr val="tx1"/>
                </a:solidFill>
                <a:latin typeface="+mn-lt"/>
              </a:rPr>
              <a:t>safety improvement savings ($)</a:t>
            </a:r>
          </a:p>
          <a:p>
            <a:pPr marL="1771650" lvl="3" indent="-457200" algn="l">
              <a:spcBef>
                <a:spcPts val="1200"/>
              </a:spcBef>
              <a:buFont typeface="Wingdings" panose="05000000000000000000" pitchFamily="2" charset="2"/>
              <a:buChar char="§"/>
            </a:pPr>
            <a:r>
              <a:rPr lang="en-US" dirty="0">
                <a:solidFill>
                  <a:schemeClr val="tx1"/>
                </a:solidFill>
                <a:latin typeface="+mn-lt"/>
              </a:rPr>
              <a:t>Crash modifications may be obtained with assistance from Crash Modification Factors Clearinghouse;  </a:t>
            </a:r>
            <a:r>
              <a:rPr lang="en-US" dirty="0">
                <a:solidFill>
                  <a:schemeClr val="tx1"/>
                </a:solidFill>
                <a:latin typeface="+mn-lt"/>
                <a:hlinkClick r:id="rId3"/>
              </a:rPr>
              <a:t>http://www.cmfclearinghouse.org</a:t>
            </a:r>
            <a:endParaRPr lang="en-US" dirty="0">
              <a:solidFill>
                <a:schemeClr val="tx1"/>
              </a:solidFill>
              <a:latin typeface="+mn-lt"/>
            </a:endParaRPr>
          </a:p>
          <a:p>
            <a:pPr marL="1771650" lvl="3" indent="-457200" algn="l">
              <a:spcBef>
                <a:spcPts val="1200"/>
              </a:spcBef>
              <a:buFont typeface="Wingdings" panose="05000000000000000000" pitchFamily="2" charset="2"/>
              <a:buChar char="§"/>
            </a:pPr>
            <a:r>
              <a:rPr lang="en-US" dirty="0">
                <a:solidFill>
                  <a:schemeClr val="tx1"/>
                </a:solidFill>
                <a:latin typeface="+mn-lt"/>
              </a:rPr>
              <a:t>Reference Highway Safety Manual (HSM)</a:t>
            </a:r>
          </a:p>
          <a:p>
            <a:pPr marL="1314450" lvl="3" indent="0" algn="l">
              <a:spcBef>
                <a:spcPts val="1200"/>
              </a:spcBef>
            </a:pPr>
            <a:endParaRPr lang="en-US" dirty="0">
              <a:solidFill>
                <a:schemeClr val="tx1"/>
              </a:solidFill>
              <a:latin typeface="+mn-lt"/>
            </a:endParaRPr>
          </a:p>
        </p:txBody>
      </p:sp>
      <p:sp>
        <p:nvSpPr>
          <p:cNvPr id="8" name="TextBox 7"/>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6" name="TextBox 5"/>
          <p:cNvSpPr txBox="1"/>
          <p:nvPr/>
        </p:nvSpPr>
        <p:spPr>
          <a:xfrm>
            <a:off x="859534" y="6488668"/>
            <a:ext cx="1172196" cy="369332"/>
          </a:xfrm>
          <a:prstGeom prst="rect">
            <a:avLst/>
          </a:prstGeom>
          <a:noFill/>
        </p:spPr>
        <p:txBody>
          <a:bodyPr wrap="square" rtlCol="0">
            <a:spAutoFit/>
          </a:bodyPr>
          <a:lstStyle/>
          <a:p>
            <a:r>
              <a:rPr lang="en-US" dirty="0">
                <a:solidFill>
                  <a:prstClr val="black"/>
                </a:solidFill>
                <a:latin typeface="Calibri"/>
              </a:rPr>
              <a:t>Slide </a:t>
            </a:r>
            <a:fld id="{73A240BF-8EC7-4466-A271-89799FA2CC87}" type="slidenum">
              <a:rPr lang="en-US" smtClean="0">
                <a:solidFill>
                  <a:prstClr val="black"/>
                </a:solidFill>
                <a:latin typeface="Calibri"/>
              </a:rPr>
              <a:t>45</a:t>
            </a:fld>
            <a:endParaRPr lang="en-US" dirty="0">
              <a:solidFill>
                <a:prstClr val="black"/>
              </a:solidFill>
              <a:latin typeface="Calibri"/>
            </a:endParaRPr>
          </a:p>
        </p:txBody>
      </p:sp>
      <p:sp>
        <p:nvSpPr>
          <p:cNvPr id="9" name="TextBox 8"/>
          <p:cNvSpPr txBox="1"/>
          <p:nvPr/>
        </p:nvSpPr>
        <p:spPr>
          <a:xfrm>
            <a:off x="5225236" y="6350169"/>
            <a:ext cx="3257549" cy="461665"/>
          </a:xfrm>
          <a:prstGeom prst="rect">
            <a:avLst/>
          </a:prstGeom>
          <a:noFill/>
        </p:spPr>
        <p:txBody>
          <a:bodyPr wrap="square" rtlCol="0">
            <a:spAutoFit/>
          </a:bodyPr>
          <a:lstStyle/>
          <a:p>
            <a:r>
              <a:rPr lang="en-US" sz="2400" dirty="0">
                <a:solidFill>
                  <a:srgbClr val="FF0000"/>
                </a:solidFill>
              </a:rPr>
              <a:t>MV = Million Vehicles</a:t>
            </a:r>
          </a:p>
        </p:txBody>
      </p:sp>
    </p:spTree>
    <p:extLst>
      <p:ext uri="{BB962C8B-B14F-4D97-AF65-F5344CB8AC3E}">
        <p14:creationId xmlns:p14="http://schemas.microsoft.com/office/powerpoint/2010/main" val="9116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51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61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71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81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193432"/>
            <a:ext cx="7568385" cy="1173742"/>
          </a:xfrm>
          <a:prstGeom prst="rect">
            <a:avLst/>
          </a:prstGeom>
          <a:noFill/>
        </p:spPr>
        <p:txBody>
          <a:bodyPr wrap="square" anchor="ctr"/>
          <a:lstStyle>
            <a:lvl1pPr lvl="0">
              <a:defRPr/>
            </a:lvl1pPr>
          </a:lstStyle>
          <a:p>
            <a:pPr lvl="0" algn="ctr"/>
            <a:r>
              <a:rPr lang="en-US" sz="3600" dirty="0">
                <a:latin typeface="+mj-lt"/>
              </a:rPr>
              <a:t>Cost Effective Analysis - Example</a:t>
            </a:r>
            <a:endParaRPr dirty="0">
              <a:latin typeface="+mj-lt"/>
            </a:endParaRPr>
          </a:p>
        </p:txBody>
      </p:sp>
      <p:sp>
        <p:nvSpPr>
          <p:cNvPr id="3" name="Text Placeholder 2"/>
          <p:cNvSpPr txBox="1">
            <a:spLocks noGrp="1"/>
          </p:cNvSpPr>
          <p:nvPr>
            <p:ph type="body" idx="1"/>
          </p:nvPr>
        </p:nvSpPr>
        <p:spPr>
          <a:xfrm>
            <a:off x="859535" y="1305773"/>
            <a:ext cx="7623250" cy="1998845"/>
          </a:xfrm>
          <a:prstGeom prst="rect">
            <a:avLst/>
          </a:prstGeom>
          <a:noFill/>
        </p:spPr>
        <p:txBody>
          <a:bodyPr wrap="square" anchor="t"/>
          <a:lstStyle>
            <a:lvl1pPr lvl="0">
              <a:defRPr/>
            </a:lvl1pPr>
          </a:lstStyle>
          <a:p>
            <a:pPr marL="971550" lvl="1" indent="-514350" algn="l">
              <a:spcBef>
                <a:spcPts val="1200"/>
              </a:spcBef>
              <a:buFont typeface="+mj-lt"/>
              <a:buAutoNum type="arabicPeriod" startAt="7"/>
            </a:pPr>
            <a:r>
              <a:rPr lang="en-US" dirty="0">
                <a:solidFill>
                  <a:schemeClr val="tx1"/>
                </a:solidFill>
                <a:latin typeface="+mn-lt"/>
              </a:rPr>
              <a:t>Determine Benefit/Cost for the safety improvement</a:t>
            </a:r>
          </a:p>
          <a:p>
            <a:pPr marL="1314450" lvl="2" indent="-457200" algn="l">
              <a:spcBef>
                <a:spcPts val="1200"/>
              </a:spcBef>
              <a:buFont typeface="Wingdings" panose="05000000000000000000" pitchFamily="2" charset="2"/>
              <a:buChar char="Ø"/>
            </a:pPr>
            <a:r>
              <a:rPr lang="en-US" dirty="0">
                <a:solidFill>
                  <a:schemeClr val="tx1"/>
                </a:solidFill>
                <a:latin typeface="+mn-lt"/>
              </a:rPr>
              <a:t>Safety improvement savings ÷ safety project costs =     </a:t>
            </a:r>
            <a:r>
              <a:rPr lang="en-US" u="sng" dirty="0">
                <a:solidFill>
                  <a:schemeClr val="tx1"/>
                </a:solidFill>
                <a:latin typeface="+mn-lt"/>
              </a:rPr>
              <a:t>B/C of safety project</a:t>
            </a:r>
          </a:p>
          <a:p>
            <a:pPr marL="857250" lvl="2" indent="0" algn="l">
              <a:spcBef>
                <a:spcPts val="1200"/>
              </a:spcBef>
            </a:pPr>
            <a:endParaRPr lang="en-US" u="sng" dirty="0">
              <a:solidFill>
                <a:schemeClr val="tx1"/>
              </a:solidFill>
              <a:latin typeface="+mn-lt"/>
            </a:endParaRPr>
          </a:p>
        </p:txBody>
      </p:sp>
      <p:sp>
        <p:nvSpPr>
          <p:cNvPr id="8" name="TextBox 7"/>
          <p:cNvSpPr txBox="1"/>
          <p:nvPr/>
        </p:nvSpPr>
        <p:spPr>
          <a:xfrm>
            <a:off x="8482785" y="0"/>
            <a:ext cx="677108"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Cost Effective Analysis </a:t>
            </a:r>
          </a:p>
        </p:txBody>
      </p:sp>
      <p:sp>
        <p:nvSpPr>
          <p:cNvPr id="4" name="TextBox 3"/>
          <p:cNvSpPr txBox="1"/>
          <p:nvPr/>
        </p:nvSpPr>
        <p:spPr>
          <a:xfrm>
            <a:off x="1385035" y="3696313"/>
            <a:ext cx="6572250" cy="1384995"/>
          </a:xfrm>
          <a:prstGeom prst="rect">
            <a:avLst/>
          </a:prstGeom>
          <a:noFill/>
        </p:spPr>
        <p:txBody>
          <a:bodyPr wrap="square" rtlCol="0">
            <a:spAutoFit/>
          </a:bodyPr>
          <a:lstStyle/>
          <a:p>
            <a:pPr marL="0" lvl="1" algn="ctr"/>
            <a:r>
              <a:rPr lang="en-US" sz="2800" dirty="0">
                <a:solidFill>
                  <a:srgbClr val="FF0000"/>
                </a:solidFill>
              </a:rPr>
              <a:t>Refer to Note 6.  If the Benefit/Cost is &gt;1, include the safety improvement in the scope of work.  </a:t>
            </a:r>
          </a:p>
        </p:txBody>
      </p:sp>
      <p:sp>
        <p:nvSpPr>
          <p:cNvPr id="9" name="TextBox 8"/>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10" name="TextBox 9"/>
          <p:cNvSpPr txBox="1"/>
          <p:nvPr/>
        </p:nvSpPr>
        <p:spPr>
          <a:xfrm>
            <a:off x="1566877" y="6267746"/>
            <a:ext cx="1172196" cy="369332"/>
          </a:xfrm>
          <a:prstGeom prst="rect">
            <a:avLst/>
          </a:prstGeom>
          <a:noFill/>
        </p:spPr>
        <p:txBody>
          <a:bodyPr wrap="square" rtlCol="0">
            <a:spAutoFit/>
          </a:bodyPr>
          <a:lstStyle/>
          <a:p>
            <a:r>
              <a:rPr lang="en-US" dirty="0">
                <a:solidFill>
                  <a:prstClr val="black"/>
                </a:solidFill>
                <a:latin typeface="Calibri"/>
              </a:rPr>
              <a:t>Slide </a:t>
            </a:r>
            <a:fld id="{EA65C7C6-9C69-40BF-8344-CD601AF358DB}" type="slidenum">
              <a:rPr lang="en-US" smtClean="0">
                <a:solidFill>
                  <a:prstClr val="black"/>
                </a:solidFill>
                <a:latin typeface="Calibri"/>
              </a:rPr>
              <a:t>46</a:t>
            </a:fld>
            <a:endParaRPr lang="en-US" dirty="0">
              <a:solidFill>
                <a:prstClr val="black"/>
              </a:solidFill>
              <a:latin typeface="Calibri"/>
            </a:endParaRPr>
          </a:p>
        </p:txBody>
      </p:sp>
      <p:sp>
        <p:nvSpPr>
          <p:cNvPr id="11" name="TextBox 10"/>
          <p:cNvSpPr txBox="1"/>
          <p:nvPr/>
        </p:nvSpPr>
        <p:spPr>
          <a:xfrm>
            <a:off x="3739244" y="6237515"/>
            <a:ext cx="4743543" cy="400110"/>
          </a:xfrm>
          <a:prstGeom prst="rect">
            <a:avLst/>
          </a:prstGeom>
          <a:noFill/>
        </p:spPr>
        <p:txBody>
          <a:bodyPr wrap="square" rtlCol="0">
            <a:spAutoFit/>
          </a:bodyPr>
          <a:lstStyle/>
          <a:p>
            <a:r>
              <a:rPr lang="en-US" sz="2000" dirty="0">
                <a:solidFill>
                  <a:prstClr val="black"/>
                </a:solidFill>
                <a:latin typeface="Calibri"/>
              </a:rPr>
              <a:t>428 NAC 2-001.03A1g and 001.03B Note 6</a:t>
            </a:r>
          </a:p>
        </p:txBody>
      </p:sp>
    </p:spTree>
    <p:extLst>
      <p:ext uri="{BB962C8B-B14F-4D97-AF65-F5344CB8AC3E}">
        <p14:creationId xmlns:p14="http://schemas.microsoft.com/office/powerpoint/2010/main" val="236645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4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6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3" y="193434"/>
            <a:ext cx="7568385" cy="1228695"/>
          </a:xfrm>
          <a:prstGeom prst="rect">
            <a:avLst/>
          </a:prstGeom>
          <a:noFill/>
        </p:spPr>
        <p:txBody>
          <a:bodyPr wrap="square" anchor="ctr"/>
          <a:lstStyle>
            <a:lvl1pPr lvl="0">
              <a:defRPr/>
            </a:lvl1pPr>
          </a:lstStyle>
          <a:p>
            <a:pPr lvl="0" algn="ctr"/>
            <a:r>
              <a:rPr lang="en-US" sz="3600" dirty="0">
                <a:latin typeface="+mj-lt"/>
              </a:rPr>
              <a:t>Request Relaxation of Standards</a:t>
            </a:r>
            <a:br>
              <a:rPr lang="en-US" sz="3600" dirty="0">
                <a:latin typeface="+mj-lt"/>
              </a:rPr>
            </a:br>
            <a:r>
              <a:rPr lang="en-US" sz="3600" dirty="0">
                <a:latin typeface="+mj-lt"/>
              </a:rPr>
              <a:t>Only if      .     .     .  </a:t>
            </a:r>
            <a:endParaRPr dirty="0">
              <a:latin typeface="+mj-lt"/>
            </a:endParaRPr>
          </a:p>
        </p:txBody>
      </p:sp>
      <p:sp>
        <p:nvSpPr>
          <p:cNvPr id="3" name="Text Placeholder 2"/>
          <p:cNvSpPr txBox="1">
            <a:spLocks noGrp="1"/>
          </p:cNvSpPr>
          <p:nvPr>
            <p:ph type="body" idx="1"/>
          </p:nvPr>
        </p:nvSpPr>
        <p:spPr>
          <a:xfrm>
            <a:off x="886969" y="1866900"/>
            <a:ext cx="7361682" cy="3946843"/>
          </a:xfrm>
          <a:prstGeom prst="rect">
            <a:avLst/>
          </a:prstGeom>
          <a:noFill/>
        </p:spPr>
        <p:txBody>
          <a:bodyPr wrap="square" anchor="t"/>
          <a:lstStyle>
            <a:lvl1pPr lvl="0">
              <a:defRPr/>
            </a:lvl1pPr>
          </a:lstStyle>
          <a:p>
            <a:pPr marL="914377" lvl="1" indent="-457189" algn="l">
              <a:spcBef>
                <a:spcPts val="1200"/>
              </a:spcBef>
              <a:buFont typeface="Arial" panose="020B0604020202020204" pitchFamily="34" charset="0"/>
              <a:buChar char="•"/>
            </a:pPr>
            <a:r>
              <a:rPr lang="en-US" sz="3200" dirty="0">
                <a:solidFill>
                  <a:schemeClr val="tx1"/>
                </a:solidFill>
                <a:latin typeface="+mn-lt"/>
              </a:rPr>
              <a:t>Relevant, significant crash history and</a:t>
            </a:r>
          </a:p>
          <a:p>
            <a:pPr marL="914377" lvl="1" indent="-457189" algn="l">
              <a:spcBef>
                <a:spcPts val="1200"/>
              </a:spcBef>
              <a:buFont typeface="Arial" panose="020B0604020202020204" pitchFamily="34" charset="0"/>
              <a:buChar char="•"/>
            </a:pPr>
            <a:endParaRPr lang="en-US" sz="3200" dirty="0">
              <a:solidFill>
                <a:schemeClr val="tx1"/>
              </a:solidFill>
              <a:latin typeface="+mn-lt"/>
            </a:endParaRPr>
          </a:p>
          <a:p>
            <a:pPr marL="914377" lvl="1" indent="-457189" algn="l">
              <a:spcBef>
                <a:spcPts val="1200"/>
              </a:spcBef>
              <a:buFont typeface="Arial" panose="020B0604020202020204" pitchFamily="34" charset="0"/>
              <a:buChar char="•"/>
            </a:pPr>
            <a:r>
              <a:rPr lang="en-US" sz="3200" dirty="0">
                <a:solidFill>
                  <a:schemeClr val="tx1"/>
                </a:solidFill>
                <a:latin typeface="+mn-lt"/>
              </a:rPr>
              <a:t>Benefits &gt; Costs  and </a:t>
            </a:r>
          </a:p>
          <a:p>
            <a:pPr marL="914377" lvl="1" indent="-457189" algn="l">
              <a:spcBef>
                <a:spcPts val="1200"/>
              </a:spcBef>
              <a:buFont typeface="Arial" panose="020B0604020202020204" pitchFamily="34" charset="0"/>
              <a:buChar char="•"/>
            </a:pPr>
            <a:endParaRPr lang="en-US" sz="3200" dirty="0">
              <a:solidFill>
                <a:schemeClr val="tx1"/>
              </a:solidFill>
              <a:latin typeface="+mn-lt"/>
            </a:endParaRPr>
          </a:p>
          <a:p>
            <a:pPr marL="914377" lvl="1" indent="-457189" algn="l">
              <a:spcBef>
                <a:spcPts val="1200"/>
              </a:spcBef>
              <a:buFont typeface="Arial" panose="020B0604020202020204" pitchFamily="34" charset="0"/>
              <a:buChar char="•"/>
            </a:pPr>
            <a:r>
              <a:rPr lang="en-US" sz="3200" dirty="0">
                <a:solidFill>
                  <a:schemeClr val="tx1"/>
                </a:solidFill>
                <a:latin typeface="+mn-lt"/>
              </a:rPr>
              <a:t>Safety improvement would be a special hardship</a:t>
            </a:r>
            <a:endParaRPr sz="3200" dirty="0">
              <a:solidFill>
                <a:schemeClr val="tx1"/>
              </a:solidFill>
              <a:latin typeface="+mn-lt"/>
            </a:endParaRPr>
          </a:p>
        </p:txBody>
      </p:sp>
      <p:sp>
        <p:nvSpPr>
          <p:cNvPr id="7" name="TextBox 6"/>
          <p:cNvSpPr txBox="1"/>
          <p:nvPr/>
        </p:nvSpPr>
        <p:spPr>
          <a:xfrm>
            <a:off x="3739244" y="6237515"/>
            <a:ext cx="4743543" cy="400110"/>
          </a:xfrm>
          <a:prstGeom prst="rect">
            <a:avLst/>
          </a:prstGeom>
          <a:noFill/>
        </p:spPr>
        <p:txBody>
          <a:bodyPr wrap="square" rtlCol="0">
            <a:spAutoFit/>
          </a:bodyPr>
          <a:lstStyle/>
          <a:p>
            <a:r>
              <a:rPr lang="en-US" sz="2000" dirty="0">
                <a:solidFill>
                  <a:prstClr val="black"/>
                </a:solidFill>
                <a:latin typeface="Calibri"/>
              </a:rPr>
              <a:t>428 NAC 2-001.03A1g and 001.03B Note 6</a:t>
            </a:r>
          </a:p>
        </p:txBody>
      </p:sp>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9" name="TextBox 8"/>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10" name="TextBox 9"/>
          <p:cNvSpPr txBox="1"/>
          <p:nvPr/>
        </p:nvSpPr>
        <p:spPr>
          <a:xfrm>
            <a:off x="1566877" y="6267746"/>
            <a:ext cx="1172196" cy="369332"/>
          </a:xfrm>
          <a:prstGeom prst="rect">
            <a:avLst/>
          </a:prstGeom>
          <a:noFill/>
        </p:spPr>
        <p:txBody>
          <a:bodyPr wrap="square" rtlCol="0">
            <a:spAutoFit/>
          </a:bodyPr>
          <a:lstStyle/>
          <a:p>
            <a:r>
              <a:rPr lang="en-US" dirty="0">
                <a:solidFill>
                  <a:prstClr val="black"/>
                </a:solidFill>
                <a:latin typeface="Calibri"/>
              </a:rPr>
              <a:t>Slide </a:t>
            </a:r>
            <a:fld id="{C1A98B21-5EAF-4042-83BC-9EC753453578}" type="slidenum">
              <a:rPr lang="en-US">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17651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79135" y="150595"/>
            <a:ext cx="5577765" cy="737489"/>
          </a:xfrm>
          <a:prstGeom prst="rect">
            <a:avLst/>
          </a:prstGeom>
          <a:noFill/>
        </p:spPr>
        <p:txBody>
          <a:bodyPr wrap="square" anchor="ctr"/>
          <a:lstStyle>
            <a:lvl1pPr lvl="0">
              <a:defRPr/>
            </a:lvl1pPr>
          </a:lstStyle>
          <a:p>
            <a:pPr lvl="0" algn="ctr"/>
            <a:r>
              <a:rPr lang="en-US" dirty="0">
                <a:latin typeface="+mj-lt"/>
              </a:rPr>
              <a:t>Crash History Info</a:t>
            </a:r>
            <a:endParaRPr dirty="0">
              <a:latin typeface="+mj-lt"/>
            </a:endParaRPr>
          </a:p>
        </p:txBody>
      </p:sp>
      <p:sp>
        <p:nvSpPr>
          <p:cNvPr id="3" name="Text Placeholder 2"/>
          <p:cNvSpPr txBox="1">
            <a:spLocks noGrp="1"/>
          </p:cNvSpPr>
          <p:nvPr>
            <p:ph type="body" idx="1"/>
          </p:nvPr>
        </p:nvSpPr>
        <p:spPr>
          <a:xfrm>
            <a:off x="861774" y="1773936"/>
            <a:ext cx="7603650" cy="4288422"/>
          </a:xfrm>
          <a:prstGeom prst="rect">
            <a:avLst/>
          </a:prstGeom>
          <a:noFill/>
        </p:spPr>
        <p:txBody>
          <a:bodyPr wrap="square" anchor="t"/>
          <a:lstStyle>
            <a:lvl1pPr lvl="0">
              <a:defRPr/>
            </a:lvl1pPr>
          </a:lstStyle>
          <a:p>
            <a:pPr lvl="0"/>
            <a:r>
              <a:rPr lang="en-US" dirty="0">
                <a:latin typeface="+mn-lt"/>
              </a:rPr>
              <a:t>Public agencies and its contractors call the NDOT Highway Safety office </a:t>
            </a:r>
            <a:r>
              <a:rPr lang="en-US" dirty="0">
                <a:solidFill>
                  <a:srgbClr val="7030A0"/>
                </a:solidFill>
                <a:latin typeface="+mn-lt"/>
              </a:rPr>
              <a:t>402-479-4594</a:t>
            </a:r>
            <a:r>
              <a:rPr lang="en-US" dirty="0">
                <a:latin typeface="+mn-lt"/>
              </a:rPr>
              <a:t> and ask for the</a:t>
            </a:r>
          </a:p>
          <a:p>
            <a:pPr marL="1028674" lvl="1" indent="-571486">
              <a:buFont typeface="Arial" panose="020B0604020202020204" pitchFamily="34" charset="0"/>
              <a:buChar char="•"/>
            </a:pPr>
            <a:r>
              <a:rPr lang="en-US" b="1" dirty="0">
                <a:latin typeface="+mn-lt"/>
              </a:rPr>
              <a:t>Highway Safety Data Systems Manager</a:t>
            </a:r>
            <a:r>
              <a:rPr lang="en-US" dirty="0">
                <a:latin typeface="+mn-lt"/>
              </a:rPr>
              <a:t>, or</a:t>
            </a:r>
            <a:endParaRPr lang="en-US" b="1" dirty="0">
              <a:latin typeface="+mn-lt"/>
            </a:endParaRPr>
          </a:p>
          <a:p>
            <a:pPr marL="1028674" lvl="1" indent="-571486">
              <a:buFont typeface="Arial" panose="020B0604020202020204" pitchFamily="34" charset="0"/>
              <a:buChar char="•"/>
            </a:pPr>
            <a:r>
              <a:rPr lang="en-US" dirty="0">
                <a:latin typeface="+mn-lt"/>
              </a:rPr>
              <a:t>Crash Analyst Supervisor, or  </a:t>
            </a:r>
          </a:p>
          <a:p>
            <a:pPr marL="1028674" lvl="1" indent="-571486">
              <a:buFont typeface="Arial" panose="020B0604020202020204" pitchFamily="34" charset="0"/>
              <a:buChar char="•"/>
            </a:pPr>
            <a:r>
              <a:rPr lang="en-US" dirty="0">
                <a:latin typeface="+mn-lt"/>
              </a:rPr>
              <a:t>Highway Safety Engineer</a:t>
            </a:r>
          </a:p>
          <a:p>
            <a:pPr lvl="0" algn="l">
              <a:buChar char="•"/>
            </a:pPr>
            <a:r>
              <a:rPr lang="en-US" dirty="0">
                <a:latin typeface="+mn-lt"/>
              </a:rPr>
              <a:t>General public must contact NDOT Communication Division </a:t>
            </a:r>
            <a:r>
              <a:rPr lang="en-US" dirty="0">
                <a:solidFill>
                  <a:srgbClr val="7030A0"/>
                </a:solidFill>
                <a:latin typeface="+mn-lt"/>
              </a:rPr>
              <a:t>402-471-4567</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8" name="TextBox 7"/>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9" name="TextBox 8"/>
          <p:cNvSpPr txBox="1"/>
          <p:nvPr/>
        </p:nvSpPr>
        <p:spPr>
          <a:xfrm>
            <a:off x="1186882" y="6330641"/>
            <a:ext cx="1172196" cy="369332"/>
          </a:xfrm>
          <a:prstGeom prst="rect">
            <a:avLst/>
          </a:prstGeom>
          <a:noFill/>
        </p:spPr>
        <p:txBody>
          <a:bodyPr wrap="square" rtlCol="0">
            <a:spAutoFit/>
          </a:bodyPr>
          <a:lstStyle/>
          <a:p>
            <a:r>
              <a:rPr lang="en-US" dirty="0">
                <a:solidFill>
                  <a:prstClr val="black"/>
                </a:solidFill>
                <a:latin typeface="Calibri"/>
              </a:rPr>
              <a:t>Slide </a:t>
            </a:r>
            <a:fld id="{71514369-B9F8-4249-BEB7-7FD9B45F6880}" type="slidenum">
              <a:rPr lang="en-US">
                <a:solidFill>
                  <a:prstClr val="black"/>
                </a:solidFill>
                <a:latin typeface="Calibri"/>
              </a:rPr>
              <a:pPr/>
              <a:t>48</a:t>
            </a:fld>
            <a:endParaRPr lang="en-US" dirty="0">
              <a:solidFill>
                <a:prstClr val="black"/>
              </a:solidFill>
              <a:latin typeface="Calibri"/>
            </a:endParaRPr>
          </a:p>
        </p:txBody>
      </p:sp>
      <p:pic>
        <p:nvPicPr>
          <p:cNvPr id="10" name="Picture 9" descr="Free Vector Graphic: Help, Button, Red, Emergency - Free Image 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900" y="144821"/>
            <a:ext cx="1771650" cy="1486525"/>
          </a:xfrm>
          <a:prstGeom prst="rect">
            <a:avLst/>
          </a:prstGeom>
        </p:spPr>
      </p:pic>
      <p:sp>
        <p:nvSpPr>
          <p:cNvPr id="11" name="TextBox 10"/>
          <p:cNvSpPr txBox="1"/>
          <p:nvPr/>
        </p:nvSpPr>
        <p:spPr>
          <a:xfrm>
            <a:off x="3856383" y="6316025"/>
            <a:ext cx="4626403" cy="400110"/>
          </a:xfrm>
          <a:prstGeom prst="rect">
            <a:avLst/>
          </a:prstGeom>
          <a:noFill/>
        </p:spPr>
        <p:txBody>
          <a:bodyPr wrap="square" rtlCol="0">
            <a:spAutoFit/>
          </a:bodyPr>
          <a:lstStyle/>
          <a:p>
            <a:r>
              <a:rPr lang="en-US" sz="2000" dirty="0">
                <a:solidFill>
                  <a:prstClr val="black"/>
                </a:solidFill>
                <a:latin typeface="Calibri"/>
              </a:rPr>
              <a:t>Related to Cost Effective Analysis, Page 41</a:t>
            </a:r>
          </a:p>
        </p:txBody>
      </p:sp>
    </p:spTree>
    <p:extLst>
      <p:ext uri="{BB962C8B-B14F-4D97-AF65-F5344CB8AC3E}">
        <p14:creationId xmlns:p14="http://schemas.microsoft.com/office/powerpoint/2010/main" val="15990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73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7" y="2"/>
            <a:ext cx="7621011" cy="1596135"/>
          </a:xfrm>
          <a:prstGeom prst="rect">
            <a:avLst/>
          </a:prstGeom>
          <a:noFill/>
        </p:spPr>
        <p:txBody>
          <a:bodyPr wrap="square" anchor="ctr"/>
          <a:lstStyle>
            <a:lvl1pPr lvl="0">
              <a:defRPr/>
            </a:lvl1pPr>
          </a:lstStyle>
          <a:p>
            <a:pPr lvl="0" algn="ctr"/>
            <a:r>
              <a:rPr lang="en-US" dirty="0">
                <a:latin typeface="+mj-lt"/>
              </a:rPr>
              <a:t>Crash History </a:t>
            </a:r>
            <a:br>
              <a:rPr lang="en-US" dirty="0">
                <a:latin typeface="+mj-lt"/>
              </a:rPr>
            </a:br>
            <a:r>
              <a:rPr lang="en-US" dirty="0">
                <a:latin typeface="+mj-lt"/>
              </a:rPr>
              <a:t>Protection of Data</a:t>
            </a:r>
          </a:p>
        </p:txBody>
      </p:sp>
      <p:sp>
        <p:nvSpPr>
          <p:cNvPr id="3" name="Text Placeholder 2"/>
          <p:cNvSpPr txBox="1">
            <a:spLocks noGrp="1"/>
          </p:cNvSpPr>
          <p:nvPr>
            <p:ph type="body" idx="1"/>
          </p:nvPr>
        </p:nvSpPr>
        <p:spPr>
          <a:xfrm>
            <a:off x="1100362" y="1730831"/>
            <a:ext cx="7143841" cy="4282984"/>
          </a:xfrm>
          <a:prstGeom prst="rect">
            <a:avLst/>
          </a:prstGeom>
          <a:noFill/>
        </p:spPr>
        <p:txBody>
          <a:bodyPr wrap="square" anchor="t"/>
          <a:lstStyle>
            <a:lvl1pPr lvl="0">
              <a:defRPr/>
            </a:lvl1pPr>
          </a:lstStyle>
          <a:p>
            <a:pPr lvl="0"/>
            <a:r>
              <a:rPr lang="en-US" sz="2800" dirty="0">
                <a:latin typeface="+mn-lt"/>
              </a:rPr>
              <a:t>23 USC 409 (Federal) – not discoverable</a:t>
            </a:r>
          </a:p>
          <a:p>
            <a:pPr lvl="0"/>
            <a:r>
              <a:rPr lang="en-US" sz="2800" dirty="0">
                <a:latin typeface="+mn-lt"/>
              </a:rPr>
              <a:t>No similar Nebraska law?</a:t>
            </a:r>
          </a:p>
          <a:p>
            <a:pPr lvl="0"/>
            <a:r>
              <a:rPr lang="en-US" sz="2800" dirty="0">
                <a:latin typeface="+mn-lt"/>
              </a:rPr>
              <a:t>Neb. Rev. Stat. 84-712 Public Records Act</a:t>
            </a:r>
          </a:p>
          <a:p>
            <a:pPr lvl="0"/>
            <a:r>
              <a:rPr lang="en-US" sz="2800" dirty="0">
                <a:latin typeface="+mn-lt"/>
              </a:rPr>
              <a:t>004.01A12 Sufficient Crash History Analysis.  Identify Crash: </a:t>
            </a:r>
          </a:p>
          <a:p>
            <a:pPr marL="800080" lvl="1" indent="-342891">
              <a:buFont typeface="Arial" panose="020B0604020202020204" pitchFamily="34" charset="0"/>
              <a:buChar char="•"/>
            </a:pPr>
            <a:r>
              <a:rPr lang="en-US" sz="2400" dirty="0">
                <a:latin typeface="+mn-lt"/>
              </a:rPr>
              <a:t>Rate</a:t>
            </a:r>
          </a:p>
          <a:p>
            <a:pPr marL="1200121" lvl="2" indent="-342891">
              <a:buFont typeface="Arial" panose="020B0604020202020204" pitchFamily="34" charset="0"/>
              <a:buChar char="•"/>
            </a:pPr>
            <a:r>
              <a:rPr lang="en-US" dirty="0">
                <a:latin typeface="+mn-lt"/>
              </a:rPr>
              <a:t>Optional: compare to similar routes</a:t>
            </a:r>
          </a:p>
          <a:p>
            <a:pPr marL="800080" lvl="1" indent="-342891">
              <a:buFont typeface="Arial" panose="020B0604020202020204" pitchFamily="34" charset="0"/>
              <a:buChar char="•"/>
            </a:pPr>
            <a:r>
              <a:rPr lang="en-US" sz="2400" dirty="0">
                <a:latin typeface="+mn-lt"/>
              </a:rPr>
              <a:t>Types</a:t>
            </a:r>
          </a:p>
          <a:p>
            <a:pPr marL="800080" lvl="1" indent="-342891">
              <a:buFont typeface="Arial" panose="020B0604020202020204" pitchFamily="34" charset="0"/>
              <a:buChar char="•"/>
            </a:pPr>
            <a:r>
              <a:rPr lang="en-US" sz="2400" dirty="0">
                <a:latin typeface="+mn-lt"/>
              </a:rPr>
              <a:t>Clusters</a:t>
            </a:r>
          </a:p>
          <a:p>
            <a:pPr marL="800080" lvl="1" indent="-342891">
              <a:buFont typeface="Arial" panose="020B0604020202020204" pitchFamily="34" charset="0"/>
              <a:buChar char="•"/>
            </a:pPr>
            <a:r>
              <a:rPr lang="en-US" sz="2400" dirty="0">
                <a:latin typeface="+mn-lt"/>
              </a:rPr>
              <a:t>Trends</a:t>
            </a:r>
          </a:p>
          <a:p>
            <a:pPr marL="800080" lvl="1" indent="-342891">
              <a:buFont typeface="Arial" panose="020B0604020202020204" pitchFamily="34" charset="0"/>
              <a:buChar char="•"/>
            </a:pPr>
            <a:endParaRPr lang="en-US" sz="2400" dirty="0">
              <a:latin typeface="+mn-lt"/>
            </a:endParaRPr>
          </a:p>
          <a:p>
            <a:pPr lvl="0"/>
            <a:endParaRPr lang="en-US" sz="3600" dirty="0">
              <a:latin typeface="+mn-lt"/>
            </a:endParaRPr>
          </a:p>
        </p:txBody>
      </p:sp>
      <p:sp>
        <p:nvSpPr>
          <p:cNvPr id="5" name="TextBox 4"/>
          <p:cNvSpPr txBox="1"/>
          <p:nvPr/>
        </p:nvSpPr>
        <p:spPr>
          <a:xfrm>
            <a:off x="3379305" y="6260124"/>
            <a:ext cx="5103481" cy="400110"/>
          </a:xfrm>
          <a:prstGeom prst="rect">
            <a:avLst/>
          </a:prstGeom>
          <a:noFill/>
        </p:spPr>
        <p:txBody>
          <a:bodyPr wrap="square" rtlCol="0">
            <a:spAutoFit/>
          </a:bodyPr>
          <a:lstStyle/>
          <a:p>
            <a:r>
              <a:rPr lang="en-US" sz="2000" dirty="0">
                <a:solidFill>
                  <a:prstClr val="black"/>
                </a:solidFill>
                <a:latin typeface="Calibri"/>
              </a:rPr>
              <a:t>23 USC 409 and 428 NAC 2-001.03A1g, Page 41</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9" name="TextBox 8"/>
          <p:cNvSpPr txBox="1"/>
          <p:nvPr/>
        </p:nvSpPr>
        <p:spPr>
          <a:xfrm>
            <a:off x="519870" y="6290902"/>
            <a:ext cx="1172196" cy="369332"/>
          </a:xfrm>
          <a:prstGeom prst="rect">
            <a:avLst/>
          </a:prstGeom>
          <a:noFill/>
        </p:spPr>
        <p:txBody>
          <a:bodyPr wrap="square" rtlCol="0">
            <a:spAutoFit/>
          </a:bodyPr>
          <a:lstStyle/>
          <a:p>
            <a:r>
              <a:rPr lang="en-US" dirty="0">
                <a:solidFill>
                  <a:prstClr val="black"/>
                </a:solidFill>
                <a:latin typeface="Calibri"/>
              </a:rPr>
              <a:t>Slide </a:t>
            </a:r>
            <a:fld id="{D403BA99-14F6-45D7-BDFA-677F5A2DABE1}" type="slidenum">
              <a:rPr lang="en-US">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17647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86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16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66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181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191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201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21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226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67777" y="0"/>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r>
              <a:rPr dirty="0"/>
              <a:t>3R</a:t>
            </a:r>
            <a:r>
              <a:rPr lang="en-US" dirty="0"/>
              <a:t> – what is it?</a:t>
            </a:r>
            <a:br>
              <a:rPr lang="en-US" dirty="0"/>
            </a:br>
            <a:r>
              <a:rPr lang="en-US" sz="3200" dirty="0"/>
              <a:t>Resurfacing, Restoration, Rehabilitation</a:t>
            </a:r>
            <a:r>
              <a:rPr lang="en-US" sz="2000" dirty="0"/>
              <a:t> </a:t>
            </a:r>
            <a:endParaRPr sz="2000" dirty="0"/>
          </a:p>
        </p:txBody>
      </p:sp>
      <p:sp>
        <p:nvSpPr>
          <p:cNvPr id="3" name="Subtitle 2"/>
          <p:cNvSpPr txBox="1">
            <a:spLocks noGrp="1"/>
          </p:cNvSpPr>
          <p:nvPr>
            <p:ph type="subTitle" idx="1"/>
          </p:nvPr>
        </p:nvSpPr>
        <p:spPr>
          <a:xfrm>
            <a:off x="1560145" y="1736929"/>
            <a:ext cx="7280032" cy="3775292"/>
          </a:xfrm>
          <a:prstGeom prst="rect">
            <a:avLst/>
          </a:prstGeom>
          <a:noFill/>
        </p:spPr>
        <p:txBody>
          <a:bodyPr wrap="square" anchor="t"/>
          <a:lstStyle>
            <a:lvl1pPr lvl="0">
              <a:defRPr/>
            </a:lvl1pPr>
          </a:lstStyle>
          <a:p>
            <a:pPr lvl="0">
              <a:buChar char="•"/>
            </a:pPr>
            <a:r>
              <a:rPr dirty="0">
                <a:latin typeface="Calibri" panose="020F0502020204030204" pitchFamily="34" charset="0"/>
              </a:rPr>
              <a:t>Work scope beyond maintenance, but less than reconstruct</a:t>
            </a:r>
            <a:r>
              <a:rPr lang="en-US" dirty="0">
                <a:latin typeface="Calibri" panose="020F0502020204030204" pitchFamily="34" charset="0"/>
              </a:rPr>
              <a:t>ed</a:t>
            </a:r>
            <a:r>
              <a:rPr dirty="0">
                <a:latin typeface="Calibri" panose="020F0502020204030204" pitchFamily="34" charset="0"/>
              </a:rPr>
              <a:t>  </a:t>
            </a:r>
            <a:endParaRPr lang="en-US" dirty="0">
              <a:latin typeface="Calibri" panose="020F0502020204030204" pitchFamily="34" charset="0"/>
            </a:endParaRPr>
          </a:p>
          <a:p>
            <a:pPr lvl="0">
              <a:buChar char="•"/>
            </a:pPr>
            <a:endParaRPr lang="en-US" dirty="0">
              <a:latin typeface="Calibri" panose="020F0502020204030204" pitchFamily="34" charset="0"/>
            </a:endParaRPr>
          </a:p>
          <a:p>
            <a:r>
              <a:rPr lang="en-US" dirty="0">
                <a:latin typeface="Calibri" panose="020F0502020204030204" pitchFamily="34" charset="0"/>
              </a:rPr>
              <a:t>Asset Preservation, </a:t>
            </a:r>
            <a:r>
              <a:rPr lang="en-US" b="1" dirty="0">
                <a:latin typeface="Calibri" panose="020F0502020204030204" pitchFamily="34" charset="0"/>
              </a:rPr>
              <a:t>Extending the Service Life</a:t>
            </a:r>
            <a:endParaRPr lang="en-US" dirty="0">
              <a:latin typeface="Calibri" panose="020F0502020204030204" pitchFamily="34" charset="0"/>
            </a:endParaRPr>
          </a:p>
          <a:p>
            <a:pPr lvl="0">
              <a:buChar char="•"/>
            </a:pPr>
            <a:endParaRPr lang="en-US" sz="2000" dirty="0">
              <a:latin typeface="Calibri" panose="020F0502020204030204" pitchFamily="34" charset="0"/>
            </a:endParaRPr>
          </a:p>
          <a:p>
            <a:pPr lvl="0">
              <a:buChar char="•"/>
            </a:pPr>
            <a:r>
              <a:rPr dirty="0">
                <a:latin typeface="Calibri" panose="020F0502020204030204" pitchFamily="34" charset="0"/>
              </a:rPr>
              <a:t>Safety conscious design</a:t>
            </a:r>
            <a:endParaRPr lang="en-US" dirty="0">
              <a:latin typeface="Calibri" panose="020F0502020204030204" pitchFamily="34" charset="0"/>
            </a:endParaRPr>
          </a:p>
        </p:txBody>
      </p:sp>
      <p:sp>
        <p:nvSpPr>
          <p:cNvPr id="5" name="TextBox 4"/>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 of 3R</a:t>
            </a:r>
          </a:p>
        </p:txBody>
      </p:sp>
      <p:sp>
        <p:nvSpPr>
          <p:cNvPr id="10" name="TextBox 9"/>
          <p:cNvSpPr txBox="1"/>
          <p:nvPr/>
        </p:nvSpPr>
        <p:spPr>
          <a:xfrm>
            <a:off x="1260131" y="6323349"/>
            <a:ext cx="1136077" cy="369332"/>
          </a:xfrm>
          <a:prstGeom prst="rect">
            <a:avLst/>
          </a:prstGeom>
          <a:noFill/>
        </p:spPr>
        <p:txBody>
          <a:bodyPr wrap="square" rtlCol="0">
            <a:spAutoFit/>
          </a:bodyPr>
          <a:lstStyle/>
          <a:p>
            <a:r>
              <a:rPr lang="en-US" dirty="0">
                <a:solidFill>
                  <a:prstClr val="black"/>
                </a:solidFill>
                <a:latin typeface="Calibri"/>
              </a:rPr>
              <a:t>Slide </a:t>
            </a:r>
            <a:fld id="{11FBB43F-F4A7-44E9-8326-37887D2249D4}" type="slidenum">
              <a:rPr lang="en-US">
                <a:solidFill>
                  <a:prstClr val="black"/>
                </a:solidFill>
                <a:latin typeface="Calibri"/>
              </a:rPr>
              <a:pPr/>
              <a:t>5</a:t>
            </a:fld>
            <a:endParaRPr lang="en-US" dirty="0">
              <a:solidFill>
                <a:prstClr val="black"/>
              </a:solidFill>
              <a:latin typeface="Calibri"/>
            </a:endParaRPr>
          </a:p>
        </p:txBody>
      </p:sp>
      <p:sp>
        <p:nvSpPr>
          <p:cNvPr id="7" name="TextBox 6"/>
          <p:cNvSpPr txBox="1"/>
          <p:nvPr/>
        </p:nvSpPr>
        <p:spPr>
          <a:xfrm>
            <a:off x="4890051" y="6039476"/>
            <a:ext cx="4253951" cy="707886"/>
          </a:xfrm>
          <a:prstGeom prst="rect">
            <a:avLst/>
          </a:prstGeom>
          <a:noFill/>
        </p:spPr>
        <p:txBody>
          <a:bodyPr wrap="square" rtlCol="0">
            <a:spAutoFit/>
          </a:bodyPr>
          <a:lstStyle/>
          <a:p>
            <a:r>
              <a:rPr lang="en-US" sz="2000" dirty="0">
                <a:solidFill>
                  <a:prstClr val="black"/>
                </a:solidFill>
                <a:latin typeface="Calibri"/>
              </a:rPr>
              <a:t>428 </a:t>
            </a:r>
            <a:r>
              <a:rPr lang="en-US" sz="2000" dirty="0">
                <a:solidFill>
                  <a:prstClr val="black"/>
                </a:solidFill>
              </a:rPr>
              <a:t>NAC 2-001.03A1c , Pages 37-38</a:t>
            </a:r>
            <a:endParaRPr lang="en-US" sz="2000" dirty="0">
              <a:solidFill>
                <a:prstClr val="black"/>
              </a:solidFill>
              <a:latin typeface="Calibri"/>
            </a:endParaRPr>
          </a:p>
          <a:p>
            <a:r>
              <a:rPr lang="en-US" sz="2000" dirty="0">
                <a:solidFill>
                  <a:prstClr val="black"/>
                </a:solidFill>
                <a:latin typeface="Calibri"/>
              </a:rPr>
              <a:t>428 NAC 2-001.03B Note 6, Page 47</a:t>
            </a:r>
          </a:p>
        </p:txBody>
      </p:sp>
    </p:spTree>
    <p:extLst>
      <p:ext uri="{BB962C8B-B14F-4D97-AF65-F5344CB8AC3E}">
        <p14:creationId xmlns:p14="http://schemas.microsoft.com/office/powerpoint/2010/main" val="7008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5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3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7" y="2"/>
            <a:ext cx="7621011" cy="1596135"/>
          </a:xfrm>
          <a:prstGeom prst="rect">
            <a:avLst/>
          </a:prstGeom>
          <a:noFill/>
        </p:spPr>
        <p:txBody>
          <a:bodyPr wrap="square" anchor="ctr"/>
          <a:lstStyle>
            <a:lvl1pPr lvl="0">
              <a:defRPr/>
            </a:lvl1pPr>
          </a:lstStyle>
          <a:p>
            <a:pPr lvl="0" algn="ctr"/>
            <a:r>
              <a:rPr lang="en-US" dirty="0">
                <a:latin typeface="+mj-lt"/>
              </a:rPr>
              <a:t>Crash History </a:t>
            </a:r>
            <a:br>
              <a:rPr lang="en-US" dirty="0">
                <a:latin typeface="+mj-lt"/>
              </a:rPr>
            </a:br>
            <a:r>
              <a:rPr lang="en-US" dirty="0">
                <a:latin typeface="+mj-lt"/>
              </a:rPr>
              <a:t>Protection of Data</a:t>
            </a:r>
          </a:p>
        </p:txBody>
      </p:sp>
      <p:sp>
        <p:nvSpPr>
          <p:cNvPr id="3" name="Text Placeholder 2"/>
          <p:cNvSpPr txBox="1">
            <a:spLocks noGrp="1"/>
          </p:cNvSpPr>
          <p:nvPr>
            <p:ph type="body" idx="1"/>
          </p:nvPr>
        </p:nvSpPr>
        <p:spPr>
          <a:xfrm>
            <a:off x="1100362" y="1730831"/>
            <a:ext cx="7143841" cy="4282984"/>
          </a:xfrm>
          <a:prstGeom prst="rect">
            <a:avLst/>
          </a:prstGeom>
          <a:noFill/>
        </p:spPr>
        <p:txBody>
          <a:bodyPr wrap="square" anchor="t"/>
          <a:lstStyle>
            <a:lvl1pPr lvl="0">
              <a:defRPr/>
            </a:lvl1pPr>
          </a:lstStyle>
          <a:p>
            <a:pPr lvl="0"/>
            <a:r>
              <a:rPr lang="en-US" sz="2800" dirty="0">
                <a:latin typeface="+mn-lt"/>
              </a:rPr>
              <a:t>23 USC 409 (Federal) – not discoverable</a:t>
            </a:r>
          </a:p>
          <a:p>
            <a:pPr lvl="0"/>
            <a:r>
              <a:rPr lang="en-US" sz="2800" dirty="0">
                <a:latin typeface="+mn-lt"/>
              </a:rPr>
              <a:t>No similar Nebraska law?</a:t>
            </a:r>
          </a:p>
          <a:p>
            <a:pPr lvl="0"/>
            <a:r>
              <a:rPr lang="en-US" sz="2800" dirty="0">
                <a:latin typeface="+mn-lt"/>
              </a:rPr>
              <a:t>Neb. Rev. Stat. 84-712 Public Records Act</a:t>
            </a:r>
          </a:p>
          <a:p>
            <a:pPr lvl="0"/>
            <a:r>
              <a:rPr lang="en-US" sz="2800" dirty="0">
                <a:latin typeface="+mn-lt"/>
              </a:rPr>
              <a:t>004.01A12 Sufficient Crash History Analysis.  Identify Crash: </a:t>
            </a:r>
          </a:p>
          <a:p>
            <a:pPr marL="800080" lvl="1" indent="-342891">
              <a:buFont typeface="Arial" panose="020B0604020202020204" pitchFamily="34" charset="0"/>
              <a:buChar char="•"/>
            </a:pPr>
            <a:r>
              <a:rPr lang="en-US" sz="2400" dirty="0">
                <a:latin typeface="+mn-lt"/>
              </a:rPr>
              <a:t>Rate</a:t>
            </a:r>
          </a:p>
          <a:p>
            <a:pPr marL="1200121" lvl="2" indent="-342891">
              <a:buFont typeface="Arial" panose="020B0604020202020204" pitchFamily="34" charset="0"/>
              <a:buChar char="•"/>
            </a:pPr>
            <a:r>
              <a:rPr lang="en-US" dirty="0">
                <a:latin typeface="+mn-lt"/>
              </a:rPr>
              <a:t>Optional: compare to similar routes</a:t>
            </a:r>
          </a:p>
          <a:p>
            <a:pPr marL="800080" lvl="1" indent="-342891">
              <a:buFont typeface="Arial" panose="020B0604020202020204" pitchFamily="34" charset="0"/>
              <a:buChar char="•"/>
            </a:pPr>
            <a:r>
              <a:rPr lang="en-US" sz="2400" dirty="0">
                <a:latin typeface="+mn-lt"/>
              </a:rPr>
              <a:t>Types</a:t>
            </a:r>
          </a:p>
          <a:p>
            <a:pPr marL="800080" lvl="1" indent="-342891">
              <a:buFont typeface="Arial" panose="020B0604020202020204" pitchFamily="34" charset="0"/>
              <a:buChar char="•"/>
            </a:pPr>
            <a:r>
              <a:rPr lang="en-US" sz="2400" dirty="0">
                <a:latin typeface="+mn-lt"/>
              </a:rPr>
              <a:t>Clusters</a:t>
            </a:r>
          </a:p>
          <a:p>
            <a:pPr marL="800080" lvl="1" indent="-342891">
              <a:buFont typeface="Arial" panose="020B0604020202020204" pitchFamily="34" charset="0"/>
              <a:buChar char="•"/>
            </a:pPr>
            <a:r>
              <a:rPr lang="en-US" sz="2400" dirty="0">
                <a:latin typeface="+mn-lt"/>
              </a:rPr>
              <a:t>Trends</a:t>
            </a:r>
          </a:p>
          <a:p>
            <a:pPr marL="800080" lvl="1" indent="-342891">
              <a:buFont typeface="Arial" panose="020B0604020202020204" pitchFamily="34" charset="0"/>
              <a:buChar char="•"/>
            </a:pPr>
            <a:endParaRPr lang="en-US" sz="2400" dirty="0">
              <a:latin typeface="+mn-lt"/>
            </a:endParaRPr>
          </a:p>
          <a:p>
            <a:pPr lvl="0"/>
            <a:endParaRPr lang="en-US" sz="3600" dirty="0">
              <a:latin typeface="+mn-lt"/>
            </a:endParaRPr>
          </a:p>
        </p:txBody>
      </p:sp>
      <p:sp>
        <p:nvSpPr>
          <p:cNvPr id="5" name="TextBox 4"/>
          <p:cNvSpPr txBox="1"/>
          <p:nvPr/>
        </p:nvSpPr>
        <p:spPr>
          <a:xfrm>
            <a:off x="3379305" y="6260124"/>
            <a:ext cx="5103481" cy="400110"/>
          </a:xfrm>
          <a:prstGeom prst="rect">
            <a:avLst/>
          </a:prstGeom>
          <a:noFill/>
        </p:spPr>
        <p:txBody>
          <a:bodyPr wrap="square" rtlCol="0">
            <a:spAutoFit/>
          </a:bodyPr>
          <a:lstStyle/>
          <a:p>
            <a:r>
              <a:rPr lang="en-US" sz="2000" dirty="0">
                <a:solidFill>
                  <a:prstClr val="black"/>
                </a:solidFill>
                <a:latin typeface="Calibri"/>
              </a:rPr>
              <a:t>23 USC 409 and 428 NAC 2-001.03A1g, Page 41</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Cost Effective Analysis </a:t>
            </a:r>
          </a:p>
        </p:txBody>
      </p:sp>
      <p:sp>
        <p:nvSpPr>
          <p:cNvPr id="9" name="TextBox 8"/>
          <p:cNvSpPr txBox="1"/>
          <p:nvPr/>
        </p:nvSpPr>
        <p:spPr>
          <a:xfrm>
            <a:off x="519870" y="6290902"/>
            <a:ext cx="1172196" cy="369332"/>
          </a:xfrm>
          <a:prstGeom prst="rect">
            <a:avLst/>
          </a:prstGeom>
          <a:noFill/>
        </p:spPr>
        <p:txBody>
          <a:bodyPr wrap="square" rtlCol="0">
            <a:spAutoFit/>
          </a:bodyPr>
          <a:lstStyle/>
          <a:p>
            <a:r>
              <a:rPr lang="en-US" dirty="0">
                <a:solidFill>
                  <a:prstClr val="black"/>
                </a:solidFill>
                <a:latin typeface="Calibri"/>
              </a:rPr>
              <a:t>Slide </a:t>
            </a:r>
            <a:fld id="{D403BA99-14F6-45D7-BDFA-677F5A2DABE1}" type="slidenum">
              <a:rPr lang="en-US">
                <a:solidFill>
                  <a:prstClr val="black"/>
                </a:solidFill>
                <a:latin typeface="Calibri"/>
              </a:rPr>
              <a:pPr/>
              <a:t>50</a:t>
            </a:fld>
            <a:endParaRPr lang="en-US" dirty="0">
              <a:solidFill>
                <a:prstClr val="black"/>
              </a:solidFill>
              <a:latin typeface="Calibri"/>
            </a:endParaRPr>
          </a:p>
        </p:txBody>
      </p:sp>
      <p:sp>
        <p:nvSpPr>
          <p:cNvPr id="10" name="TextBox 9"/>
          <p:cNvSpPr txBox="1"/>
          <p:nvPr/>
        </p:nvSpPr>
        <p:spPr>
          <a:xfrm rot="19189372">
            <a:off x="1590983" y="2889006"/>
            <a:ext cx="5653720" cy="1754326"/>
          </a:xfrm>
          <a:prstGeom prst="rect">
            <a:avLst/>
          </a:prstGeom>
          <a:solidFill>
            <a:schemeClr val="bg1"/>
          </a:solidFill>
        </p:spPr>
        <p:txBody>
          <a:bodyPr wrap="square" rtlCol="0">
            <a:spAutoFit/>
          </a:bodyPr>
          <a:lstStyle/>
          <a:p>
            <a:r>
              <a:rPr lang="en-US" sz="5400" dirty="0">
                <a:solidFill>
                  <a:srgbClr val="FF0000"/>
                </a:solidFill>
              </a:rPr>
              <a:t>Contact your city or county attorney!</a:t>
            </a:r>
          </a:p>
        </p:txBody>
      </p:sp>
    </p:spTree>
    <p:extLst>
      <p:ext uri="{BB962C8B-B14F-4D97-AF65-F5344CB8AC3E}">
        <p14:creationId xmlns:p14="http://schemas.microsoft.com/office/powerpoint/2010/main" val="19633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817"/>
            <a:ext cx="8382000" cy="1249363"/>
          </a:xfrm>
        </p:spPr>
        <p:txBody>
          <a:bodyPr/>
          <a:lstStyle/>
          <a:p>
            <a:pPr algn="ctr"/>
            <a:r>
              <a:rPr lang="en-US" dirty="0"/>
              <a:t>Why 3R Standards? </a:t>
            </a:r>
            <a:br>
              <a:rPr lang="en-US" dirty="0"/>
            </a:br>
            <a:r>
              <a:rPr lang="en-US" dirty="0"/>
              <a:t>A Summary</a:t>
            </a:r>
          </a:p>
        </p:txBody>
      </p:sp>
      <p:sp>
        <p:nvSpPr>
          <p:cNvPr id="3" name="Content Placeholder 2"/>
          <p:cNvSpPr>
            <a:spLocks noGrp="1"/>
          </p:cNvSpPr>
          <p:nvPr>
            <p:ph idx="1"/>
          </p:nvPr>
        </p:nvSpPr>
        <p:spPr>
          <a:xfrm>
            <a:off x="896815" y="1630997"/>
            <a:ext cx="8247185" cy="2514600"/>
          </a:xfrm>
        </p:spPr>
        <p:txBody>
          <a:bodyPr>
            <a:noAutofit/>
          </a:bodyPr>
          <a:lstStyle/>
          <a:p>
            <a:r>
              <a:rPr lang="en-US" sz="3600" dirty="0">
                <a:latin typeface="Calibri" panose="020F0502020204030204" pitchFamily="34" charset="0"/>
              </a:rPr>
              <a:t>Preserve and improve existing roadway, bridge and roadside features </a:t>
            </a:r>
          </a:p>
          <a:p>
            <a:r>
              <a:rPr lang="en-US" sz="3600" dirty="0">
                <a:latin typeface="Calibri" panose="020F0502020204030204" pitchFamily="34" charset="0"/>
              </a:rPr>
              <a:t>Extend the life of the facility</a:t>
            </a:r>
          </a:p>
          <a:p>
            <a:r>
              <a:rPr lang="en-US" sz="3600" dirty="0">
                <a:latin typeface="Calibri" panose="020F0502020204030204" pitchFamily="34" charset="0"/>
              </a:rPr>
              <a:t>Potential for Safety Improvements</a:t>
            </a:r>
          </a:p>
          <a:p>
            <a:endParaRPr lang="en-US" sz="3600" dirty="0">
              <a:latin typeface="Calibri" panose="020F0502020204030204" pitchFamily="34" charset="0"/>
            </a:endParaRPr>
          </a:p>
        </p:txBody>
      </p:sp>
      <p:sp>
        <p:nvSpPr>
          <p:cNvPr id="4" name="Title 1"/>
          <p:cNvSpPr txBox="1">
            <a:spLocks/>
          </p:cNvSpPr>
          <p:nvPr/>
        </p:nvSpPr>
        <p:spPr>
          <a:xfrm>
            <a:off x="861774" y="5334001"/>
            <a:ext cx="8282227" cy="12493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a:solidFill>
                  <a:srgbClr val="1F497D"/>
                </a:solidFill>
                <a:latin typeface="Calibri"/>
              </a:rPr>
              <a:t>A Good Use of Public Funds</a:t>
            </a:r>
          </a:p>
        </p:txBody>
      </p:sp>
      <p:sp>
        <p:nvSpPr>
          <p:cNvPr id="5" name="TextBox 4"/>
          <p:cNvSpPr txBox="1"/>
          <p:nvPr/>
        </p:nvSpPr>
        <p:spPr>
          <a:xfrm>
            <a:off x="861774" y="4160521"/>
            <a:ext cx="8282227" cy="1631216"/>
          </a:xfrm>
          <a:prstGeom prst="rect">
            <a:avLst/>
          </a:prstGeom>
          <a:noFill/>
        </p:spPr>
        <p:txBody>
          <a:bodyPr wrap="square" rtlCol="0">
            <a:spAutoFit/>
          </a:bodyPr>
          <a:lstStyle/>
          <a:p>
            <a:pPr algn="ctr">
              <a:lnSpc>
                <a:spcPct val="150000"/>
              </a:lnSpc>
            </a:pPr>
            <a:r>
              <a:rPr lang="en-US" sz="3200" dirty="0">
                <a:solidFill>
                  <a:prstClr val="black"/>
                </a:solidFill>
                <a:latin typeface="Calibri" panose="020F0502020204030204" pitchFamily="34" charset="0"/>
              </a:rPr>
              <a:t>WITHOUT cost of full reconstruction</a:t>
            </a:r>
          </a:p>
          <a:p>
            <a:pPr algn="ctr"/>
            <a:r>
              <a:rPr lang="en-US" sz="3200" dirty="0">
                <a:solidFill>
                  <a:prstClr val="black"/>
                </a:solidFill>
                <a:latin typeface="Calibri" panose="020F0502020204030204" pitchFamily="34" charset="0"/>
              </a:rPr>
              <a:t>WITHOUT requesting a Relaxation of Standards</a:t>
            </a:r>
            <a:endParaRPr lang="en-US" sz="2000" dirty="0">
              <a:solidFill>
                <a:prstClr val="black"/>
              </a:solidFill>
              <a:latin typeface="Calibri" panose="020F0502020204030204" pitchFamily="34" charset="0"/>
            </a:endParaRPr>
          </a:p>
          <a:p>
            <a:pPr algn="ctr"/>
            <a:endParaRPr lang="en-US" sz="2000" dirty="0">
              <a:solidFill>
                <a:prstClr val="black"/>
              </a:solidFill>
              <a:latin typeface="Calibri" panose="020F0502020204030204" pitchFamily="34" charset="0"/>
            </a:endParaRPr>
          </a:p>
        </p:txBody>
      </p:sp>
      <p:sp>
        <p:nvSpPr>
          <p:cNvPr id="6" name="TextBox 5"/>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7" name="TextBox 6"/>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59429B9-BB15-4793-939F-0E6221415EB2}" type="slidenum">
              <a:rPr lang="en-US">
                <a:solidFill>
                  <a:prstClr val="black"/>
                </a:solidFill>
                <a:latin typeface="Calibri"/>
              </a:rPr>
              <a:pPr/>
              <a:t>51</a:t>
            </a:fld>
            <a:endParaRPr lang="en-US" dirty="0">
              <a:solidFill>
                <a:prstClr val="black"/>
              </a:solidFill>
              <a:latin typeface="Calibri"/>
            </a:endParaRPr>
          </a:p>
        </p:txBody>
      </p:sp>
      <p:pic>
        <p:nvPicPr>
          <p:cNvPr id="8" name="Picture 7">
            <a:hlinkClick r:id="" action="ppaction://noaction"/>
          </p:cNvPr>
          <p:cNvPicPr>
            <a:picLocks noChangeAspect="1"/>
          </p:cNvPicPr>
          <p:nvPr/>
        </p:nvPicPr>
        <p:blipFill>
          <a:blip r:embed="rId3"/>
          <a:stretch>
            <a:fillRect/>
          </a:stretch>
        </p:blipFill>
        <p:spPr>
          <a:xfrm>
            <a:off x="8381641" y="5410488"/>
            <a:ext cx="578667" cy="647055"/>
          </a:xfrm>
          <a:prstGeom prst="rect">
            <a:avLst/>
          </a:prstGeom>
        </p:spPr>
      </p:pic>
    </p:spTree>
    <p:extLst>
      <p:ext uri="{BB962C8B-B14F-4D97-AF65-F5344CB8AC3E}">
        <p14:creationId xmlns:p14="http://schemas.microsoft.com/office/powerpoint/2010/main" val="26859896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8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53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256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57" y="0"/>
            <a:ext cx="8382000" cy="1657350"/>
          </a:xfrm>
        </p:spPr>
        <p:txBody>
          <a:bodyPr/>
          <a:lstStyle/>
          <a:p>
            <a:r>
              <a:rPr lang="en-US" dirty="0"/>
              <a:t>3R – an Interim Strategy</a:t>
            </a:r>
            <a:br>
              <a:rPr lang="en-US" dirty="0"/>
            </a:br>
            <a:r>
              <a:rPr lang="en-US" sz="3600" dirty="0">
                <a:latin typeface="Calibri" panose="020F0502020204030204" pitchFamily="34" charset="0"/>
              </a:rPr>
              <a:t>Neb. Rev. Stat. 39-2101 – Legislative intent</a:t>
            </a:r>
            <a:endParaRPr lang="en-US" sz="3600" dirty="0"/>
          </a:p>
        </p:txBody>
      </p:sp>
      <p:sp>
        <p:nvSpPr>
          <p:cNvPr id="3" name="Content Placeholder 2"/>
          <p:cNvSpPr>
            <a:spLocks noGrp="1"/>
          </p:cNvSpPr>
          <p:nvPr>
            <p:ph idx="1"/>
          </p:nvPr>
        </p:nvSpPr>
        <p:spPr>
          <a:xfrm>
            <a:off x="1143000" y="1950961"/>
            <a:ext cx="8001000" cy="4078778"/>
          </a:xfrm>
        </p:spPr>
        <p:txBody>
          <a:bodyPr>
            <a:noAutofit/>
          </a:bodyPr>
          <a:lstStyle/>
          <a:p>
            <a:r>
              <a:rPr lang="en-US" dirty="0">
                <a:latin typeface="+mn-lt"/>
              </a:rPr>
              <a:t>1969 law</a:t>
            </a:r>
          </a:p>
          <a:p>
            <a:r>
              <a:rPr lang="en-US" dirty="0">
                <a:latin typeface="+mn-lt"/>
              </a:rPr>
              <a:t>Objective: </a:t>
            </a:r>
            <a:r>
              <a:rPr lang="en-US" b="1" dirty="0">
                <a:latin typeface="+mn-lt"/>
              </a:rPr>
              <a:t>bring roads and bridges up to new and  reconstructed standards </a:t>
            </a:r>
            <a:r>
              <a:rPr lang="en-US" dirty="0">
                <a:latin typeface="+mn-lt"/>
              </a:rPr>
              <a:t>over a 20-year period.  </a:t>
            </a:r>
          </a:p>
          <a:p>
            <a:r>
              <a:rPr lang="en-US" dirty="0">
                <a:latin typeface="+mn-lt"/>
              </a:rPr>
              <a:t>Intent: to provide “reasonable” financing and more equitable distribution of revenue.  </a:t>
            </a:r>
          </a:p>
          <a:p>
            <a:pPr marL="914388" lvl="1" indent="-457200">
              <a:buFont typeface="Wingdings" panose="05000000000000000000" pitchFamily="2" charset="2"/>
              <a:buChar char="Ø"/>
            </a:pPr>
            <a:r>
              <a:rPr lang="en-US" dirty="0">
                <a:latin typeface="+mn-lt"/>
              </a:rPr>
              <a:t>Law assumed adequate financing going forward!  </a:t>
            </a:r>
          </a:p>
          <a:p>
            <a:endParaRPr lang="en-US" dirty="0">
              <a:latin typeface="+mn-lt"/>
            </a:endParaRPr>
          </a:p>
        </p:txBody>
      </p:sp>
      <p:sp>
        <p:nvSpPr>
          <p:cNvPr id="6" name="TextBox 5"/>
          <p:cNvSpPr txBox="1"/>
          <p:nvPr/>
        </p:nvSpPr>
        <p:spPr>
          <a:xfrm>
            <a:off x="0"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Design Standards</a:t>
            </a:r>
          </a:p>
        </p:txBody>
      </p:sp>
      <p:sp>
        <p:nvSpPr>
          <p:cNvPr id="7" name="TextBox 6"/>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59429B9-BB15-4793-939F-0E6221415EB2}" type="slidenum">
              <a:rPr lang="en-US">
                <a:solidFill>
                  <a:prstClr val="black"/>
                </a:solidFill>
                <a:latin typeface="Calibri"/>
              </a:rPr>
              <a:pPr/>
              <a:t>52</a:t>
            </a:fld>
            <a:endParaRPr lang="en-US" dirty="0">
              <a:solidFill>
                <a:prstClr val="black"/>
              </a:solidFill>
              <a:latin typeface="Calibri"/>
            </a:endParaRPr>
          </a:p>
        </p:txBody>
      </p:sp>
      <p:sp>
        <p:nvSpPr>
          <p:cNvPr id="8" name="TextBox 7"/>
          <p:cNvSpPr txBox="1"/>
          <p:nvPr/>
        </p:nvSpPr>
        <p:spPr>
          <a:xfrm>
            <a:off x="1438688" y="1472684"/>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Tree>
    <p:extLst>
      <p:ext uri="{BB962C8B-B14F-4D97-AF65-F5344CB8AC3E}">
        <p14:creationId xmlns:p14="http://schemas.microsoft.com/office/powerpoint/2010/main" val="2701346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553" y="3"/>
            <a:ext cx="8229600" cy="900967"/>
          </a:xfrm>
          <a:prstGeom prst="rect">
            <a:avLst/>
          </a:prstGeom>
          <a:noFill/>
        </p:spPr>
        <p:txBody>
          <a:bodyPr wrap="square" anchor="ctr"/>
          <a:lstStyle>
            <a:lvl1pPr lvl="0">
              <a:defRPr/>
            </a:lvl1pPr>
          </a:lstStyle>
          <a:p>
            <a:pPr lvl="0" algn="ctr"/>
            <a:r>
              <a:rPr lang="en-US" dirty="0"/>
              <a:t>Application </a:t>
            </a:r>
            <a:r>
              <a:rPr lang="en-US"/>
              <a:t>of Design Standards</a:t>
            </a:r>
            <a:endParaRPr dirty="0"/>
          </a:p>
        </p:txBody>
      </p:sp>
      <p:pic>
        <p:nvPicPr>
          <p:cNvPr id="7" name="Picture 6"/>
          <p:cNvPicPr>
            <a:picLocks noChangeAspect="1"/>
          </p:cNvPicPr>
          <p:nvPr/>
        </p:nvPicPr>
        <p:blipFill>
          <a:blip r:embed="rId3"/>
          <a:stretch>
            <a:fillRect/>
          </a:stretch>
        </p:blipFill>
        <p:spPr>
          <a:xfrm>
            <a:off x="1762921" y="865802"/>
            <a:ext cx="2866120" cy="5957033"/>
          </a:xfrm>
          <a:prstGeom prst="rect">
            <a:avLst/>
          </a:prstGeom>
        </p:spPr>
      </p:pic>
      <p:sp>
        <p:nvSpPr>
          <p:cNvPr id="8" name="Rectangle 7"/>
          <p:cNvSpPr/>
          <p:nvPr/>
        </p:nvSpPr>
        <p:spPr>
          <a:xfrm>
            <a:off x="4851211" y="865801"/>
            <a:ext cx="371423" cy="2211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ectangle 8"/>
          <p:cNvSpPr/>
          <p:nvPr/>
        </p:nvSpPr>
        <p:spPr>
          <a:xfrm>
            <a:off x="4851211" y="3077307"/>
            <a:ext cx="371423" cy="562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p:nvSpPr>
        <p:spPr>
          <a:xfrm>
            <a:off x="4851211" y="3640015"/>
            <a:ext cx="371423" cy="318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5444801" y="1617788"/>
            <a:ext cx="2200599" cy="830997"/>
          </a:xfrm>
          <a:prstGeom prst="rect">
            <a:avLst/>
          </a:prstGeom>
          <a:noFill/>
        </p:spPr>
        <p:txBody>
          <a:bodyPr wrap="square" rtlCol="0">
            <a:spAutoFit/>
          </a:bodyPr>
          <a:lstStyle/>
          <a:p>
            <a:r>
              <a:rPr lang="en-US" sz="2400" dirty="0">
                <a:solidFill>
                  <a:prstClr val="black"/>
                </a:solidFill>
                <a:latin typeface="Calibri"/>
              </a:rPr>
              <a:t>Mill 4” Fill 4” </a:t>
            </a:r>
          </a:p>
          <a:p>
            <a:r>
              <a:rPr lang="en-US" sz="2400" dirty="0">
                <a:solidFill>
                  <a:prstClr val="black"/>
                </a:solidFill>
                <a:latin typeface="Calibri"/>
              </a:rPr>
              <a:t>3R Standards</a:t>
            </a:r>
          </a:p>
        </p:txBody>
      </p:sp>
      <p:sp>
        <p:nvSpPr>
          <p:cNvPr id="12" name="TextBox 11"/>
          <p:cNvSpPr txBox="1"/>
          <p:nvPr/>
        </p:nvSpPr>
        <p:spPr>
          <a:xfrm>
            <a:off x="5333717" y="2758496"/>
            <a:ext cx="3810283" cy="1200329"/>
          </a:xfrm>
          <a:prstGeom prst="rect">
            <a:avLst/>
          </a:prstGeom>
          <a:noFill/>
        </p:spPr>
        <p:txBody>
          <a:bodyPr wrap="square" rtlCol="0">
            <a:spAutoFit/>
          </a:bodyPr>
          <a:lstStyle/>
          <a:p>
            <a:r>
              <a:rPr lang="en-US" sz="2400" dirty="0">
                <a:solidFill>
                  <a:prstClr val="black"/>
                </a:solidFill>
                <a:latin typeface="Calibri"/>
              </a:rPr>
              <a:t>Replace Culvert </a:t>
            </a:r>
          </a:p>
          <a:p>
            <a:r>
              <a:rPr lang="en-US" sz="2400" dirty="0">
                <a:solidFill>
                  <a:prstClr val="black"/>
                </a:solidFill>
                <a:latin typeface="Calibri"/>
              </a:rPr>
              <a:t>New &amp; Reconstructed Standards</a:t>
            </a:r>
          </a:p>
        </p:txBody>
      </p:sp>
      <p:sp>
        <p:nvSpPr>
          <p:cNvPr id="13" name="TextBox 12"/>
          <p:cNvSpPr txBox="1"/>
          <p:nvPr/>
        </p:nvSpPr>
        <p:spPr>
          <a:xfrm>
            <a:off x="5333717" y="4754380"/>
            <a:ext cx="3523355" cy="830997"/>
          </a:xfrm>
          <a:prstGeom prst="rect">
            <a:avLst/>
          </a:prstGeom>
          <a:noFill/>
        </p:spPr>
        <p:txBody>
          <a:bodyPr wrap="square" rtlCol="0">
            <a:spAutoFit/>
          </a:bodyPr>
          <a:lstStyle/>
          <a:p>
            <a:r>
              <a:rPr lang="en-US" sz="2400" dirty="0">
                <a:solidFill>
                  <a:prstClr val="black"/>
                </a:solidFill>
                <a:latin typeface="Calibri"/>
              </a:rPr>
              <a:t>Mill 2” Fill 2” </a:t>
            </a:r>
          </a:p>
          <a:p>
            <a:r>
              <a:rPr lang="en-US" sz="2400" dirty="0">
                <a:solidFill>
                  <a:prstClr val="black"/>
                </a:solidFill>
                <a:latin typeface="Calibri"/>
              </a:rPr>
              <a:t>Maintenance Standards</a:t>
            </a:r>
          </a:p>
        </p:txBody>
      </p:sp>
      <p:sp>
        <p:nvSpPr>
          <p:cNvPr id="14" name="TextBox 13"/>
          <p:cNvSpPr txBox="1"/>
          <p:nvPr/>
        </p:nvSpPr>
        <p:spPr>
          <a:xfrm>
            <a:off x="5724940" y="6365537"/>
            <a:ext cx="3419064" cy="400110"/>
          </a:xfrm>
          <a:prstGeom prst="rect">
            <a:avLst/>
          </a:prstGeom>
          <a:noFill/>
        </p:spPr>
        <p:txBody>
          <a:bodyPr wrap="square" rtlCol="0">
            <a:spAutoFit/>
          </a:bodyPr>
          <a:lstStyle/>
          <a:p>
            <a:r>
              <a:rPr lang="en-US" sz="2000" dirty="0">
                <a:solidFill>
                  <a:prstClr val="black"/>
                </a:solidFill>
                <a:latin typeface="Calibri"/>
              </a:rPr>
              <a:t>428 NAC 2-001.03A1e, Page 40</a:t>
            </a:r>
          </a:p>
        </p:txBody>
      </p:sp>
      <p:sp>
        <p:nvSpPr>
          <p:cNvPr id="15" name="TextBox 14"/>
          <p:cNvSpPr txBox="1"/>
          <p:nvPr/>
        </p:nvSpPr>
        <p:spPr>
          <a:xfrm>
            <a:off x="798548" y="6365537"/>
            <a:ext cx="1225063" cy="369332"/>
          </a:xfrm>
          <a:prstGeom prst="rect">
            <a:avLst/>
          </a:prstGeom>
          <a:noFill/>
        </p:spPr>
        <p:txBody>
          <a:bodyPr wrap="square" rtlCol="0">
            <a:spAutoFit/>
          </a:bodyPr>
          <a:lstStyle/>
          <a:p>
            <a:r>
              <a:rPr lang="en-US" dirty="0">
                <a:solidFill>
                  <a:prstClr val="black"/>
                </a:solidFill>
                <a:latin typeface="Calibri"/>
              </a:rPr>
              <a:t>Slide </a:t>
            </a:r>
            <a:fld id="{7EA3327E-3031-43E1-BC1B-E990253B152E}" type="slidenum">
              <a:rPr lang="en-US">
                <a:solidFill>
                  <a:prstClr val="black"/>
                </a:solidFill>
                <a:latin typeface="Calibri"/>
              </a:rPr>
              <a:pPr/>
              <a:t>53</a:t>
            </a:fld>
            <a:endParaRPr lang="en-US" dirty="0">
              <a:solidFill>
                <a:prstClr val="black"/>
              </a:solidFill>
              <a:latin typeface="Calibri"/>
            </a:endParaRPr>
          </a:p>
        </p:txBody>
      </p:sp>
      <p:sp>
        <p:nvSpPr>
          <p:cNvPr id="16" name="Arrow: Left 15"/>
          <p:cNvSpPr/>
          <p:nvPr/>
        </p:nvSpPr>
        <p:spPr>
          <a:xfrm rot="10800000">
            <a:off x="3379618" y="4847358"/>
            <a:ext cx="1360506" cy="223675"/>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p:cNvSpPr/>
          <p:nvPr/>
        </p:nvSpPr>
        <p:spPr>
          <a:xfrm rot="10800000">
            <a:off x="3435164" y="3246822"/>
            <a:ext cx="1360506" cy="2236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p:cNvSpPr/>
          <p:nvPr/>
        </p:nvSpPr>
        <p:spPr>
          <a:xfrm rot="10800000">
            <a:off x="3410714" y="1809611"/>
            <a:ext cx="136050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13607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8" fill="hold" grpId="0" nodeType="withEffect">
                                  <p:stCondLst>
                                    <p:cond delay="60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000"/>
                                        <p:tgtEl>
                                          <p:spTgt spid="16"/>
                                        </p:tgtEl>
                                      </p:cBhvr>
                                    </p:animEffect>
                                  </p:childTnLst>
                                </p:cTn>
                              </p:par>
                              <p:par>
                                <p:cTn id="10" presetID="1" presetClass="entr" presetSubtype="0" fill="hold" grpId="0" nodeType="withEffect">
                                  <p:stCondLst>
                                    <p:cond delay="800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8500"/>
                                  </p:stCondLst>
                                  <p:childTnLst>
                                    <p:set>
                                      <p:cBhvr>
                                        <p:cTn id="13" dur="1" fill="hold">
                                          <p:stCondLst>
                                            <p:cond delay="0"/>
                                          </p:stCondLst>
                                        </p:cTn>
                                        <p:tgtEl>
                                          <p:spTgt spid="13"/>
                                        </p:tgtEl>
                                        <p:attrNameLst>
                                          <p:attrName>style.visibility</p:attrName>
                                        </p:attrNameLst>
                                      </p:cBhvr>
                                      <p:to>
                                        <p:strVal val="visible"/>
                                      </p:to>
                                    </p:set>
                                  </p:childTnLst>
                                </p:cTn>
                              </p:par>
                              <p:par>
                                <p:cTn id="14" presetID="22" presetClass="entr" presetSubtype="8" fill="hold" grpId="0" nodeType="withEffect">
                                  <p:stCondLst>
                                    <p:cond delay="9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par>
                                <p:cTn id="17" presetID="1" presetClass="entr" presetSubtype="0" fill="hold" grpId="0" nodeType="withEffect">
                                  <p:stCondLst>
                                    <p:cond delay="1050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1100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8" fill="hold" grpId="0" nodeType="withEffect">
                                  <p:stCondLst>
                                    <p:cond delay="118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par>
                                <p:cTn id="24" presetID="1" presetClass="entr" presetSubtype="0" fill="hold" grpId="0" nodeType="withEffect">
                                  <p:stCondLst>
                                    <p:cond delay="138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147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2120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MDS – 3R Standards</a:t>
            </a:r>
          </a:p>
        </p:txBody>
      </p:sp>
      <p:sp>
        <p:nvSpPr>
          <p:cNvPr id="14" name="TextBox 13"/>
          <p:cNvSpPr txBox="1"/>
          <p:nvPr/>
        </p:nvSpPr>
        <p:spPr>
          <a:xfrm>
            <a:off x="6007916" y="6453011"/>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10" name="Picture 9">
            <a:extLst>
              <a:ext uri="{FF2B5EF4-FFF2-40B4-BE49-F238E27FC236}">
                <a16:creationId xmlns:a16="http://schemas.microsoft.com/office/drawing/2014/main" id="{597C526D-5B97-4BCF-9C72-B350BD1DA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33" y="5161053"/>
            <a:ext cx="3076860" cy="1226088"/>
          </a:xfrm>
          <a:prstGeom prst="rect">
            <a:avLst/>
          </a:prstGeom>
        </p:spPr>
      </p:pic>
      <p:sp>
        <p:nvSpPr>
          <p:cNvPr id="17" name="TextBox 16">
            <a:extLst>
              <a:ext uri="{FF2B5EF4-FFF2-40B4-BE49-F238E27FC236}">
                <a16:creationId xmlns:a16="http://schemas.microsoft.com/office/drawing/2014/main" id="{5D441C39-851F-4554-AAE1-618C11514B7E}"/>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476409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58" y="160685"/>
            <a:ext cx="8671560" cy="1160379"/>
          </a:xfrm>
        </p:spPr>
        <p:txBody>
          <a:bodyPr/>
          <a:lstStyle/>
          <a:p>
            <a:r>
              <a:rPr lang="en-US" dirty="0">
                <a:latin typeface="+mj-lt"/>
              </a:rPr>
              <a:t>The Life Cycle</a:t>
            </a:r>
            <a:endParaRPr lang="en-US" sz="4000" dirty="0">
              <a:latin typeface="+mj-lt"/>
            </a:endParaRPr>
          </a:p>
        </p:txBody>
      </p:sp>
      <p:sp>
        <p:nvSpPr>
          <p:cNvPr id="8" name="TextBox 7"/>
          <p:cNvSpPr txBox="1"/>
          <p:nvPr/>
        </p:nvSpPr>
        <p:spPr>
          <a:xfrm>
            <a:off x="449068" y="6380772"/>
            <a:ext cx="1136077" cy="369332"/>
          </a:xfrm>
          <a:prstGeom prst="rect">
            <a:avLst/>
          </a:prstGeom>
          <a:noFill/>
        </p:spPr>
        <p:txBody>
          <a:bodyPr wrap="square" rtlCol="0">
            <a:spAutoFit/>
          </a:bodyPr>
          <a:lstStyle/>
          <a:p>
            <a:r>
              <a:rPr lang="en-US" dirty="0">
                <a:solidFill>
                  <a:prstClr val="black"/>
                </a:solidFill>
                <a:latin typeface="Calibri"/>
              </a:rPr>
              <a:t>Slide </a:t>
            </a:r>
            <a:fld id="{2B721723-56C1-4560-93B2-E8AB29A8A9F0}" type="slidenum">
              <a:rPr lang="en-US">
                <a:solidFill>
                  <a:prstClr val="black"/>
                </a:solidFill>
                <a:latin typeface="Calibri"/>
              </a:rPr>
              <a:pPr/>
              <a:t>6</a:t>
            </a:fld>
            <a:endParaRPr lang="en-US" dirty="0">
              <a:solidFill>
                <a:prstClr val="black"/>
              </a:solidFill>
              <a:latin typeface="Calibri"/>
            </a:endParaRPr>
          </a:p>
        </p:txBody>
      </p:sp>
      <p:sp>
        <p:nvSpPr>
          <p:cNvPr id="9" name="TextBox 8"/>
          <p:cNvSpPr txBox="1"/>
          <p:nvPr/>
        </p:nvSpPr>
        <p:spPr>
          <a:xfrm>
            <a:off x="254358" y="3435220"/>
            <a:ext cx="3045920" cy="954107"/>
          </a:xfrm>
          <a:prstGeom prst="rect">
            <a:avLst/>
          </a:prstGeom>
          <a:noFill/>
        </p:spPr>
        <p:txBody>
          <a:bodyPr wrap="square" rtlCol="0">
            <a:spAutoFit/>
          </a:bodyPr>
          <a:lstStyle/>
          <a:p>
            <a:pPr algn="ctr"/>
            <a:r>
              <a:rPr lang="en-US" sz="2800" b="1" dirty="0">
                <a:solidFill>
                  <a:srgbClr val="002060"/>
                </a:solidFill>
              </a:rPr>
              <a:t>Quick, Short-term, low cost</a:t>
            </a:r>
          </a:p>
        </p:txBody>
      </p:sp>
      <p:cxnSp>
        <p:nvCxnSpPr>
          <p:cNvPr id="10" name="Straight Arrow Connector 9"/>
          <p:cNvCxnSpPr/>
          <p:nvPr/>
        </p:nvCxnSpPr>
        <p:spPr>
          <a:xfrm>
            <a:off x="3420827" y="3912273"/>
            <a:ext cx="2499361" cy="1"/>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056" y="3435220"/>
            <a:ext cx="3004456" cy="954107"/>
          </a:xfrm>
          <a:prstGeom prst="rect">
            <a:avLst/>
          </a:prstGeom>
          <a:noFill/>
        </p:spPr>
        <p:txBody>
          <a:bodyPr wrap="square" rtlCol="0">
            <a:spAutoFit/>
          </a:bodyPr>
          <a:lstStyle/>
          <a:p>
            <a:r>
              <a:rPr lang="en-US" sz="2800" b="1" dirty="0">
                <a:solidFill>
                  <a:srgbClr val="002060"/>
                </a:solidFill>
              </a:rPr>
              <a:t>Longer lasting, higher cost  </a:t>
            </a:r>
          </a:p>
        </p:txBody>
      </p:sp>
      <p:pic>
        <p:nvPicPr>
          <p:cNvPr id="13" name="Picture 12"/>
          <p:cNvPicPr>
            <a:picLocks noChangeAspect="1"/>
          </p:cNvPicPr>
          <p:nvPr/>
        </p:nvPicPr>
        <p:blipFill>
          <a:blip r:embed="rId3"/>
          <a:stretch>
            <a:fillRect/>
          </a:stretch>
        </p:blipFill>
        <p:spPr>
          <a:xfrm>
            <a:off x="1585145" y="4542658"/>
            <a:ext cx="2633663" cy="1840775"/>
          </a:xfrm>
          <a:prstGeom prst="rect">
            <a:avLst/>
          </a:prstGeom>
        </p:spPr>
      </p:pic>
      <p:sp>
        <p:nvSpPr>
          <p:cNvPr id="14" name="TextBox 13"/>
          <p:cNvSpPr txBox="1"/>
          <p:nvPr/>
        </p:nvSpPr>
        <p:spPr>
          <a:xfrm>
            <a:off x="4417415" y="4745913"/>
            <a:ext cx="4031892" cy="1200329"/>
          </a:xfrm>
          <a:prstGeom prst="rect">
            <a:avLst/>
          </a:prstGeom>
          <a:noFill/>
        </p:spPr>
        <p:txBody>
          <a:bodyPr wrap="square" rtlCol="0">
            <a:spAutoFit/>
          </a:bodyPr>
          <a:lstStyle/>
          <a:p>
            <a:r>
              <a:rPr lang="en-US" sz="2400" dirty="0"/>
              <a:t>Economic Cost Effectiveness</a:t>
            </a:r>
          </a:p>
          <a:p>
            <a:r>
              <a:rPr lang="en-US" sz="2400" dirty="0"/>
              <a:t>Reasonable Repairs</a:t>
            </a:r>
          </a:p>
          <a:p>
            <a:r>
              <a:rPr lang="en-US" sz="2400" dirty="0"/>
              <a:t>Being smart with </a:t>
            </a:r>
            <a:r>
              <a:rPr lang="en-US" sz="2400" b="1" dirty="0"/>
              <a:t>your</a:t>
            </a:r>
            <a:r>
              <a:rPr lang="en-US" sz="2400" dirty="0"/>
              <a:t> money</a:t>
            </a:r>
          </a:p>
        </p:txBody>
      </p:sp>
      <p:sp>
        <p:nvSpPr>
          <p:cNvPr id="15" name="Rectangle 14"/>
          <p:cNvSpPr/>
          <p:nvPr/>
        </p:nvSpPr>
        <p:spPr>
          <a:xfrm>
            <a:off x="449068" y="1497482"/>
            <a:ext cx="2667000" cy="1581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prstClr val="white"/>
                </a:solidFill>
                <a:latin typeface="Calibri"/>
              </a:rPr>
              <a:t>Routine Maintenance</a:t>
            </a:r>
          </a:p>
          <a:p>
            <a:pPr algn="ctr"/>
            <a:r>
              <a:rPr lang="en-US" sz="2400" i="1" dirty="0">
                <a:solidFill>
                  <a:prstClr val="white"/>
                </a:solidFill>
                <a:latin typeface="Calibri"/>
              </a:rPr>
              <a:t>Oil/filter changes</a:t>
            </a:r>
          </a:p>
          <a:p>
            <a:pPr algn="ctr"/>
            <a:r>
              <a:rPr lang="en-US" sz="2400" i="1" dirty="0">
                <a:solidFill>
                  <a:prstClr val="white"/>
                </a:solidFill>
                <a:latin typeface="Calibri"/>
              </a:rPr>
              <a:t>Keep air in the tires</a:t>
            </a:r>
          </a:p>
        </p:txBody>
      </p:sp>
      <p:sp>
        <p:nvSpPr>
          <p:cNvPr id="16" name="Rectangle 15"/>
          <p:cNvSpPr/>
          <p:nvPr/>
        </p:nvSpPr>
        <p:spPr>
          <a:xfrm>
            <a:off x="3116068" y="1497482"/>
            <a:ext cx="2758440" cy="1581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prstClr val="white"/>
                </a:solidFill>
                <a:latin typeface="Calibri"/>
              </a:rPr>
              <a:t>Non-routine Maintenance</a:t>
            </a:r>
          </a:p>
          <a:p>
            <a:pPr algn="ctr"/>
            <a:r>
              <a:rPr lang="en-US" sz="2400" i="1" dirty="0">
                <a:solidFill>
                  <a:prstClr val="white"/>
                </a:solidFill>
                <a:latin typeface="Calibri"/>
              </a:rPr>
              <a:t>New brakes, tires</a:t>
            </a:r>
          </a:p>
          <a:p>
            <a:pPr algn="ctr"/>
            <a:r>
              <a:rPr lang="en-US" sz="2400" i="1" dirty="0">
                <a:solidFill>
                  <a:prstClr val="white"/>
                </a:solidFill>
                <a:latin typeface="Calibri"/>
              </a:rPr>
              <a:t>Serpentine Belt</a:t>
            </a:r>
          </a:p>
        </p:txBody>
      </p:sp>
      <p:sp>
        <p:nvSpPr>
          <p:cNvPr id="17" name="Rectangle 16"/>
          <p:cNvSpPr/>
          <p:nvPr/>
        </p:nvSpPr>
        <p:spPr>
          <a:xfrm>
            <a:off x="5874507" y="1497482"/>
            <a:ext cx="3128011" cy="158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prstClr val="white"/>
                </a:solidFill>
                <a:latin typeface="Calibri"/>
              </a:rPr>
              <a:t>Replace It</a:t>
            </a:r>
          </a:p>
          <a:p>
            <a:pPr algn="ctr"/>
            <a:r>
              <a:rPr lang="en-US" sz="2400" i="1" dirty="0">
                <a:solidFill>
                  <a:prstClr val="white"/>
                </a:solidFill>
                <a:latin typeface="Calibri"/>
              </a:rPr>
              <a:t>New Vehicle</a:t>
            </a:r>
          </a:p>
        </p:txBody>
      </p:sp>
    </p:spTree>
    <p:extLst>
      <p:ext uri="{BB962C8B-B14F-4D97-AF65-F5344CB8AC3E}">
        <p14:creationId xmlns:p14="http://schemas.microsoft.com/office/powerpoint/2010/main" val="245468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57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07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8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328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338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348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361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58" y="160685"/>
            <a:ext cx="8671560" cy="1160379"/>
          </a:xfrm>
        </p:spPr>
        <p:txBody>
          <a:bodyPr/>
          <a:lstStyle/>
          <a:p>
            <a:r>
              <a:rPr lang="en-US" dirty="0">
                <a:latin typeface="+mj-lt"/>
              </a:rPr>
              <a:t>The Life Cycle</a:t>
            </a:r>
            <a:endParaRPr lang="en-US" sz="4000" dirty="0">
              <a:latin typeface="+mj-lt"/>
            </a:endParaRPr>
          </a:p>
        </p:txBody>
      </p:sp>
      <p:sp>
        <p:nvSpPr>
          <p:cNvPr id="4" name="Rectangle 3"/>
          <p:cNvSpPr/>
          <p:nvPr/>
        </p:nvSpPr>
        <p:spPr>
          <a:xfrm>
            <a:off x="371195" y="1533043"/>
            <a:ext cx="2667000" cy="1581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prstClr val="white"/>
                </a:solidFill>
                <a:latin typeface="Calibri"/>
              </a:rPr>
              <a:t>Maintenance</a:t>
            </a:r>
          </a:p>
          <a:p>
            <a:pPr algn="ctr"/>
            <a:r>
              <a:rPr lang="en-US" sz="2400" i="1" dirty="0">
                <a:solidFill>
                  <a:prstClr val="white"/>
                </a:solidFill>
                <a:latin typeface="Calibri"/>
              </a:rPr>
              <a:t>428 NAC 2-003</a:t>
            </a:r>
          </a:p>
          <a:p>
            <a:pPr algn="ctr"/>
            <a:r>
              <a:rPr lang="en-US" sz="2400" i="1" dirty="0">
                <a:solidFill>
                  <a:prstClr val="white"/>
                </a:solidFill>
                <a:latin typeface="Calibri"/>
              </a:rPr>
              <a:t>Pages 88-91</a:t>
            </a:r>
          </a:p>
        </p:txBody>
      </p:sp>
      <p:sp>
        <p:nvSpPr>
          <p:cNvPr id="5" name="Rectangle 4"/>
          <p:cNvSpPr/>
          <p:nvPr/>
        </p:nvSpPr>
        <p:spPr>
          <a:xfrm>
            <a:off x="3038195" y="1533043"/>
            <a:ext cx="2758440" cy="1581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prstClr val="white"/>
                </a:solidFill>
                <a:latin typeface="Calibri"/>
              </a:rPr>
              <a:t>3R</a:t>
            </a:r>
          </a:p>
        </p:txBody>
      </p:sp>
      <p:sp>
        <p:nvSpPr>
          <p:cNvPr id="6" name="Rectangle 5"/>
          <p:cNvSpPr/>
          <p:nvPr/>
        </p:nvSpPr>
        <p:spPr>
          <a:xfrm>
            <a:off x="5796634" y="1533043"/>
            <a:ext cx="3128011" cy="158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prstClr val="white"/>
                </a:solidFill>
                <a:latin typeface="Calibri"/>
              </a:rPr>
              <a:t>Reconstructed</a:t>
            </a:r>
          </a:p>
          <a:p>
            <a:pPr algn="ctr"/>
            <a:r>
              <a:rPr lang="en-US" sz="2400" i="1" dirty="0">
                <a:solidFill>
                  <a:prstClr val="white"/>
                </a:solidFill>
                <a:latin typeface="Calibri"/>
              </a:rPr>
              <a:t>428 NAC 2-001.03b</a:t>
            </a:r>
          </a:p>
          <a:p>
            <a:pPr algn="ctr"/>
            <a:r>
              <a:rPr lang="en-US" sz="2400" i="1" dirty="0">
                <a:solidFill>
                  <a:prstClr val="white"/>
                </a:solidFill>
                <a:latin typeface="Calibri"/>
              </a:rPr>
              <a:t>Page 37</a:t>
            </a:r>
          </a:p>
        </p:txBody>
      </p:sp>
      <p:sp>
        <p:nvSpPr>
          <p:cNvPr id="7" name="TextBox 6"/>
          <p:cNvSpPr txBox="1"/>
          <p:nvPr/>
        </p:nvSpPr>
        <p:spPr>
          <a:xfrm>
            <a:off x="5354886" y="6302829"/>
            <a:ext cx="3789118" cy="400110"/>
          </a:xfrm>
          <a:prstGeom prst="rect">
            <a:avLst/>
          </a:prstGeom>
          <a:noFill/>
        </p:spPr>
        <p:txBody>
          <a:bodyPr wrap="square" rtlCol="0">
            <a:spAutoFit/>
          </a:bodyPr>
          <a:lstStyle/>
          <a:p>
            <a:r>
              <a:rPr lang="en-US" sz="2000" dirty="0">
                <a:solidFill>
                  <a:prstClr val="black"/>
                </a:solidFill>
                <a:latin typeface="Calibri"/>
              </a:rPr>
              <a:t>428 NAC 2-001.03A1c, Pages 37-40</a:t>
            </a:r>
          </a:p>
        </p:txBody>
      </p:sp>
      <p:sp>
        <p:nvSpPr>
          <p:cNvPr id="8" name="TextBox 7"/>
          <p:cNvSpPr txBox="1"/>
          <p:nvPr/>
        </p:nvSpPr>
        <p:spPr>
          <a:xfrm>
            <a:off x="449068" y="6380772"/>
            <a:ext cx="1136077" cy="369332"/>
          </a:xfrm>
          <a:prstGeom prst="rect">
            <a:avLst/>
          </a:prstGeom>
          <a:noFill/>
        </p:spPr>
        <p:txBody>
          <a:bodyPr wrap="square" rtlCol="0">
            <a:spAutoFit/>
          </a:bodyPr>
          <a:lstStyle/>
          <a:p>
            <a:r>
              <a:rPr lang="en-US" dirty="0">
                <a:solidFill>
                  <a:prstClr val="black"/>
                </a:solidFill>
                <a:latin typeface="Calibri"/>
              </a:rPr>
              <a:t>Slide </a:t>
            </a:r>
            <a:fld id="{2B721723-56C1-4560-93B2-E8AB29A8A9F0}" type="slidenum">
              <a:rPr lang="en-US">
                <a:solidFill>
                  <a:prstClr val="black"/>
                </a:solidFill>
                <a:latin typeface="Calibri"/>
              </a:rPr>
              <a:pPr/>
              <a:t>7</a:t>
            </a:fld>
            <a:endParaRPr lang="en-US" dirty="0">
              <a:solidFill>
                <a:prstClr val="black"/>
              </a:solidFill>
              <a:latin typeface="Calibri"/>
            </a:endParaRPr>
          </a:p>
        </p:txBody>
      </p:sp>
      <p:sp>
        <p:nvSpPr>
          <p:cNvPr id="9" name="TextBox 8"/>
          <p:cNvSpPr txBox="1"/>
          <p:nvPr/>
        </p:nvSpPr>
        <p:spPr>
          <a:xfrm>
            <a:off x="254358" y="3435220"/>
            <a:ext cx="3045920" cy="954107"/>
          </a:xfrm>
          <a:prstGeom prst="rect">
            <a:avLst/>
          </a:prstGeom>
          <a:noFill/>
        </p:spPr>
        <p:txBody>
          <a:bodyPr wrap="square" rtlCol="0">
            <a:spAutoFit/>
          </a:bodyPr>
          <a:lstStyle/>
          <a:p>
            <a:pPr algn="ctr"/>
            <a:r>
              <a:rPr lang="en-US" sz="2800" b="1" dirty="0">
                <a:solidFill>
                  <a:srgbClr val="002060"/>
                </a:solidFill>
              </a:rPr>
              <a:t>Quick, Short-term, low cost</a:t>
            </a:r>
          </a:p>
        </p:txBody>
      </p:sp>
      <p:cxnSp>
        <p:nvCxnSpPr>
          <p:cNvPr id="10" name="Straight Arrow Connector 9"/>
          <p:cNvCxnSpPr/>
          <p:nvPr/>
        </p:nvCxnSpPr>
        <p:spPr>
          <a:xfrm>
            <a:off x="3420827" y="3912273"/>
            <a:ext cx="2499361" cy="1"/>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056" y="3435220"/>
            <a:ext cx="3004456" cy="954107"/>
          </a:xfrm>
          <a:prstGeom prst="rect">
            <a:avLst/>
          </a:prstGeom>
          <a:noFill/>
        </p:spPr>
        <p:txBody>
          <a:bodyPr wrap="square" rtlCol="0">
            <a:spAutoFit/>
          </a:bodyPr>
          <a:lstStyle/>
          <a:p>
            <a:r>
              <a:rPr lang="en-US" sz="2800" b="1" dirty="0">
                <a:solidFill>
                  <a:srgbClr val="002060"/>
                </a:solidFill>
              </a:rPr>
              <a:t>Longer lasting, higher cost  </a:t>
            </a:r>
          </a:p>
        </p:txBody>
      </p:sp>
      <p:sp>
        <p:nvSpPr>
          <p:cNvPr id="14" name="TextBox 13"/>
          <p:cNvSpPr txBox="1"/>
          <p:nvPr/>
        </p:nvSpPr>
        <p:spPr>
          <a:xfrm>
            <a:off x="4417415" y="4745913"/>
            <a:ext cx="4031892" cy="1200329"/>
          </a:xfrm>
          <a:prstGeom prst="rect">
            <a:avLst/>
          </a:prstGeom>
          <a:noFill/>
        </p:spPr>
        <p:txBody>
          <a:bodyPr wrap="square" rtlCol="0">
            <a:spAutoFit/>
          </a:bodyPr>
          <a:lstStyle/>
          <a:p>
            <a:r>
              <a:rPr lang="en-US" sz="2400" dirty="0"/>
              <a:t>Economic Cost Effectiveness</a:t>
            </a:r>
          </a:p>
          <a:p>
            <a:r>
              <a:rPr lang="en-US" sz="2400" dirty="0"/>
              <a:t>Reasonable Repairs</a:t>
            </a:r>
          </a:p>
          <a:p>
            <a:r>
              <a:rPr lang="en-US" sz="2400" dirty="0"/>
              <a:t>Being smart with </a:t>
            </a:r>
            <a:r>
              <a:rPr lang="en-US" sz="2400" b="1" dirty="0"/>
              <a:t>public</a:t>
            </a:r>
            <a:r>
              <a:rPr lang="en-US" sz="2400" dirty="0"/>
              <a:t> money</a:t>
            </a:r>
          </a:p>
        </p:txBody>
      </p:sp>
      <p:pic>
        <p:nvPicPr>
          <p:cNvPr id="18" name="Picture 2" descr="C:\3R Stds\Public Involvement\Temp Files 2015 Bridge Conf\Deck Patch w ACC\S103_05579_ER_20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412" y="4455876"/>
            <a:ext cx="2566527" cy="192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0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23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345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440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450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528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71560" cy="1436992"/>
          </a:xfrm>
        </p:spPr>
        <p:txBody>
          <a:bodyPr/>
          <a:lstStyle/>
          <a:p>
            <a:r>
              <a:rPr lang="en-US" dirty="0">
                <a:latin typeface="+mj-lt"/>
              </a:rPr>
              <a:t>3R Standards</a:t>
            </a:r>
            <a:br>
              <a:rPr lang="en-US" dirty="0">
                <a:latin typeface="+mj-lt"/>
              </a:rPr>
            </a:br>
            <a:r>
              <a:rPr lang="en-US" dirty="0">
                <a:latin typeface="+mj-lt"/>
              </a:rPr>
              <a:t>Relative Scope and Costs</a:t>
            </a:r>
            <a:endParaRPr lang="en-US" sz="4000" dirty="0">
              <a:latin typeface="+mj-lt"/>
            </a:endParaRPr>
          </a:p>
        </p:txBody>
      </p:sp>
      <p:sp>
        <p:nvSpPr>
          <p:cNvPr id="4" name="Rectangle 3"/>
          <p:cNvSpPr/>
          <p:nvPr/>
        </p:nvSpPr>
        <p:spPr>
          <a:xfrm>
            <a:off x="346710" y="4458325"/>
            <a:ext cx="2667000" cy="1581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prstClr val="white"/>
                </a:solidFill>
                <a:latin typeface="Calibri"/>
              </a:rPr>
              <a:t>Maintenance</a:t>
            </a:r>
          </a:p>
          <a:p>
            <a:pPr algn="ctr"/>
            <a:r>
              <a:rPr lang="en-US" sz="2800" dirty="0">
                <a:solidFill>
                  <a:prstClr val="white"/>
                </a:solidFill>
                <a:latin typeface="Calibri"/>
              </a:rPr>
              <a:t>$$$</a:t>
            </a:r>
          </a:p>
        </p:txBody>
      </p:sp>
      <p:sp>
        <p:nvSpPr>
          <p:cNvPr id="5" name="Rectangle 4"/>
          <p:cNvSpPr/>
          <p:nvPr/>
        </p:nvSpPr>
        <p:spPr>
          <a:xfrm>
            <a:off x="3013710" y="3128634"/>
            <a:ext cx="2758440" cy="29108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prstClr val="white"/>
                </a:solidFill>
                <a:latin typeface="Calibri"/>
              </a:rPr>
              <a:t>3R</a:t>
            </a:r>
          </a:p>
          <a:p>
            <a:pPr algn="ctr"/>
            <a:r>
              <a:rPr lang="en-US" sz="2800" dirty="0">
                <a:solidFill>
                  <a:prstClr val="white"/>
                </a:solidFill>
                <a:latin typeface="Calibri"/>
              </a:rPr>
              <a:t>$$$$$$</a:t>
            </a:r>
          </a:p>
        </p:txBody>
      </p:sp>
      <p:sp>
        <p:nvSpPr>
          <p:cNvPr id="6" name="Rectangle 5"/>
          <p:cNvSpPr/>
          <p:nvPr/>
        </p:nvSpPr>
        <p:spPr>
          <a:xfrm>
            <a:off x="5772149" y="1436994"/>
            <a:ext cx="3128011" cy="46024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prstClr val="white"/>
                </a:solidFill>
                <a:latin typeface="Calibri"/>
              </a:rPr>
              <a:t>New/Reconstructed</a:t>
            </a:r>
          </a:p>
          <a:p>
            <a:pPr algn="ctr"/>
            <a:r>
              <a:rPr lang="en-US" sz="2800" dirty="0">
                <a:solidFill>
                  <a:prstClr val="white"/>
                </a:solidFill>
                <a:latin typeface="Calibri"/>
              </a:rPr>
              <a:t>$$$$$$$$$</a:t>
            </a:r>
          </a:p>
        </p:txBody>
      </p:sp>
      <p:sp>
        <p:nvSpPr>
          <p:cNvPr id="7" name="TextBox 6"/>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8D6D1B48-70D4-45EA-80BB-596D00A594E9}" type="slidenum">
              <a:rPr lang="en-US">
                <a:solidFill>
                  <a:prstClr val="black"/>
                </a:solidFill>
                <a:latin typeface="Calibri"/>
              </a:rPr>
              <a:pPr/>
              <a:t>8</a:t>
            </a:fld>
            <a:endParaRPr lang="en-US" dirty="0">
              <a:solidFill>
                <a:prstClr val="black"/>
              </a:solidFill>
              <a:latin typeface="Calibri"/>
            </a:endParaRPr>
          </a:p>
        </p:txBody>
      </p:sp>
      <p:sp>
        <p:nvSpPr>
          <p:cNvPr id="8" name="TextBox 7"/>
          <p:cNvSpPr txBox="1"/>
          <p:nvPr/>
        </p:nvSpPr>
        <p:spPr>
          <a:xfrm>
            <a:off x="4890051" y="6039476"/>
            <a:ext cx="4253951" cy="707886"/>
          </a:xfrm>
          <a:prstGeom prst="rect">
            <a:avLst/>
          </a:prstGeom>
          <a:noFill/>
        </p:spPr>
        <p:txBody>
          <a:bodyPr wrap="square" rtlCol="0">
            <a:spAutoFit/>
          </a:bodyPr>
          <a:lstStyle/>
          <a:p>
            <a:r>
              <a:rPr lang="en-US" sz="2000" dirty="0">
                <a:solidFill>
                  <a:prstClr val="black"/>
                </a:solidFill>
                <a:latin typeface="Calibri"/>
              </a:rPr>
              <a:t>428 </a:t>
            </a:r>
            <a:r>
              <a:rPr lang="en-US" sz="2000" dirty="0">
                <a:solidFill>
                  <a:prstClr val="black"/>
                </a:solidFill>
              </a:rPr>
              <a:t>NAC 2-001.03A1c , Pages 37-38</a:t>
            </a:r>
            <a:endParaRPr lang="en-US" sz="2000" dirty="0">
              <a:solidFill>
                <a:prstClr val="black"/>
              </a:solidFill>
              <a:latin typeface="Calibri"/>
            </a:endParaRPr>
          </a:p>
          <a:p>
            <a:r>
              <a:rPr lang="en-US" sz="2000" dirty="0">
                <a:solidFill>
                  <a:prstClr val="black"/>
                </a:solidFill>
                <a:latin typeface="Calibri"/>
              </a:rPr>
              <a:t>428 NAC 2-001.03B Note 6, Page 47</a:t>
            </a:r>
          </a:p>
        </p:txBody>
      </p:sp>
    </p:spTree>
    <p:extLst>
      <p:ext uri="{BB962C8B-B14F-4D97-AF65-F5344CB8AC3E}">
        <p14:creationId xmlns:p14="http://schemas.microsoft.com/office/powerpoint/2010/main" val="424250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noGrp="1"/>
          </p:cNvSpPr>
          <p:nvPr>
            <p:ph type="body" idx="1"/>
          </p:nvPr>
        </p:nvSpPr>
        <p:spPr>
          <a:xfrm>
            <a:off x="1233453" y="845820"/>
            <a:ext cx="7139353" cy="5194998"/>
          </a:xfrm>
          <a:prstGeom prst="rect">
            <a:avLst/>
          </a:prstGeom>
          <a:noFill/>
        </p:spPr>
        <p:txBody>
          <a:bodyPr wrap="square" anchor="t"/>
          <a:lstStyle>
            <a:lvl1pPr lvl="0">
              <a:defRPr/>
            </a:lvl1pPr>
          </a:lstStyle>
          <a:p>
            <a:pPr lvl="0" algn="l">
              <a:buChar char="•"/>
            </a:pPr>
            <a:r>
              <a:rPr dirty="0">
                <a:latin typeface="+mn-lt"/>
              </a:rPr>
              <a:t>what is the boundary between 3R and </a:t>
            </a:r>
            <a:r>
              <a:rPr lang="en-US" dirty="0">
                <a:latin typeface="+mn-lt"/>
              </a:rPr>
              <a:t>M</a:t>
            </a:r>
            <a:r>
              <a:rPr dirty="0">
                <a:latin typeface="+mn-lt"/>
              </a:rPr>
              <a:t>aintenance</a:t>
            </a:r>
            <a:r>
              <a:rPr lang="en-US" dirty="0">
                <a:latin typeface="+mn-lt"/>
              </a:rPr>
              <a:t> standards?  </a:t>
            </a:r>
          </a:p>
          <a:p>
            <a:pPr lvl="0" algn="l">
              <a:buChar char="•"/>
            </a:pPr>
            <a:endParaRPr lang="en-US" dirty="0">
              <a:latin typeface="+mn-lt"/>
            </a:endParaRPr>
          </a:p>
          <a:p>
            <a:pPr lvl="0" algn="l">
              <a:buChar char="•"/>
            </a:pPr>
            <a:endParaRPr lang="en-US" dirty="0">
              <a:latin typeface="+mn-lt"/>
            </a:endParaRPr>
          </a:p>
          <a:p>
            <a:pPr lvl="0" algn="l">
              <a:buChar char="•"/>
            </a:pPr>
            <a:endParaRPr lang="en-US" dirty="0">
              <a:latin typeface="+mn-lt"/>
            </a:endParaRPr>
          </a:p>
          <a:p>
            <a:pPr lvl="0" algn="l">
              <a:buChar char="•"/>
            </a:pPr>
            <a:endParaRPr lang="en-US" dirty="0">
              <a:latin typeface="+mn-lt"/>
            </a:endParaRPr>
          </a:p>
          <a:p>
            <a:pPr lvl="0" algn="l">
              <a:buChar char="•"/>
            </a:pPr>
            <a:endParaRPr lang="en-US" dirty="0">
              <a:latin typeface="+mn-lt"/>
            </a:endParaRPr>
          </a:p>
          <a:p>
            <a:pPr lvl="0" algn="l">
              <a:buChar char="•"/>
            </a:pPr>
            <a:r>
              <a:rPr lang="en-US" dirty="0">
                <a:latin typeface="+mn-lt"/>
              </a:rPr>
              <a:t>What is the boundary </a:t>
            </a:r>
            <a:r>
              <a:rPr dirty="0">
                <a:latin typeface="+mn-lt"/>
              </a:rPr>
              <a:t>between 3R and </a:t>
            </a:r>
            <a:r>
              <a:rPr lang="en-US" dirty="0">
                <a:latin typeface="+mn-lt"/>
              </a:rPr>
              <a:t>N</a:t>
            </a:r>
            <a:r>
              <a:rPr dirty="0">
                <a:latin typeface="+mn-lt"/>
              </a:rPr>
              <a:t>ew and </a:t>
            </a:r>
            <a:r>
              <a:rPr lang="en-US" dirty="0">
                <a:latin typeface="+mn-lt"/>
              </a:rPr>
              <a:t>R</a:t>
            </a:r>
            <a:r>
              <a:rPr dirty="0">
                <a:latin typeface="+mn-lt"/>
              </a:rPr>
              <a:t>econstructed?</a:t>
            </a:r>
          </a:p>
        </p:txBody>
      </p:sp>
      <p:sp>
        <p:nvSpPr>
          <p:cNvPr id="2" name="Title 1"/>
          <p:cNvSpPr>
            <a:spLocks noGrp="1"/>
          </p:cNvSpPr>
          <p:nvPr>
            <p:ph type="title"/>
          </p:nvPr>
        </p:nvSpPr>
        <p:spPr>
          <a:xfrm>
            <a:off x="228601" y="1"/>
            <a:ext cx="8671560" cy="1090246"/>
          </a:xfrm>
        </p:spPr>
        <p:txBody>
          <a:bodyPr/>
          <a:lstStyle/>
          <a:p>
            <a:r>
              <a:rPr lang="en-US" dirty="0"/>
              <a:t>3R Boundaries </a:t>
            </a:r>
            <a:endParaRPr lang="en-US" sz="4000" dirty="0"/>
          </a:p>
        </p:txBody>
      </p:sp>
      <p:sp>
        <p:nvSpPr>
          <p:cNvPr id="4" name="Rectangle 3"/>
          <p:cNvSpPr/>
          <p:nvPr/>
        </p:nvSpPr>
        <p:spPr>
          <a:xfrm>
            <a:off x="346711" y="2533651"/>
            <a:ext cx="2667000" cy="1581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prstClr val="white"/>
                </a:solidFill>
                <a:latin typeface="Calibri"/>
              </a:rPr>
              <a:t>Maintenance</a:t>
            </a:r>
          </a:p>
        </p:txBody>
      </p:sp>
      <p:sp>
        <p:nvSpPr>
          <p:cNvPr id="5" name="Rectangle 4"/>
          <p:cNvSpPr/>
          <p:nvPr/>
        </p:nvSpPr>
        <p:spPr>
          <a:xfrm>
            <a:off x="3013711" y="2533651"/>
            <a:ext cx="2758440" cy="1581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prstClr val="white"/>
                </a:solidFill>
                <a:latin typeface="Calibri"/>
              </a:rPr>
              <a:t>3R</a:t>
            </a:r>
          </a:p>
        </p:txBody>
      </p:sp>
      <p:sp>
        <p:nvSpPr>
          <p:cNvPr id="6" name="Rectangle 5"/>
          <p:cNvSpPr/>
          <p:nvPr/>
        </p:nvSpPr>
        <p:spPr>
          <a:xfrm>
            <a:off x="5772150" y="2533651"/>
            <a:ext cx="3128011" cy="158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prstClr val="white"/>
                </a:solidFill>
                <a:latin typeface="Calibri"/>
              </a:rPr>
              <a:t>New/Reconstructed</a:t>
            </a:r>
          </a:p>
        </p:txBody>
      </p:sp>
      <p:sp>
        <p:nvSpPr>
          <p:cNvPr id="7" name="Oval 6"/>
          <p:cNvSpPr/>
          <p:nvPr/>
        </p:nvSpPr>
        <p:spPr>
          <a:xfrm>
            <a:off x="2669997" y="1901825"/>
            <a:ext cx="687433" cy="284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336995" y="1901825"/>
            <a:ext cx="687433" cy="284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52049B4B-332F-4322-B7DD-EF4AAF0B453B}" type="slidenum">
              <a:rPr lang="en-US">
                <a:solidFill>
                  <a:prstClr val="black"/>
                </a:solidFill>
                <a:latin typeface="Calibri"/>
              </a:rPr>
              <a:pPr/>
              <a:t>9</a:t>
            </a:fld>
            <a:endParaRPr lang="en-US" dirty="0">
              <a:solidFill>
                <a:prstClr val="black"/>
              </a:solidFill>
              <a:latin typeface="Calibri"/>
            </a:endParaRPr>
          </a:p>
        </p:txBody>
      </p:sp>
      <p:sp>
        <p:nvSpPr>
          <p:cNvPr id="11" name="TextBox 10"/>
          <p:cNvSpPr txBox="1"/>
          <p:nvPr/>
        </p:nvSpPr>
        <p:spPr>
          <a:xfrm>
            <a:off x="5148470" y="6302829"/>
            <a:ext cx="3995534" cy="400110"/>
          </a:xfrm>
          <a:prstGeom prst="rect">
            <a:avLst/>
          </a:prstGeom>
          <a:noFill/>
        </p:spPr>
        <p:txBody>
          <a:bodyPr wrap="square" rtlCol="0">
            <a:spAutoFit/>
          </a:bodyPr>
          <a:lstStyle/>
          <a:p>
            <a:r>
              <a:rPr lang="en-US" sz="2000" dirty="0">
                <a:solidFill>
                  <a:prstClr val="black"/>
                </a:solidFill>
                <a:latin typeface="Calibri"/>
              </a:rPr>
              <a:t>428 NAC 2-001.03A1d, Pages 39-40</a:t>
            </a:r>
          </a:p>
        </p:txBody>
      </p:sp>
    </p:spTree>
    <p:extLst>
      <p:ext uri="{BB962C8B-B14F-4D97-AF65-F5344CB8AC3E}">
        <p14:creationId xmlns:p14="http://schemas.microsoft.com/office/powerpoint/2010/main" val="19988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65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75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55771</TotalTime>
  <Words>12307</Words>
  <Application>Microsoft Office PowerPoint</Application>
  <PresentationFormat>On-screen Show (4:3)</PresentationFormat>
  <Paragraphs>1440</Paragraphs>
  <Slides>54</Slides>
  <Notes>54</Notes>
  <HiddenSlides>0</HiddenSlides>
  <MMClips>0</MMClips>
  <ScaleCrop>false</ScaleCrop>
  <HeadingPairs>
    <vt:vector size="8" baseType="variant">
      <vt:variant>
        <vt:lpstr>Fonts Used</vt:lpstr>
      </vt:variant>
      <vt:variant>
        <vt:i4>3</vt:i4>
      </vt:variant>
      <vt:variant>
        <vt:lpstr>Theme</vt:lpstr>
      </vt:variant>
      <vt:variant>
        <vt:i4>20</vt:i4>
      </vt:variant>
      <vt:variant>
        <vt:lpstr>Embedded OLE Servers</vt:lpstr>
      </vt:variant>
      <vt:variant>
        <vt:i4>1</vt:i4>
      </vt:variant>
      <vt:variant>
        <vt:lpstr>Slide Titles</vt:lpstr>
      </vt:variant>
      <vt:variant>
        <vt:i4>54</vt:i4>
      </vt:variant>
    </vt:vector>
  </HeadingPairs>
  <TitlesOfParts>
    <vt:vector size="78" baseType="lpstr">
      <vt:lpstr>Arial</vt:lpstr>
      <vt:lpstr>Calibri</vt:lpstr>
      <vt:lpstr>Wingdings</vt:lpstr>
      <vt:lpstr>Default Design</vt:lpstr>
      <vt:lpstr>118_Default Design</vt:lpstr>
      <vt:lpstr>119_Default Design</vt:lpstr>
      <vt:lpstr>122_Default Design</vt:lpstr>
      <vt:lpstr>123_Default Design</vt:lpstr>
      <vt:lpstr>126_Default Design</vt:lpstr>
      <vt:lpstr>128_Default Design</vt:lpstr>
      <vt:lpstr>135_Default Design</vt:lpstr>
      <vt:lpstr>136_Default Design</vt:lpstr>
      <vt:lpstr>137_Default Design</vt:lpstr>
      <vt:lpstr>138_Default Design</vt:lpstr>
      <vt:lpstr>139_Default Design</vt:lpstr>
      <vt:lpstr>140_Default Design</vt:lpstr>
      <vt:lpstr>142_Default Design</vt:lpstr>
      <vt:lpstr>145_Default Design</vt:lpstr>
      <vt:lpstr>160_Default Design</vt:lpstr>
      <vt:lpstr>161_Default Design</vt:lpstr>
      <vt:lpstr>166_Default Design</vt:lpstr>
      <vt:lpstr>168_Default Design</vt:lpstr>
      <vt:lpstr>170_Default Design</vt:lpstr>
      <vt:lpstr>Worksheet</vt:lpstr>
      <vt:lpstr>2016 Standards</vt:lpstr>
      <vt:lpstr>Terminology and Acronyms  used in this video</vt:lpstr>
      <vt:lpstr>Chapter 2 (428 NAC 2) Procedures for Standards</vt:lpstr>
      <vt:lpstr>Resurfacing, Restoration and Rehabilitation 3R  Design Standards </vt:lpstr>
      <vt:lpstr>3R – what is it? Resurfacing, Restoration, Rehabilitation </vt:lpstr>
      <vt:lpstr>The Life Cycle</vt:lpstr>
      <vt:lpstr>The Life Cycle</vt:lpstr>
      <vt:lpstr>3R Standards Relative Scope and Costs</vt:lpstr>
      <vt:lpstr>3R Boundaries </vt:lpstr>
      <vt:lpstr>Chapter 2 (428 NAC 2) Procedures for Standards</vt:lpstr>
      <vt:lpstr>3R Boundaries ------------------------------------------------------------------------------------------  Defined By Scope of Work for: </vt:lpstr>
      <vt:lpstr>PowerPoint Presentation</vt:lpstr>
      <vt:lpstr>PowerPoint Presentation</vt:lpstr>
      <vt:lpstr>ACE or PCC Thickness, ACET*</vt:lpstr>
      <vt:lpstr>Asphaltic Concrete Equivalent Thickness ACET</vt:lpstr>
      <vt:lpstr>Asphaltic Concrete Equivalent Thickness</vt:lpstr>
      <vt:lpstr>PowerPoint Presentation</vt:lpstr>
      <vt:lpstr>PowerPoint Presentation</vt:lpstr>
      <vt:lpstr>3R Work Scope Examples  </vt:lpstr>
      <vt:lpstr>Resurfacing</vt:lpstr>
      <vt:lpstr>Add an Auxiliary Lane</vt:lpstr>
      <vt:lpstr>Minor Widening -  Lanes and Shoulders</vt:lpstr>
      <vt:lpstr>Minor Alterations - Grades and Curves</vt:lpstr>
      <vt:lpstr>Rehabilitation - Before</vt:lpstr>
      <vt:lpstr>Rehabilitation - After</vt:lpstr>
      <vt:lpstr>3R - Allowed Scope</vt:lpstr>
      <vt:lpstr>Example of 3R Work Add or Upgrade Guardrail</vt:lpstr>
      <vt:lpstr>Not 3R Work</vt:lpstr>
      <vt:lpstr>“Existing” in the Tables</vt:lpstr>
      <vt:lpstr>3R Standards Criteria in Tables</vt:lpstr>
      <vt:lpstr>3R Criteria  - value is “Existing”</vt:lpstr>
      <vt:lpstr>Safety Conscious Design</vt:lpstr>
      <vt:lpstr>3R Standards Safety Conscious Design</vt:lpstr>
      <vt:lpstr>Safety Conscious Design Overall Process</vt:lpstr>
      <vt:lpstr>The Project Scope</vt:lpstr>
      <vt:lpstr>Cost Effective Analysis</vt:lpstr>
      <vt:lpstr>Cost Effective Analysis</vt:lpstr>
      <vt:lpstr>Crash History Relates to  Design Criteria in Standards</vt:lpstr>
      <vt:lpstr>Crash History Duration</vt:lpstr>
      <vt:lpstr>Cost Effective Analysis – 3R</vt:lpstr>
      <vt:lpstr>Cost Effective Analysis – 3R</vt:lpstr>
      <vt:lpstr>Cost Effective Analysis Applicable Notes  </vt:lpstr>
      <vt:lpstr>Cost Effective Analysis – Example </vt:lpstr>
      <vt:lpstr>Cost Effective Analysis - Example</vt:lpstr>
      <vt:lpstr>Cost Effective Analysis - Example</vt:lpstr>
      <vt:lpstr>Cost Effective Analysis - Example</vt:lpstr>
      <vt:lpstr>Request Relaxation of Standards Only if      .     .     .  </vt:lpstr>
      <vt:lpstr>Crash History Info</vt:lpstr>
      <vt:lpstr>Crash History  Protection of Data</vt:lpstr>
      <vt:lpstr>Crash History  Protection of Data</vt:lpstr>
      <vt:lpstr>Why 3R Standards?  A Summary</vt:lpstr>
      <vt:lpstr>3R – an Interim Strategy Neb. Rev. Stat. 39-2101 – Legislative intent</vt:lpstr>
      <vt:lpstr>Application of Design Standards</vt:lpstr>
      <vt:lpstr>2016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1870</cp:revision>
  <dcterms:created xsi:type="dcterms:W3CDTF">2015-12-13T17:10:08Z</dcterms:created>
  <dcterms:modified xsi:type="dcterms:W3CDTF">2019-08-08T17:06:50Z</dcterms:modified>
  <cp:category>Workshop</cp:category>
</cp:coreProperties>
</file>