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1.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694" r:id="rId3"/>
    <p:sldMasterId id="2147483696" r:id="rId4"/>
    <p:sldMasterId id="2147483700" r:id="rId5"/>
    <p:sldMasterId id="2147483706" r:id="rId6"/>
    <p:sldMasterId id="2147483742" r:id="rId7"/>
    <p:sldMasterId id="2147484162" r:id="rId8"/>
    <p:sldMasterId id="2147484166" r:id="rId9"/>
    <p:sldMasterId id="2147484186" r:id="rId10"/>
    <p:sldMasterId id="2147484307" r:id="rId11"/>
    <p:sldMasterId id="2147484319" r:id="rId12"/>
  </p:sldMasterIdLst>
  <p:notesMasterIdLst>
    <p:notesMasterId r:id="rId46"/>
  </p:notesMasterIdLst>
  <p:handoutMasterIdLst>
    <p:handoutMasterId r:id="rId47"/>
  </p:handoutMasterIdLst>
  <p:sldIdLst>
    <p:sldId id="257" r:id="rId13"/>
    <p:sldId id="874" r:id="rId14"/>
    <p:sldId id="888" r:id="rId15"/>
    <p:sldId id="898" r:id="rId16"/>
    <p:sldId id="899" r:id="rId17"/>
    <p:sldId id="900" r:id="rId18"/>
    <p:sldId id="781" r:id="rId19"/>
    <p:sldId id="911" r:id="rId20"/>
    <p:sldId id="684" r:id="rId21"/>
    <p:sldId id="510" r:id="rId22"/>
    <p:sldId id="880" r:id="rId23"/>
    <p:sldId id="914" r:id="rId24"/>
    <p:sldId id="915" r:id="rId25"/>
    <p:sldId id="883" r:id="rId26"/>
    <p:sldId id="913" r:id="rId27"/>
    <p:sldId id="681" r:id="rId28"/>
    <p:sldId id="273" r:id="rId29"/>
    <p:sldId id="275" r:id="rId30"/>
    <p:sldId id="902" r:id="rId31"/>
    <p:sldId id="277" r:id="rId32"/>
    <p:sldId id="904" r:id="rId33"/>
    <p:sldId id="903" r:id="rId34"/>
    <p:sldId id="274" r:id="rId35"/>
    <p:sldId id="655" r:id="rId36"/>
    <p:sldId id="905" r:id="rId37"/>
    <p:sldId id="887" r:id="rId38"/>
    <p:sldId id="906" r:id="rId39"/>
    <p:sldId id="712" r:id="rId40"/>
    <p:sldId id="614" r:id="rId41"/>
    <p:sldId id="907" r:id="rId42"/>
    <p:sldId id="665" r:id="rId43"/>
    <p:sldId id="909" r:id="rId44"/>
    <p:sldId id="88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7AF"/>
    <a:srgbClr val="0F46DF"/>
    <a:srgbClr val="0F45DC"/>
    <a:srgbClr val="2B0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76138" autoAdjust="0"/>
  </p:normalViewPr>
  <p:slideViewPr>
    <p:cSldViewPr snapToGrid="0">
      <p:cViewPr varScale="1">
        <p:scale>
          <a:sx n="79" d="100"/>
          <a:sy n="79" d="100"/>
        </p:scale>
        <p:origin x="498" y="90"/>
      </p:cViewPr>
      <p:guideLst>
        <p:guide orient="horz" pos="2160"/>
        <p:guide pos="2880"/>
      </p:guideLst>
    </p:cSldViewPr>
  </p:slideViewPr>
  <p:notesTextViewPr>
    <p:cViewPr>
      <p:scale>
        <a:sx n="100" d="100"/>
        <a:sy n="1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56E01A-7917-4913-A3FA-7F5C9C0B2DAC}" type="datetimeFigureOut">
              <a:rPr lang="en-US" smtClean="0"/>
              <a:t>8/6/2019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87ED48-94AC-4645-A800-F3B627A73518}" type="slidenum">
              <a:rPr lang="en-US" smtClean="0"/>
              <a:t>‹#›</a:t>
            </a:fld>
            <a:endParaRPr lang="en-US"/>
          </a:p>
        </p:txBody>
      </p:sp>
    </p:spTree>
    <p:extLst>
      <p:ext uri="{BB962C8B-B14F-4D97-AF65-F5344CB8AC3E}">
        <p14:creationId xmlns:p14="http://schemas.microsoft.com/office/powerpoint/2010/main" val="647606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98A1E-7906-406E-8666-1C898D42CA80}" type="datetimeFigureOut">
              <a:rPr lang="en-US" smtClean="0"/>
              <a:t>8/6/2019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D4794-76E5-4795-95DA-389BBC47F755}" type="slidenum">
              <a:rPr lang="en-US" smtClean="0"/>
              <a:t>‹#›</a:t>
            </a:fld>
            <a:endParaRPr lang="en-US"/>
          </a:p>
        </p:txBody>
      </p:sp>
    </p:spTree>
    <p:extLst>
      <p:ext uri="{BB962C8B-B14F-4D97-AF65-F5344CB8AC3E}">
        <p14:creationId xmlns:p14="http://schemas.microsoft.com/office/powerpoint/2010/main" val="18971569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nebraskalegislature.gov/FloorDocs/98/PDF/Slip/LB599.pdf" TargetMode="External"/><Relationship Id="rId13" Type="http://schemas.openxmlformats.org/officeDocument/2006/relationships/hyperlink" Target="http://nebraskalegislature.gov/FloorDocs/96/PDF/Slip/LB900.pdf" TargetMode="External"/><Relationship Id="rId3" Type="http://schemas.openxmlformats.org/officeDocument/2006/relationships/hyperlink" Target="tel:402-471-3060" TargetMode="External"/><Relationship Id="rId7" Type="http://schemas.openxmlformats.org/officeDocument/2006/relationships/hyperlink" Target="http://nebraskalegislature.gov/FloorDocs/96/PDF/Slip/LB253.pdf" TargetMode="External"/><Relationship Id="rId12" Type="http://schemas.openxmlformats.org/officeDocument/2006/relationships/hyperlink" Target="http://nebraskalegislature.gov/FloorDocs/96/PDF/Slip/LB440.pdf"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nebraskalegislature.gov/laws/statutes.php?statute=81-3453" TargetMode="External"/><Relationship Id="rId11" Type="http://schemas.openxmlformats.org/officeDocument/2006/relationships/hyperlink" Target="http://nebraskalegislature.gov/laws/statutes.php?statute=46-1212" TargetMode="External"/><Relationship Id="rId5" Type="http://schemas.openxmlformats.org/officeDocument/2006/relationships/hyperlink" Target="http://nebraskalegislature.gov/laws/statutes.php?statute=81-3449" TargetMode="External"/><Relationship Id="rId15" Type="http://schemas.openxmlformats.org/officeDocument/2006/relationships/hyperlink" Target="http://nebraskalegislature.gov/FloorDocs/104/PDF/Slip/LB23.pdf" TargetMode="External"/><Relationship Id="rId10" Type="http://schemas.openxmlformats.org/officeDocument/2006/relationships/hyperlink" Target="http://nebraskalegislature.gov/laws/statutes.php?statute=71-6403" TargetMode="External"/><Relationship Id="rId4" Type="http://schemas.openxmlformats.org/officeDocument/2006/relationships/hyperlink" Target="mailto:jon.wilbeck@nebraska.gov" TargetMode="External"/><Relationship Id="rId9" Type="http://schemas.openxmlformats.org/officeDocument/2006/relationships/hyperlink" Target="http://nebraskalegislature.gov/FloorDocs/102/PDF/Slip/LB45.pdf" TargetMode="External"/><Relationship Id="rId14" Type="http://schemas.openxmlformats.org/officeDocument/2006/relationships/hyperlink" Target="http://nebraskalegislature.gov/FloorDocs/98/PDF/Slip/LB94.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168879" y="4744527"/>
            <a:ext cx="4317521" cy="2087594"/>
          </a:xfrm>
          <a:prstGeom prst="rect">
            <a:avLst/>
          </a:prstGeom>
          <a:noFill/>
        </p:spPr>
        <p:txBody>
          <a:bodyPr wrap="square" anchor="t"/>
          <a:lstStyle>
            <a:lvl1pPr lvl="0">
              <a:defRPr/>
            </a:lvl1pPr>
          </a:lstStyle>
          <a:p>
            <a:r>
              <a:rPr lang="en-US" i="1" dirty="0"/>
              <a:t>8/4/2019 Updated to reflect changes per LB82 (2019).  The previous version was dated12/22/2016.  Slides 3 thru 7 (of the 12/22/2016 version) deleted some as a result of LB82.  Slides 2, 3 (originally 8), 6 (originally 11) and 32 (originally 36) updated with minor changes.  Slide 10 (originally 15) changed to 2017 Std Specs, and there were some NDOT website changes as well.  Slide 15 added for Flexible Programs Requests, a direct result of LB82.   </a:t>
            </a:r>
            <a:endParaRPr lang="en-US" baseline="0" dirty="0"/>
          </a:p>
          <a:p>
            <a:endParaRPr lang="en-US" baseline="0" dirty="0"/>
          </a:p>
          <a:p>
            <a:r>
              <a:rPr lang="en-US" baseline="0" dirty="0"/>
              <a:t>This is one of a series of videos on Nebraska’s system of </a:t>
            </a:r>
          </a:p>
          <a:p>
            <a:r>
              <a:rPr lang="en-US" baseline="0" dirty="0"/>
              <a:t>Classifying and applying standards to its highways, roads and streets.</a:t>
            </a:r>
          </a:p>
          <a:p>
            <a:endParaRPr lang="en-US" dirty="0"/>
          </a:p>
          <a:p>
            <a:pPr marL="0" indent="0">
              <a:buNone/>
            </a:pPr>
            <a:r>
              <a:rPr lang="en-US" baseline="0" dirty="0"/>
              <a:t>This video provides information on the NBCS Standards, which is addressed in State Law and also in the rule and regulation Title 428 Chapter 2,</a:t>
            </a:r>
          </a:p>
          <a:p>
            <a:pPr marL="0" indent="0">
              <a:buNone/>
            </a:pPr>
            <a:endParaRPr lang="en-US" baseline="0" dirty="0"/>
          </a:p>
          <a:p>
            <a:pPr marL="228600" indent="-228600">
              <a:buFont typeface="+mj-lt"/>
              <a:buAutoNum type="arabicPeriod"/>
            </a:pPr>
            <a:r>
              <a:rPr lang="en-US" baseline="0" dirty="0"/>
              <a:t>This includes - A brief overview of Minimum Design Standards, and detailed presentations on</a:t>
            </a:r>
          </a:p>
          <a:p>
            <a:pPr marL="228600" indent="-228600">
              <a:buFont typeface="+mj-lt"/>
              <a:buAutoNum type="arabicPeriod"/>
            </a:pPr>
            <a:r>
              <a:rPr lang="en-US" baseline="0" dirty="0"/>
              <a:t>Construction Standards</a:t>
            </a:r>
          </a:p>
          <a:p>
            <a:pPr marL="228600" indent="-228600">
              <a:buFont typeface="+mj-lt"/>
              <a:buAutoNum type="arabicPeriod"/>
            </a:pPr>
            <a:r>
              <a:rPr lang="en-US" baseline="0" dirty="0"/>
              <a:t>Minimum Maintenance Standards</a:t>
            </a:r>
          </a:p>
          <a:p>
            <a:pPr marL="228600" indent="-228600">
              <a:buFont typeface="+mj-lt"/>
              <a:buAutoNum type="arabicPeriod"/>
            </a:pPr>
            <a:r>
              <a:rPr lang="en-US" baseline="0" dirty="0"/>
              <a:t>Relaxation of Standards</a:t>
            </a:r>
          </a:p>
          <a:p>
            <a:pPr marL="228600" indent="-228600">
              <a:buFont typeface="+mj-lt"/>
              <a:buAutoNum type="arabicPeriod"/>
            </a:pPr>
            <a:r>
              <a:rPr lang="en-US" baseline="0" dirty="0"/>
              <a:t>And Standard Compliance Inspection Procedures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More Details on Minimum Design Standards are presented in the videos following this one.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This video also briefly addresses some other State and Federal laws and regulations, beyond Title 428, that need to be taken into account when designing and constructing highways, roads and streets.  </a:t>
            </a:r>
          </a:p>
          <a:p>
            <a:pPr marL="0" indent="0">
              <a:buFont typeface="Arial" panose="020B0604020202020204" pitchFamily="34" charset="0"/>
              <a:buNone/>
            </a:pPr>
            <a:r>
              <a:rPr lang="en-US" baseline="0" dirty="0"/>
              <a:t> </a:t>
            </a:r>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a:t>
            </a:fld>
            <a:endParaRPr lang="en-US"/>
          </a:p>
        </p:txBody>
      </p:sp>
    </p:spTree>
    <p:extLst>
      <p:ext uri="{BB962C8B-B14F-4D97-AF65-F5344CB8AC3E}">
        <p14:creationId xmlns:p14="http://schemas.microsoft.com/office/powerpoint/2010/main" val="44168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i="1" dirty="0"/>
              <a:t>8/4/2019 Updated.  Changed 2007 NDOR Standard Specifications for Construction to 2017 NDOT Standard Specifications for Construction.  Changes shown in italics below. </a:t>
            </a:r>
            <a:r>
              <a:rPr lang="en-US" dirty="0"/>
              <a:t> </a:t>
            </a:r>
          </a:p>
          <a:p>
            <a:endParaRPr lang="en-US" dirty="0"/>
          </a:p>
          <a:p>
            <a:r>
              <a:rPr lang="en-US" dirty="0"/>
              <a:t>The Nebraska Department of </a:t>
            </a:r>
            <a:r>
              <a:rPr lang="en-US" strike="sngStrike" dirty="0"/>
              <a:t>Roads</a:t>
            </a:r>
            <a:r>
              <a:rPr lang="en-US" dirty="0"/>
              <a:t> </a:t>
            </a:r>
            <a:r>
              <a:rPr lang="en-US" i="1" dirty="0"/>
              <a:t>Transportation</a:t>
            </a:r>
            <a:r>
              <a:rPr lang="en-US" dirty="0"/>
              <a:t> </a:t>
            </a:r>
            <a:r>
              <a:rPr lang="en-US" strike="sngStrike" dirty="0"/>
              <a:t>2007</a:t>
            </a:r>
            <a:r>
              <a:rPr lang="en-US" dirty="0"/>
              <a:t> </a:t>
            </a:r>
            <a:r>
              <a:rPr lang="en-US" i="1" dirty="0"/>
              <a:t>2017</a:t>
            </a:r>
            <a:r>
              <a:rPr lang="en-US" dirty="0"/>
              <a:t> Standard</a:t>
            </a:r>
            <a:r>
              <a:rPr lang="en-US" baseline="0" dirty="0"/>
              <a:t> Specifications for Construction are</a:t>
            </a:r>
          </a:p>
          <a:p>
            <a:endParaRPr lang="en-US" baseline="0" dirty="0"/>
          </a:p>
          <a:p>
            <a:r>
              <a:rPr lang="en-US" b="1" baseline="0" dirty="0"/>
              <a:t>Required</a:t>
            </a:r>
            <a:r>
              <a:rPr lang="en-US" baseline="0" dirty="0"/>
              <a:t> for highways, roads and streets with functional classifications </a:t>
            </a:r>
            <a:r>
              <a:rPr lang="en-US" b="1" baseline="0" dirty="0"/>
              <a:t>higher than</a:t>
            </a:r>
            <a:r>
              <a:rPr lang="en-US" baseline="0" dirty="0"/>
              <a:t> Local, or for any work or project on the National Highway System, or </a:t>
            </a:r>
            <a:r>
              <a:rPr lang="en-US" b="1" baseline="0" dirty="0"/>
              <a:t>any</a:t>
            </a:r>
            <a:r>
              <a:rPr lang="en-US" baseline="0" dirty="0"/>
              <a:t> project that is funded in part or entirely with Federal funds no matter what the functional classification is.  </a:t>
            </a:r>
          </a:p>
          <a:p>
            <a:endParaRPr lang="en-US" baseline="0" dirty="0"/>
          </a:p>
          <a:p>
            <a:r>
              <a:rPr lang="en-US" baseline="0" dirty="0"/>
              <a:t>And are </a:t>
            </a:r>
            <a:r>
              <a:rPr lang="en-US" b="1" baseline="0" dirty="0"/>
              <a:t>advisory, i.e. non-mandatory,</a:t>
            </a:r>
            <a:r>
              <a:rPr lang="en-US" baseline="0" dirty="0"/>
              <a:t> for functional classifications Local, Scenic-Recreation Local, Minimum Maintenance and Remote Residential.  </a:t>
            </a:r>
          </a:p>
          <a:p>
            <a:endParaRPr lang="en-US" baseline="0" dirty="0"/>
          </a:p>
          <a:p>
            <a:r>
              <a:rPr lang="en-US" strike="sngStrike" dirty="0"/>
              <a:t>The 2007 </a:t>
            </a:r>
            <a:r>
              <a:rPr lang="en-US" strike="noStrike" dirty="0"/>
              <a:t>NDOT’s </a:t>
            </a:r>
            <a:r>
              <a:rPr lang="en-US" dirty="0"/>
              <a:t>Standard</a:t>
            </a:r>
            <a:r>
              <a:rPr lang="en-US" baseline="0" dirty="0"/>
              <a:t> Specifications for Construction are online, at the web link shown on the screen.</a:t>
            </a:r>
          </a:p>
          <a:p>
            <a:r>
              <a:rPr lang="en-US" baseline="0" dirty="0"/>
              <a:t>You get to that link as follows:   </a:t>
            </a:r>
          </a:p>
          <a:p>
            <a:r>
              <a:rPr lang="en-US" baseline="0" dirty="0"/>
              <a:t>From the </a:t>
            </a:r>
            <a:r>
              <a:rPr lang="en-US" b="1" baseline="0" dirty="0"/>
              <a:t>NDOR home page</a:t>
            </a:r>
            <a:r>
              <a:rPr lang="en-US" baseline="0" dirty="0"/>
              <a:t>, under the </a:t>
            </a:r>
            <a:r>
              <a:rPr lang="en-US" b="1" baseline="0" dirty="0"/>
              <a:t>Business Center </a:t>
            </a:r>
            <a:r>
              <a:rPr lang="en-US" baseline="0" dirty="0"/>
              <a:t>tab, </a:t>
            </a:r>
            <a:r>
              <a:rPr lang="en-US" b="1" baseline="0" dirty="0"/>
              <a:t>Contractor Information</a:t>
            </a:r>
          </a:p>
          <a:p>
            <a:r>
              <a:rPr lang="en-US" strike="sngStrike" baseline="0" dirty="0"/>
              <a:t>Select </a:t>
            </a:r>
            <a:r>
              <a:rPr lang="en-US" b="1" strike="sngStrike" baseline="0" dirty="0"/>
              <a:t>Contractor’s Corner</a:t>
            </a:r>
            <a:r>
              <a:rPr lang="en-US" strike="sngStrike" baseline="0" dirty="0"/>
              <a:t>.  Then select </a:t>
            </a:r>
            <a:r>
              <a:rPr lang="en-US" b="1" strike="sngStrike" baseline="0" dirty="0"/>
              <a:t>Reference Manuals</a:t>
            </a:r>
            <a:r>
              <a:rPr lang="en-US" strike="sngStrike" baseline="0" dirty="0"/>
              <a:t>.  </a:t>
            </a:r>
          </a:p>
          <a:p>
            <a:r>
              <a:rPr lang="en-US" baseline="0" dirty="0"/>
              <a:t>Then select the link called “</a:t>
            </a:r>
            <a:r>
              <a:rPr lang="en-US" strike="sngStrike" dirty="0"/>
              <a:t>2007</a:t>
            </a:r>
            <a:r>
              <a:rPr lang="en-US" dirty="0"/>
              <a:t> </a:t>
            </a:r>
            <a:r>
              <a:rPr lang="en-US" i="1" dirty="0"/>
              <a:t>2017</a:t>
            </a:r>
            <a:r>
              <a:rPr lang="en-US" dirty="0"/>
              <a:t> Standard</a:t>
            </a:r>
            <a:r>
              <a:rPr lang="en-US" baseline="0" dirty="0"/>
              <a:t> Specifications for Construction”</a:t>
            </a:r>
          </a:p>
          <a:p>
            <a:endParaRPr lang="en-US" baseline="0" dirty="0"/>
          </a:p>
          <a:p>
            <a:r>
              <a:rPr lang="en-US" baseline="0" dirty="0"/>
              <a:t>The regulation recognizes that a city or county may have its own standard construction specifications.  </a:t>
            </a:r>
          </a:p>
          <a:p>
            <a:r>
              <a:rPr lang="en-US" baseline="0" dirty="0"/>
              <a:t>It allows those specifications to be used on city streets and county roads, in lieu of </a:t>
            </a:r>
            <a:r>
              <a:rPr lang="en-US" strike="sngStrike" baseline="0" dirty="0"/>
              <a:t>NDOR’s</a:t>
            </a:r>
            <a:r>
              <a:rPr lang="en-US" baseline="0" dirty="0"/>
              <a:t> </a:t>
            </a:r>
            <a:r>
              <a:rPr lang="en-US" i="1" baseline="0" dirty="0"/>
              <a:t>NDOT’s</a:t>
            </a:r>
            <a:r>
              <a:rPr lang="en-US" baseline="0" dirty="0"/>
              <a:t> </a:t>
            </a:r>
            <a:r>
              <a:rPr lang="en-US" strike="sngStrike" baseline="0" dirty="0"/>
              <a:t>2007</a:t>
            </a:r>
            <a:r>
              <a:rPr lang="en-US" baseline="0" dirty="0"/>
              <a:t> </a:t>
            </a:r>
            <a:r>
              <a:rPr lang="en-US" i="1" baseline="0" dirty="0"/>
              <a:t>2017</a:t>
            </a:r>
            <a:r>
              <a:rPr lang="en-US" baseline="0" dirty="0"/>
              <a:t> Standard Specifications for Construction </a:t>
            </a:r>
            <a:r>
              <a:rPr lang="en-US" b="1" baseline="0" dirty="0"/>
              <a:t>if</a:t>
            </a:r>
            <a:r>
              <a:rPr lang="en-US" baseline="0" dirty="0"/>
              <a:t> those specifications are “equivalent in quality” to </a:t>
            </a:r>
            <a:r>
              <a:rPr lang="en-US" strike="sngStrike" baseline="0" dirty="0"/>
              <a:t>NDOR’s</a:t>
            </a:r>
            <a:r>
              <a:rPr lang="en-US" baseline="0" dirty="0"/>
              <a:t> </a:t>
            </a:r>
            <a:r>
              <a:rPr lang="en-US" i="1" baseline="0" dirty="0"/>
              <a:t>NDOT’s</a:t>
            </a:r>
            <a:r>
              <a:rPr lang="en-US" baseline="0" dirty="0"/>
              <a:t> </a:t>
            </a:r>
            <a:r>
              <a:rPr lang="en-US" strike="sngStrike" baseline="0" dirty="0"/>
              <a:t>2007</a:t>
            </a:r>
            <a:r>
              <a:rPr lang="en-US" baseline="0" dirty="0"/>
              <a:t> </a:t>
            </a:r>
            <a:r>
              <a:rPr lang="en-US" i="1" baseline="0" dirty="0"/>
              <a:t>2017</a:t>
            </a:r>
            <a:r>
              <a:rPr lang="en-US" baseline="0" dirty="0"/>
              <a:t> Standard Specifications for Construction, and the work or project is </a:t>
            </a:r>
            <a:r>
              <a:rPr lang="en-US" b="1" baseline="0" dirty="0"/>
              <a:t>not </a:t>
            </a:r>
            <a:r>
              <a:rPr lang="en-US" baseline="0" dirty="0"/>
              <a:t>on the National Highway System.   </a:t>
            </a:r>
          </a:p>
          <a:p>
            <a:endParaRPr lang="en-US" baseline="0" dirty="0"/>
          </a:p>
          <a:p>
            <a:r>
              <a:rPr lang="en-US" baseline="0" dirty="0"/>
              <a:t>Lack of attention to good construction standards can lead to early failure of your facility, i.e. a shortened life cycle.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concludes</a:t>
            </a:r>
            <a:r>
              <a:rPr lang="en-US" baseline="0" dirty="0"/>
              <a:t> this discussion on Minimum Construction Standards, 428 NAC 2-002.  </a:t>
            </a: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9163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The</a:t>
            </a:r>
            <a:r>
              <a:rPr lang="en-US" baseline="0" dirty="0"/>
              <a:t> following screens provide information on Nebraska’s Minimum Maintenance Standards</a:t>
            </a:r>
          </a:p>
          <a:p>
            <a:endParaRPr lang="en-US" baseline="0" dirty="0"/>
          </a:p>
          <a:p>
            <a:r>
              <a:rPr lang="en-US" baseline="0" dirty="0"/>
              <a:t>Which are covered in Section 003 of Chapter 2, pages 88-91</a:t>
            </a:r>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3393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Elements included in the Minimum Maintenance Standards are:</a:t>
            </a:r>
          </a:p>
          <a:p>
            <a:endParaRPr lang="en-US" baseline="0" dirty="0"/>
          </a:p>
          <a:p>
            <a:r>
              <a:rPr lang="en-US" baseline="0" dirty="0"/>
              <a:t>A definition of Maintenance, on page 88</a:t>
            </a:r>
          </a:p>
          <a:p>
            <a:endParaRPr lang="en-US" baseline="0" dirty="0"/>
          </a:p>
          <a:p>
            <a:r>
              <a:rPr lang="en-US" baseline="0" dirty="0"/>
              <a:t>Limits of Maintenance, also on page 88, the limits being necessary to emphasize that activities beyond Maintenance require the application of other standards, i.e. the Minimum Design Standards in Section 001.  </a:t>
            </a:r>
          </a:p>
          <a:p>
            <a:endParaRPr lang="en-US" baseline="0" dirty="0"/>
          </a:p>
          <a:p>
            <a:r>
              <a:rPr lang="en-US" baseline="0" dirty="0"/>
              <a:t>The paragraph at the bottom of page 89 mentions that operations which are “</a:t>
            </a:r>
            <a:r>
              <a:rPr lang="en-US" b="1" baseline="0" dirty="0"/>
              <a:t>extensive or costly</a:t>
            </a:r>
            <a:r>
              <a:rPr lang="en-US" baseline="0" dirty="0"/>
              <a:t>” should </a:t>
            </a:r>
            <a:r>
              <a:rPr lang="en-US" b="1" baseline="0" dirty="0"/>
              <a:t>not</a:t>
            </a:r>
            <a:r>
              <a:rPr lang="en-US" baseline="0" dirty="0"/>
              <a:t> be charged to maintenance but to </a:t>
            </a:r>
            <a:r>
              <a:rPr lang="en-US" b="1" baseline="0" dirty="0"/>
              <a:t>construction</a:t>
            </a:r>
            <a:r>
              <a:rPr lang="en-US" baseline="0" dirty="0"/>
              <a:t>.  </a:t>
            </a:r>
          </a:p>
          <a:p>
            <a:endParaRPr lang="en-US" baseline="0" dirty="0"/>
          </a:p>
          <a:p>
            <a:r>
              <a:rPr lang="en-US" baseline="0" dirty="0"/>
              <a:t>Routine Physical Maintenance activities are listed on pages 88-91, for roadway surfaces, shoulders and side road approaches, roadside and drainage, and structures.  </a:t>
            </a:r>
          </a:p>
          <a:p>
            <a:endParaRPr lang="en-US" baseline="0" dirty="0"/>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742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Nebraska’s Minimum Maintenance Standards</a:t>
            </a:r>
            <a:r>
              <a:rPr lang="en-US" baseline="0" dirty="0"/>
              <a:t> </a:t>
            </a:r>
          </a:p>
          <a:p>
            <a:pPr marL="171450" indent="-171450">
              <a:buFont typeface="Arial" panose="020B0604020202020204" pitchFamily="34" charset="0"/>
              <a:buChar char="•"/>
            </a:pPr>
            <a:r>
              <a:rPr lang="en-US" baseline="0" dirty="0"/>
              <a:t>Allow certain physical activities to be considered Maintenance.  </a:t>
            </a:r>
          </a:p>
          <a:p>
            <a:pPr marL="628650" lvl="1" indent="-171450">
              <a:buFont typeface="Arial" panose="020B0604020202020204" pitchFamily="34" charset="0"/>
              <a:buChar char="•"/>
            </a:pPr>
            <a:r>
              <a:rPr lang="en-US" baseline="0" dirty="0"/>
              <a:t>Examples: joint filling, mudjacking, cleaning out culverts, mowing, tree trimming, and many more.  </a:t>
            </a:r>
          </a:p>
          <a:p>
            <a:pPr marL="171450" indent="-171450">
              <a:buFont typeface="Arial" panose="020B0604020202020204" pitchFamily="34" charset="0"/>
              <a:buChar char="•"/>
            </a:pPr>
            <a:r>
              <a:rPr lang="en-US" baseline="0" dirty="0"/>
              <a:t>The standard is to keep the highway, road  or street, and all of its elements, in a condition at or near its original standard or usefulness and safety (39-101). </a:t>
            </a:r>
          </a:p>
          <a:p>
            <a:pPr marL="171450" indent="-171450">
              <a:buFont typeface="Arial" panose="020B0604020202020204" pitchFamily="34" charset="0"/>
              <a:buChar char="•"/>
            </a:pPr>
            <a:r>
              <a:rPr lang="en-US" baseline="0" dirty="0"/>
              <a:t>Take precedence over any local policy that may indicate that no maintenance is necessary, for a public road or street.  </a:t>
            </a:r>
            <a:endParaRPr lang="en-US" dirty="0"/>
          </a:p>
          <a:p>
            <a:endParaRPr lang="en-US" dirty="0"/>
          </a:p>
          <a:p>
            <a:r>
              <a:rPr lang="en-US" dirty="0"/>
              <a:t>Works or Projects</a:t>
            </a:r>
            <a:r>
              <a:rPr lang="en-US" baseline="0" dirty="0"/>
              <a:t> funded in part or entirely with Federal funds may require signing an agreement to maintain the completed facility for the life of the project.  </a:t>
            </a:r>
          </a:p>
          <a:p>
            <a:endParaRPr lang="en-US" baseline="0" dirty="0"/>
          </a:p>
          <a:p>
            <a:r>
              <a:rPr lang="en-US" baseline="0" dirty="0"/>
              <a:t>It would be a good practice for cities and counties to establish clear maintenance policies.  A policy indicating “no maintenance” would not meet the intent of State law or Title 428.  </a:t>
            </a:r>
            <a:endParaRPr lang="en-US" dirty="0"/>
          </a:p>
          <a:p>
            <a:endParaRPr lang="en-US" dirty="0"/>
          </a:p>
          <a:p>
            <a:endParaRPr lang="en-US" dirty="0"/>
          </a:p>
          <a:p>
            <a:r>
              <a:rPr lang="en-US" u="sng" dirty="0"/>
              <a:t>NOT FOR AUDIO</a:t>
            </a:r>
          </a:p>
          <a:p>
            <a:endParaRPr lang="en-US" dirty="0"/>
          </a:p>
          <a:p>
            <a:r>
              <a:rPr lang="en-US" dirty="0"/>
              <a:t>The Board’s rule 428 NAC 2.003 would</a:t>
            </a:r>
            <a:r>
              <a:rPr lang="en-US" baseline="0" dirty="0"/>
              <a:t> be</a:t>
            </a:r>
            <a:r>
              <a:rPr lang="en-US" dirty="0"/>
              <a:t> more restrictive and therefore take precedence over any policy that says “No maintenance</a:t>
            </a:r>
            <a:r>
              <a:rPr lang="en-US" baseline="0" dirty="0"/>
              <a:t> for roads x, y and z</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5118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214313"/>
            <a:ext cx="4648200" cy="3486150"/>
          </a:xfrm>
          <a:prstGeom prst="rect">
            <a:avLst/>
          </a:prstGeom>
        </p:spPr>
      </p:sp>
      <p:sp>
        <p:nvSpPr>
          <p:cNvPr id="3" name="Notes Placeholder 2"/>
          <p:cNvSpPr>
            <a:spLocks noGrp="1"/>
          </p:cNvSpPr>
          <p:nvPr>
            <p:ph type="body" idx="1"/>
          </p:nvPr>
        </p:nvSpPr>
        <p:spPr>
          <a:xfrm>
            <a:off x="392501" y="3825815"/>
            <a:ext cx="6077309" cy="41148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2016 standards clarified that eliminating barriers to access for the disabled as required by federal or state law, regulation or guidance  - does not </a:t>
            </a:r>
            <a:r>
              <a:rPr lang="en-US" b="1" baseline="0" dirty="0"/>
              <a:t>by itself </a:t>
            </a:r>
            <a:r>
              <a:rPr lang="en-US" baseline="0" dirty="0"/>
              <a:t>require the application of standards </a:t>
            </a:r>
            <a:r>
              <a:rPr lang="en-US" b="1" baseline="0" dirty="0"/>
              <a:t>higher</a:t>
            </a:r>
            <a:r>
              <a:rPr lang="en-US" baseline="0" dirty="0"/>
              <a:t> than Minimum Maintenance.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same goes for sidewalks and trails.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concludes</a:t>
            </a:r>
            <a:r>
              <a:rPr lang="en-US" baseline="0" dirty="0"/>
              <a:t> this discussion on Minimum Maintenance Standards, 428 NAC 2-003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NOT FOR AUDIO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All Presentations Slide – What Can You Do More Efficiently and Cost Effectively?</a:t>
            </a:r>
            <a:r>
              <a:rPr lang="en-US" baseline="0" dirty="0"/>
              <a:t> – </a:t>
            </a:r>
            <a:r>
              <a:rPr lang="en-US" b="1" baseline="0" dirty="0"/>
              <a:t>ADA work</a:t>
            </a:r>
            <a:endParaRPr lang="en-US" b="1"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 for Presenter: </a:t>
            </a:r>
          </a:p>
          <a:p>
            <a:pPr marL="228600" indent="-228600">
              <a:buFont typeface="+mj-lt"/>
              <a:buAutoNum type="arabicPeriod"/>
            </a:pPr>
            <a:r>
              <a:rPr lang="en-US" dirty="0"/>
              <a:t>ADA is a</a:t>
            </a:r>
            <a:r>
              <a:rPr lang="en-US" baseline="0" dirty="0"/>
              <a:t> federal requirement.  3R STANDARDS IN NO WAY IMPLY THAT ADA DOES NOT HAVE TO BE MET.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From the 9/24/2015 Annual League of Nebraska Municipalities Conference</a:t>
            </a:r>
          </a:p>
          <a:p>
            <a:endParaRPr lang="en-US" baseline="0" dirty="0"/>
          </a:p>
          <a:p>
            <a:r>
              <a:rPr lang="en-US" sz="1200" kern="1200" dirty="0">
                <a:solidFill>
                  <a:schemeClr val="tx1"/>
                </a:solidFill>
                <a:effectLst/>
                <a:latin typeface="+mn-lt"/>
                <a:ea typeface="+mn-ea"/>
                <a:cs typeface="+mn-cs"/>
              </a:rPr>
              <a:t>Today, ADA is an issue we all need to be aware of.  We all should have, since the early 90’s, had a transition plan where all of our public buildings, all of our public spaces, sidewalks and trails – we should have had a plan to where they were all ADA compliant.  We all know that you can’t do that overnight – it’s just horrifically expensive.   Under the current standards, if you were just doing maintenance on city streets, a simple grind and overlay, you can’t fix and put in a ramp on the corner without invoking new and reconstructed standards.  So then if you street’s too narrow, or too steep, or too sharp of curve, you couldn’t fix the sidewalk or the ramp without coming back in and doing the rest of that work.  So the Board is taking it upon themselves to define, within maintenance and within 3R, you can do sidewalk repair, you can build ramps at the corner, and you do not invoke new and reconstructed standards on the rest of the street, so you can avoid some unnecessary costs plus it allows you to do your transition plan and work on some of these corners.  Lincoln took the approach to say our transition plan is we can’t go in and put in a ramp on every corner, every street in Lincoln in a short period of time, but we’ll make a commitment every project we have—whether it’s a water project, wastewater or resurfacing, if we work on a street and go by a corner, we’ll fix the corner when we go by.  And this is a picture (slide) of a project on North 33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Street we did a thin resurfacing and came through and fixed the corners; however, we had to go get a relaxation because the current standards wouldn’t let us do that. </a:t>
            </a:r>
            <a:endParaRPr lang="en-US" baseline="0" dirty="0"/>
          </a:p>
          <a:p>
            <a:endParaRPr lang="en-US" baseline="0" dirty="0"/>
          </a:p>
          <a:p>
            <a:endParaRPr lang="en-US" dirty="0"/>
          </a:p>
          <a:p>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From 2015 Asphalt Conference: </a:t>
            </a:r>
          </a:p>
          <a:p>
            <a:r>
              <a:rPr lang="en-US" sz="1200" i="1" kern="1200" dirty="0">
                <a:solidFill>
                  <a:schemeClr val="tx1"/>
                </a:solidFill>
                <a:effectLst/>
                <a:latin typeface="+mn-lt"/>
                <a:ea typeface="+mn-ea"/>
                <a:cs typeface="+mn-cs"/>
              </a:rPr>
              <a:t>Another big issue, that we obviously face, is ADA, a federal law we’re required to meet ADA, we’re required to have transition plans, we’re suppose to be fixing our sidewalks, we’re suppose to be fixing accessibility to buildings, as well as our streets and sidewalks.  Today, under current minimum design standards for Maintenance or 3R, if you were just going to go in and add overlay- put a thin overlay on the street, you’ve got some broken-up sidewalk or you’ve got a corner that doesn’t have a ramp, you want to go over and fix the sidewalk and put the ramp in, you’ve just kicked yourself into doing New &amp; Reconstructed Standards.  So, by virtue of the fact that it kicks you in that and you don’t have 3R Standards, I think a lot of us struggle sometimes with doing some ADA compliance that we need to do.   So, with these rules coming forward, both under 3R and under Maintenance, the Board is going to define- you can go in and do ADA fixes and ramps and repair sidewalks under Maintenance and under 3R.  That’s a huge issue that allows us to go in and fix some things without necessarily being caught into a situation where we’ve got to go through and redesign the whole stretch of the roadway to reconstructed designs.  Now, at the same time, I’ll also say, ADA brings regulation without funding, and to truly meet ADA on these corners in municipalities is not easy- and there is no margin for error. And while we said, you know, ADA side slope is 2%, we’ve had to actually change our design standards to 1.5(%) because if you design and build it to 2.001, we’ve had some issues where we’ve been asked to tear those out and start over on them again.   We can’t afford to get there.  We have been using curbs on the back of the sidewalks and small retaining walls to avoid going back into property, but these things are adding a ton of costs to our rehab projects.  3R helps a little bit on that so you’ve got some of these dollars to go ahead and do some things – other projects. </a:t>
            </a:r>
            <a:endParaRPr lang="en-US" i="1" baseline="0" dirty="0"/>
          </a:p>
          <a:p>
            <a:endParaRPr lang="en-US" dirty="0"/>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D57B0-06C7-4A50-8F45-708C8F079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8823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8/4/2019 Added Slide for Additional Design Flexibility</a:t>
            </a:r>
          </a:p>
          <a:p>
            <a:endParaRPr lang="en-US" dirty="0"/>
          </a:p>
          <a:p>
            <a:r>
              <a:rPr lang="en-US" dirty="0"/>
              <a:t>In 2019 the Legislature added a paragraph (7) to statute 39-2113 </a:t>
            </a:r>
          </a:p>
          <a:p>
            <a:endParaRPr lang="en-US" dirty="0"/>
          </a:p>
          <a:p>
            <a:r>
              <a:rPr lang="en-US" dirty="0"/>
              <a:t>It allows the NBCS to work in cooperation with the </a:t>
            </a:r>
            <a:r>
              <a:rPr lang="en-US" dirty="0" err="1"/>
              <a:t>Nebr</a:t>
            </a:r>
            <a:r>
              <a:rPr lang="en-US" dirty="0"/>
              <a:t> DOT, counties and municipalities</a:t>
            </a:r>
          </a:p>
          <a:p>
            <a:endParaRPr lang="en-US" dirty="0"/>
          </a:p>
          <a:p>
            <a:r>
              <a:rPr lang="en-US" dirty="0"/>
              <a:t>To develop more flexibility in design and maintenance standards.  </a:t>
            </a:r>
          </a:p>
          <a:p>
            <a:endParaRPr lang="en-US" dirty="0"/>
          </a:p>
          <a:p>
            <a:r>
              <a:rPr lang="en-US" dirty="0"/>
              <a:t>It is referring to programs and strategies such as </a:t>
            </a:r>
          </a:p>
          <a:p>
            <a:endParaRPr lang="en-US" dirty="0"/>
          </a:p>
          <a:p>
            <a:pPr marL="228600" indent="-228600">
              <a:buFont typeface="+mj-lt"/>
              <a:buAutoNum type="alphaLcParenR"/>
            </a:pPr>
            <a:r>
              <a:rPr lang="en-US" dirty="0"/>
              <a:t>Practical design or flexible design that focuses funding on the primary problem or need in constructing projects that will not meet all the NBCS minimum design standards but will provide substantial overall benefit at a reasonable cost to the public,</a:t>
            </a:r>
          </a:p>
          <a:p>
            <a:pPr marL="228600" indent="-228600">
              <a:buFont typeface="+mj-lt"/>
              <a:buAutoNum type="alphaLcParenR"/>
            </a:pPr>
            <a:r>
              <a:rPr lang="en-US" dirty="0"/>
              <a:t>Asset preservation or preventative maintenance that focuses on extending the life of assets, as shown by benefit cost, cost effectiveness, best value or lifecycle analyses in determining the project approach and overall benefit to the public , </a:t>
            </a:r>
          </a:p>
          <a:p>
            <a:pPr marL="228600" indent="-228600">
              <a:buFont typeface="+mj-lt"/>
              <a:buAutoNum type="alphaLcParenR"/>
            </a:pPr>
            <a:r>
              <a:rPr lang="en-US" dirty="0"/>
              <a:t>Context sensitive design that considers the established needs and values of a community that balance safety while making needed improvements in a manner that fits the surroundings and provides overall benefit to the public.  </a:t>
            </a:r>
          </a:p>
          <a:p>
            <a:endParaRPr lang="en-US" dirty="0"/>
          </a:p>
          <a:p>
            <a:r>
              <a:rPr lang="en-US" dirty="0"/>
              <a:t>These programs must be set out in memorandums of understanding or guidance documents.  In issuing such a document, the NBCS can </a:t>
            </a:r>
            <a:r>
              <a:rPr lang="en-US" u="sng" dirty="0"/>
              <a:t>potentially</a:t>
            </a:r>
            <a:r>
              <a:rPr lang="en-US" dirty="0"/>
              <a:t>* allow project preapproval for all projects that conform to the agreed-upon program.</a:t>
            </a:r>
          </a:p>
          <a:p>
            <a:endParaRPr lang="en-US" dirty="0"/>
          </a:p>
          <a:p>
            <a:r>
              <a:rPr lang="en-US" u="sng" dirty="0"/>
              <a:t>NOT FOR AUDIO</a:t>
            </a:r>
          </a:p>
          <a:p>
            <a:endParaRPr lang="en-US" dirty="0"/>
          </a:p>
          <a:p>
            <a:r>
              <a:rPr lang="en-US" dirty="0"/>
              <a:t>*  “Potentially” allow project preapproval, because it will be up to the NBCS as to how widely the program will be applied.  The Board may want to limit it to the county or municipality’s jurisdiction.  Nebraska covers a lot of area, which varies from one end of the state to the other.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6DD4794-76E5-4795-95DA-389BBC47F755}" type="slidenum">
              <a:rPr lang="en-US" smtClean="0"/>
              <a:t>15</a:t>
            </a:fld>
            <a:endParaRPr lang="en-US"/>
          </a:p>
        </p:txBody>
      </p:sp>
    </p:spTree>
    <p:extLst>
      <p:ext uri="{BB962C8B-B14F-4D97-AF65-F5344CB8AC3E}">
        <p14:creationId xmlns:p14="http://schemas.microsoft.com/office/powerpoint/2010/main" val="978350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The</a:t>
            </a:r>
            <a:r>
              <a:rPr lang="en-US" baseline="0" dirty="0"/>
              <a:t> next several screens provide information on Nebraska’s Relaxation of Standards requirements and process.</a:t>
            </a:r>
          </a:p>
          <a:p>
            <a:endParaRPr lang="en-US" baseline="0" dirty="0"/>
          </a:p>
          <a:p>
            <a:r>
              <a:rPr lang="en-US" baseline="0" dirty="0"/>
              <a:t>These are covered in Section 004 of Chapter 2, pages 92-94, including 94a and 94b</a:t>
            </a:r>
          </a:p>
          <a:p>
            <a:endParaRPr lang="en-US" baseline="0" dirty="0"/>
          </a:p>
          <a:p>
            <a:r>
              <a:rPr lang="en-US" u="sng" baseline="0" dirty="0"/>
              <a:t>NOT FOR AUDIO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Board is responsible for setting standards and granting or denying relaxation of standards requests.  </a:t>
            </a:r>
            <a:endParaRPr lang="en-US"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3007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A relaxation of standards is a decision approved by the Board for</a:t>
            </a:r>
            <a:r>
              <a:rPr lang="en-US" baseline="0" dirty="0"/>
              <a:t> a requirement, value or range of values in 428 NAC 2, Procedures for Standards.  It applies to sections 001, 002, and 003 of Chapter 2 – </a:t>
            </a:r>
            <a:r>
              <a:rPr lang="en-US" b="1" baseline="0" dirty="0"/>
              <a:t>Design</a:t>
            </a:r>
            <a:r>
              <a:rPr lang="en-US" baseline="0" dirty="0"/>
              <a:t>, </a:t>
            </a:r>
            <a:r>
              <a:rPr lang="en-US" b="1" baseline="0" dirty="0"/>
              <a:t>Construction</a:t>
            </a:r>
            <a:r>
              <a:rPr lang="en-US" baseline="0" dirty="0"/>
              <a:t> and </a:t>
            </a:r>
            <a:r>
              <a:rPr lang="en-US" b="1" baseline="0" dirty="0"/>
              <a:t>Maintenance</a:t>
            </a:r>
            <a:r>
              <a:rPr lang="en-US" baseline="0" dirty="0"/>
              <a:t> standards.</a:t>
            </a:r>
          </a:p>
          <a:p>
            <a:endParaRPr lang="en-US" dirty="0"/>
          </a:p>
          <a:p>
            <a:pPr marL="0" indent="0">
              <a:buFont typeface="Arial" panose="020B0604020202020204" pitchFamily="34" charset="0"/>
              <a:buNone/>
            </a:pPr>
            <a:r>
              <a:rPr lang="en-US" dirty="0"/>
              <a:t>“Relaxation</a:t>
            </a:r>
            <a:r>
              <a:rPr lang="en-US" baseline="0" dirty="0"/>
              <a:t> of Standards” is the term used in state statutes.  </a:t>
            </a:r>
          </a:p>
          <a:p>
            <a:pPr marL="0" indent="0">
              <a:buFont typeface="Arial" panose="020B0604020202020204" pitchFamily="34" charset="0"/>
              <a:buNone/>
            </a:pPr>
            <a:r>
              <a:rPr lang="en-US" baseline="0" dirty="0"/>
              <a:t>It is the equivalent of a “</a:t>
            </a:r>
            <a:r>
              <a:rPr lang="en-US" b="1" baseline="0" dirty="0"/>
              <a:t>Design Exception</a:t>
            </a:r>
            <a:r>
              <a:rPr lang="en-US" baseline="0" dirty="0"/>
              <a:t>” – terminology used by the Federal government and others.  </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u="sng" baseline="0" dirty="0"/>
              <a:t>NOT FOR AUDIO</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dirty="0"/>
              <a:t>If something</a:t>
            </a:r>
            <a:r>
              <a:rPr lang="en-US" baseline="0" dirty="0"/>
              <a:t> beyond the work termini do not meet standards, generally speaking the Board does not expect a request for a relaxation of standards.  </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0075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To achieve a highway, road or street design that is well[-balanced (safety, operations, environmental impacts and cost), </a:t>
            </a:r>
            <a:r>
              <a:rPr lang="en-US" sz="1200" b="1" i="0" u="none" strike="noStrike" kern="1200" baseline="0" dirty="0">
                <a:solidFill>
                  <a:schemeClr val="tx1"/>
                </a:solidFill>
                <a:latin typeface="+mn-lt"/>
                <a:ea typeface="+mn-ea"/>
                <a:cs typeface="+mn-cs"/>
              </a:rPr>
              <a:t>it may not always be possible to meet standards</a:t>
            </a:r>
            <a:r>
              <a:rPr lang="en-US" sz="1200" b="0" i="0" u="none" strike="noStrike" kern="1200" baseline="0" dirty="0">
                <a:solidFill>
                  <a:schemeClr val="tx1"/>
                </a:solidFill>
                <a:latin typeface="+mn-lt"/>
                <a:ea typeface="+mn-ea"/>
                <a:cs typeface="+mn-cs"/>
              </a:rPr>
              <a:t>. There is a wide variety of site-specific conditions and constraints that can be encountered.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State law refers to a </a:t>
            </a:r>
            <a:r>
              <a:rPr lang="en-US" sz="1200" b="1" i="0" u="none" strike="noStrike" kern="1200" baseline="0" dirty="0">
                <a:solidFill>
                  <a:schemeClr val="tx1"/>
                </a:solidFill>
                <a:latin typeface="+mn-lt"/>
                <a:ea typeface="+mn-ea"/>
                <a:cs typeface="+mn-cs"/>
              </a:rPr>
              <a:t>special hardship </a:t>
            </a:r>
            <a:r>
              <a:rPr lang="en-US" sz="1200" b="0" i="0" u="none" strike="noStrike" kern="1200" baseline="0" dirty="0">
                <a:solidFill>
                  <a:schemeClr val="tx1"/>
                </a:solidFill>
                <a:latin typeface="+mn-lt"/>
                <a:ea typeface="+mn-ea"/>
                <a:cs typeface="+mn-cs"/>
              </a:rPr>
              <a:t>because of </a:t>
            </a:r>
            <a:r>
              <a:rPr lang="en-US" sz="1200" b="1" i="0" u="none" strike="noStrike" kern="1200" baseline="0" dirty="0">
                <a:solidFill>
                  <a:schemeClr val="tx1"/>
                </a:solidFill>
                <a:latin typeface="+mn-lt"/>
                <a:ea typeface="+mn-ea"/>
                <a:cs typeface="+mn-cs"/>
              </a:rPr>
              <a:t>peculiar</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special</a:t>
            </a:r>
            <a:r>
              <a:rPr lang="en-US" sz="1200" b="0" i="0" u="none" strike="noStrike" kern="1200" baseline="0" dirty="0">
                <a:solidFill>
                  <a:schemeClr val="tx1"/>
                </a:solidFill>
                <a:latin typeface="+mn-lt"/>
                <a:ea typeface="+mn-ea"/>
                <a:cs typeface="+mn-cs"/>
              </a:rPr>
              <a:t> or </a:t>
            </a:r>
            <a:r>
              <a:rPr lang="en-US" sz="1200" b="1" i="0" u="none" strike="noStrike" kern="1200" baseline="0" dirty="0">
                <a:solidFill>
                  <a:schemeClr val="tx1"/>
                </a:solidFill>
                <a:latin typeface="+mn-lt"/>
                <a:ea typeface="+mn-ea"/>
                <a:cs typeface="+mn-cs"/>
              </a:rPr>
              <a:t>unique</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local situations</a:t>
            </a:r>
            <a:r>
              <a:rPr lang="en-US" sz="1200" b="0" i="0" u="none" strike="noStrike" kern="1200" baseline="0" dirty="0">
                <a:solidFill>
                  <a:schemeClr val="tx1"/>
                </a:solidFill>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can</a:t>
            </a:r>
            <a:r>
              <a:rPr lang="en-US" baseline="0" dirty="0"/>
              <a:t> be many reasons for requesting a relaxation of standards.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may be a severe impacts to the environment, or to something of historic or cultural value, or requiring acquisition of a lot of right-of-way.  It could also be costs.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 FOR AUDIO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FHWA’s </a:t>
            </a:r>
            <a:r>
              <a:rPr lang="en-US" i="1" dirty="0"/>
              <a:t>Mitigation Strategies for Design Exceptions</a:t>
            </a:r>
            <a:r>
              <a:rPr lang="en-US" dirty="0"/>
              <a:t>, July 2007</a:t>
            </a:r>
            <a:r>
              <a:rPr lang="en-US" baseline="0" dirty="0"/>
              <a:t> publication</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For many situations, there is sufficient flexibility within the design criteria to achieve a balanced design and still meet minimum values.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It must be recognized, however, that to achieve a well-balanced design (safety, operations, environmental impacts and cost), </a:t>
            </a:r>
            <a:r>
              <a:rPr lang="en-US" sz="1200" b="1" i="0" u="none" strike="noStrike" kern="1200" baseline="0" dirty="0">
                <a:solidFill>
                  <a:schemeClr val="tx1"/>
                </a:solidFill>
                <a:latin typeface="+mn-lt"/>
                <a:ea typeface="+mn-ea"/>
                <a:cs typeface="+mn-cs"/>
              </a:rPr>
              <a:t>it is not always possible to meet design criteria</a:t>
            </a:r>
            <a:r>
              <a:rPr lang="en-US" sz="1200" b="0" i="0" u="none" strike="noStrike" kern="1200" baseline="0" dirty="0">
                <a:solidFill>
                  <a:schemeClr val="tx1"/>
                </a:solidFill>
                <a:latin typeface="+mn-lt"/>
                <a:ea typeface="+mn-ea"/>
                <a:cs typeface="+mn-cs"/>
              </a:rPr>
              <a:t>. There is a wide variety of site-specific conditions and constraints that designers encounter. Roadways have a multitude of contexts. </a:t>
            </a:r>
            <a:r>
              <a:rPr lang="en-US" sz="1200" b="1" i="0" u="none" strike="noStrike" kern="1200" baseline="0" dirty="0">
                <a:solidFill>
                  <a:schemeClr val="tx1"/>
                </a:solidFill>
                <a:latin typeface="+mn-lt"/>
                <a:ea typeface="+mn-ea"/>
                <a:cs typeface="+mn-cs"/>
              </a:rPr>
              <a:t>Establishing design criteria that cover every possible situation, each with a unique set of constraints and objectives, is not possible</a:t>
            </a:r>
            <a:r>
              <a:rPr lang="en-US" sz="1200" b="0" i="0" u="none" strike="noStrike" kern="1200" baseline="0" dirty="0">
                <a:solidFill>
                  <a:schemeClr val="tx1"/>
                </a:solidFill>
                <a:latin typeface="+mn-lt"/>
                <a:ea typeface="+mn-ea"/>
                <a:cs typeface="+mn-cs"/>
              </a:rPr>
              <a:t>. On occasion, designers encounter situations in which the appropriate solution may suggest that using a design value or dimension outside the normal range of practice is necessary. Arriving at this conclusion </a:t>
            </a:r>
            <a:r>
              <a:rPr lang="en-US" sz="1200" b="1" i="0" u="none" strike="noStrike" kern="1200" baseline="0" dirty="0">
                <a:solidFill>
                  <a:schemeClr val="tx1"/>
                </a:solidFill>
                <a:latin typeface="+mn-lt"/>
                <a:ea typeface="+mn-ea"/>
                <a:cs typeface="+mn-cs"/>
              </a:rPr>
              <a:t>requires the designer to understand how design criteria affect safety and operations</a:t>
            </a:r>
            <a:r>
              <a:rPr lang="en-US" sz="1200" b="0" i="0" u="none" strike="noStrike"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7921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A relaxation of standards can be requested</a:t>
            </a:r>
            <a:r>
              <a:rPr lang="en-US" baseline="0" dirty="0"/>
              <a:t> by </a:t>
            </a:r>
          </a:p>
          <a:p>
            <a:r>
              <a:rPr lang="en-US" baseline="0" dirty="0"/>
              <a:t>The NDOR</a:t>
            </a:r>
          </a:p>
          <a:p>
            <a:r>
              <a:rPr lang="en-US" baseline="0" dirty="0"/>
              <a:t>A County</a:t>
            </a:r>
          </a:p>
          <a:p>
            <a:r>
              <a:rPr lang="en-US" baseline="0" dirty="0"/>
              <a:t>A Municipality</a:t>
            </a:r>
          </a:p>
          <a:p>
            <a:endParaRPr lang="en-US" baseline="0" dirty="0"/>
          </a:p>
          <a:p>
            <a:r>
              <a:rPr lang="en-US" baseline="0" dirty="0"/>
              <a:t>Or, for a road classified as Scenic-Recreation, by any other interested party if the party believes that the application of Scenic-Recreation standards would defeat the purpose of the Scenic-Recreation classification (39-2103 and 39-2113(2))</a:t>
            </a:r>
          </a:p>
          <a:p>
            <a:endParaRPr lang="en-US" baseline="0" dirty="0"/>
          </a:p>
          <a:p>
            <a:pPr marL="0" indent="0">
              <a:buFont typeface="Arial" panose="020B0604020202020204" pitchFamily="34" charset="0"/>
              <a:buNone/>
            </a:pPr>
            <a:r>
              <a:rPr lang="en-US" u="sng" baseline="0" dirty="0"/>
              <a:t>NOT FOR AUDIO</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dirty="0"/>
              <a:t>39-2113</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(6) Any county or municipality which believes that the application of standards for any functional classification to any segment of highway, road, or street would work a special hardship, or any other interested party which believes that the application of standards for scenic-recreation roads and highways to any segment of highway, road, or street would </a:t>
            </a:r>
            <a:r>
              <a:rPr lang="en-US" sz="1200" b="1" i="0" u="none" strike="noStrike" kern="1200" baseline="0" dirty="0">
                <a:solidFill>
                  <a:schemeClr val="tx1"/>
                </a:solidFill>
                <a:latin typeface="+mn-lt"/>
                <a:ea typeface="+mn-ea"/>
                <a:cs typeface="+mn-cs"/>
              </a:rPr>
              <a:t>defeat the purpose of the scenic-recreation functional classification </a:t>
            </a:r>
            <a:r>
              <a:rPr lang="en-US" sz="1200" b="0" i="0" u="none" strike="noStrike" kern="1200" baseline="0" dirty="0">
                <a:solidFill>
                  <a:schemeClr val="tx1"/>
                </a:solidFill>
                <a:latin typeface="+mn-lt"/>
                <a:ea typeface="+mn-ea"/>
                <a:cs typeface="+mn-cs"/>
              </a:rPr>
              <a:t>contained in section 39-2103, may request the board to relax the standards for such segment. </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000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i="1" dirty="0"/>
              <a:t>8/4/2019 Updated to change NDOR to NDOT</a:t>
            </a:r>
            <a:endParaRPr lang="en-US" b="0" dirty="0"/>
          </a:p>
          <a:p>
            <a:endParaRPr lang="en-US" b="0" dirty="0"/>
          </a:p>
          <a:p>
            <a:r>
              <a:rPr lang="en-US" b="0" dirty="0"/>
              <a:t>First, some terminology and acronyms</a:t>
            </a:r>
            <a:r>
              <a:rPr lang="en-US" b="0" baseline="0" dirty="0"/>
              <a:t>  .     .      .   </a:t>
            </a:r>
          </a:p>
          <a:p>
            <a:endParaRPr lang="en-US" b="0" baseline="0" dirty="0"/>
          </a:p>
          <a:p>
            <a:pPr marL="228600" indent="-228600">
              <a:buFont typeface="+mj-lt"/>
              <a:buAutoNum type="alphaLcParenR"/>
            </a:pPr>
            <a:r>
              <a:rPr lang="en-US" b="1" baseline="0" dirty="0"/>
              <a:t>NBCS</a:t>
            </a:r>
            <a:r>
              <a:rPr lang="en-US" baseline="0" dirty="0"/>
              <a:t> is the Nebraska Board of Public Roads Classifications and Standards; it may also be called the Board of Public Roads, or just The Board.</a:t>
            </a:r>
            <a:r>
              <a:rPr lang="en-US" dirty="0"/>
              <a:t>  </a:t>
            </a:r>
          </a:p>
          <a:p>
            <a:pPr marL="228600" indent="-228600">
              <a:buFont typeface="+mj-lt"/>
              <a:buAutoNum type="alphaLcParenR"/>
            </a:pPr>
            <a:r>
              <a:rPr lang="en-US" b="1" dirty="0"/>
              <a:t>NDOT</a:t>
            </a:r>
            <a:r>
              <a:rPr lang="en-US" dirty="0"/>
              <a:t> is the Nebraska Department of Transportation</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Standards</a:t>
            </a:r>
            <a:r>
              <a:rPr lang="en-US" dirty="0"/>
              <a:t> refers</a:t>
            </a:r>
            <a:r>
              <a:rPr lang="en-US" baseline="0" dirty="0"/>
              <a:t> to the NBCS standards, including design, construction, maintenance and relaxation of standards.   </a:t>
            </a:r>
            <a:r>
              <a:rPr lang="en-US" b="1" baseline="0" dirty="0"/>
              <a:t>MDS</a:t>
            </a:r>
            <a:r>
              <a:rPr lang="en-US" baseline="0" dirty="0"/>
              <a:t> refers to the </a:t>
            </a:r>
            <a:r>
              <a:rPr lang="en-US" b="1" baseline="0" dirty="0"/>
              <a:t>Minimum Design Standards</a:t>
            </a:r>
            <a:r>
              <a:rPr lang="en-US" baseline="0" dirty="0"/>
              <a:t>, which address only the </a:t>
            </a:r>
            <a:r>
              <a:rPr lang="en-US" b="1" baseline="0" dirty="0"/>
              <a:t>design</a:t>
            </a:r>
            <a:r>
              <a:rPr lang="en-US" baseline="0" dirty="0"/>
              <a:t> aspect of a work or project. Standards are often termed “</a:t>
            </a:r>
            <a:r>
              <a:rPr lang="en-US" b="1" baseline="0" dirty="0"/>
              <a:t>minimum</a:t>
            </a:r>
            <a:r>
              <a:rPr lang="en-US" baseline="0" dirty="0"/>
              <a:t>” but realize there are </a:t>
            </a:r>
            <a:r>
              <a:rPr lang="en-US" b="1" baseline="0" dirty="0"/>
              <a:t>maximums</a:t>
            </a:r>
            <a:r>
              <a:rPr lang="en-US" baseline="0" dirty="0"/>
              <a:t> (for superelevation, grade) and </a:t>
            </a:r>
            <a:r>
              <a:rPr lang="en-US" b="1" baseline="0" dirty="0"/>
              <a:t>ranges</a:t>
            </a:r>
            <a:r>
              <a:rPr lang="en-US" baseline="0" dirty="0"/>
              <a:t> ( for cross slopes).  When we say “minimum” – sometimes it refers to all of those.</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Neb. Rev. Stat. </a:t>
            </a:r>
            <a:r>
              <a:rPr lang="en-US" dirty="0"/>
              <a:t>refers to the Nebraska Revised</a:t>
            </a:r>
            <a:r>
              <a:rPr lang="en-US" baseline="0" dirty="0"/>
              <a:t> Statutes</a:t>
            </a:r>
          </a:p>
          <a:p>
            <a:pPr marL="228600" indent="-228600">
              <a:buFont typeface="+mj-lt"/>
              <a:buAutoNum type="alphaLcParenR"/>
            </a:pPr>
            <a:r>
              <a:rPr lang="en-US" b="1" dirty="0"/>
              <a:t>NAC</a:t>
            </a:r>
            <a:r>
              <a:rPr lang="en-US" baseline="0" dirty="0"/>
              <a:t> is the Nebraska Administrative Code.  These are regulations, that have the force of law.  </a:t>
            </a:r>
          </a:p>
          <a:p>
            <a:pPr marL="228600" marR="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The word</a:t>
            </a:r>
            <a:r>
              <a:rPr lang="en-US" dirty="0"/>
              <a:t> “</a:t>
            </a:r>
            <a:r>
              <a:rPr lang="en-US" b="1" dirty="0"/>
              <a:t>Highway</a:t>
            </a:r>
            <a:r>
              <a:rPr lang="en-US" dirty="0"/>
              <a:t>” in</a:t>
            </a:r>
            <a:r>
              <a:rPr lang="en-US" baseline="0" dirty="0"/>
              <a:t> Nebraska law also refers to roads and streets. </a:t>
            </a:r>
            <a:r>
              <a:rPr lang="en-US" sz="1200" b="0" i="0" u="none" strike="noStrike" kern="1200" baseline="0" dirty="0">
                <a:solidFill>
                  <a:schemeClr val="tx1"/>
                </a:solidFill>
                <a:latin typeface="+mn-lt"/>
                <a:ea typeface="+mn-ea"/>
                <a:cs typeface="+mn-cs"/>
              </a:rPr>
              <a:t>Highway means the entire width between the boundary limits of any street, road, avenue, boulevard, or way which is </a:t>
            </a:r>
            <a:r>
              <a:rPr lang="en-US" sz="1200" b="1" i="0" u="none" strike="noStrike" kern="1200" baseline="0" dirty="0">
                <a:solidFill>
                  <a:schemeClr val="tx1"/>
                </a:solidFill>
                <a:latin typeface="+mn-lt"/>
                <a:ea typeface="+mn-ea"/>
                <a:cs typeface="+mn-cs"/>
              </a:rPr>
              <a:t>publicly maintained </a:t>
            </a:r>
            <a:r>
              <a:rPr lang="en-US" sz="1200" b="0" i="0" u="none" strike="noStrike" kern="1200" baseline="0" dirty="0">
                <a:solidFill>
                  <a:schemeClr val="tx1"/>
                </a:solidFill>
                <a:latin typeface="+mn-lt"/>
                <a:ea typeface="+mn-ea"/>
                <a:cs typeface="+mn-cs"/>
              </a:rPr>
              <a:t>when any part is open to the </a:t>
            </a:r>
            <a:r>
              <a:rPr lang="en-US" sz="1200" b="1" i="0" u="none" strike="noStrike" kern="1200" baseline="0" dirty="0">
                <a:solidFill>
                  <a:schemeClr val="tx1"/>
                </a:solidFill>
                <a:latin typeface="+mn-lt"/>
                <a:ea typeface="+mn-ea"/>
                <a:cs typeface="+mn-cs"/>
              </a:rPr>
              <a:t>use of the public </a:t>
            </a:r>
            <a:r>
              <a:rPr lang="en-US" sz="1200" b="0" i="0" u="none" strike="noStrike" kern="1200" baseline="0" dirty="0">
                <a:solidFill>
                  <a:schemeClr val="tx1"/>
                </a:solidFill>
                <a:latin typeface="+mn-lt"/>
                <a:ea typeface="+mn-ea"/>
                <a:cs typeface="+mn-cs"/>
              </a:rPr>
              <a:t>for purposes of vehicular travel. </a:t>
            </a:r>
            <a:endParaRPr lang="en-US" baseline="0" dirty="0"/>
          </a:p>
          <a:p>
            <a:pPr marL="228600" marR="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3R</a:t>
            </a:r>
            <a:r>
              <a:rPr lang="en-US" baseline="0" dirty="0"/>
              <a:t> is short for resurfacing, restoration and rehabilitation.  For more details, see the video dedicated to 3R. </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FC</a:t>
            </a:r>
            <a:r>
              <a:rPr lang="en-US" baseline="0" dirty="0"/>
              <a:t> is Functional Classification.  </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CFR</a:t>
            </a:r>
            <a:r>
              <a:rPr lang="en-US" baseline="0" dirty="0"/>
              <a:t> is the acronym for the Code of Federal Regulations.</a:t>
            </a:r>
            <a:endParaRPr lang="en-US" b="0" dirty="0"/>
          </a:p>
          <a:p>
            <a:endParaRPr lang="en-US" b="1"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2767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Filing a request with the Secretary of the Board starts the process. </a:t>
            </a:r>
          </a:p>
          <a:p>
            <a:endParaRPr lang="en-US" baseline="0" dirty="0"/>
          </a:p>
          <a:p>
            <a:r>
              <a:rPr lang="en-US" baseline="0" dirty="0"/>
              <a:t>The Secretary of the Board must set a hearing date for the request no later than sixty </a:t>
            </a:r>
            <a:r>
              <a:rPr lang="en-US" b="1" baseline="0" dirty="0"/>
              <a:t>(60) days </a:t>
            </a:r>
            <a:r>
              <a:rPr lang="en-US" baseline="0" dirty="0"/>
              <a:t>after the filing of a request that is complete.   The requirements of a complete submittal will be discussed later in this presentation.  </a:t>
            </a:r>
          </a:p>
          <a:p>
            <a:endParaRPr lang="en-US" baseline="0" dirty="0"/>
          </a:p>
          <a:p>
            <a:r>
              <a:rPr lang="en-US" baseline="0" dirty="0"/>
              <a:t>A notice confirming the date is provided to the requesting party at least ten (10) days prior to the hearing.  </a:t>
            </a:r>
          </a:p>
          <a:p>
            <a:endParaRPr lang="en-US" baseline="0" dirty="0"/>
          </a:p>
          <a:p>
            <a:r>
              <a:rPr lang="en-US" baseline="0" dirty="0"/>
              <a:t>As you look at the possibility of up to 60 days until the hearing, note that it is important to identify the need for a relaxation of standards request as soon as you possibly can, and then promptly submit it to the Secretary of the Board. [428 NAC 2-004.01D on page 94]  </a:t>
            </a:r>
          </a:p>
          <a:p>
            <a:endParaRPr lang="en-US" baseline="0" dirty="0"/>
          </a:p>
          <a:p>
            <a:r>
              <a:rPr lang="en-US" baseline="0" dirty="0"/>
              <a:t>That includes planning and designing a work or project.  The need for a request should be determined as early in the design process as possible, hopefully in the preliminary engineering phase.  </a:t>
            </a:r>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1498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0" dirty="0"/>
          </a:p>
          <a:p>
            <a:r>
              <a:rPr lang="en-US" baseline="0" dirty="0"/>
              <a:t>At the hearing, the Board can grant or deny the request, in whole or in part, or continue the hearing to the next Board meeting.  </a:t>
            </a:r>
          </a:p>
          <a:p>
            <a:endParaRPr lang="en-US" baseline="0" dirty="0"/>
          </a:p>
          <a:p>
            <a:r>
              <a:rPr lang="en-US" baseline="0" dirty="0"/>
              <a:t>The Board’s decision can be appealed.  </a:t>
            </a:r>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5053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There are</a:t>
            </a:r>
            <a:r>
              <a:rPr lang="en-US" baseline="0" dirty="0"/>
              <a:t> a minimum of 18 requirements in order to have a complete submission for a request for a relaxation of standards.  These are listed starting at the bottom of page 92, sub parts 1 through 18 ending on page 94.  </a:t>
            </a:r>
          </a:p>
          <a:p>
            <a:endParaRPr lang="en-US" baseline="0" dirty="0"/>
          </a:p>
          <a:p>
            <a:r>
              <a:rPr lang="en-US" baseline="0" dirty="0"/>
              <a:t>There are additional requirements on page 94 for the Scenic-Recreation classification and for Low-water Stream Crossings and Fords in Parts B and C, respectively.  </a:t>
            </a:r>
          </a:p>
          <a:p>
            <a:endParaRPr lang="en-US" baseline="0" dirty="0"/>
          </a:p>
          <a:p>
            <a:r>
              <a:rPr lang="en-US" baseline="0" dirty="0"/>
              <a:t>Whatever the Board grants for a design standard, it becomes the minimum standard for that roadway segment or bridge, until circumstances change.  </a:t>
            </a:r>
          </a:p>
          <a:p>
            <a:endParaRPr lang="en-US" baseline="0" dirty="0"/>
          </a:p>
          <a:p>
            <a:r>
              <a:rPr lang="en-US" baseline="0" dirty="0"/>
              <a:t>This could be a change of traffic patterns and volumes, a change of functional classification and other reasons.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0240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Regarding </a:t>
            </a:r>
            <a:r>
              <a:rPr lang="en-US" b="1" dirty="0"/>
              <a:t>design</a:t>
            </a:r>
            <a:r>
              <a:rPr lang="en-US" dirty="0"/>
              <a:t> standards, 428 NAC 2-001, a relaxation of standards is required if a requirement,</a:t>
            </a:r>
            <a:r>
              <a:rPr lang="en-US" baseline="0" dirty="0"/>
              <a:t> or standard value or range cannot be met because of a </a:t>
            </a:r>
            <a:r>
              <a:rPr lang="en-US" b="1" baseline="0" dirty="0"/>
              <a:t>special hardship</a:t>
            </a:r>
            <a:r>
              <a:rPr lang="en-US" baseline="0" dirty="0"/>
              <a:t>.  </a:t>
            </a:r>
          </a:p>
          <a:p>
            <a:endParaRPr lang="en-US" baseline="0" dirty="0"/>
          </a:p>
          <a:p>
            <a:r>
              <a:rPr lang="en-US" baseline="0" dirty="0"/>
              <a:t>This applies to MDS </a:t>
            </a:r>
          </a:p>
          <a:p>
            <a:pPr marL="171450" indent="-171450">
              <a:buFont typeface="Arial" panose="020B0604020202020204" pitchFamily="34" charset="0"/>
              <a:buChar char="•"/>
            </a:pPr>
            <a:r>
              <a:rPr lang="en-US" baseline="0" dirty="0"/>
              <a:t>tables</a:t>
            </a:r>
          </a:p>
          <a:p>
            <a:pPr marL="171450" indent="-171450">
              <a:buFont typeface="Arial" panose="020B0604020202020204" pitchFamily="34" charset="0"/>
              <a:buChar char="•"/>
            </a:pPr>
            <a:r>
              <a:rPr lang="en-US" baseline="0" dirty="0"/>
              <a:t>notes –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In the notes for county roads and municipal streets standards, [in 428 NAC 2-001.03B (subsection 3, part B)], on pages 47-54, the requirements and standard values are in </a:t>
            </a:r>
            <a:r>
              <a:rPr lang="en-US" b="1" baseline="0" dirty="0"/>
              <a:t>bold font</a:t>
            </a:r>
          </a:p>
          <a:p>
            <a:endParaRPr lang="en-US" baseline="0" dirty="0"/>
          </a:p>
          <a:p>
            <a:r>
              <a:rPr lang="en-US" baseline="0" dirty="0"/>
              <a:t>Anything not in bold font is information and guidance for which it would not be appropriate to request a relaxation of standards</a:t>
            </a:r>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7238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city or county must check with the Local Projects Section, for any Federal-aid project, to see if a Design Exception</a:t>
            </a:r>
            <a:r>
              <a:rPr lang="en-US" baseline="0" dirty="0"/>
              <a:t> is necessary in addition to a Relaxation of Standards.  </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24</a:t>
            </a:fld>
            <a:endParaRPr lang="en-US"/>
          </a:p>
        </p:txBody>
      </p:sp>
    </p:spTree>
    <p:extLst>
      <p:ext uri="{BB962C8B-B14F-4D97-AF65-F5344CB8AC3E}">
        <p14:creationId xmlns:p14="http://schemas.microsoft.com/office/powerpoint/2010/main" val="684977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The penalty for not</a:t>
            </a:r>
            <a:r>
              <a:rPr lang="en-US" baseline="0" dirty="0"/>
              <a:t> meeting standards is a 10% reduction in next year’s Highway Allocation fund distributions.  </a:t>
            </a:r>
          </a:p>
          <a:p>
            <a:endParaRPr lang="en-US" baseline="0" dirty="0"/>
          </a:p>
          <a:p>
            <a:r>
              <a:rPr lang="en-US" baseline="0" dirty="0"/>
              <a:t>If a work or project is funded in part, or entirely, using Federal funds, and does not meet standards, there is a risk of losing some or all of that Federal funding.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concludes</a:t>
            </a:r>
            <a:r>
              <a:rPr lang="en-US" baseline="0" dirty="0"/>
              <a:t> this discussion on Relaxation of Standards, 428 NAC 2-004 </a:t>
            </a: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6241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Nebraska’s Standard Compliance Inspection Procedures, Section 005 of Chapter 2, pages 95-96, allows the NBCS to check construction projects, per §39-2122, </a:t>
            </a:r>
          </a:p>
          <a:p>
            <a:endParaRPr lang="en-US" baseline="0" dirty="0"/>
          </a:p>
          <a:p>
            <a:r>
              <a:rPr lang="en-US" baseline="0" dirty="0"/>
              <a:t>In order to determine that minimum standards of design and construction are being met for any public highway, road or street.  </a:t>
            </a:r>
          </a:p>
          <a:p>
            <a:endParaRPr lang="en-US" baseline="0" dirty="0"/>
          </a:p>
          <a:p>
            <a:r>
              <a:rPr lang="en-US" baseline="0" dirty="0"/>
              <a:t>This could be the result of a complaint, or a request, or just a random check.  </a:t>
            </a:r>
          </a:p>
          <a:p>
            <a:endParaRPr lang="en-US" baseline="0" dirty="0"/>
          </a:p>
          <a:p>
            <a:r>
              <a:rPr lang="en-US" baseline="0" dirty="0"/>
              <a:t>Inspections must be scheduled at least 60 days in advance, and the county or municipality must be notified 20 days prior to the scheduled inspection.  </a:t>
            </a:r>
          </a:p>
          <a:p>
            <a:endParaRPr lang="en-US" baseline="0" dirty="0"/>
          </a:p>
          <a:p>
            <a:r>
              <a:rPr lang="en-US" baseline="0" dirty="0"/>
              <a:t>A report is prepared within 3 working days following the inspection.  </a:t>
            </a:r>
          </a:p>
          <a:p>
            <a:endParaRPr lang="en-US" baseline="0" dirty="0"/>
          </a:p>
          <a:p>
            <a:r>
              <a:rPr lang="en-US" baseline="0" dirty="0"/>
              <a:t>The Board must review standards compliance inspection reports within 60 days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a:t>
            </a:r>
            <a:r>
              <a:rPr lang="en-US" baseline="0" dirty="0"/>
              <a:t> the discussion on Standard Compliance Inspection Procedures, 428 NAC 2-005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0947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are other State and Federal laws and regulations, beyond Title 428, that need to be taken into account when designing and constructing highways, roads and streets.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following slides list some of those laws and regulations.</a:t>
            </a: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9778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aseline="0" dirty="0"/>
          </a:p>
          <a:p>
            <a:r>
              <a:rPr lang="en-US" sz="1600" baseline="0" dirty="0"/>
              <a:t>This screen shows some other laws that may apply, from the Clean Water Act to Endangered Species Act and so on.  It is </a:t>
            </a:r>
            <a:r>
              <a:rPr lang="en-US" sz="1600" dirty="0"/>
              <a:t>not a comprehensive list! </a:t>
            </a:r>
          </a:p>
          <a:p>
            <a:endParaRPr lang="en-US" sz="1600" dirty="0"/>
          </a:p>
          <a:p>
            <a:r>
              <a:rPr lang="en-US" sz="1600" dirty="0"/>
              <a:t>Most</a:t>
            </a:r>
            <a:r>
              <a:rPr lang="en-US" sz="1600" baseline="0" dirty="0"/>
              <a:t> of the laws shown here are Federal, although for some there may be a corollary State law, such as right-of-way acquisition laws.  </a:t>
            </a:r>
          </a:p>
          <a:p>
            <a:endParaRPr lang="en-US" sz="1600" baseline="0" dirty="0"/>
          </a:p>
          <a:p>
            <a:r>
              <a:rPr lang="en-US" sz="1600" baseline="0" dirty="0"/>
              <a:t>Permits may be needed, such as a Corps of Engineers permit or a Floodplain permit. </a:t>
            </a:r>
            <a:endParaRPr lang="en-US" sz="1600" dirty="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8C61FB12-2728-49B5-B735-A2AE5819298D}" type="slidenum">
              <a:rPr lang="en-US" smtClean="0"/>
              <a:pPr/>
              <a:t>28</a:t>
            </a:fld>
            <a:endParaRPr lang="en-US"/>
          </a:p>
        </p:txBody>
      </p:sp>
    </p:spTree>
    <p:extLst>
      <p:ext uri="{BB962C8B-B14F-4D97-AF65-F5344CB8AC3E}">
        <p14:creationId xmlns:p14="http://schemas.microsoft.com/office/powerpoint/2010/main" val="2868318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b="0" i="0" u="none" strike="noStrike" kern="1200" baseline="0" dirty="0">
                <a:solidFill>
                  <a:schemeClr val="tx1"/>
                </a:solidFill>
                <a:latin typeface="+mn-lt"/>
                <a:ea typeface="+mn-ea"/>
                <a:cs typeface="+mn-cs"/>
              </a:rPr>
              <a:t>The Nebraska Engineers and Architects Act needs to be accounted for when designing and constructing public highways, roads and streets.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a public works project involves the practice of engineering and exceeds a threshold dollar amount, </a:t>
            </a:r>
            <a:r>
              <a:rPr lang="en-US" dirty="0">
                <a:effectLst/>
              </a:rPr>
              <a:t>it is a state law to have plans, specifications and estimates prepared, and construction observed by, an engineer</a:t>
            </a:r>
            <a:r>
              <a:rPr lang="en-US" sz="1200" b="0" i="0" u="none" strike="noStrike" kern="1200" baseline="0" dirty="0">
                <a:solidFill>
                  <a:schemeClr val="tx1"/>
                </a:solidFill>
                <a:latin typeface="+mn-lt"/>
                <a:ea typeface="+mn-ea"/>
                <a:cs typeface="+mn-cs"/>
              </a:rPr>
              <a:t> licensed in Nebraska.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practice of engineering is defined, in State statute </a:t>
            </a:r>
            <a:r>
              <a:rPr lang="en-US" dirty="0">
                <a:effectLst/>
              </a:rPr>
              <a:t>81-3421, </a:t>
            </a:r>
            <a:r>
              <a:rPr lang="en-US" dirty="0"/>
              <a:t>as any service or creative work that requires engineering education, training, and experience in the application of special knowledge of the mathematical, physical, and engineering sciences. The services may include, but not be limited to, </a:t>
            </a:r>
            <a:r>
              <a:rPr lang="en-US" b="1" dirty="0"/>
              <a:t>planning, providing studies, designs, drawings, specifications, and other technical submissions, and administering construction contracts</a:t>
            </a:r>
            <a:r>
              <a:rPr lang="en-US" dirty="0"/>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threshold dollar amount is set every fifth year by the Nebraska Board of Engineers and Architects.  Refer to state statute 81-3445.  The current threshold is $109,000.  It is the “complete” amount of the project – design, right-of-way costs, construction, etc.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NOT FOR AUDIO</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 Nebraska Board of Engineers and Architects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215 Centennial Mall South, Suite 400 P.O. Box 95165 Lincoln, Nebraska 68509-5165 </a:t>
            </a:r>
          </a:p>
          <a:p>
            <a:r>
              <a:rPr lang="en-US" sz="1200" b="0" i="0" u="none" strike="noStrike" kern="1200" baseline="0" dirty="0">
                <a:solidFill>
                  <a:schemeClr val="tx1"/>
                </a:solidFill>
                <a:latin typeface="+mn-lt"/>
                <a:ea typeface="+mn-ea"/>
                <a:cs typeface="+mn-cs"/>
              </a:rPr>
              <a:t>Phone: 402.471.2021 Fax: 402.471.0787 </a:t>
            </a:r>
          </a:p>
          <a:p>
            <a:r>
              <a:rPr lang="en-US" sz="1200" b="0" i="0" u="none" strike="noStrike" kern="1200" baseline="0" dirty="0">
                <a:solidFill>
                  <a:schemeClr val="tx1"/>
                </a:solidFill>
                <a:latin typeface="+mn-lt"/>
                <a:ea typeface="+mn-ea"/>
                <a:cs typeface="+mn-cs"/>
              </a:rPr>
              <a:t>Email: nbea.office@nebraska.gov </a:t>
            </a:r>
            <a:endParaRPr lang="en-US" dirty="0"/>
          </a:p>
          <a:p>
            <a:endParaRPr lang="en-US" dirty="0"/>
          </a:p>
          <a:p>
            <a:r>
              <a:rPr lang="en-US" dirty="0"/>
              <a:t>http://www.ea.nebraska.gov/when_do_you_need.html</a:t>
            </a:r>
          </a:p>
          <a:p>
            <a:endParaRPr lang="en-US" dirty="0"/>
          </a:p>
          <a:p>
            <a:r>
              <a:rPr lang="en-US" b="1" dirty="0"/>
              <a:t>Public Works Projects</a:t>
            </a:r>
          </a:p>
          <a:p>
            <a:r>
              <a:rPr lang="en-US" dirty="0"/>
              <a:t>Roads, dams, landfills, bridges, water and wastewater systems must comply with the E&amp;A Regulation Act.</a:t>
            </a:r>
          </a:p>
          <a:p>
            <a:endParaRPr lang="en-US" dirty="0"/>
          </a:p>
          <a:p>
            <a:r>
              <a:rPr lang="en-US" dirty="0"/>
              <a:t>From NBEA’s website (12/29/2015):</a:t>
            </a:r>
          </a:p>
          <a:p>
            <a:r>
              <a:rPr lang="en-US" i="1" dirty="0"/>
              <a:t>Effective July 1, 2014, public works projects which expenditures for the complete project does not exceed $109,000 will be considered exempt from the Act. This was adjusted by the annual Consumer Price Index published by the Federal Bureau of Labor Statistics as required by § 81-3445, § 81-3449 and § 81-3453.</a:t>
            </a:r>
          </a:p>
          <a:p>
            <a:endParaRPr lang="en-US" i="1" dirty="0"/>
          </a:p>
          <a:p>
            <a:r>
              <a:rPr lang="en-US" dirty="0"/>
              <a:t>Licensed architects and professional engineers are required to provide design and construction phase services for all projects regulated under the Nebraska Engineers and Architects Regulation Act. These Include:</a:t>
            </a:r>
          </a:p>
          <a:p>
            <a:pPr marL="171450" indent="-171450">
              <a:buFont typeface="Arial" panose="020B0604020202020204" pitchFamily="34" charset="0"/>
              <a:buChar char="•"/>
            </a:pPr>
            <a:r>
              <a:rPr lang="en-US" dirty="0"/>
              <a:t>Design services including the </a:t>
            </a:r>
            <a:r>
              <a:rPr lang="en-US" b="1" dirty="0"/>
              <a:t>preparation of drawings, plans, specifications</a:t>
            </a:r>
            <a:r>
              <a:rPr lang="en-US" dirty="0"/>
              <a:t>, </a:t>
            </a:r>
            <a:r>
              <a:rPr lang="en-US" b="1" dirty="0"/>
              <a:t>and other documents </a:t>
            </a:r>
            <a:r>
              <a:rPr lang="en-US" dirty="0"/>
              <a:t>that show the features and detail of the project to be constructed.</a:t>
            </a:r>
          </a:p>
          <a:p>
            <a:pPr marL="171450" indent="-171450">
              <a:buFont typeface="Arial" panose="020B0604020202020204" pitchFamily="34" charset="0"/>
              <a:buChar char="•"/>
            </a:pPr>
            <a:r>
              <a:rPr lang="en-US" b="1" dirty="0"/>
              <a:t>Preparation of plans required for the permitting process</a:t>
            </a:r>
            <a:r>
              <a:rPr lang="en-US" dirty="0"/>
              <a:t>. These plans must include a seal, the design professional's signature, and date. Failure to obtain the proper seal may delay the start of your project.</a:t>
            </a:r>
          </a:p>
          <a:p>
            <a:pPr marL="171450" indent="-171450">
              <a:buFont typeface="Arial" panose="020B0604020202020204" pitchFamily="34" charset="0"/>
              <a:buChar char="•"/>
            </a:pPr>
            <a:r>
              <a:rPr lang="en-US" b="1" dirty="0"/>
              <a:t>Construction services </a:t>
            </a:r>
            <a:r>
              <a:rPr lang="en-US" dirty="0"/>
              <a:t>including visits to the project site to determine that the project is being built as designed, and that the processing of technical submissions required of the contractor is being completed.</a:t>
            </a:r>
          </a:p>
          <a:p>
            <a:pPr marL="171450" indent="-171450">
              <a:buFont typeface="Arial" panose="020B0604020202020204" pitchFamily="34" charset="0"/>
              <a:buChar char="•"/>
            </a:pPr>
            <a:endParaRPr lang="en-US" dirty="0"/>
          </a:p>
          <a:p>
            <a:pPr lvl="0"/>
            <a:r>
              <a:rPr lang="en-US" u="sng" baseline="0" dirty="0"/>
              <a:t>NOT FOR AUDIO</a:t>
            </a:r>
            <a:endParaRPr lang="en-US" u="none" baseline="0" dirty="0"/>
          </a:p>
          <a:p>
            <a:r>
              <a:rPr lang="en-US" b="0" dirty="0"/>
              <a:t>9/16/2016 – added the words “involving engineering” after meeting with Jon Wilbeck,</a:t>
            </a:r>
            <a:r>
              <a:rPr lang="en-US" b="0" baseline="0" dirty="0"/>
              <a:t> Executive Director of the NBEA, and LeMoyne Schulz today at NBEA offices.  </a:t>
            </a:r>
          </a:p>
          <a:p>
            <a:endParaRPr lang="en-US" b="0" baseline="0" dirty="0"/>
          </a:p>
          <a:p>
            <a:r>
              <a:rPr lang="en-US" b="0" baseline="0" dirty="0"/>
              <a:t>9/19/2016 e-mail thread with Jon Wilbeck, Exec Dir of NBEA: </a:t>
            </a:r>
          </a:p>
          <a:p>
            <a:r>
              <a:rPr lang="en-US" dirty="0"/>
              <a:t>Jon,</a:t>
            </a:r>
            <a:br>
              <a:rPr lang="en-US" dirty="0"/>
            </a:br>
            <a:r>
              <a:rPr lang="en-US" dirty="0"/>
              <a:t>To confirm my interpretation of 81-3445 regarding the statutory threshold dollar amount ($109,000 currently, I believe), and only referring to engineering and engineers (disregarding architecture and architects in order to keep this short and simple): </a:t>
            </a:r>
            <a:br>
              <a:rPr lang="en-US" dirty="0"/>
            </a:br>
            <a:r>
              <a:rPr lang="en-US" dirty="0">
                <a:effectLst/>
              </a:rPr>
              <a:t>Only those public works projects which exceed the statutory cost threshold and which involve the practice of engineering (81-3421) are required by state law to have plans, specifications and estimates prepared, and construction observed, by a licensed engineer. </a:t>
            </a:r>
            <a:br>
              <a:rPr lang="en-US" dirty="0">
                <a:effectLst/>
              </a:rPr>
            </a:br>
            <a:r>
              <a:rPr lang="en-US" dirty="0">
                <a:effectLst/>
              </a:rPr>
              <a:t>Put another way: </a:t>
            </a:r>
            <a:br>
              <a:rPr lang="en-US" dirty="0">
                <a:effectLst/>
              </a:rPr>
            </a:br>
            <a:r>
              <a:rPr lang="en-US" dirty="0">
                <a:effectLst/>
              </a:rPr>
              <a:t>A public works project which exceeds the statutory cost threshold but does not involve the practice of engineering (81-3421) is not required by state law to have plans, specifications and estimates prepared, or construction observed, by a licensed engineer.   </a:t>
            </a:r>
            <a:br>
              <a:rPr lang="en-US" dirty="0">
                <a:effectLst/>
              </a:rPr>
            </a:br>
            <a:r>
              <a:rPr lang="en-US" dirty="0"/>
              <a:t>Do you think the above statements are correct?  </a:t>
            </a:r>
            <a:br>
              <a:rPr lang="en-US" dirty="0"/>
            </a:br>
            <a:r>
              <a:rPr lang="en-US" dirty="0"/>
              <a:t>I want to be sure the right information is presented in training for statewide highway, road and street standards.  If the above interpretation is correct, even though I cannot speak for NDOR I do believe they will continue to encourage the involvement of licensed engineers in any case especially when it comes to work on structures. </a:t>
            </a:r>
            <a:br>
              <a:rPr lang="en-US" dirty="0"/>
            </a:br>
            <a:r>
              <a:rPr lang="en-US" dirty="0"/>
              <a:t>Thank you, and thanks again for taking the time to meet with LeMoyne and I last Friday.</a:t>
            </a:r>
            <a:br>
              <a:rPr lang="en-US" dirty="0"/>
            </a:br>
            <a:r>
              <a:rPr lang="en-US" dirty="0"/>
              <a:t>Regards,</a:t>
            </a:r>
          </a:p>
          <a:p>
            <a:pPr rtl="0"/>
            <a:r>
              <a:rPr lang="en-US" dirty="0"/>
              <a:t>Jim Wilkinson</a:t>
            </a:r>
          </a:p>
          <a:p>
            <a:r>
              <a:rPr lang="en-US" sz="1200" kern="1200" dirty="0">
                <a:solidFill>
                  <a:schemeClr val="tx1"/>
                </a:solidFill>
                <a:effectLst/>
                <a:latin typeface="+mn-lt"/>
                <a:ea typeface="+mn-ea"/>
                <a:cs typeface="+mn-cs"/>
              </a:rPr>
              <a:t>Jim,</a:t>
            </a:r>
            <a:endParaRPr lang="en-US" dirty="0"/>
          </a:p>
          <a:p>
            <a:r>
              <a:rPr lang="en-US" sz="1200" b="1" kern="1200" dirty="0">
                <a:solidFill>
                  <a:schemeClr val="tx1"/>
                </a:solidFill>
                <a:effectLst/>
                <a:latin typeface="+mn-lt"/>
                <a:ea typeface="+mn-ea"/>
                <a:cs typeface="+mn-cs"/>
              </a:rPr>
              <a:t>Both those statements appear to me to be correct</a:t>
            </a:r>
            <a:r>
              <a:rPr lang="en-US" sz="1200" kern="1200" dirty="0">
                <a:solidFill>
                  <a:schemeClr val="tx1"/>
                </a:solidFill>
                <a:effectLst/>
                <a:latin typeface="+mn-lt"/>
                <a:ea typeface="+mn-ea"/>
                <a:cs typeface="+mn-cs"/>
              </a:rPr>
              <a:t>.</a:t>
            </a:r>
            <a:endParaRPr lang="en-US" dirty="0"/>
          </a:p>
          <a:p>
            <a:r>
              <a:rPr lang="en-US" sz="1200" kern="1200" dirty="0">
                <a:solidFill>
                  <a:schemeClr val="tx1"/>
                </a:solidFill>
                <a:effectLst/>
                <a:latin typeface="+mn-lt"/>
                <a:ea typeface="+mn-ea"/>
                <a:cs typeface="+mn-cs"/>
              </a:rPr>
              <a:t>-  Jon Wilbeck</a:t>
            </a:r>
            <a:endParaRPr lang="en-US" dirty="0"/>
          </a:p>
          <a:p>
            <a:r>
              <a:rPr lang="en-US" sz="1200" kern="1200" dirty="0">
                <a:solidFill>
                  <a:schemeClr val="tx1"/>
                </a:solidFill>
                <a:effectLst/>
                <a:latin typeface="+mn-lt"/>
                <a:ea typeface="+mn-ea"/>
                <a:cs typeface="+mn-cs"/>
              </a:rPr>
              <a:t>   Executive Director</a:t>
            </a:r>
            <a:endParaRPr lang="en-US" dirty="0"/>
          </a:p>
          <a:p>
            <a:r>
              <a:rPr lang="en-US" sz="1200" kern="1200" dirty="0">
                <a:solidFill>
                  <a:schemeClr val="tx1"/>
                </a:solidFill>
                <a:effectLst/>
                <a:latin typeface="+mn-lt"/>
                <a:ea typeface="+mn-ea"/>
                <a:cs typeface="+mn-cs"/>
              </a:rPr>
              <a:t>   Nebraska Board of Engineers and Architects</a:t>
            </a:r>
            <a:endParaRPr lang="en-US" dirty="0"/>
          </a:p>
          <a:p>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3"/>
              </a:rPr>
              <a:t>402-471-3060</a:t>
            </a:r>
            <a:r>
              <a:rPr lang="en-US" sz="1200"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hlinkClick r:id="rId4"/>
              </a:rPr>
              <a:t>jon.wilbeck@nebraska.gov</a:t>
            </a:r>
            <a:endParaRPr lang="en-US" dirty="0"/>
          </a:p>
          <a:p>
            <a:endParaRPr lang="en-US" b="0" dirty="0"/>
          </a:p>
          <a:p>
            <a:r>
              <a:rPr lang="en-US" b="0" u="sng" dirty="0"/>
              <a:t>STATUTE REFERENCES</a:t>
            </a:r>
          </a:p>
          <a:p>
            <a:r>
              <a:rPr lang="en-US" b="0" dirty="0"/>
              <a:t>81-3421. </a:t>
            </a:r>
          </a:p>
          <a:p>
            <a:r>
              <a:rPr lang="en-US" b="0" dirty="0"/>
              <a:t>Practice of engineering, defined.</a:t>
            </a:r>
          </a:p>
          <a:p>
            <a:r>
              <a:rPr lang="en-US" dirty="0"/>
              <a:t>(1) Practice of engineering means any service or creative work that requires engineering education, training, and experience in the application of special knowledge of the mathematical, physical, and engineering sciences. The services may include, but not be limited to, </a:t>
            </a:r>
            <a:r>
              <a:rPr lang="en-US" b="1" dirty="0"/>
              <a:t>planning, providing studies, designs, drawings, specifications, and other technical submissions, and administering construction contracts</a:t>
            </a:r>
            <a:r>
              <a:rPr lang="en-US" dirty="0"/>
              <a:t>. The practice of engineering does not include the practice of architecture.</a:t>
            </a:r>
          </a:p>
          <a:p>
            <a:endParaRPr lang="en-US" b="1" dirty="0"/>
          </a:p>
          <a:p>
            <a:endParaRPr lang="en-US" b="1" dirty="0"/>
          </a:p>
          <a:p>
            <a:r>
              <a:rPr lang="en-US" b="0" dirty="0"/>
              <a:t>81-3445. </a:t>
            </a:r>
          </a:p>
          <a:p>
            <a:r>
              <a:rPr lang="en-US" b="0" dirty="0"/>
              <a:t>State and political subdivisions; construction projects.</a:t>
            </a:r>
          </a:p>
          <a:p>
            <a:r>
              <a:rPr lang="en-US" dirty="0"/>
              <a:t>Except as otherwise provided in this section and sections </a:t>
            </a:r>
            <a:r>
              <a:rPr lang="en-US" dirty="0">
                <a:hlinkClick r:id="rId5"/>
              </a:rPr>
              <a:t>81-3449</a:t>
            </a:r>
            <a:r>
              <a:rPr lang="en-US" dirty="0"/>
              <a:t> and </a:t>
            </a:r>
            <a:r>
              <a:rPr lang="en-US" dirty="0">
                <a:hlinkClick r:id="rId6"/>
              </a:rPr>
              <a:t>81-3453</a:t>
            </a:r>
            <a:r>
              <a:rPr lang="en-US" dirty="0"/>
              <a:t>, the state and its political subdivisions shall not engage in the construction of any public works </a:t>
            </a:r>
            <a:r>
              <a:rPr lang="en-US" b="1" dirty="0"/>
              <a:t>involving</a:t>
            </a:r>
            <a:r>
              <a:rPr lang="en-US" dirty="0"/>
              <a:t> architecture or engineering unless the plans, specifications, and estimates have been prepared and the construction has been observed by an architect, a professional engineer, or a person under the direct supervision of an architect, professional engineer, or those under the direct supervision of an architect or professional engineer. This section shall not apply to any public work in which the contemplated expenditure for the complete project does not exceed one hundred thousand dollars. The board shall adjust the dollar amount in this section every fifth year. The first such adjustment after August 27, 2011, shall be effective on July 1, 2014. The adjusted amount shall be equal to the then current amount adjusted by the cumulative percentage change in the Consumer Price Index for All Urban Consumers published by the Federal Bureau of Labor Statistics for the five-year period preceding the adjustment date. The amount shall be rounded to the next highest one-thousand-dollar amount.</a:t>
            </a:r>
          </a:p>
          <a:p>
            <a:r>
              <a:rPr lang="en-US" b="1" dirty="0"/>
              <a:t>Source</a:t>
            </a:r>
          </a:p>
          <a:p>
            <a:r>
              <a:rPr lang="en-US" dirty="0"/>
              <a:t>Laws 1997, LB 622, § 45; </a:t>
            </a:r>
          </a:p>
          <a:p>
            <a:r>
              <a:rPr lang="en-US" dirty="0">
                <a:hlinkClick r:id="rId7"/>
              </a:rPr>
              <a:t>Laws 1999, LB 253, § 2; </a:t>
            </a:r>
            <a:endParaRPr lang="en-US" dirty="0"/>
          </a:p>
          <a:p>
            <a:r>
              <a:rPr lang="en-US" dirty="0">
                <a:hlinkClick r:id="rId8"/>
              </a:rPr>
              <a:t>Laws 2004, LB 599, § 2; </a:t>
            </a:r>
            <a:endParaRPr lang="en-US" dirty="0"/>
          </a:p>
          <a:p>
            <a:r>
              <a:rPr lang="en-US" dirty="0">
                <a:hlinkClick r:id="rId9"/>
              </a:rPr>
              <a:t>Laws 2011, LB45, § 11.</a:t>
            </a:r>
            <a:endParaRPr lang="en-US" dirty="0"/>
          </a:p>
          <a:p>
            <a:pPr marL="171450" indent="-171450">
              <a:buFont typeface="Arial" panose="020B0604020202020204" pitchFamily="34" charset="0"/>
              <a:buChar char="•"/>
            </a:pPr>
            <a:endParaRPr lang="en-US" dirty="0"/>
          </a:p>
          <a:p>
            <a:r>
              <a:rPr lang="en-US" b="0" dirty="0"/>
              <a:t>81-3453. </a:t>
            </a:r>
          </a:p>
          <a:p>
            <a:r>
              <a:rPr lang="en-US" b="0" dirty="0"/>
              <a:t>Practice of engineering; exempted activities.</a:t>
            </a:r>
          </a:p>
          <a:p>
            <a:r>
              <a:rPr lang="en-US" dirty="0"/>
              <a:t>The provisions of the Engineers and Architects Regulation Act regulating the practice of engineering do not apply to the following activities:</a:t>
            </a:r>
          </a:p>
          <a:p>
            <a:r>
              <a:rPr lang="en-US" dirty="0"/>
              <a:t>(1) The construction, remodeling, alteration, or renovation of a detached single-family through four-family dwelling of less than five thousand square feet above grade finished space. Any detached or attached sheds, storage buildings, and garages incidental to the dwelling are not included in the tabulation of finished space. Such exemption may be increased by rule and regulation of the board adopted pursuant to the Negotiated Rulemaking Act but shall not exceed the Type V, column B, limitations set forth by the allowable height and building areas table in the state building code adopted in section </a:t>
            </a:r>
            <a:r>
              <a:rPr lang="en-US" dirty="0">
                <a:hlinkClick r:id="rId10"/>
              </a:rPr>
              <a:t>71-6403</a:t>
            </a:r>
            <a:r>
              <a:rPr lang="en-US" dirty="0"/>
              <a:t>;</a:t>
            </a:r>
          </a:p>
          <a:p>
            <a:r>
              <a:rPr lang="en-US" dirty="0"/>
              <a:t>(2) The construction, remodeling, alteration, or renovation of a one-story commercial or industrial building or structure of less than five thousand square feet above grade finished space which does not exceed thirty feet in height unless such building or structure, or the remodeling or repairing thereof, provides for the employment, housing, or assembly of twenty or more persons. Any detached or attached sheds, storage buildings, and garages incidental to the building or structure are not included in the tabulation of finished space. Such exemption may be increased by rule and regulation of the board adopted pursuant to the Negotiated Rulemaking Act but shall not exceed the Type V, column B, limitations set forth by the allowable height and building areas table in the state building code adopted in section </a:t>
            </a:r>
            <a:r>
              <a:rPr lang="en-US" dirty="0">
                <a:hlinkClick r:id="rId10"/>
              </a:rPr>
              <a:t>71-6403</a:t>
            </a:r>
            <a:r>
              <a:rPr lang="en-US" dirty="0"/>
              <a:t>;</a:t>
            </a:r>
          </a:p>
          <a:p>
            <a:r>
              <a:rPr lang="en-US" dirty="0"/>
              <a:t>(3) The construction, remodeling, alteration, or renovation of farm buildings, including barns, silos, sheds, or housing for farm equipment and machinery, livestock, poultry, or storage and if the structures are designed to be occupied by no more than twenty persons. Such exemption may be increased by rule and regulation of the board adopted pursuant to the Negotiated Rulemaking Act but shall not exceed the Type V, column B, limitations set forth by the allowable height and building areas table in the state building code adopted in section </a:t>
            </a:r>
            <a:r>
              <a:rPr lang="en-US" dirty="0">
                <a:hlinkClick r:id="rId10"/>
              </a:rPr>
              <a:t>71-6403</a:t>
            </a:r>
            <a:r>
              <a:rPr lang="en-US" dirty="0"/>
              <a:t>;</a:t>
            </a:r>
          </a:p>
          <a:p>
            <a:r>
              <a:rPr lang="en-US" dirty="0"/>
              <a:t>(4) </a:t>
            </a:r>
            <a:r>
              <a:rPr lang="en-US" b="1" dirty="0"/>
              <a:t>Any public works project </a:t>
            </a:r>
            <a:r>
              <a:rPr lang="en-US" dirty="0"/>
              <a:t>with contemplated expenditures for the completed project that do not exceed one hundred thousand dollars. The board shall adjust the dollar amount in this subdivision every fifth year. The first such adjustment after August 27, 2011, shall be effective on July 1, 2014. The adjusted amount shall be equal to the then current amount adjusted by the cumulative percentage change in the Consumer Price Index for All Urban Consumers published by the Federal Bureau of Labor Statistics for the five-year period preceding the adjustment date. The amount shall be rounded to the next highest one-thousand-dollar amount;</a:t>
            </a:r>
          </a:p>
          <a:p>
            <a:r>
              <a:rPr lang="en-US" dirty="0"/>
              <a:t>(5) Any </a:t>
            </a:r>
            <a:r>
              <a:rPr lang="en-US" b="1" dirty="0"/>
              <a:t>alteration, renovation, or remodeling of a building </a:t>
            </a:r>
            <a:r>
              <a:rPr lang="en-US" dirty="0"/>
              <a:t>if the alteration, renovation, or remodeling </a:t>
            </a:r>
            <a:r>
              <a:rPr lang="en-US" b="1" dirty="0"/>
              <a:t>does not affect </a:t>
            </a:r>
            <a:r>
              <a:rPr lang="en-US" b="0" dirty="0"/>
              <a:t>architectural or </a:t>
            </a:r>
            <a:r>
              <a:rPr lang="en-US" b="1" dirty="0"/>
              <a:t>engineering safety features of the building;</a:t>
            </a:r>
          </a:p>
          <a:p>
            <a:r>
              <a:rPr lang="en-US" dirty="0"/>
              <a:t>(6) The teaching, including research and service, of engineering subjects in a college or university offering an ABET-accredited engineering curriculum of four years or more;</a:t>
            </a:r>
          </a:p>
          <a:p>
            <a:r>
              <a:rPr lang="en-US" dirty="0"/>
              <a:t>(7) A public service provider or an organization who employs a licensee performing professional services for itself;</a:t>
            </a:r>
          </a:p>
          <a:p>
            <a:r>
              <a:rPr lang="en-US" dirty="0"/>
              <a:t>(8) The practice by a qualified member of another legally recognized profession who is otherwise licensed or certified by this state or any political subdivision to perform services consistent with the laws of this state, the training, and the code of ethics of such profession, if such qualified member does not represent himself or herself to be practicing engineering and does not represent himself or herself to be a professional engineer;</a:t>
            </a:r>
          </a:p>
          <a:p>
            <a:r>
              <a:rPr lang="en-US" dirty="0"/>
              <a:t>(9) The offer to practice engineering by a person not a resident of and having no established place of business in this state if the person is legally qualified by licensure to practice engineering in his or her own state or country. The person shall make application to the board in writing and after payment of a fee established by the board may be granted a temporary permit for a definite period of time not to exceed one year to do a specific job. No right to practice engineering accrues to such applicant with respect to any other work not set forth in the permit;</a:t>
            </a:r>
          </a:p>
          <a:p>
            <a:r>
              <a:rPr lang="en-US" dirty="0"/>
              <a:t>(10) The work of an employee or a subordinate of a person holding a certificate of licensure under the Engineers and Architects Regulation Act or an employee of a person practicing lawfully under subdivision (9) of this section if the work is done under the direct supervision of a person holding a certificate of licensure or a person practicing lawfully under such subdivision;</a:t>
            </a:r>
          </a:p>
          <a:p>
            <a:r>
              <a:rPr lang="en-US" dirty="0"/>
              <a:t>(11) Those services ordinarily performed by subordinates under direct supervision of a professional engineer or those commonly designated as locomotive, stationary, marine operating engineers, power plant operating engineers, or manufacturers who supervise the operation of or operate machinery or equipment or who supervise construction within their own plant;</a:t>
            </a:r>
          </a:p>
          <a:p>
            <a:r>
              <a:rPr lang="en-US" dirty="0"/>
              <a:t>(12) Financial institutions making disbursements of funds in connection with construction projects;</a:t>
            </a:r>
          </a:p>
          <a:p>
            <a:r>
              <a:rPr lang="en-US" dirty="0"/>
              <a:t>(13) Earthmoving and related work associated with soil and water conservation practices performed on farmland or any land owned by a political subdivision that is not subject to a permit from the Department of Natural Resources or for work related to livestock waste facilities that are not subject to a permit by the Department of Environmental Quality;</a:t>
            </a:r>
          </a:p>
          <a:p>
            <a:r>
              <a:rPr lang="en-US" dirty="0"/>
              <a:t>(14) The work of employees and agents of a political subdivision or a nonprofit entity organized for the purpose of furnishing electrical service performing, in accordance with other requirements of law, their customary duties in the administration and enforcement of codes, permit programs, and land-use regulations and their customary duties in utility and public works construction, operation, and maintenance;</a:t>
            </a:r>
          </a:p>
          <a:p>
            <a:r>
              <a:rPr lang="en-US" dirty="0"/>
              <a:t>(15) Work performed exclusively in the exploration for and development of energy resources and base, precious, and nonprecious minerals, including sand, gravel, and aggregate, which does not have a substantial impact upon public health, safety, and welfare, as determined by the board, or require the submission of reports or documents to public agencies;</a:t>
            </a:r>
          </a:p>
          <a:p>
            <a:r>
              <a:rPr lang="en-US" dirty="0"/>
              <a:t>(16) The construction of water wells as defined in section </a:t>
            </a:r>
            <a:r>
              <a:rPr lang="en-US" dirty="0">
                <a:hlinkClick r:id="rId11"/>
              </a:rPr>
              <a:t>46-1212</a:t>
            </a:r>
            <a:r>
              <a:rPr lang="en-US" dirty="0"/>
              <a:t>, the installation of pumps and pumping equipment into water wells, and the decommissioning of water wells, unless such construction, installation, or decommissioning is required by the owner thereof to be designed or supervised by an engineer or unless legal requirements are imposed upon the owner of a water well as a part of a public water supply;</a:t>
            </a:r>
          </a:p>
          <a:p>
            <a:r>
              <a:rPr lang="en-US" dirty="0"/>
              <a:t>(17) Work performed in the exploration, development, and production of oil and gas or before the Nebraska Oil and Gas Conservation Commission; and</a:t>
            </a:r>
          </a:p>
          <a:p>
            <a:r>
              <a:rPr lang="en-US" dirty="0"/>
              <a:t>(18) Siting, layout, construction, and reconstruction of a private onsite wastewater treatment system with a maximum flow from the facility of one thousand gallons of domestic wastewater per day if such system meets all of the conditions required pursuant to the Private Onsite Wastewater Treatment System Contractors Certification and System Registration Act unless the siting, layout, construction, or reconstruction by an engineer is required by the Department of Environmental Quality, mandated by law or rules and regulations imposed upon the owner of the system, or required by the owner.</a:t>
            </a:r>
          </a:p>
          <a:p>
            <a:r>
              <a:rPr lang="en-US" b="1" dirty="0"/>
              <a:t>Source</a:t>
            </a:r>
          </a:p>
          <a:p>
            <a:r>
              <a:rPr lang="en-US" dirty="0"/>
              <a:t>Laws 1997, LB 622, § 53; </a:t>
            </a:r>
          </a:p>
          <a:p>
            <a:r>
              <a:rPr lang="en-US" dirty="0">
                <a:hlinkClick r:id="rId7"/>
              </a:rPr>
              <a:t>Laws 1999, LB 253, § 4; </a:t>
            </a:r>
            <a:endParaRPr lang="en-US" dirty="0"/>
          </a:p>
          <a:p>
            <a:r>
              <a:rPr lang="en-US" dirty="0">
                <a:hlinkClick r:id="rId12"/>
              </a:rPr>
              <a:t>Laws 1999, LB 440, § 2; </a:t>
            </a:r>
            <a:endParaRPr lang="en-US" dirty="0"/>
          </a:p>
          <a:p>
            <a:r>
              <a:rPr lang="en-US" dirty="0">
                <a:hlinkClick r:id="rId13"/>
              </a:rPr>
              <a:t>Laws 2000, LB 900, § 252; </a:t>
            </a:r>
            <a:endParaRPr lang="en-US" dirty="0"/>
          </a:p>
          <a:p>
            <a:r>
              <a:rPr lang="en-US" dirty="0">
                <a:hlinkClick r:id="rId14"/>
              </a:rPr>
              <a:t>Laws 2003, LB 94, § 19; </a:t>
            </a:r>
            <a:endParaRPr lang="en-US" dirty="0"/>
          </a:p>
          <a:p>
            <a:r>
              <a:rPr lang="en-US" dirty="0">
                <a:hlinkClick r:id="rId8"/>
              </a:rPr>
              <a:t>Laws 2004, LB 599, § 5; </a:t>
            </a:r>
            <a:endParaRPr lang="en-US" dirty="0"/>
          </a:p>
          <a:p>
            <a:r>
              <a:rPr lang="en-US" dirty="0">
                <a:hlinkClick r:id="rId9"/>
              </a:rPr>
              <a:t>Laws 2011, LB45, § 17; </a:t>
            </a:r>
            <a:endParaRPr lang="en-US" dirty="0"/>
          </a:p>
          <a:p>
            <a:r>
              <a:rPr lang="en-US" dirty="0">
                <a:hlinkClick r:id="rId15"/>
              </a:rPr>
              <a:t>Laws 2015, LB23, § 48. </a:t>
            </a:r>
            <a:endParaRPr lang="en-US"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4892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i="1" dirty="0"/>
              <a:t>8/4/2019 Updated. </a:t>
            </a:r>
            <a:endParaRPr lang="en-US" baseline="0" dirty="0"/>
          </a:p>
          <a:p>
            <a:endParaRPr lang="en-US" baseline="0" dirty="0"/>
          </a:p>
          <a:p>
            <a:r>
              <a:rPr lang="en-US" baseline="0" dirty="0"/>
              <a:t>Next is a brief overview of Section 001, the Minimum Design Standards, </a:t>
            </a:r>
            <a:r>
              <a:rPr lang="en-US" i="1" baseline="0" dirty="0"/>
              <a:t>of 428 NAC Chapter 2</a:t>
            </a:r>
            <a:r>
              <a:rPr lang="en-US" baseline="0" dirty="0"/>
              <a:t>.</a:t>
            </a:r>
          </a:p>
          <a:p>
            <a:endParaRPr lang="en-US" baseline="0" dirty="0"/>
          </a:p>
          <a:p>
            <a:r>
              <a:rPr lang="en-US" strike="sngStrike" baseline="0" dirty="0"/>
              <a:t>For more information on the Minimum Design Standards, proceed to the next video. </a:t>
            </a:r>
            <a:r>
              <a:rPr lang="en-US" i="1" strike="noStrike" baseline="0" dirty="0"/>
              <a:t>(the second audio media deleted)</a:t>
            </a:r>
            <a:endParaRPr lang="en-US" i="1" strike="sngStrike" baseline="0" dirty="0"/>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3469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8" y="4658264"/>
            <a:ext cx="5784011" cy="3692106"/>
          </a:xfrm>
          <a:prstGeom prst="rect">
            <a:avLst/>
          </a:prstGeom>
          <a:noFill/>
        </p:spPr>
        <p:txBody>
          <a:bodyPr wrap="square" anchor="t"/>
          <a:lstStyle>
            <a:lvl1pPr lvl="0">
              <a:defRPr/>
            </a:lvl1pPr>
          </a:lstStyle>
          <a:p>
            <a:r>
              <a:rPr lang="en-US" baseline="0" dirty="0"/>
              <a:t>This final segment is a short review of what was discussed in this video, with questions.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it comes time to answering a review question, you have the option of pausing the video before the answer is given.  </a:t>
            </a:r>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30</a:t>
            </a:fld>
            <a:endParaRPr lang="en-US"/>
          </a:p>
        </p:txBody>
      </p:sp>
    </p:spTree>
    <p:extLst>
      <p:ext uri="{BB962C8B-B14F-4D97-AF65-F5344CB8AC3E}">
        <p14:creationId xmlns:p14="http://schemas.microsoft.com/office/powerpoint/2010/main" val="2061814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State law assigns which responsibility or responsibilities to the NBCS?  </a:t>
            </a:r>
          </a:p>
          <a:p>
            <a:endParaRPr lang="en-US" baseline="0" dirty="0"/>
          </a:p>
          <a:p>
            <a:r>
              <a:rPr lang="en-US" baseline="0" dirty="0"/>
              <a:t>Answer: 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31</a:t>
            </a:fld>
            <a:endParaRPr lang="en-US"/>
          </a:p>
        </p:txBody>
      </p:sp>
    </p:spTree>
    <p:extLst>
      <p:ext uri="{BB962C8B-B14F-4D97-AF65-F5344CB8AC3E}">
        <p14:creationId xmlns:p14="http://schemas.microsoft.com/office/powerpoint/2010/main" val="3117416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8" y="4658264"/>
            <a:ext cx="5784011" cy="3692106"/>
          </a:xfrm>
          <a:prstGeom prst="rect">
            <a:avLst/>
          </a:prstGeom>
          <a:noFill/>
        </p:spPr>
        <p:txBody>
          <a:bodyPr wrap="square" anchor="t"/>
          <a:lstStyle>
            <a:lvl1pPr lvl="0">
              <a:defRPr/>
            </a:lvl1pPr>
          </a:lstStyle>
          <a:p>
            <a:pPr marL="285750" lvl="0" indent="-285750">
              <a:buAutoNum type="romanLcPeriod"/>
            </a:pPr>
            <a:r>
              <a:rPr lang="en-US" baseline="0" dirty="0"/>
              <a:t>False.  Maintenance applies to all elements of a highway, road or street. </a:t>
            </a:r>
            <a:r>
              <a:rPr lang="en-US" sz="1200" b="0" i="0" u="none" strike="noStrike" kern="1200" baseline="0" dirty="0">
                <a:solidFill>
                  <a:schemeClr val="tx1"/>
                </a:solidFill>
                <a:latin typeface="+mn-lt"/>
                <a:ea typeface="+mn-ea"/>
                <a:cs typeface="+mn-cs"/>
              </a:rPr>
              <a:t>Including surface, shoulders, roadsides, traffic control devices, structures, waterways, and drainage facilities </a:t>
            </a:r>
            <a:endParaRPr lang="en-US" baseline="0" dirty="0"/>
          </a:p>
          <a:p>
            <a:pPr marL="285750" lvl="0" indent="-285750">
              <a:buAutoNum type="romanLcPeriod"/>
            </a:pPr>
            <a:r>
              <a:rPr lang="en-US" baseline="0" dirty="0"/>
              <a:t>True.  It is true for any functional classification above Local – which means Collector, Other Arterial, Major Arterial, Expressway and Interstate.   It may also apply to Federal-aid projects.  </a:t>
            </a:r>
          </a:p>
          <a:p>
            <a:pPr marL="285750" lvl="0" indent="-285750">
              <a:buAutoNum type="romanLcPeriod"/>
            </a:pPr>
            <a:r>
              <a:rPr lang="en-US" baseline="0" dirty="0"/>
              <a:t>False.  The threshold amount, $109.000 as of December, 2016, applies to the entire project cost including but not limited to design, right-of-way acquisition costs, utility relocation costs, construction and construction inspection. </a:t>
            </a: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32</a:t>
            </a:fld>
            <a:endParaRPr lang="en-US"/>
          </a:p>
        </p:txBody>
      </p:sp>
    </p:spTree>
    <p:extLst>
      <p:ext uri="{BB962C8B-B14F-4D97-AF65-F5344CB8AC3E}">
        <p14:creationId xmlns:p14="http://schemas.microsoft.com/office/powerpoint/2010/main" val="1770065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168879" y="4744527"/>
            <a:ext cx="4317521" cy="2087594"/>
          </a:xfrm>
          <a:prstGeom prst="rect">
            <a:avLst/>
          </a:prstGeom>
          <a:noFill/>
        </p:spPr>
        <p:txBody>
          <a:bodyPr wrap="square" anchor="t"/>
          <a:lstStyle>
            <a:lvl1pPr lvl="0">
              <a:defRPr/>
            </a:lvl1pPr>
          </a:lstStyle>
          <a:p>
            <a:pPr marL="0" indent="0">
              <a:buNone/>
            </a:pPr>
            <a:r>
              <a:rPr lang="en-US" baseline="0" dirty="0"/>
              <a:t>This video provided information on the NBCS Standards, which is addressed in State Law and also in the rule and regulation Title 428 Chapter 2, </a:t>
            </a:r>
          </a:p>
          <a:p>
            <a:pPr marL="0" indent="0">
              <a:buNone/>
            </a:pPr>
            <a:endParaRPr lang="en-US" baseline="0" dirty="0"/>
          </a:p>
          <a:p>
            <a:pPr marL="228600" indent="-228600">
              <a:buFont typeface="+mj-lt"/>
              <a:buAutoNum type="arabicPeriod"/>
            </a:pPr>
            <a:r>
              <a:rPr lang="en-US" baseline="0" dirty="0"/>
              <a:t>This includes – A brief overview of Minimum Design Standards, and detailed presentations on</a:t>
            </a:r>
          </a:p>
          <a:p>
            <a:pPr marL="228600" indent="-228600">
              <a:buFont typeface="+mj-lt"/>
              <a:buAutoNum type="arabicPeriod"/>
            </a:pPr>
            <a:r>
              <a:rPr lang="en-US" baseline="0" dirty="0"/>
              <a:t>Construction Standards</a:t>
            </a:r>
          </a:p>
          <a:p>
            <a:pPr marL="228600" indent="-228600">
              <a:buFont typeface="+mj-lt"/>
              <a:buAutoNum type="arabicPeriod"/>
            </a:pPr>
            <a:r>
              <a:rPr lang="en-US" baseline="0" dirty="0"/>
              <a:t>Minimum Maintenance Standards</a:t>
            </a:r>
          </a:p>
          <a:p>
            <a:pPr marL="228600" indent="-228600">
              <a:buFont typeface="+mj-lt"/>
              <a:buAutoNum type="arabicPeriod"/>
            </a:pPr>
            <a:r>
              <a:rPr lang="en-US" baseline="0" dirty="0"/>
              <a:t>Relaxation of Standards</a:t>
            </a:r>
          </a:p>
          <a:p>
            <a:pPr marL="228600" indent="-228600">
              <a:buFont typeface="+mj-lt"/>
              <a:buAutoNum type="arabicPeriod"/>
            </a:pPr>
            <a:r>
              <a:rPr lang="en-US" baseline="0" dirty="0"/>
              <a:t>And Standard Compliance Inspection Procedures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More Details on Minimum Design Standards are presented in the videos following this one.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This video also briefly addressed some other State and Federal laws and regulations, beyond Title 428, that need to be taken into account when designing and constructing highways, roads and streets.  </a:t>
            </a:r>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33</a:t>
            </a:fld>
            <a:endParaRPr lang="en-US"/>
          </a:p>
        </p:txBody>
      </p:sp>
    </p:spTree>
    <p:extLst>
      <p:ext uri="{BB962C8B-B14F-4D97-AF65-F5344CB8AC3E}">
        <p14:creationId xmlns:p14="http://schemas.microsoft.com/office/powerpoint/2010/main" val="172087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Standard</a:t>
            </a:r>
            <a:r>
              <a:rPr lang="en-US" baseline="0" dirty="0"/>
              <a:t> can be defined as A level of quality, or attainment, </a:t>
            </a:r>
          </a:p>
          <a:p>
            <a:endParaRPr lang="en-US" baseline="0" dirty="0"/>
          </a:p>
          <a:p>
            <a:r>
              <a:rPr lang="en-US" baseline="0" dirty="0"/>
              <a:t>Or an ideal or basis in terms of which something can be evaluated or judged.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4</a:t>
            </a:fld>
            <a:endParaRPr lang="en-US"/>
          </a:p>
        </p:txBody>
      </p:sp>
    </p:spTree>
    <p:extLst>
      <p:ext uri="{BB962C8B-B14F-4D97-AF65-F5344CB8AC3E}">
        <p14:creationId xmlns:p14="http://schemas.microsoft.com/office/powerpoint/2010/main" val="1626022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0" baseline="0" dirty="0"/>
              <a:t>The NBCS expresses the level, ideal, or basis, as </a:t>
            </a:r>
            <a:r>
              <a:rPr lang="en-US" b="1" baseline="0" dirty="0"/>
              <a:t>attributes</a:t>
            </a:r>
            <a:r>
              <a:rPr lang="en-US" b="0" baseline="0" dirty="0"/>
              <a:t>, mostly as </a:t>
            </a:r>
            <a:r>
              <a:rPr lang="en-US" b="1" baseline="0" dirty="0"/>
              <a:t>key criteria</a:t>
            </a:r>
            <a:r>
              <a:rPr lang="en-US" b="0" baseline="0" dirty="0"/>
              <a:t>, and sets </a:t>
            </a:r>
            <a:r>
              <a:rPr lang="en-US" b="1" baseline="0" dirty="0"/>
              <a:t>values</a:t>
            </a:r>
            <a:r>
              <a:rPr lang="en-US" b="0" baseline="0" dirty="0"/>
              <a:t> for each criteria depending on the general category (urban or rural), functional classification and other factors</a:t>
            </a:r>
            <a:r>
              <a:rPr lang="en-US" b="1" baseline="0" dirty="0"/>
              <a:t>.  </a:t>
            </a:r>
          </a:p>
          <a:p>
            <a:endParaRPr lang="en-US" b="1" baseline="0" dirty="0"/>
          </a:p>
          <a:p>
            <a:r>
              <a:rPr lang="en-US" b="0" u="sng" baseline="0" dirty="0"/>
              <a:t>NOT FOR AUDIO</a:t>
            </a:r>
          </a:p>
          <a:p>
            <a:endParaRPr lang="en-US" b="1" baseline="0" dirty="0"/>
          </a:p>
          <a:p>
            <a:r>
              <a:rPr lang="en-US" b="1" baseline="0" dirty="0"/>
              <a:t>Standard</a:t>
            </a:r>
            <a:r>
              <a:rPr lang="en-US" baseline="0" dirty="0"/>
              <a:t>: attributes (dimensions, speed and design loading) established as acceptable by an authority (NBCS).  </a:t>
            </a:r>
            <a:r>
              <a:rPr lang="en-US" sz="1050" baseline="0" dirty="0"/>
              <a:t>[A </a:t>
            </a:r>
            <a:r>
              <a:rPr lang="en-US" sz="1050" dirty="0"/>
              <a:t>means of determining what a thing should be.  Etymology: </a:t>
            </a:r>
            <a:r>
              <a:rPr lang="en-US" sz="1050" i="1" dirty="0" err="1"/>
              <a:t>extendere</a:t>
            </a:r>
            <a:r>
              <a:rPr lang="en-US" sz="1050" dirty="0"/>
              <a:t> (Latin), metaphoric, the royal standard coming to stand for royal authority in matters like setting weights and measures. Hence the meaning "authoritative or recognized exemplar of quality or correctness" (late 15c.).   Synonyms: criterion,</a:t>
            </a:r>
            <a:r>
              <a:rPr lang="en-US" sz="1050" baseline="0" dirty="0"/>
              <a:t> gauge, yardstick, touchstone.  ]</a:t>
            </a:r>
          </a:p>
          <a:p>
            <a:endParaRPr lang="en-US" baseline="0" dirty="0"/>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326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i="1" baseline="0" dirty="0"/>
              <a:t>8/4/2019 updated (see italics below) and, in the slide itself updated the web link to 428 NAC 1 and 428 NAC 2</a:t>
            </a:r>
          </a:p>
          <a:p>
            <a:endParaRPr lang="en-US" baseline="0" dirty="0"/>
          </a:p>
          <a:p>
            <a:r>
              <a:rPr lang="en-US" baseline="0" dirty="0"/>
              <a:t>As it would be impractical to set standards for every design element or every situation that can be encountered, </a:t>
            </a:r>
          </a:p>
          <a:p>
            <a:endParaRPr lang="en-US" baseline="0" dirty="0"/>
          </a:p>
          <a:p>
            <a:r>
              <a:rPr lang="en-US" baseline="0" dirty="0"/>
              <a:t>The NBCS selected only certain, </a:t>
            </a:r>
            <a:r>
              <a:rPr lang="en-US" b="1" baseline="0" dirty="0"/>
              <a:t>key criteria </a:t>
            </a:r>
            <a:r>
              <a:rPr lang="en-US" baseline="0" dirty="0"/>
              <a:t>to include in the minimum design standards.  </a:t>
            </a:r>
          </a:p>
          <a:p>
            <a:endParaRPr lang="en-US" baseline="0" dirty="0"/>
          </a:p>
          <a:p>
            <a:r>
              <a:rPr lang="en-US" baseline="0" dirty="0"/>
              <a:t>These criteria have been shown to affect safe and efficient operation of highways, roads and streets. </a:t>
            </a:r>
          </a:p>
          <a:p>
            <a:endParaRPr lang="en-US" baseline="0" dirty="0"/>
          </a:p>
          <a:p>
            <a:r>
              <a:rPr lang="en-US" baseline="0" dirty="0"/>
              <a:t>The Minimum Design Standards can be found online in two places:</a:t>
            </a:r>
          </a:p>
          <a:p>
            <a:endParaRPr lang="en-US" baseline="0" dirty="0"/>
          </a:p>
          <a:p>
            <a:r>
              <a:rPr lang="en-US" baseline="0" dirty="0"/>
              <a:t>The Secretary of State’s website under Rules and Regulations.  It may be easiest to Browse Rules and Regulations by Agency.  The Agency to select is </a:t>
            </a:r>
            <a:r>
              <a:rPr lang="en-US" strike="sngStrike" baseline="0" dirty="0" err="1"/>
              <a:t>Roads</a:t>
            </a:r>
            <a:r>
              <a:rPr lang="en-US" i="1" strike="noStrike" baseline="0" dirty="0" err="1"/>
              <a:t>Transportation</a:t>
            </a:r>
            <a:r>
              <a:rPr lang="en-US" baseline="0" dirty="0"/>
              <a:t>,  Once you are in the Transportation list, select Title 428.  The MDS are in Chapter 2 of Title 428.  </a:t>
            </a:r>
          </a:p>
          <a:p>
            <a:endParaRPr lang="en-US" baseline="0" dirty="0"/>
          </a:p>
          <a:p>
            <a:r>
              <a:rPr lang="en-US" baseline="0" dirty="0"/>
              <a:t>Another place to find NBCS standards is the Nebraska </a:t>
            </a:r>
            <a:r>
              <a:rPr lang="en-US" strike="sngStrike" baseline="0" dirty="0"/>
              <a:t>Department of Roads</a:t>
            </a:r>
            <a:r>
              <a:rPr lang="en-US" baseline="0" dirty="0"/>
              <a:t> </a:t>
            </a:r>
            <a:r>
              <a:rPr lang="en-US" i="1" baseline="0" dirty="0"/>
              <a:t>DOT’s</a:t>
            </a:r>
            <a:r>
              <a:rPr lang="en-US" baseline="0" dirty="0"/>
              <a:t> </a:t>
            </a:r>
            <a:r>
              <a:rPr lang="en-US" i="1" baseline="0" dirty="0"/>
              <a:t>website using either of the two other web links shown at the bottom of the screen</a:t>
            </a:r>
            <a:r>
              <a:rPr lang="en-US" baseline="0" dirty="0"/>
              <a:t>.  </a:t>
            </a:r>
            <a:r>
              <a:rPr lang="en-US" strike="sngStrike" baseline="0" dirty="0"/>
              <a:t>under Business Center, City/County Information, select Boards-Liaison Services Section, then select Minimum Design Standards.  The link to select is “Adopted Minimum Standards (March 25, 2016)</a:t>
            </a:r>
            <a:r>
              <a:rPr lang="en-US" baseline="0" dirty="0"/>
              <a: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video following this one has more detailed information on the NBCS Minimum Design Standards.  </a:t>
            </a:r>
          </a:p>
          <a:p>
            <a:endParaRPr lang="en-US" baseline="0" dirty="0"/>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38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5233359"/>
            <a:ext cx="5645989" cy="3375804"/>
          </a:xfrm>
          <a:prstGeom prst="rect">
            <a:avLst/>
          </a:prstGeom>
          <a:noFill/>
        </p:spPr>
        <p:txBody>
          <a:bodyPr wrap="square" anchor="t"/>
          <a:lstStyle>
            <a:lvl1pPr lvl="0">
              <a:defRPr/>
            </a:lvl1pPr>
          </a:lstStyle>
          <a:p>
            <a:r>
              <a:rPr lang="en-US" dirty="0"/>
              <a:t>Minimum</a:t>
            </a:r>
            <a:r>
              <a:rPr lang="en-US" baseline="0" dirty="0"/>
              <a:t> design standards try to achieve</a:t>
            </a:r>
          </a:p>
          <a:p>
            <a:endParaRPr lang="en-US" baseline="0" dirty="0"/>
          </a:p>
          <a:p>
            <a:r>
              <a:rPr lang="en-US" baseline="0" dirty="0"/>
              <a:t>Safer designs,</a:t>
            </a:r>
          </a:p>
          <a:p>
            <a:r>
              <a:rPr lang="en-US" baseline="0" dirty="0"/>
              <a:t>Meet driver expectations</a:t>
            </a:r>
          </a:p>
          <a:p>
            <a:r>
              <a:rPr lang="en-US" dirty="0"/>
              <a:t>And Improve the reliability</a:t>
            </a:r>
            <a:r>
              <a:rPr lang="en-US" baseline="0" dirty="0"/>
              <a:t> of the highway, road and street network</a:t>
            </a:r>
          </a:p>
          <a:p>
            <a:endParaRPr lang="en-US" baseline="0" dirty="0"/>
          </a:p>
          <a:p>
            <a:r>
              <a:rPr lang="en-US" baseline="0" dirty="0"/>
              <a:t>Standards are a </a:t>
            </a:r>
            <a:r>
              <a:rPr lang="en-US" b="1" baseline="0" dirty="0"/>
              <a:t>primary</a:t>
            </a:r>
            <a:r>
              <a:rPr lang="en-US" baseline="0" dirty="0"/>
              <a:t> means of achieving a high-</a:t>
            </a:r>
            <a:r>
              <a:rPr lang="en-US" b="1" baseline="0" dirty="0"/>
              <a:t>quality</a:t>
            </a:r>
            <a:r>
              <a:rPr lang="en-US" baseline="0" dirty="0"/>
              <a:t> product, </a:t>
            </a:r>
          </a:p>
          <a:p>
            <a:r>
              <a:rPr lang="en-US" baseline="0" dirty="0"/>
              <a:t>although there is </a:t>
            </a:r>
            <a:r>
              <a:rPr lang="en-US" b="1" baseline="0" dirty="0"/>
              <a:t>a lot </a:t>
            </a:r>
            <a:r>
              <a:rPr lang="en-US" baseline="0" dirty="0"/>
              <a:t>more to </a:t>
            </a:r>
            <a:r>
              <a:rPr lang="en-US" b="1" baseline="0" dirty="0"/>
              <a:t>designing a road or street</a:t>
            </a:r>
            <a:r>
              <a:rPr lang="en-US" baseline="0" dirty="0"/>
              <a:t> than just meeting minimum standards.  </a:t>
            </a:r>
          </a:p>
          <a:p>
            <a:endParaRPr lang="en-US" baseline="0" dirty="0"/>
          </a:p>
          <a:p>
            <a:r>
              <a:rPr lang="en-US" baseline="0" dirty="0"/>
              <a:t>Standards are a way of benchmarking </a:t>
            </a:r>
            <a:r>
              <a:rPr lang="en-US" b="1" baseline="0" dirty="0"/>
              <a:t>system-wide needs</a:t>
            </a:r>
          </a:p>
          <a:p>
            <a:endParaRPr lang="en-US" baseline="0" dirty="0"/>
          </a:p>
          <a:p>
            <a:r>
              <a:rPr lang="en-US" baseline="0" dirty="0"/>
              <a:t>And standards are required by authority, by </a:t>
            </a:r>
          </a:p>
          <a:p>
            <a:r>
              <a:rPr lang="en-US" baseline="0" dirty="0"/>
              <a:t>The Federal government</a:t>
            </a:r>
          </a:p>
          <a:p>
            <a:r>
              <a:rPr lang="en-US" baseline="0" dirty="0"/>
              <a:t>The Nebraska Legislature</a:t>
            </a:r>
          </a:p>
          <a:p>
            <a:r>
              <a:rPr lang="en-US" baseline="0" dirty="0"/>
              <a:t>And possibly local ordinances and laws as well.  </a:t>
            </a:r>
          </a:p>
          <a:p>
            <a:endParaRPr lang="en-US" dirty="0"/>
          </a:p>
          <a:p>
            <a:r>
              <a:rPr lang="en-US" dirty="0"/>
              <a:t>That concludes</a:t>
            </a:r>
            <a:r>
              <a:rPr lang="en-US" baseline="0" dirty="0"/>
              <a:t> the brief overview on Minimum Design Standards.  For more detailed information, go to the next video in this series.  </a:t>
            </a:r>
            <a:endParaRPr lang="en-US" dirty="0"/>
          </a:p>
          <a:p>
            <a:endParaRPr lang="en-US" dirty="0"/>
          </a:p>
          <a:p>
            <a:r>
              <a:rPr lang="en-US" u="sng" dirty="0"/>
              <a:t>NOT FOR AUDIO</a:t>
            </a:r>
          </a:p>
          <a:p>
            <a:endParaRPr lang="en-US" dirty="0"/>
          </a:p>
          <a:p>
            <a:r>
              <a:rPr lang="en-US" dirty="0"/>
              <a:t>Jim Knott’s 2009 slide</a:t>
            </a:r>
          </a:p>
          <a:p>
            <a:endParaRPr lang="en-US" dirty="0"/>
          </a:p>
          <a:p>
            <a:r>
              <a:rPr lang="en-US" i="1" baseline="0" dirty="0"/>
              <a:t>Meeting standards: </a:t>
            </a:r>
          </a:p>
          <a:p>
            <a:pPr marL="228600" indent="-228600">
              <a:buAutoNum type="arabicParenBoth"/>
            </a:pPr>
            <a:r>
              <a:rPr lang="en-US" sz="1200" b="1" i="0" u="none" strike="noStrike" kern="1200" baseline="0" dirty="0">
                <a:solidFill>
                  <a:schemeClr val="tx1"/>
                </a:solidFill>
                <a:latin typeface="+mn-lt"/>
                <a:ea typeface="+mn-ea"/>
                <a:cs typeface="+mn-cs"/>
              </a:rPr>
              <a:t>is a primary means by which a resultant high-quality roadway will be produced</a:t>
            </a:r>
            <a:r>
              <a:rPr lang="en-US" sz="1200" b="0" i="0" u="none" strike="noStrike" kern="1200" baseline="0" dirty="0">
                <a:solidFill>
                  <a:schemeClr val="tx1"/>
                </a:solidFill>
                <a:latin typeface="+mn-lt"/>
                <a:ea typeface="+mn-ea"/>
                <a:cs typeface="+mn-cs"/>
              </a:rPr>
              <a:t>. [NOT 100% FOOLPROOF AND NOT THE ONLY MEANS! – </a:t>
            </a:r>
            <a:r>
              <a:rPr lang="en-US" sz="1200" b="1" i="0" u="none" strike="noStrike" kern="1200" baseline="0" dirty="0">
                <a:solidFill>
                  <a:schemeClr val="tx1"/>
                </a:solidFill>
                <a:latin typeface="+mn-lt"/>
                <a:ea typeface="+mn-ea"/>
                <a:cs typeface="+mn-cs"/>
              </a:rPr>
              <a:t>GOOD DESIGN WORK IS THE ONLY MEANS</a:t>
            </a:r>
            <a:r>
              <a:rPr lang="en-US" sz="1200" b="0" i="0" u="none" strike="noStrike" kern="1200" baseline="0" dirty="0">
                <a:solidFill>
                  <a:schemeClr val="tx1"/>
                </a:solidFill>
                <a:latin typeface="+mn-lt"/>
                <a:ea typeface="+mn-ea"/>
                <a:cs typeface="+mn-cs"/>
              </a:rPr>
              <a:t>!]  Designers are trained to use accepted controlling criteria throughout the project development process.  </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i="0" u="none" strike="noStrike" kern="1200" baseline="0" dirty="0">
                <a:solidFill>
                  <a:schemeClr val="tx1"/>
                </a:solidFill>
                <a:latin typeface="+mn-lt"/>
                <a:ea typeface="+mn-ea"/>
                <a:cs typeface="+mn-cs"/>
              </a:rPr>
              <a:t>decreases the </a:t>
            </a:r>
            <a:r>
              <a:rPr lang="en-US" sz="1200" b="1" i="0" u="sng" strike="noStrike" kern="1200" baseline="0" dirty="0">
                <a:solidFill>
                  <a:schemeClr val="tx1"/>
                </a:solidFill>
                <a:latin typeface="+mn-lt"/>
                <a:ea typeface="+mn-ea"/>
                <a:cs typeface="+mn-cs"/>
              </a:rPr>
              <a:t>probability</a:t>
            </a:r>
            <a:r>
              <a:rPr lang="en-US" sz="1200" b="1" i="0" u="none" strike="noStrike" kern="1200" baseline="0" dirty="0">
                <a:solidFill>
                  <a:schemeClr val="tx1"/>
                </a:solidFill>
                <a:latin typeface="+mn-lt"/>
                <a:ea typeface="+mn-ea"/>
                <a:cs typeface="+mn-cs"/>
              </a:rPr>
              <a:t> that safety or traffic operational problems will develop</a:t>
            </a:r>
            <a:r>
              <a:rPr lang="en-US" sz="1200" b="0" i="0" u="none" strike="noStrike" kern="1200" baseline="0" dirty="0">
                <a:solidFill>
                  <a:schemeClr val="tx1"/>
                </a:solidFill>
                <a:latin typeface="+mn-lt"/>
                <a:ea typeface="+mn-ea"/>
                <a:cs typeface="+mn-cs"/>
              </a:rPr>
              <a:t>. Using design values that lie within typical ranges thus </a:t>
            </a:r>
            <a:r>
              <a:rPr lang="en-US" sz="1200" b="1" i="0" u="none" strike="noStrike" kern="1200" baseline="0" dirty="0">
                <a:solidFill>
                  <a:schemeClr val="tx1"/>
                </a:solidFill>
                <a:latin typeface="+mn-lt"/>
                <a:ea typeface="+mn-ea"/>
                <a:cs typeface="+mn-cs"/>
              </a:rPr>
              <a:t>provides some quality control and a </a:t>
            </a:r>
            <a:r>
              <a:rPr lang="en-US" sz="1200" b="1" i="0" u="sng" strike="noStrike" kern="1200" baseline="0" dirty="0">
                <a:solidFill>
                  <a:schemeClr val="tx1"/>
                </a:solidFill>
                <a:latin typeface="+mn-lt"/>
                <a:ea typeface="+mn-ea"/>
                <a:cs typeface="+mn-cs"/>
              </a:rPr>
              <a:t>reduced</a:t>
            </a:r>
            <a:r>
              <a:rPr lang="en-US" sz="1200" b="1" i="0" u="none" strike="noStrike" kern="1200" baseline="0" dirty="0">
                <a:solidFill>
                  <a:schemeClr val="tx1"/>
                </a:solidFill>
                <a:latin typeface="+mn-lt"/>
                <a:ea typeface="+mn-ea"/>
                <a:cs typeface="+mn-cs"/>
              </a:rPr>
              <a:t> risk</a:t>
            </a:r>
            <a:r>
              <a:rPr lang="en-US" sz="1200" b="0" i="0" u="none" strike="noStrike" kern="1200" baseline="0" dirty="0">
                <a:solidFill>
                  <a:schemeClr val="tx1"/>
                </a:solidFill>
                <a:latin typeface="+mn-lt"/>
                <a:ea typeface="+mn-ea"/>
                <a:cs typeface="+mn-cs"/>
              </a:rPr>
              <a:t>.</a:t>
            </a:r>
          </a:p>
          <a:p>
            <a:endParaRPr lang="en-US" baseline="0" dirty="0"/>
          </a:p>
          <a:p>
            <a:endParaRPr lang="en-US" baseline="0" dirty="0"/>
          </a:p>
          <a:p>
            <a:endParaRPr lang="en-US" baseline="0" dirty="0"/>
          </a:p>
          <a:p>
            <a:endParaRPr lang="en-US" baseline="0" dirty="0"/>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7</a:t>
            </a:fld>
            <a:endParaRPr lang="en-US"/>
          </a:p>
        </p:txBody>
      </p:sp>
    </p:spTree>
    <p:extLst>
      <p:ext uri="{BB962C8B-B14F-4D97-AF65-F5344CB8AC3E}">
        <p14:creationId xmlns:p14="http://schemas.microsoft.com/office/powerpoint/2010/main" val="3140303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966158" y="5267864"/>
            <a:ext cx="5296619" cy="563592"/>
          </a:xfrm>
          <a:prstGeom prst="rect">
            <a:avLst/>
          </a:prstGeom>
          <a:noFill/>
        </p:spPr>
        <p:txBody>
          <a:bodyPr wrap="square" anchor="t"/>
          <a:lstStyle>
            <a:lvl1pPr lvl="0">
              <a:defRPr/>
            </a:lvl1pPr>
          </a:lstStyle>
          <a:p>
            <a:pPr lvl="0"/>
            <a:r>
              <a:rPr lang="en-US" dirty="0"/>
              <a:t>The Board understands that construction</a:t>
            </a:r>
            <a:r>
              <a:rPr lang="en-US" baseline="0" dirty="0"/>
              <a:t> of highways, roads and streets </a:t>
            </a:r>
            <a:r>
              <a:rPr lang="en-US" b="1" baseline="0" dirty="0"/>
              <a:t>cannot</a:t>
            </a:r>
            <a:r>
              <a:rPr lang="en-US" baseline="0" dirty="0"/>
              <a:t> always be completed with the </a:t>
            </a:r>
            <a:r>
              <a:rPr lang="en-US" b="1" baseline="0" dirty="0"/>
              <a:t>accuracy</a:t>
            </a:r>
            <a:r>
              <a:rPr lang="en-US" baseline="0" dirty="0"/>
              <a:t> that could be </a:t>
            </a:r>
            <a:r>
              <a:rPr lang="en-US" b="1" baseline="0" dirty="0"/>
              <a:t>implied</a:t>
            </a:r>
            <a:r>
              <a:rPr lang="en-US" baseline="0" dirty="0"/>
              <a:t> by the standards, </a:t>
            </a:r>
          </a:p>
          <a:p>
            <a:pPr lvl="0"/>
            <a:endParaRPr lang="en-US" baseline="0" dirty="0"/>
          </a:p>
          <a:p>
            <a:pPr lvl="0"/>
            <a:r>
              <a:rPr lang="en-US" baseline="0" dirty="0"/>
              <a:t>And that </a:t>
            </a:r>
            <a:r>
              <a:rPr lang="en-US" b="1" baseline="0" dirty="0"/>
              <a:t>construction methods </a:t>
            </a:r>
            <a:r>
              <a:rPr lang="en-US" baseline="0" dirty="0"/>
              <a:t>often can achieve </a:t>
            </a:r>
            <a:r>
              <a:rPr lang="en-US" b="1" baseline="0" dirty="0"/>
              <a:t>only</a:t>
            </a:r>
            <a:r>
              <a:rPr lang="en-US" baseline="0" dirty="0"/>
              <a:t> </a:t>
            </a:r>
            <a:r>
              <a:rPr lang="en-US" b="1" baseline="0" dirty="0"/>
              <a:t>substantial conformance </a:t>
            </a:r>
            <a:r>
              <a:rPr lang="en-US" baseline="0" dirty="0"/>
              <a:t>to the design.  </a:t>
            </a:r>
          </a:p>
          <a:p>
            <a:pPr lvl="0"/>
            <a:endParaRPr lang="en-US" baseline="0" dirty="0"/>
          </a:p>
          <a:p>
            <a:pPr lvl="0"/>
            <a:r>
              <a:rPr lang="en-US" baseline="0" dirty="0"/>
              <a:t>There are various ways to </a:t>
            </a:r>
            <a:r>
              <a:rPr lang="en-US" b="1" baseline="0" dirty="0"/>
              <a:t>measure</a:t>
            </a:r>
            <a:r>
              <a:rPr lang="en-US" baseline="0" dirty="0"/>
              <a:t> the </a:t>
            </a:r>
            <a:r>
              <a:rPr lang="en-US" b="1" baseline="0" dirty="0"/>
              <a:t>geometry</a:t>
            </a:r>
            <a:r>
              <a:rPr lang="en-US" baseline="0" dirty="0"/>
              <a:t> of roads and streets, with some </a:t>
            </a:r>
            <a:r>
              <a:rPr lang="en-US" b="1" baseline="0" dirty="0"/>
              <a:t>discretion</a:t>
            </a:r>
            <a:r>
              <a:rPr lang="en-US" baseline="0" dirty="0"/>
              <a:t> in the selection of </a:t>
            </a:r>
            <a:r>
              <a:rPr lang="en-US" b="1" baseline="0" dirty="0"/>
              <a:t>beginning and end points </a:t>
            </a:r>
            <a:r>
              <a:rPr lang="en-US" baseline="0" dirty="0"/>
              <a:t>of any particular </a:t>
            </a:r>
            <a:r>
              <a:rPr lang="en-US" b="1" baseline="0" dirty="0"/>
              <a:t>feature</a:t>
            </a:r>
            <a:r>
              <a:rPr lang="en-US" baseline="0" dirty="0"/>
              <a:t> being measured.  </a:t>
            </a:r>
          </a:p>
          <a:p>
            <a:pPr lvl="0"/>
            <a:endParaRPr lang="en-US" baseline="0" dirty="0"/>
          </a:p>
          <a:p>
            <a:pPr lvl="0"/>
            <a:r>
              <a:rPr lang="en-US" baseline="0" dirty="0"/>
              <a:t>Compounding this is the fact that there are changes that occur over time – including natural effects of the environment and weather, and wear and tear caused by people, including traffic.  </a:t>
            </a:r>
          </a:p>
          <a:p>
            <a:pPr lvl="0"/>
            <a:endParaRPr lang="en-US" baseline="0" dirty="0"/>
          </a:p>
          <a:p>
            <a:pPr lvl="0"/>
            <a:r>
              <a:rPr lang="en-US" baseline="0" dirty="0"/>
              <a:t>The Board also acknowledges that there is quite often a lack of funding available to maintain or upgrade county roads and municipal streets.  </a:t>
            </a:r>
          </a:p>
          <a:p>
            <a:pPr lvl="0"/>
            <a:endParaRPr lang="en-US" baseline="0" dirty="0"/>
          </a:p>
          <a:p>
            <a:pPr lvl="0"/>
            <a:r>
              <a:rPr lang="en-US" baseline="0" dirty="0"/>
              <a:t>It is possible that a particular roadway, after construction, does not strictly conform to the standards at each and every road or street location.  Such precision was not intended by the Board.  As long as it has not been done in bad faith, The Board would likely not view such occurrences as improper, as a violation of the standards, or as evidence of negligence.  </a:t>
            </a:r>
          </a:p>
          <a:p>
            <a:pPr lvl="0"/>
            <a:endParaRPr lang="en-US" baseline="0" dirty="0"/>
          </a:p>
          <a:p>
            <a:pPr lvl="0"/>
            <a:r>
              <a:rPr lang="en-US" baseline="0" dirty="0"/>
              <a:t>It there is a </a:t>
            </a:r>
            <a:r>
              <a:rPr lang="en-US" b="1" baseline="0" dirty="0"/>
              <a:t>clear</a:t>
            </a:r>
            <a:r>
              <a:rPr lang="en-US" baseline="0" dirty="0"/>
              <a:t> and convincing showing that the county or municipality </a:t>
            </a:r>
            <a:r>
              <a:rPr lang="en-US" b="1" baseline="0" dirty="0"/>
              <a:t>disregarded</a:t>
            </a:r>
            <a:r>
              <a:rPr lang="en-US" baseline="0" dirty="0"/>
              <a:t> the standards, the Board could interpret it as a </a:t>
            </a:r>
            <a:r>
              <a:rPr lang="en-US" b="1" baseline="0" dirty="0"/>
              <a:t>failure</a:t>
            </a:r>
            <a:r>
              <a:rPr lang="en-US" baseline="0" dirty="0"/>
              <a:t> to meet standards.  </a:t>
            </a:r>
          </a:p>
          <a:p>
            <a:pPr lvl="0"/>
            <a:endParaRPr lang="en-US" baseline="0" dirty="0"/>
          </a:p>
          <a:p>
            <a:pPr lvl="0"/>
            <a:r>
              <a:rPr lang="en-US" u="sng" baseline="0" dirty="0"/>
              <a:t>NOT FOR AUDIO</a:t>
            </a:r>
            <a:endParaRPr lang="en-US" u="sng" dirty="0"/>
          </a:p>
          <a:p>
            <a:pPr lvl="0"/>
            <a:endParaRPr lang="en-US" dirty="0"/>
          </a:p>
          <a:p>
            <a:pPr lvl="0"/>
            <a:r>
              <a:rPr lang="en-US" dirty="0"/>
              <a:t>New language inserted as a </a:t>
            </a:r>
            <a:r>
              <a:rPr lang="en-US" b="1" dirty="0"/>
              <a:t>legal shield</a:t>
            </a:r>
          </a:p>
          <a:p>
            <a:pPr lvl="0"/>
            <a:r>
              <a:rPr lang="en-US" b="0" dirty="0"/>
              <a:t>Example:</a:t>
            </a:r>
            <a:r>
              <a:rPr lang="en-US" b="0" baseline="0" dirty="0"/>
              <a:t> PCC paving, 12 ft lane width, 200 ft of 11 ft 10 in lane with – may be accepted.</a:t>
            </a:r>
            <a:endParaRPr b="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8</a:t>
            </a:fld>
            <a:endParaRPr lang="en-US"/>
          </a:p>
        </p:txBody>
      </p:sp>
    </p:spTree>
    <p:extLst>
      <p:ext uri="{BB962C8B-B14F-4D97-AF65-F5344CB8AC3E}">
        <p14:creationId xmlns:p14="http://schemas.microsoft.com/office/powerpoint/2010/main" val="251620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The</a:t>
            </a:r>
            <a:r>
              <a:rPr lang="en-US" baseline="0" dirty="0"/>
              <a:t> next screen provides information on Nebraska’s Minimum Construction Standards</a:t>
            </a:r>
          </a:p>
          <a:p>
            <a:endParaRPr lang="en-US" baseline="0" dirty="0"/>
          </a:p>
          <a:p>
            <a:r>
              <a:rPr lang="en-US" baseline="0" dirty="0"/>
              <a:t>Which are covered in Section 002 of Chapter 2, on page 87</a:t>
            </a:r>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613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3363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D3502D3-3E48-4101-B065-9F78403AC08E}"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9F93-8622-4C05-9DC2-E6E57BED6052}" type="slidenum">
              <a:rPr lang="en-US" smtClean="0"/>
              <a:pPr/>
              <a:t>‹#›</a:t>
            </a:fld>
            <a:endParaRPr lang="en-US"/>
          </a:p>
        </p:txBody>
      </p:sp>
    </p:spTree>
    <p:extLst>
      <p:ext uri="{BB962C8B-B14F-4D97-AF65-F5344CB8AC3E}">
        <p14:creationId xmlns:p14="http://schemas.microsoft.com/office/powerpoint/2010/main" val="3309901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72399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841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674566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8637" y="4041578"/>
            <a:ext cx="2464916" cy="1309649"/>
          </a:xfrm>
          <a:prstGeom prst="rect">
            <a:avLst/>
          </a:prstGeom>
        </p:spPr>
      </p:pic>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852492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3117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171497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93186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917676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860092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6D95AE-DB1E-4F6A-AA4D-12E685E2E50A}"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1328A-64E2-492F-84D4-8DF2F6F26B3D}" type="slidenum">
              <a:rPr lang="en-US" smtClean="0"/>
              <a:t>‹#›</a:t>
            </a:fld>
            <a:endParaRPr lang="en-US"/>
          </a:p>
        </p:txBody>
      </p:sp>
    </p:spTree>
    <p:extLst>
      <p:ext uri="{BB962C8B-B14F-4D97-AF65-F5344CB8AC3E}">
        <p14:creationId xmlns:p14="http://schemas.microsoft.com/office/powerpoint/2010/main" val="1060618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25053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78422399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43844700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306592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174954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1467364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32769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90330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5247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0510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74928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1362056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CF1897B0-7FED-4419-B109-0ABBFF826F5B}"/>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04241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497500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381569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6108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8382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688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805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5013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14530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429204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74376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11.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1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6.xml"/><Relationship Id="rId1" Type="http://schemas.openxmlformats.org/officeDocument/2006/relationships/slideLayout" Target="../slideLayouts/slideLayout8.xml"/><Relationship Id="rId5" Type="http://schemas.openxmlformats.org/officeDocument/2006/relationships/image" Target="../media/image1.wmf"/><Relationship Id="rId4" Type="http://schemas.openxmlformats.org/officeDocument/2006/relationships/oleObject" Target="../embeddings/oleObject1.bin"/></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29929583"/>
      </p:ext>
    </p:extLst>
  </p:cSld>
  <p:clrMap bg1="lt1" tx1="dk1" bg2="lt2" tx2="dk2" accent1="accent1" accent2="accent2" accent3="accent3" accent4="accent4" accent5="accent5" accent6="accent6" hlink="hlink" folHlink="folHlink"/>
  <p:sldLayoutIdLst>
    <p:sldLayoutId id="2147483661" r:id="rId1"/>
    <p:sldLayoutId id="2147484287" r:id="rId2"/>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01482019"/>
      </p:ext>
    </p:extLst>
  </p:cSld>
  <p:clrMap bg1="lt1" tx1="dk1" bg2="lt2" tx2="dk2" accent1="accent1" accent2="accent2" accent3="accent3" accent4="accent4" accent5="accent5" accent6="accent6" hlink="hlink" folHlink="folHlink"/>
  <p:sldLayoutIdLst>
    <p:sldLayoutId id="2147484187" r:id="rId1"/>
    <p:sldLayoutId id="2147484294" r:id="rId2"/>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788355"/>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0256756"/>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09480672"/>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67948547"/>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36362944"/>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46325826"/>
      </p:ext>
    </p:extLst>
  </p:cSld>
  <p:clrMap bg1="lt1" tx1="dk1" bg2="lt2" tx2="dk2" accent1="accent1" accent2="accent2" accent3="accent3" accent4="accent4" accent5="accent5" accent6="accent6" hlink="hlink" folHlink="folHlink"/>
  <p:sldLayoutIdLst>
    <p:sldLayoutId id="2147483701" r:id="rId1"/>
    <p:sldLayoutId id="2147484292" r:id="rId2"/>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graphicFrame>
        <p:nvGraphicFramePr>
          <p:cNvPr id="7" name="Object 6">
            <a:extLst>
              <a:ext uri="{FF2B5EF4-FFF2-40B4-BE49-F238E27FC236}">
                <a16:creationId xmlns:a16="http://schemas.microsoft.com/office/drawing/2014/main" id="{41C1E47A-F7DB-4839-A1E7-6B5EDC287AE5}"/>
              </a:ext>
            </a:extLst>
          </p:cNvPr>
          <p:cNvGraphicFramePr>
            <a:graphicFrameLocks noChangeAspect="1"/>
          </p:cNvGraphicFramePr>
          <p:nvPr userDrawn="1">
            <p:extLst>
              <p:ext uri="{D42A27DB-BD31-4B8C-83A1-F6EECF244321}">
                <p14:modId xmlns:p14="http://schemas.microsoft.com/office/powerpoint/2010/main" val="667387320"/>
              </p:ext>
            </p:extLst>
          </p:nvPr>
        </p:nvGraphicFramePr>
        <p:xfrm>
          <a:off x="787400" y="-271463"/>
          <a:ext cx="1457325" cy="371476"/>
        </p:xfrm>
        <a:graphic>
          <a:graphicData uri="http://schemas.openxmlformats.org/presentationml/2006/ole">
            <mc:AlternateContent xmlns:mc="http://schemas.openxmlformats.org/markup-compatibility/2006">
              <mc:Choice xmlns:v="urn:schemas-microsoft-com:vml" Requires="v">
                <p:oleObj spid="_x0000_s11287" name="Packager Shell Object" showAsIcon="1" r:id="rId4" imgW="1457280" imgH="372240" progId="Package">
                  <p:embed/>
                </p:oleObj>
              </mc:Choice>
              <mc:Fallback>
                <p:oleObj name="Packager Shell Object" showAsIcon="1" r:id="rId4" imgW="1457280" imgH="372240" progId="Package">
                  <p:embed/>
                  <p:pic>
                    <p:nvPicPr>
                      <p:cNvPr id="0" name=""/>
                      <p:cNvPicPr/>
                      <p:nvPr/>
                    </p:nvPicPr>
                    <p:blipFill>
                      <a:blip r:embed="rId5"/>
                      <a:stretch>
                        <a:fillRect/>
                      </a:stretch>
                    </p:blipFill>
                    <p:spPr>
                      <a:xfrm>
                        <a:off x="787400" y="-271463"/>
                        <a:ext cx="1457325" cy="371476"/>
                      </a:xfrm>
                      <a:prstGeom prst="rect">
                        <a:avLst/>
                      </a:prstGeom>
                    </p:spPr>
                  </p:pic>
                </p:oleObj>
              </mc:Fallback>
            </mc:AlternateContent>
          </a:graphicData>
        </a:graphic>
      </p:graphicFrame>
    </p:spTree>
    <p:extLst>
      <p:ext uri="{BB962C8B-B14F-4D97-AF65-F5344CB8AC3E}">
        <p14:creationId xmlns:p14="http://schemas.microsoft.com/office/powerpoint/2010/main" val="4294284434"/>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257364"/>
      </p:ext>
    </p:extLst>
  </p:cSld>
  <p:clrMap bg1="lt1" tx1="dk1" bg2="lt2" tx2="dk2" accent1="accent1" accent2="accent2" accent3="accent3" accent4="accent4" accent5="accent5" accent6="accent6" hlink="hlink" folHlink="folHlink"/>
  <p:sldLayoutIdLst>
    <p:sldLayoutId id="214748374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10528161"/>
      </p:ext>
    </p:extLst>
  </p:cSld>
  <p:clrMap bg1="lt1" tx1="dk1" bg2="lt2" tx2="dk2" accent1="accent1" accent2="accent2" accent3="accent3" accent4="accent4" accent5="accent5" accent6="accent6" hlink="hlink" folHlink="folHlink"/>
  <p:sldLayoutIdLst>
    <p:sldLayoutId id="2147484288"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21586673"/>
      </p:ext>
    </p:extLst>
  </p:cSld>
  <p:clrMap bg1="lt1" tx1="dk1" bg2="lt2" tx2="dk2" accent1="accent1" accent2="accent2" accent3="accent3" accent4="accent4" accent5="accent5" accent6="accent6" hlink="hlink" folHlink="folHlink"/>
  <p:sldLayoutIdLst>
    <p:sldLayoutId id="214748416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dot.nebraska.gov/media/5593/nac-428-rules-regs-nbcs.pdf" TargetMode="External"/><Relationship Id="rId4" Type="http://schemas.openxmlformats.org/officeDocument/2006/relationships/hyperlink" Target="http://www.transportation.nebraska.gov/gov-aff/gov-aff-design-standards.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hyperlink" Target="https://dot.nebraska.gov/media/10343/2017-specbook.pdf"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image" Target="../media/image8.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nebraskalegislature.gov/laws/browse-chapters.php?chapter=39"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www.nebraskalegislature.gov/laws/browse-chapters.php?chapter=6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transportation.nebraska.gov/ndor-fhwa/steward-oversight-agr.pdf"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hyperlink" Target="http://www.ea.nebraska.gov/"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pn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dot.nebraska.gov/media/5593/nac-428-rules-regs-nbcs.pdf" TargetMode="External"/><Relationship Id="rId5" Type="http://schemas.openxmlformats.org/officeDocument/2006/relationships/hyperlink" Target="http://www.transportation.nebraska.gov/gov-aff/gov-aff-design-standards.html" TargetMode="Externa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sos.ne.gov/rules-and-regs/regsearch/Rules/Roads_Dept_of/Title-428/Chapter-2.pdf"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hyperlink" Target="https://dot.nebraska.gov/business-center/lpa/boards-liaison/nbcs/downloads/" TargetMode="External"/><Relationship Id="rId4" Type="http://schemas.openxmlformats.org/officeDocument/2006/relationships/hyperlink" Target="https://dot.nebraska.gov/media/5593/nac-428-rules-regs-nbcs.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8.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00826" y="-22153"/>
            <a:ext cx="7772400" cy="1470025"/>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dirty="0">
                <a:latin typeface="+mj-lt"/>
              </a:rPr>
              <a:t>2016 Standards</a:t>
            </a:r>
          </a:p>
        </p:txBody>
      </p:sp>
      <p:sp>
        <p:nvSpPr>
          <p:cNvPr id="3" name="Subtitle 2"/>
          <p:cNvSpPr txBox="1">
            <a:spLocks noGrp="1"/>
          </p:cNvSpPr>
          <p:nvPr>
            <p:ph type="subTitle" idx="1"/>
          </p:nvPr>
        </p:nvSpPr>
        <p:spPr>
          <a:xfrm>
            <a:off x="1251612" y="3473459"/>
            <a:ext cx="6870827" cy="1640293"/>
          </a:xfrm>
          <a:prstGeom prst="rect">
            <a:avLst/>
          </a:prstGeom>
          <a:noFill/>
        </p:spPr>
        <p:txBody>
          <a:bodyPr wrap="square" anchor="t"/>
          <a:lstStyle>
            <a:lvl1pPr lvl="0">
              <a:defRPr/>
            </a:lvl1pPr>
          </a:lstStyle>
          <a:p>
            <a:pPr lvl="0" algn="ctr">
              <a:buNone/>
            </a:pPr>
            <a:r>
              <a:rPr dirty="0">
                <a:latin typeface="+mj-lt"/>
              </a:rPr>
              <a:t>County Roads and Municipal Streets</a:t>
            </a:r>
          </a:p>
          <a:p>
            <a:pPr lvl="0" algn="ctr">
              <a:buNone/>
            </a:pPr>
            <a:endParaRPr dirty="0"/>
          </a:p>
          <a:p>
            <a:pPr lvl="0" algn="ctr">
              <a:buNone/>
            </a:pPr>
            <a:r>
              <a:rPr sz="2400" dirty="0">
                <a:latin typeface="+mn-lt"/>
              </a:rPr>
              <a:t>Neb. Rev. Stat. </a:t>
            </a:r>
            <a:r>
              <a:rPr lang="en-US" sz="2400" dirty="0">
                <a:latin typeface="+mn-lt"/>
              </a:rPr>
              <a:t>39</a:t>
            </a:r>
            <a:r>
              <a:rPr sz="2400" dirty="0">
                <a:latin typeface="+mn-lt"/>
              </a:rPr>
              <a:t>-2113</a:t>
            </a:r>
          </a:p>
        </p:txBody>
      </p:sp>
      <p:sp>
        <p:nvSpPr>
          <p:cNvPr id="6" name="TextBox 5"/>
          <p:cNvSpPr txBox="1"/>
          <p:nvPr/>
        </p:nvSpPr>
        <p:spPr>
          <a:xfrm>
            <a:off x="189733" y="6391067"/>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rial" pitchFamily="34" charset="0"/>
                <a:cs typeface="Arial" pitchFamily="34" charset="0"/>
              </a:rPr>
              <a:t>Boards - Liaison Services Section</a:t>
            </a:r>
          </a:p>
        </p:txBody>
      </p:sp>
      <p:pic>
        <p:nvPicPr>
          <p:cNvPr id="7" name="Picture 6" descr="1 &amp; 6 year plan logoCS1-2.emf"/>
          <p:cNvPicPr>
            <a:picLocks noChangeAspect="1"/>
          </p:cNvPicPr>
          <p:nvPr/>
        </p:nvPicPr>
        <p:blipFill>
          <a:blip r:embed="rId3" cstate="print"/>
          <a:stretch>
            <a:fillRect/>
          </a:stretch>
        </p:blipFill>
        <p:spPr>
          <a:xfrm>
            <a:off x="3708296" y="5161053"/>
            <a:ext cx="2305464" cy="1226088"/>
          </a:xfrm>
          <a:prstGeom prst="rect">
            <a:avLst/>
          </a:prstGeom>
        </p:spPr>
      </p:pic>
      <p:sp>
        <p:nvSpPr>
          <p:cNvPr id="11" name="Slide Number Placeholder 10"/>
          <p:cNvSpPr>
            <a:spLocks noGrp="1"/>
          </p:cNvSpPr>
          <p:nvPr>
            <p:ph type="sldNum" idx="4"/>
          </p:nvPr>
        </p:nvSpPr>
        <p:spPr>
          <a:xfrm>
            <a:off x="8055216" y="6429940"/>
            <a:ext cx="1251856"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a:t>
            </a:fld>
            <a:endParaRPr lang="en-US" dirty="0">
              <a:solidFill>
                <a:prstClr val="black"/>
              </a:solidFill>
              <a:latin typeface="Calibri"/>
            </a:endParaRPr>
          </a:p>
        </p:txBody>
      </p:sp>
      <p:sp>
        <p:nvSpPr>
          <p:cNvPr id="9" name="TextBox 8"/>
          <p:cNvSpPr txBox="1"/>
          <p:nvPr/>
        </p:nvSpPr>
        <p:spPr>
          <a:xfrm>
            <a:off x="1" y="4086959"/>
            <a:ext cx="9144000" cy="400110"/>
          </a:xfrm>
          <a:prstGeom prst="rect">
            <a:avLst/>
          </a:prstGeom>
          <a:noFill/>
        </p:spPr>
        <p:txBody>
          <a:bodyPr wrap="square" rtlCol="0">
            <a:spAutoFit/>
          </a:bodyPr>
          <a:lstStyle/>
          <a:p>
            <a:pPr algn="ctr"/>
            <a:r>
              <a:rPr lang="en-US" sz="2000" dirty="0">
                <a:hlinkClick r:id="rId4"/>
              </a:rPr>
              <a:t> </a:t>
            </a:r>
            <a:r>
              <a:rPr lang="en-US" sz="2000" dirty="0">
                <a:hlinkClick r:id="rId4"/>
              </a:rPr>
              <a:t> </a:t>
            </a:r>
            <a:r>
              <a:rPr lang="en-US" sz="2000" dirty="0">
                <a:hlinkClick r:id="rId5"/>
              </a:rPr>
              <a:t>https://dot.nebraska.gov/media/5593/nac-428-rules-regs-nbcs.pdf</a:t>
            </a:r>
            <a:endParaRPr lang="en-US" sz="2000" dirty="0"/>
          </a:p>
        </p:txBody>
      </p:sp>
      <p:pic>
        <p:nvPicPr>
          <p:cNvPr id="13" name="Picture 12" descr="Nv_m_Extension__4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7916" y="5099110"/>
            <a:ext cx="3266500" cy="1306600"/>
          </a:xfrm>
          <a:prstGeom prst="rect">
            <a:avLst/>
          </a:prstGeom>
        </p:spPr>
      </p:pic>
      <p:sp>
        <p:nvSpPr>
          <p:cNvPr id="15" name="TextBox 14"/>
          <p:cNvSpPr txBox="1"/>
          <p:nvPr/>
        </p:nvSpPr>
        <p:spPr>
          <a:xfrm>
            <a:off x="189733" y="161408"/>
            <a:ext cx="2286000" cy="923330"/>
          </a:xfrm>
          <a:prstGeom prst="rect">
            <a:avLst/>
          </a:prstGeom>
          <a:noFill/>
        </p:spPr>
        <p:txBody>
          <a:bodyPr wrap="square" rtlCol="0">
            <a:spAutoFit/>
          </a:bodyPr>
          <a:lstStyle/>
          <a:p>
            <a:r>
              <a:rPr lang="en-US" dirty="0"/>
              <a:t>Video 03</a:t>
            </a:r>
          </a:p>
          <a:p>
            <a:r>
              <a:rPr lang="en-US" dirty="0"/>
              <a:t>428 NAC 2</a:t>
            </a:r>
          </a:p>
          <a:p>
            <a:r>
              <a:rPr lang="en-US" dirty="0"/>
              <a:t>NBCS Standards</a:t>
            </a:r>
          </a:p>
        </p:txBody>
      </p:sp>
      <p:sp>
        <p:nvSpPr>
          <p:cNvPr id="16" name="TextBox 15"/>
          <p:cNvSpPr txBox="1"/>
          <p:nvPr/>
        </p:nvSpPr>
        <p:spPr>
          <a:xfrm>
            <a:off x="6161313" y="6453010"/>
            <a:ext cx="1401021" cy="369332"/>
          </a:xfrm>
          <a:prstGeom prst="rect">
            <a:avLst/>
          </a:prstGeom>
          <a:noFill/>
        </p:spPr>
        <p:txBody>
          <a:bodyPr wrap="square" rtlCol="0">
            <a:spAutoFit/>
          </a:bodyPr>
          <a:lstStyle/>
          <a:p>
            <a:r>
              <a:rPr lang="en-US" dirty="0"/>
              <a:t>8/4/2019</a:t>
            </a:r>
          </a:p>
        </p:txBody>
      </p:sp>
      <p:sp>
        <p:nvSpPr>
          <p:cNvPr id="19" name="TextBox 18">
            <a:extLst>
              <a:ext uri="{FF2B5EF4-FFF2-40B4-BE49-F238E27FC236}">
                <a16:creationId xmlns:a16="http://schemas.microsoft.com/office/drawing/2014/main" id="{8661A17F-7251-4339-8217-805B6C74D0BC}"/>
              </a:ext>
            </a:extLst>
          </p:cNvPr>
          <p:cNvSpPr txBox="1"/>
          <p:nvPr/>
        </p:nvSpPr>
        <p:spPr>
          <a:xfrm>
            <a:off x="364172" y="1070905"/>
            <a:ext cx="8316972" cy="2400657"/>
          </a:xfrm>
          <a:prstGeom prst="rect">
            <a:avLst/>
          </a:prstGeom>
          <a:noFill/>
        </p:spPr>
        <p:txBody>
          <a:bodyPr wrap="square" rtlCol="0">
            <a:spAutoFit/>
          </a:bodyPr>
          <a:lstStyle/>
          <a:p>
            <a:pPr algn="ctr"/>
            <a:r>
              <a:rPr lang="en-US" sz="3200" b="1" dirty="0"/>
              <a:t>Nebraska Administrative Code</a:t>
            </a:r>
          </a:p>
          <a:p>
            <a:pPr algn="ctr">
              <a:spcAft>
                <a:spcPts val="1200"/>
              </a:spcAft>
            </a:pPr>
            <a:r>
              <a:rPr lang="en-US" sz="2800" b="1" dirty="0"/>
              <a:t>Title 428</a:t>
            </a:r>
          </a:p>
          <a:p>
            <a:pPr algn="ctr"/>
            <a:r>
              <a:rPr lang="en-US" sz="2800" b="1" dirty="0"/>
              <a:t>Rules and Regulations of the </a:t>
            </a:r>
          </a:p>
          <a:p>
            <a:pPr algn="ctr"/>
            <a:r>
              <a:rPr lang="en-US" sz="2800" b="1" dirty="0"/>
              <a:t>Board of Public Roads Classifications and Standards</a:t>
            </a:r>
          </a:p>
          <a:p>
            <a:pPr algn="ctr"/>
            <a:r>
              <a:rPr lang="en-US" sz="2400" b="1" i="1" dirty="0"/>
              <a:t>(Administrative Host: Nebraska Department of Transportation)</a:t>
            </a:r>
          </a:p>
        </p:txBody>
      </p:sp>
      <p:pic>
        <p:nvPicPr>
          <p:cNvPr id="10" name="Picture 9">
            <a:extLst>
              <a:ext uri="{FF2B5EF4-FFF2-40B4-BE49-F238E27FC236}">
                <a16:creationId xmlns:a16="http://schemas.microsoft.com/office/drawing/2014/main" id="{2D49CD17-1E5F-432B-9EE4-69DA10F5A050}"/>
              </a:ext>
            </a:extLst>
          </p:cNvPr>
          <p:cNvPicPr>
            <a:picLocks noChangeAspect="1"/>
          </p:cNvPicPr>
          <p:nvPr/>
        </p:nvPicPr>
        <p:blipFill>
          <a:blip r:embed="rId7"/>
          <a:stretch>
            <a:fillRect/>
          </a:stretch>
        </p:blipFill>
        <p:spPr>
          <a:xfrm>
            <a:off x="223126" y="5161052"/>
            <a:ext cx="2757513" cy="1098833"/>
          </a:xfrm>
          <a:prstGeom prst="rect">
            <a:avLst/>
          </a:prstGeom>
        </p:spPr>
      </p:pic>
    </p:spTree>
    <p:extLst>
      <p:ext uri="{BB962C8B-B14F-4D97-AF65-F5344CB8AC3E}">
        <p14:creationId xmlns:p14="http://schemas.microsoft.com/office/powerpoint/2010/main" val="496788283"/>
      </p:ext>
    </p:extLst>
  </p:cSld>
  <p:clrMapOvr>
    <a:masterClrMapping/>
  </p:clrMapOvr>
  <mc:AlternateContent xmlns:mc="http://schemas.openxmlformats.org/markup-compatibility/2006" xmlns:p14="http://schemas.microsoft.com/office/powerpoint/2010/main">
    <mc:Choice Requires="p14">
      <p:transition spd="slow" p14:dur="2000" advTm="23013"/>
    </mc:Choice>
    <mc:Fallback xmlns="">
      <p:transition spd="slow" advTm="230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056333" y="1"/>
            <a:ext cx="6464607" cy="857250"/>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lang="en-US" dirty="0">
                <a:latin typeface="+mj-lt"/>
              </a:rPr>
              <a:t>Construction Standards</a:t>
            </a:r>
            <a:endParaRPr dirty="0">
              <a:latin typeface="+mj-lt"/>
            </a:endParaRPr>
          </a:p>
        </p:txBody>
      </p:sp>
      <p:sp>
        <p:nvSpPr>
          <p:cNvPr id="3" name="Subtitle 2"/>
          <p:cNvSpPr txBox="1">
            <a:spLocks noGrp="1"/>
          </p:cNvSpPr>
          <p:nvPr>
            <p:ph type="subTitle" idx="1"/>
          </p:nvPr>
        </p:nvSpPr>
        <p:spPr>
          <a:xfrm>
            <a:off x="865422" y="792275"/>
            <a:ext cx="8278577" cy="5347267"/>
          </a:xfrm>
          <a:prstGeom prst="rect">
            <a:avLst/>
          </a:prstGeom>
          <a:noFill/>
        </p:spPr>
        <p:txBody>
          <a:bodyPr wrap="square" anchor="t"/>
          <a:lstStyle>
            <a:lvl1pPr lvl="0">
              <a:defRPr/>
            </a:lvl1pPr>
          </a:lstStyle>
          <a:p>
            <a:pPr>
              <a:spcAft>
                <a:spcPts val="2400"/>
              </a:spcAft>
            </a:pPr>
            <a:r>
              <a:rPr lang="en-US" dirty="0">
                <a:latin typeface="+mn-lt"/>
              </a:rPr>
              <a:t>2017 NDOT Standard Specifications for Construction </a:t>
            </a:r>
          </a:p>
          <a:p>
            <a:pPr marL="914388" lvl="1" indent="-457200">
              <a:spcAft>
                <a:spcPts val="300"/>
              </a:spcAft>
              <a:buFont typeface="Wingdings" panose="05000000000000000000" pitchFamily="2" charset="2"/>
              <a:buChar char="Ø"/>
            </a:pPr>
            <a:r>
              <a:rPr lang="en-US" b="1" dirty="0">
                <a:latin typeface="+mn-lt"/>
              </a:rPr>
              <a:t>Required</a:t>
            </a:r>
            <a:r>
              <a:rPr lang="en-US" dirty="0">
                <a:latin typeface="+mn-lt"/>
              </a:rPr>
              <a:t> for: </a:t>
            </a:r>
          </a:p>
          <a:p>
            <a:pPr marL="1314427" lvl="2" indent="-457200">
              <a:spcAft>
                <a:spcPts val="300"/>
              </a:spcAft>
              <a:buFont typeface="Wingdings" panose="05000000000000000000" pitchFamily="2" charset="2"/>
              <a:buChar char="Ø"/>
            </a:pPr>
            <a:r>
              <a:rPr lang="en-US" dirty="0">
                <a:latin typeface="+mn-lt"/>
              </a:rPr>
              <a:t>functional classifications higher than Local,</a:t>
            </a:r>
          </a:p>
          <a:p>
            <a:pPr marL="1314427" lvl="2" indent="-457200">
              <a:spcAft>
                <a:spcPts val="300"/>
              </a:spcAft>
              <a:buFont typeface="Wingdings" panose="05000000000000000000" pitchFamily="2" charset="2"/>
              <a:buChar char="Ø"/>
            </a:pPr>
            <a:r>
              <a:rPr lang="en-US" dirty="0">
                <a:latin typeface="+mn-lt"/>
              </a:rPr>
              <a:t>any work or </a:t>
            </a:r>
            <a:r>
              <a:rPr lang="en-US" dirty="0">
                <a:latin typeface="Calibri"/>
              </a:rPr>
              <a:t>project </a:t>
            </a:r>
          </a:p>
          <a:p>
            <a:pPr marL="1771616" lvl="3" indent="-457200">
              <a:spcAft>
                <a:spcPts val="300"/>
              </a:spcAft>
              <a:buFont typeface="Wingdings" panose="05000000000000000000" pitchFamily="2" charset="2"/>
              <a:buChar char="Ø"/>
            </a:pPr>
            <a:r>
              <a:rPr lang="en-US" dirty="0">
                <a:latin typeface="Calibri"/>
              </a:rPr>
              <a:t>on the National Highway System, or </a:t>
            </a:r>
          </a:p>
          <a:p>
            <a:pPr marL="1771616" lvl="3" indent="-457200">
              <a:spcAft>
                <a:spcPts val="300"/>
              </a:spcAft>
              <a:buFont typeface="Wingdings" panose="05000000000000000000" pitchFamily="2" charset="2"/>
              <a:buChar char="Ø"/>
            </a:pPr>
            <a:r>
              <a:rPr lang="en-US" dirty="0">
                <a:latin typeface="Calibri"/>
              </a:rPr>
              <a:t>uses Federal funds</a:t>
            </a:r>
          </a:p>
          <a:p>
            <a:pPr>
              <a:spcBef>
                <a:spcPts val="1200"/>
              </a:spcBef>
            </a:pPr>
            <a:r>
              <a:rPr lang="en-US" dirty="0">
                <a:latin typeface="+mn-lt"/>
              </a:rPr>
              <a:t>Non-NDOR specifications acceptable off the National Highway System</a:t>
            </a:r>
          </a:p>
          <a:p>
            <a:pPr marL="914377" lvl="1" indent="-457189">
              <a:buFont typeface="Arial" panose="020B0604020202020204" pitchFamily="34" charset="0"/>
              <a:buChar char="•"/>
            </a:pPr>
            <a:r>
              <a:rPr lang="en-US" dirty="0">
                <a:latin typeface="+mn-lt"/>
              </a:rPr>
              <a:t>must be “equivalent in quality” and, if so, </a:t>
            </a:r>
          </a:p>
          <a:p>
            <a:pPr marL="914377" lvl="1" indent="-457189">
              <a:buFont typeface="Arial" panose="020B0604020202020204" pitchFamily="34" charset="0"/>
              <a:buChar char="•"/>
            </a:pPr>
            <a:r>
              <a:rPr lang="en-US" dirty="0">
                <a:latin typeface="+mn-lt"/>
              </a:rPr>
              <a:t>submittal for NBCS approval is not required</a:t>
            </a:r>
          </a:p>
        </p:txBody>
      </p:sp>
      <p:sp>
        <p:nvSpPr>
          <p:cNvPr id="10" name="Slide Number Placeholder 7"/>
          <p:cNvSpPr txBox="1">
            <a:spLocks/>
          </p:cNvSpPr>
          <p:nvPr/>
        </p:nvSpPr>
        <p:spPr>
          <a:xfrm>
            <a:off x="3983083" y="6369054"/>
            <a:ext cx="1345919" cy="3660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2FBEAB0D-024F-4AE8-82FC-5B30D78984EB}" type="slidenum">
              <a:rPr lang="en-US">
                <a:solidFill>
                  <a:prstClr val="black"/>
                </a:solidFill>
                <a:latin typeface="Calibri"/>
              </a:rPr>
              <a:pPr/>
              <a:t>10</a:t>
            </a:fld>
            <a:endParaRPr lang="en-US" dirty="0">
              <a:solidFill>
                <a:prstClr val="black"/>
              </a:solidFill>
              <a:latin typeface="Calibri"/>
            </a:endParaRPr>
          </a:p>
        </p:txBody>
      </p:sp>
      <p:sp>
        <p:nvSpPr>
          <p:cNvPr id="7" name="TextBox 6"/>
          <p:cNvSpPr txBox="1"/>
          <p:nvPr/>
        </p:nvSpPr>
        <p:spPr>
          <a:xfrm>
            <a:off x="5886" y="0"/>
            <a:ext cx="859536" cy="6858000"/>
          </a:xfrm>
          <a:prstGeom prst="rect">
            <a:avLst/>
          </a:prstGeom>
          <a:solidFill>
            <a:srgbClr val="00B0F0"/>
          </a:solidFill>
        </p:spPr>
        <p:txBody>
          <a:bodyPr vert="vert270" wrap="square" lIns="0" tIns="0" rIns="0" bIns="0" rtlCol="0" anchor="ctr" anchorCtr="1">
            <a:spAutoFit/>
          </a:bodyPr>
          <a:lstStyle/>
          <a:p>
            <a:pPr algn="ctr"/>
            <a:r>
              <a:rPr lang="en-US" sz="3600" dirty="0">
                <a:solidFill>
                  <a:prstClr val="black"/>
                </a:solidFill>
                <a:latin typeface="Calibri"/>
              </a:rPr>
              <a:t>Minimum Construction Standards</a:t>
            </a:r>
          </a:p>
        </p:txBody>
      </p:sp>
      <p:sp>
        <p:nvSpPr>
          <p:cNvPr id="8" name="TextBox 7"/>
          <p:cNvSpPr txBox="1"/>
          <p:nvPr/>
        </p:nvSpPr>
        <p:spPr>
          <a:xfrm>
            <a:off x="6321287" y="6384471"/>
            <a:ext cx="2822713" cy="400110"/>
          </a:xfrm>
          <a:prstGeom prst="rect">
            <a:avLst/>
          </a:prstGeom>
          <a:noFill/>
        </p:spPr>
        <p:txBody>
          <a:bodyPr wrap="square" rtlCol="0">
            <a:spAutoFit/>
          </a:bodyPr>
          <a:lstStyle/>
          <a:p>
            <a:r>
              <a:rPr lang="en-US" sz="2000" dirty="0">
                <a:solidFill>
                  <a:prstClr val="black"/>
                </a:solidFill>
                <a:latin typeface="Calibri"/>
              </a:rPr>
              <a:t>428 NAC 2-002, Page 87</a:t>
            </a:r>
          </a:p>
        </p:txBody>
      </p:sp>
      <p:pic>
        <p:nvPicPr>
          <p:cNvPr id="9" name="Picture 8" descr="Log in | Sign Up Upload Clip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809" y="50728"/>
            <a:ext cx="1781190" cy="1809846"/>
          </a:xfrm>
          <a:prstGeom prst="rect">
            <a:avLst/>
          </a:prstGeom>
        </p:spPr>
      </p:pic>
      <p:sp>
        <p:nvSpPr>
          <p:cNvPr id="4" name="TextBox 3"/>
          <p:cNvSpPr txBox="1"/>
          <p:nvPr/>
        </p:nvSpPr>
        <p:spPr>
          <a:xfrm>
            <a:off x="859537" y="1711246"/>
            <a:ext cx="8278577" cy="400110"/>
          </a:xfrm>
          <a:prstGeom prst="rect">
            <a:avLst/>
          </a:prstGeom>
          <a:noFill/>
        </p:spPr>
        <p:txBody>
          <a:bodyPr wrap="square" rtlCol="0">
            <a:spAutoFit/>
          </a:bodyPr>
          <a:lstStyle/>
          <a:p>
            <a:pPr algn="ctr"/>
            <a:r>
              <a:rPr lang="en-US" sz="2000" dirty="0">
                <a:hlinkClick r:id="rId4"/>
              </a:rPr>
              <a:t>https://dot.nebraska.gov/media/10343/2017-specbook.pdf</a:t>
            </a:r>
            <a:endParaRPr lang="en-US" sz="2000" dirty="0"/>
          </a:p>
        </p:txBody>
      </p:sp>
    </p:spTree>
    <p:extLst>
      <p:ext uri="{BB962C8B-B14F-4D97-AF65-F5344CB8AC3E}">
        <p14:creationId xmlns:p14="http://schemas.microsoft.com/office/powerpoint/2010/main" val="370171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6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95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1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126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156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3560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6280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758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7700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5" y="139148"/>
            <a:ext cx="7731091" cy="1692490"/>
          </a:xfrm>
          <a:prstGeom prst="rect">
            <a:avLst/>
          </a:prstGeom>
          <a:noFill/>
        </p:spPr>
        <p:txBody>
          <a:bodyPr wrap="square" anchor="ctr"/>
          <a:lstStyle>
            <a:lvl1pPr lvl="0">
              <a:defRPr/>
            </a:lvl1pPr>
          </a:lstStyle>
          <a:p>
            <a:pPr lvl="0" algn="ctr"/>
            <a:r>
              <a:rPr lang="en-US" sz="3600" dirty="0">
                <a:latin typeface="+mj-lt"/>
              </a:rPr>
              <a:t>Chapter 2 (</a:t>
            </a:r>
            <a:r>
              <a:rPr sz="3600" dirty="0">
                <a:latin typeface="+mj-lt"/>
              </a:rPr>
              <a:t>428 </a:t>
            </a:r>
            <a:r>
              <a:rPr lang="en-US" sz="3600" dirty="0">
                <a:latin typeface="+mj-lt"/>
              </a:rPr>
              <a:t>NAC</a:t>
            </a:r>
            <a:r>
              <a:rPr sz="3600" dirty="0">
                <a:latin typeface="+mj-lt"/>
              </a:rPr>
              <a:t> 2</a:t>
            </a:r>
            <a:r>
              <a:rPr lang="en-US" sz="3600" dirty="0">
                <a:latin typeface="+mj-lt"/>
              </a:rPr>
              <a:t>)</a:t>
            </a:r>
            <a:endParaRPr sz="3600" dirty="0">
              <a:latin typeface="+mj-lt"/>
            </a:endParaRPr>
          </a:p>
          <a:p>
            <a:pPr lvl="0" algn="ctr"/>
            <a:r>
              <a:rPr sz="3600" dirty="0">
                <a:latin typeface="+mj-lt"/>
              </a:rPr>
              <a:t>Procedures for Standards</a:t>
            </a:r>
          </a:p>
        </p:txBody>
      </p:sp>
      <p:sp>
        <p:nvSpPr>
          <p:cNvPr id="6" name="TextBox 5"/>
          <p:cNvSpPr txBox="1"/>
          <p:nvPr/>
        </p:nvSpPr>
        <p:spPr>
          <a:xfrm>
            <a:off x="1" y="0"/>
            <a:ext cx="861774" cy="6858000"/>
          </a:xfrm>
          <a:prstGeom prst="rect">
            <a:avLst/>
          </a:prstGeom>
          <a:solidFill>
            <a:srgbClr val="92D050"/>
          </a:solidFill>
        </p:spPr>
        <p:txBody>
          <a:bodyPr vert="vert270" wrap="square" rtlCol="0">
            <a:spAutoFit/>
          </a:bodyPr>
          <a:lstStyle/>
          <a:p>
            <a:pPr algn="ctr"/>
            <a:r>
              <a:rPr lang="en-US" sz="4400" dirty="0">
                <a:solidFill>
                  <a:prstClr val="black"/>
                </a:solidFill>
                <a:latin typeface="Calibri"/>
              </a:rPr>
              <a:t> Title 428 Table of Contents</a:t>
            </a:r>
          </a:p>
        </p:txBody>
      </p:sp>
      <p:sp>
        <p:nvSpPr>
          <p:cNvPr id="7" name="TextBox 6"/>
          <p:cNvSpPr txBox="1"/>
          <p:nvPr/>
        </p:nvSpPr>
        <p:spPr>
          <a:xfrm>
            <a:off x="1101378" y="6457762"/>
            <a:ext cx="1747157" cy="369332"/>
          </a:xfrm>
          <a:prstGeom prst="rect">
            <a:avLst/>
          </a:prstGeom>
          <a:noFill/>
        </p:spPr>
        <p:txBody>
          <a:bodyPr wrap="square" rtlCol="0">
            <a:spAutoFit/>
          </a:bodyPr>
          <a:lstStyle/>
          <a:p>
            <a:r>
              <a:rPr lang="en-US" dirty="0">
                <a:solidFill>
                  <a:prstClr val="black"/>
                </a:solidFill>
                <a:latin typeface="Calibri"/>
              </a:rPr>
              <a:t>Slide </a:t>
            </a:r>
            <a:fld id="{8CE5926B-B3D1-4F87-A057-4F4DC2707035}" type="slidenum">
              <a:rPr lang="en-US">
                <a:solidFill>
                  <a:prstClr val="black"/>
                </a:solidFill>
                <a:latin typeface="Calibri"/>
              </a:rPr>
              <a:pPr/>
              <a:t>11</a:t>
            </a:fld>
            <a:endParaRPr lang="en-US" dirty="0">
              <a:solidFill>
                <a:prstClr val="black"/>
              </a:solidFill>
              <a:latin typeface="Calibri"/>
            </a:endParaRPr>
          </a:p>
        </p:txBody>
      </p:sp>
      <p:graphicFrame>
        <p:nvGraphicFramePr>
          <p:cNvPr id="24" name="Object 23"/>
          <p:cNvGraphicFramePr>
            <a:graphicFrameLocks noChangeAspect="1"/>
          </p:cNvGraphicFramePr>
          <p:nvPr/>
        </p:nvGraphicFramePr>
        <p:xfrm>
          <a:off x="1159048" y="1828489"/>
          <a:ext cx="7433819" cy="4619825"/>
        </p:xfrm>
        <a:graphic>
          <a:graphicData uri="http://schemas.openxmlformats.org/presentationml/2006/ole">
            <mc:AlternateContent xmlns:mc="http://schemas.openxmlformats.org/markup-compatibility/2006">
              <mc:Choice xmlns:v="urn:schemas-microsoft-com:vml" Requires="v">
                <p:oleObj spid="_x0000_s6288" name="Worksheet" r:id="rId4" imgW="6391390" imgH="3971803" progId="Excel.Sheet.12">
                  <p:embed/>
                </p:oleObj>
              </mc:Choice>
              <mc:Fallback>
                <p:oleObj name="Worksheet" r:id="rId4" imgW="6391390" imgH="3971803" progId="Excel.Sheet.12">
                  <p:embed/>
                  <p:pic>
                    <p:nvPicPr>
                      <p:cNvPr id="24" name="Object 23"/>
                      <p:cNvPicPr/>
                      <p:nvPr/>
                    </p:nvPicPr>
                    <p:blipFill>
                      <a:blip r:embed="rId5"/>
                      <a:stretch>
                        <a:fillRect/>
                      </a:stretch>
                    </p:blipFill>
                    <p:spPr>
                      <a:xfrm>
                        <a:off x="1159048" y="1828489"/>
                        <a:ext cx="7433819" cy="4619825"/>
                      </a:xfrm>
                      <a:prstGeom prst="rect">
                        <a:avLst/>
                      </a:prstGeom>
                    </p:spPr>
                  </p:pic>
                </p:oleObj>
              </mc:Fallback>
            </mc:AlternateContent>
          </a:graphicData>
        </a:graphic>
      </p:graphicFrame>
      <p:sp>
        <p:nvSpPr>
          <p:cNvPr id="8" name="Rectangle 7"/>
          <p:cNvSpPr/>
          <p:nvPr/>
        </p:nvSpPr>
        <p:spPr>
          <a:xfrm>
            <a:off x="1159047" y="3922406"/>
            <a:ext cx="7433819" cy="84482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44210" y="6457890"/>
            <a:ext cx="3299789" cy="400110"/>
          </a:xfrm>
          <a:prstGeom prst="rect">
            <a:avLst/>
          </a:prstGeom>
          <a:noFill/>
        </p:spPr>
        <p:txBody>
          <a:bodyPr wrap="square" rtlCol="0">
            <a:spAutoFit/>
          </a:bodyPr>
          <a:lstStyle/>
          <a:p>
            <a:r>
              <a:rPr lang="en-US" sz="2000" dirty="0">
                <a:solidFill>
                  <a:prstClr val="black"/>
                </a:solidFill>
                <a:latin typeface="Calibri"/>
              </a:rPr>
              <a:t>428 NAC 2-003, Pages 88-91</a:t>
            </a:r>
          </a:p>
        </p:txBody>
      </p:sp>
      <p:pic>
        <p:nvPicPr>
          <p:cNvPr id="11" name="Picture 10" descr="Men at work by developingo - SeÃ±al de 'Hombres trabajando''Men at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4104" y="322786"/>
            <a:ext cx="1495305" cy="1325214"/>
          </a:xfrm>
          <a:prstGeom prst="rect">
            <a:avLst/>
          </a:prstGeom>
        </p:spPr>
      </p:pic>
    </p:spTree>
    <p:extLst>
      <p:ext uri="{BB962C8B-B14F-4D97-AF65-F5344CB8AC3E}">
        <p14:creationId xmlns:p14="http://schemas.microsoft.com/office/powerpoint/2010/main" val="408537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7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43601" y="0"/>
            <a:ext cx="8300398" cy="1222537"/>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lang="en-US" dirty="0">
                <a:latin typeface="+mj-lt"/>
              </a:rPr>
              <a:t>Minimum Maintenance Standards</a:t>
            </a:r>
            <a:endParaRPr dirty="0">
              <a:latin typeface="+mj-lt"/>
            </a:endParaRPr>
          </a:p>
        </p:txBody>
      </p:sp>
      <p:sp>
        <p:nvSpPr>
          <p:cNvPr id="3" name="Subtitle 2"/>
          <p:cNvSpPr txBox="1">
            <a:spLocks noGrp="1"/>
          </p:cNvSpPr>
          <p:nvPr>
            <p:ph type="subTitle" idx="1"/>
          </p:nvPr>
        </p:nvSpPr>
        <p:spPr>
          <a:xfrm>
            <a:off x="1154304" y="1151614"/>
            <a:ext cx="7676857" cy="3963148"/>
          </a:xfrm>
          <a:prstGeom prst="rect">
            <a:avLst/>
          </a:prstGeom>
          <a:noFill/>
        </p:spPr>
        <p:txBody>
          <a:bodyPr wrap="square" anchor="t"/>
          <a:lstStyle>
            <a:lvl1pPr lvl="0">
              <a:defRPr/>
            </a:lvl1pPr>
          </a:lstStyle>
          <a:p>
            <a:pPr>
              <a:spcAft>
                <a:spcPts val="1800"/>
              </a:spcAft>
            </a:pPr>
            <a:r>
              <a:rPr lang="en-US" sz="4000" dirty="0">
                <a:latin typeface="+mn-lt"/>
              </a:rPr>
              <a:t>Definition of Maintenance, p 88</a:t>
            </a:r>
          </a:p>
          <a:p>
            <a:pPr>
              <a:spcAft>
                <a:spcPts val="1800"/>
              </a:spcAft>
            </a:pPr>
            <a:r>
              <a:rPr lang="en-US" sz="4000" dirty="0">
                <a:latin typeface="+mn-lt"/>
              </a:rPr>
              <a:t>Limits of Maintenance, p 88</a:t>
            </a:r>
          </a:p>
          <a:p>
            <a:pPr marL="1028688" lvl="1" indent="-571500">
              <a:spcAft>
                <a:spcPts val="1800"/>
              </a:spcAft>
              <a:buFont typeface="Wingdings" panose="05000000000000000000" pitchFamily="2" charset="2"/>
              <a:buChar char="Ø"/>
            </a:pPr>
            <a:r>
              <a:rPr lang="en-US" sz="3600" dirty="0">
                <a:latin typeface="+mn-lt"/>
              </a:rPr>
              <a:t>Nothing Extensive or Costly       (428 NAC 2-003.01C5, p 89)</a:t>
            </a:r>
          </a:p>
          <a:p>
            <a:pPr>
              <a:spcAft>
                <a:spcPts val="1800"/>
              </a:spcAft>
            </a:pPr>
            <a:r>
              <a:rPr lang="en-US" sz="4000" dirty="0">
                <a:latin typeface="+mn-lt"/>
              </a:rPr>
              <a:t>Physical Maintenance activities, pages 88-91</a:t>
            </a:r>
          </a:p>
          <a:p>
            <a:endParaRPr lang="en-US" dirty="0">
              <a:latin typeface="+mn-lt"/>
            </a:endParaRPr>
          </a:p>
        </p:txBody>
      </p:sp>
      <p:sp>
        <p:nvSpPr>
          <p:cNvPr id="9" name="Slide Number Placeholder 8"/>
          <p:cNvSpPr>
            <a:spLocks noGrp="1"/>
          </p:cNvSpPr>
          <p:nvPr>
            <p:ph type="sldNum" idx="4"/>
          </p:nvPr>
        </p:nvSpPr>
        <p:spPr>
          <a:xfrm>
            <a:off x="1154304" y="6181694"/>
            <a:ext cx="2133600" cy="4762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15934" y="0"/>
            <a:ext cx="859536" cy="6858000"/>
          </a:xfrm>
          <a:prstGeom prst="rect">
            <a:avLst/>
          </a:prstGeom>
          <a:solidFill>
            <a:srgbClr val="00B0F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Minimum Maintenance Standards</a:t>
            </a:r>
          </a:p>
        </p:txBody>
      </p:sp>
      <p:pic>
        <p:nvPicPr>
          <p:cNvPr id="10" name="Picture 9" descr="Men at work by developingo - SeÃ±al de 'Hombres trabajando''Men a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2275" y="4941162"/>
            <a:ext cx="1495305" cy="1325214"/>
          </a:xfrm>
          <a:prstGeom prst="rect">
            <a:avLst/>
          </a:prstGeom>
        </p:spPr>
      </p:pic>
      <p:sp>
        <p:nvSpPr>
          <p:cNvPr id="11" name="TextBox 10"/>
          <p:cNvSpPr txBox="1"/>
          <p:nvPr/>
        </p:nvSpPr>
        <p:spPr>
          <a:xfrm>
            <a:off x="5844210" y="6457890"/>
            <a:ext cx="32997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2-003, Pages 88-91</a:t>
            </a:r>
          </a:p>
        </p:txBody>
      </p:sp>
    </p:spTree>
    <p:extLst>
      <p:ext uri="{BB962C8B-B14F-4D97-AF65-F5344CB8AC3E}">
        <p14:creationId xmlns:p14="http://schemas.microsoft.com/office/powerpoint/2010/main" val="237455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3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6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5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30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859536" y="934716"/>
            <a:ext cx="8284463" cy="4756675"/>
          </a:xfrm>
          <a:prstGeom prst="rect">
            <a:avLst/>
          </a:prstGeom>
        </p:spPr>
        <p:txBody>
          <a:bodyPr vert="horz" lIns="68580" tIns="34290" rIns="68580" bIns="34290" rtlCol="0">
            <a:noAutofit/>
          </a:bodyPr>
          <a:lstStyle/>
          <a:p>
            <a:pPr marL="214313" marR="0" lvl="0" indent="-214313" algn="l" defTabSz="914400" rtl="0" eaLnBrk="1" fontAlgn="base" latinLnBrk="0" hangingPunct="1">
              <a:lnSpc>
                <a:spcPct val="100000"/>
              </a:lnSpc>
              <a:spcBef>
                <a:spcPts val="45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Address certain acts, operations or processes of repair and preservation</a:t>
            </a:r>
          </a:p>
          <a:p>
            <a:pPr marL="214313" marR="0" lvl="0" indent="-214313" algn="l" defTabSz="914400" rtl="0" eaLnBrk="1" fontAlgn="base" latinLnBrk="0" hangingPunct="1">
              <a:lnSpc>
                <a:spcPct val="100000"/>
              </a:lnSpc>
              <a:spcBef>
                <a:spcPts val="45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Keep the facility “in a condition as near as is practical” to its original constructed condition</a:t>
            </a:r>
            <a:endParaRPr kumimoji="0" lang="en-US" sz="28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14313" marR="0" lvl="0" indent="-214313" algn="l" defTabSz="914400" rtl="0" eaLnBrk="1" fontAlgn="base" latinLnBrk="0" hangingPunct="1">
              <a:lnSpc>
                <a:spcPct val="100000"/>
              </a:lnSpc>
              <a:spcBef>
                <a:spcPts val="45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Federal Aid projects require signed agreement – need to maintain for the life of the work/project</a:t>
            </a:r>
          </a:p>
          <a:p>
            <a:pPr marL="0" marR="0" lvl="0" indent="0" algn="l" defTabSz="914400" rtl="0" eaLnBrk="1" fontAlgn="base" latinLnBrk="0" hangingPunct="1">
              <a:lnSpc>
                <a:spcPct val="100000"/>
              </a:lnSpc>
              <a:spcBef>
                <a:spcPts val="450"/>
              </a:spcBef>
              <a:spcAft>
                <a:spcPct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14313" marR="0" lvl="0" indent="-214313" algn="l" defTabSz="914400" rtl="0" eaLnBrk="1" fontAlgn="base" latinLnBrk="0" hangingPunct="1">
              <a:lnSpc>
                <a:spcPct val="100000"/>
              </a:lnSpc>
              <a:spcBef>
                <a:spcPts val="450"/>
              </a:spcBef>
              <a:spcAft>
                <a:spcPct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Arial" pitchFamily="34" charset="0"/>
                <a:ea typeface="+mn-ea"/>
                <a:cs typeface="Arial" pitchFamily="34" charset="0"/>
              </a:rPr>
              <a:t>Recommendation:  </a:t>
            </a:r>
          </a:p>
          <a:p>
            <a:pPr marL="214313" marR="0" lvl="0" indent="-214313" algn="l" defTabSz="914400" rtl="0" eaLnBrk="1" fontAlgn="base" latinLnBrk="0" hangingPunct="1">
              <a:lnSpc>
                <a:spcPct val="100000"/>
              </a:lnSpc>
              <a:spcBef>
                <a:spcPts val="450"/>
              </a:spcBef>
              <a:spcAft>
                <a:spcPct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Establish clear maintenance policies.  </a:t>
            </a:r>
            <a:endParaRPr kumimoji="0" lang="en-US" sz="2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2"/>
          <p:cNvSpPr txBox="1">
            <a:spLocks noChangeArrowheads="1"/>
          </p:cNvSpPr>
          <p:nvPr/>
        </p:nvSpPr>
        <p:spPr>
          <a:xfrm>
            <a:off x="859536" y="174781"/>
            <a:ext cx="8284464" cy="545961"/>
          </a:xfrm>
          <a:prstGeom prst="rect">
            <a:avLst/>
          </a:prstGeom>
        </p:spPr>
        <p:txBody>
          <a:bodyPr vert="horz" lIns="68580" tIns="34290" rIns="68580" bIns="3429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Minimum Maintenance Standards</a:t>
            </a:r>
          </a:p>
        </p:txBody>
      </p:sp>
      <p:sp>
        <p:nvSpPr>
          <p:cNvPr id="6" name="TextBox 5"/>
          <p:cNvSpPr txBox="1"/>
          <p:nvPr/>
        </p:nvSpPr>
        <p:spPr>
          <a:xfrm>
            <a:off x="1110461" y="6407412"/>
            <a:ext cx="12303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6E4C3058-CDD1-48A1-84F5-C3987909967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976346" y="5300527"/>
            <a:ext cx="82382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3"/>
              </a:rPr>
              <a:t>http://www.nebraskalegislature.gov/laws/browse-chapters.php?chapter=39</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p:cNvSpPr txBox="1"/>
          <p:nvPr/>
        </p:nvSpPr>
        <p:spPr>
          <a:xfrm>
            <a:off x="976346" y="5729597"/>
            <a:ext cx="80970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http://www.nebraskalegislature.gov/laws/browse-chapters.php?chapter=60</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0" y="0"/>
            <a:ext cx="859536" cy="6858000"/>
          </a:xfrm>
          <a:prstGeom prst="rect">
            <a:avLst/>
          </a:prstGeom>
          <a:solidFill>
            <a:srgbClr val="00B0F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Minimum Maintenance Standards</a:t>
            </a:r>
          </a:p>
        </p:txBody>
      </p:sp>
      <p:sp>
        <p:nvSpPr>
          <p:cNvPr id="10" name="TextBox 9"/>
          <p:cNvSpPr txBox="1"/>
          <p:nvPr/>
        </p:nvSpPr>
        <p:spPr>
          <a:xfrm>
            <a:off x="5916147" y="6129507"/>
            <a:ext cx="32278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2-003, Pages 88-91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§39-101 and §60-630</a:t>
            </a:r>
          </a:p>
        </p:txBody>
      </p:sp>
      <p:pic>
        <p:nvPicPr>
          <p:cNvPr id="11" name="Picture 10" descr="Men at work by developingo - SeÃ±al de 'Hombres trabajando''Men at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0073" y="3868326"/>
            <a:ext cx="1495305" cy="1325214"/>
          </a:xfrm>
          <a:prstGeom prst="rect">
            <a:avLst/>
          </a:prstGeom>
        </p:spPr>
      </p:pic>
    </p:spTree>
    <p:extLst>
      <p:ext uri="{BB962C8B-B14F-4D97-AF65-F5344CB8AC3E}">
        <p14:creationId xmlns:p14="http://schemas.microsoft.com/office/powerpoint/2010/main" val="60108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1400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3300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4170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grpId="0" nodeType="withEffect">
                                  <p:stCondLst>
                                    <p:cond delay="4300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793" y="596451"/>
            <a:ext cx="7189189" cy="5391892"/>
          </a:xfrm>
          <a:prstGeom prst="rect">
            <a:avLst/>
          </a:prstGeom>
        </p:spPr>
      </p:pic>
      <p:sp>
        <p:nvSpPr>
          <p:cNvPr id="2" name="Title 1"/>
          <p:cNvSpPr>
            <a:spLocks noGrp="1"/>
          </p:cNvSpPr>
          <p:nvPr>
            <p:ph type="title"/>
          </p:nvPr>
        </p:nvSpPr>
        <p:spPr>
          <a:xfrm>
            <a:off x="863096" y="102675"/>
            <a:ext cx="8280904" cy="977900"/>
          </a:xfrm>
          <a:solidFill>
            <a:schemeClr val="bg1"/>
          </a:solidFill>
        </p:spPr>
        <p:txBody>
          <a:bodyPr/>
          <a:lstStyle/>
          <a:p>
            <a:pPr algn="ctr"/>
            <a:r>
              <a:rPr lang="en-US" dirty="0"/>
              <a:t>Build Sidewalk Ramps</a:t>
            </a:r>
          </a:p>
        </p:txBody>
      </p:sp>
      <p:sp>
        <p:nvSpPr>
          <p:cNvPr id="7" name="TextBox 6"/>
          <p:cNvSpPr txBox="1"/>
          <p:nvPr/>
        </p:nvSpPr>
        <p:spPr>
          <a:xfrm>
            <a:off x="1322" y="0"/>
            <a:ext cx="861774" cy="6858000"/>
          </a:xfrm>
          <a:prstGeom prst="rect">
            <a:avLst/>
          </a:prstGeom>
          <a:solidFill>
            <a:srgbClr val="0070C0"/>
          </a:solidFill>
        </p:spPr>
        <p:txBody>
          <a:bodyPr vert="vert270" wrap="square" rtlCol="0" anchor="ctr" anchorCtr="1">
            <a:spAutoFit/>
          </a:bodyPr>
          <a:lstStyle/>
          <a:p>
            <a:r>
              <a:rPr lang="en-US" sz="4400" dirty="0">
                <a:solidFill>
                  <a:srgbClr val="FFFF00"/>
                </a:solidFill>
                <a:latin typeface="Calibri"/>
              </a:rPr>
              <a:t>Maintenance Scope of Work</a:t>
            </a:r>
          </a:p>
        </p:txBody>
      </p:sp>
      <p:sp>
        <p:nvSpPr>
          <p:cNvPr id="6" name="Slide Number Placeholder 7"/>
          <p:cNvSpPr txBox="1">
            <a:spLocks/>
          </p:cNvSpPr>
          <p:nvPr/>
        </p:nvSpPr>
        <p:spPr>
          <a:xfrm>
            <a:off x="1079566" y="6440580"/>
            <a:ext cx="1345919" cy="3660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8E78EAE9-A96E-44D9-AEDC-A7E15A90ADF2}" type="slidenum">
              <a:rPr lang="en-US">
                <a:solidFill>
                  <a:prstClr val="black"/>
                </a:solidFill>
                <a:latin typeface="Calibri"/>
              </a:rPr>
              <a:pPr/>
              <a:t>14</a:t>
            </a:fld>
            <a:endParaRPr lang="en-US" dirty="0">
              <a:solidFill>
                <a:prstClr val="black"/>
              </a:solidFill>
              <a:latin typeface="Calibri"/>
            </a:endParaRPr>
          </a:p>
        </p:txBody>
      </p:sp>
      <p:sp>
        <p:nvSpPr>
          <p:cNvPr id="9" name="TextBox 8"/>
          <p:cNvSpPr txBox="1"/>
          <p:nvPr/>
        </p:nvSpPr>
        <p:spPr>
          <a:xfrm>
            <a:off x="5665108" y="6457890"/>
            <a:ext cx="3478892" cy="400110"/>
          </a:xfrm>
          <a:prstGeom prst="rect">
            <a:avLst/>
          </a:prstGeom>
          <a:solidFill>
            <a:schemeClr val="bg1"/>
          </a:solidFill>
        </p:spPr>
        <p:txBody>
          <a:bodyPr wrap="square" rtlCol="0">
            <a:spAutoFit/>
          </a:bodyPr>
          <a:lstStyle/>
          <a:p>
            <a:r>
              <a:rPr lang="en-US" sz="2000" dirty="0">
                <a:solidFill>
                  <a:prstClr val="black"/>
                </a:solidFill>
                <a:latin typeface="Calibri"/>
              </a:rPr>
              <a:t>428 NAC 2-001.03A1c, Page 38</a:t>
            </a:r>
          </a:p>
        </p:txBody>
      </p:sp>
    </p:spTree>
    <p:extLst>
      <p:ext uri="{BB962C8B-B14F-4D97-AF65-F5344CB8AC3E}">
        <p14:creationId xmlns:p14="http://schemas.microsoft.com/office/powerpoint/2010/main" val="3659163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FCA65-1656-4667-94CB-3098CC54F438}"/>
              </a:ext>
            </a:extLst>
          </p:cNvPr>
          <p:cNvSpPr>
            <a:spLocks noGrp="1"/>
          </p:cNvSpPr>
          <p:nvPr>
            <p:ph type="title"/>
          </p:nvPr>
        </p:nvSpPr>
        <p:spPr>
          <a:xfrm>
            <a:off x="0" y="149973"/>
            <a:ext cx="9144000" cy="1325563"/>
          </a:xfrm>
        </p:spPr>
        <p:txBody>
          <a:bodyPr>
            <a:normAutofit/>
          </a:bodyPr>
          <a:lstStyle/>
          <a:p>
            <a:pPr algn="ctr"/>
            <a:r>
              <a:rPr lang="en-US" sz="4800" dirty="0">
                <a:solidFill>
                  <a:srgbClr val="7030A0"/>
                </a:solidFill>
              </a:rPr>
              <a:t>Additional Design Flexibility</a:t>
            </a:r>
          </a:p>
        </p:txBody>
      </p:sp>
      <p:sp>
        <p:nvSpPr>
          <p:cNvPr id="3" name="Text Placeholder 2">
            <a:extLst>
              <a:ext uri="{FF2B5EF4-FFF2-40B4-BE49-F238E27FC236}">
                <a16:creationId xmlns:a16="http://schemas.microsoft.com/office/drawing/2014/main" id="{5770A3C1-AB53-43A0-84DE-27AB87DD8205}"/>
              </a:ext>
            </a:extLst>
          </p:cNvPr>
          <p:cNvSpPr>
            <a:spLocks noGrp="1"/>
          </p:cNvSpPr>
          <p:nvPr>
            <p:ph idx="1"/>
          </p:nvPr>
        </p:nvSpPr>
        <p:spPr>
          <a:xfrm>
            <a:off x="628650" y="1332100"/>
            <a:ext cx="8229600" cy="4981567"/>
          </a:xfrm>
        </p:spPr>
        <p:txBody>
          <a:bodyPr>
            <a:normAutofit/>
          </a:bodyPr>
          <a:lstStyle/>
          <a:p>
            <a:pPr>
              <a:spcAft>
                <a:spcPts val="600"/>
              </a:spcAft>
            </a:pPr>
            <a:r>
              <a:rPr lang="en-US" sz="3200" dirty="0"/>
              <a:t> 2019 Legislation (LB82) - §39-2113(7)</a:t>
            </a:r>
          </a:p>
          <a:p>
            <a:pPr>
              <a:spcAft>
                <a:spcPts val="600"/>
              </a:spcAft>
            </a:pPr>
            <a:r>
              <a:rPr lang="en-US" sz="3200" dirty="0"/>
              <a:t> </a:t>
            </a:r>
            <a:r>
              <a:rPr lang="en-US" sz="3200" dirty="0">
                <a:solidFill>
                  <a:srgbClr val="FF0000"/>
                </a:solidFill>
              </a:rPr>
              <a:t>NBCS, NDOT, Counties and Municipalities cooperate to develop flexible programs</a:t>
            </a:r>
          </a:p>
          <a:p>
            <a:pPr>
              <a:spcAft>
                <a:spcPts val="600"/>
              </a:spcAft>
            </a:pPr>
            <a:r>
              <a:rPr lang="en-US" sz="3200" dirty="0"/>
              <a:t> Potential for more flexibility in design and maintenance standards</a:t>
            </a:r>
          </a:p>
          <a:p>
            <a:pPr lvl="1">
              <a:spcAft>
                <a:spcPts val="600"/>
              </a:spcAft>
              <a:buFont typeface="Wingdings" panose="05000000000000000000" pitchFamily="2" charset="2"/>
              <a:buChar char="Ø"/>
            </a:pPr>
            <a:r>
              <a:rPr lang="en-US" sz="2900" dirty="0"/>
              <a:t> Practical design, asset preservation, context sensitive designs</a:t>
            </a:r>
          </a:p>
          <a:p>
            <a:pPr>
              <a:spcAft>
                <a:spcPts val="600"/>
              </a:spcAft>
            </a:pPr>
            <a:r>
              <a:rPr lang="en-US" sz="3200" dirty="0"/>
              <a:t> Agreement documented in </a:t>
            </a:r>
            <a:r>
              <a:rPr lang="en-US" sz="3200" dirty="0">
                <a:solidFill>
                  <a:srgbClr val="FF0000"/>
                </a:solidFill>
              </a:rPr>
              <a:t>Memorandum of Understanding or Guidance document</a:t>
            </a:r>
          </a:p>
        </p:txBody>
      </p:sp>
    </p:spTree>
    <p:extLst>
      <p:ext uri="{BB962C8B-B14F-4D97-AF65-F5344CB8AC3E}">
        <p14:creationId xmlns:p14="http://schemas.microsoft.com/office/powerpoint/2010/main" val="429030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9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62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203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758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5" y="139148"/>
            <a:ext cx="8229600" cy="1692490"/>
          </a:xfrm>
          <a:prstGeom prst="rect">
            <a:avLst/>
          </a:prstGeom>
          <a:noFill/>
        </p:spPr>
        <p:txBody>
          <a:bodyPr wrap="square" anchor="ctr"/>
          <a:lstStyle>
            <a:lvl1pPr lvl="0">
              <a:defRPr/>
            </a:lvl1pPr>
          </a:lstStyle>
          <a:p>
            <a:pPr lvl="0" algn="ctr"/>
            <a:r>
              <a:rPr lang="en-US" sz="3600" dirty="0">
                <a:latin typeface="+mj-lt"/>
              </a:rPr>
              <a:t>Chapter 2 (</a:t>
            </a:r>
            <a:r>
              <a:rPr sz="3600" dirty="0">
                <a:latin typeface="+mj-lt"/>
              </a:rPr>
              <a:t>428 </a:t>
            </a:r>
            <a:r>
              <a:rPr lang="en-US" sz="3600" dirty="0">
                <a:latin typeface="+mj-lt"/>
              </a:rPr>
              <a:t>NAC</a:t>
            </a:r>
            <a:r>
              <a:rPr sz="3600" dirty="0">
                <a:latin typeface="+mj-lt"/>
              </a:rPr>
              <a:t> 2</a:t>
            </a:r>
            <a:r>
              <a:rPr lang="en-US" sz="3600" dirty="0">
                <a:latin typeface="+mj-lt"/>
              </a:rPr>
              <a:t>)</a:t>
            </a:r>
            <a:endParaRPr sz="3600" dirty="0">
              <a:latin typeface="+mj-lt"/>
            </a:endParaRPr>
          </a:p>
          <a:p>
            <a:pPr lvl="0" algn="ctr"/>
            <a:r>
              <a:rPr sz="3600" dirty="0">
                <a:latin typeface="+mj-lt"/>
              </a:rPr>
              <a:t>Procedures for Standards</a:t>
            </a:r>
            <a:br>
              <a:rPr lang="en-US" sz="3600" dirty="0">
                <a:latin typeface="+mj-lt"/>
              </a:rPr>
            </a:br>
            <a:r>
              <a:rPr lang="en-US" sz="3600" dirty="0">
                <a:latin typeface="+mj-lt"/>
              </a:rPr>
              <a:t>How it is Organized</a:t>
            </a:r>
            <a:r>
              <a:rPr sz="3600" dirty="0">
                <a:latin typeface="+mj-lt"/>
              </a:rPr>
              <a:t> </a:t>
            </a:r>
          </a:p>
        </p:txBody>
      </p:sp>
      <p:sp>
        <p:nvSpPr>
          <p:cNvPr id="6" name="TextBox 5"/>
          <p:cNvSpPr txBox="1"/>
          <p:nvPr/>
        </p:nvSpPr>
        <p:spPr>
          <a:xfrm>
            <a:off x="1" y="0"/>
            <a:ext cx="861774" cy="6858000"/>
          </a:xfrm>
          <a:prstGeom prst="rect">
            <a:avLst/>
          </a:prstGeom>
          <a:solidFill>
            <a:srgbClr val="92D050"/>
          </a:solidFill>
        </p:spPr>
        <p:txBody>
          <a:bodyPr vert="vert270" wrap="square" rtlCol="0">
            <a:spAutoFit/>
          </a:bodyPr>
          <a:lstStyle/>
          <a:p>
            <a:pPr algn="ctr"/>
            <a:r>
              <a:rPr lang="en-US" sz="4400" dirty="0">
                <a:solidFill>
                  <a:prstClr val="black"/>
                </a:solidFill>
                <a:latin typeface="Calibri"/>
              </a:rPr>
              <a:t> Title 428 Table of Contents</a:t>
            </a:r>
          </a:p>
        </p:txBody>
      </p:sp>
      <p:sp>
        <p:nvSpPr>
          <p:cNvPr id="7" name="TextBox 6"/>
          <p:cNvSpPr txBox="1"/>
          <p:nvPr/>
        </p:nvSpPr>
        <p:spPr>
          <a:xfrm>
            <a:off x="1101378" y="6457762"/>
            <a:ext cx="1747157" cy="369332"/>
          </a:xfrm>
          <a:prstGeom prst="rect">
            <a:avLst/>
          </a:prstGeom>
          <a:noFill/>
        </p:spPr>
        <p:txBody>
          <a:bodyPr wrap="square" rtlCol="0">
            <a:spAutoFit/>
          </a:bodyPr>
          <a:lstStyle/>
          <a:p>
            <a:r>
              <a:rPr lang="en-US" dirty="0">
                <a:solidFill>
                  <a:prstClr val="black"/>
                </a:solidFill>
                <a:latin typeface="Calibri"/>
              </a:rPr>
              <a:t>Slide </a:t>
            </a:r>
            <a:fld id="{8CE5926B-B3D1-4F87-A057-4F4DC2707035}" type="slidenum">
              <a:rPr lang="en-US">
                <a:solidFill>
                  <a:prstClr val="black"/>
                </a:solidFill>
                <a:latin typeface="Calibri"/>
              </a:rPr>
              <a:pPr/>
              <a:t>16</a:t>
            </a:fld>
            <a:endParaRPr lang="en-US" dirty="0">
              <a:solidFill>
                <a:prstClr val="black"/>
              </a:solidFill>
              <a:latin typeface="Calibri"/>
            </a:endParaRPr>
          </a:p>
        </p:txBody>
      </p:sp>
      <p:graphicFrame>
        <p:nvGraphicFramePr>
          <p:cNvPr id="24" name="Object 23"/>
          <p:cNvGraphicFramePr>
            <a:graphicFrameLocks noChangeAspect="1"/>
          </p:cNvGraphicFramePr>
          <p:nvPr/>
        </p:nvGraphicFramePr>
        <p:xfrm>
          <a:off x="1159048" y="1828489"/>
          <a:ext cx="7433819" cy="4619825"/>
        </p:xfrm>
        <a:graphic>
          <a:graphicData uri="http://schemas.openxmlformats.org/presentationml/2006/ole">
            <mc:AlternateContent xmlns:mc="http://schemas.openxmlformats.org/markup-compatibility/2006">
              <mc:Choice xmlns:v="urn:schemas-microsoft-com:vml" Requires="v">
                <p:oleObj spid="_x0000_s4726" name="Worksheet" r:id="rId4" imgW="6391390" imgH="3971803" progId="Excel.Sheet.12">
                  <p:embed/>
                </p:oleObj>
              </mc:Choice>
              <mc:Fallback>
                <p:oleObj name="Worksheet" r:id="rId4" imgW="6391390" imgH="3971803" progId="Excel.Sheet.12">
                  <p:embed/>
                  <p:pic>
                    <p:nvPicPr>
                      <p:cNvPr id="24" name="Object 23"/>
                      <p:cNvPicPr/>
                      <p:nvPr/>
                    </p:nvPicPr>
                    <p:blipFill>
                      <a:blip r:embed="rId5"/>
                      <a:stretch>
                        <a:fillRect/>
                      </a:stretch>
                    </p:blipFill>
                    <p:spPr>
                      <a:xfrm>
                        <a:off x="1159048" y="1828489"/>
                        <a:ext cx="7433819" cy="4619825"/>
                      </a:xfrm>
                      <a:prstGeom prst="rect">
                        <a:avLst/>
                      </a:prstGeom>
                    </p:spPr>
                  </p:pic>
                </p:oleObj>
              </mc:Fallback>
            </mc:AlternateContent>
          </a:graphicData>
        </a:graphic>
      </p:graphicFrame>
      <p:sp>
        <p:nvSpPr>
          <p:cNvPr id="8" name="Rectangle 7"/>
          <p:cNvSpPr/>
          <p:nvPr/>
        </p:nvSpPr>
        <p:spPr>
          <a:xfrm>
            <a:off x="1159048" y="4830417"/>
            <a:ext cx="7433819" cy="59634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90974" y="6457890"/>
            <a:ext cx="3200401" cy="400110"/>
          </a:xfrm>
          <a:prstGeom prst="rect">
            <a:avLst/>
          </a:prstGeom>
          <a:noFill/>
        </p:spPr>
        <p:txBody>
          <a:bodyPr wrap="square" rtlCol="0">
            <a:spAutoFit/>
          </a:bodyPr>
          <a:lstStyle/>
          <a:p>
            <a:r>
              <a:rPr lang="en-US" sz="2000" dirty="0">
                <a:solidFill>
                  <a:prstClr val="black"/>
                </a:solidFill>
                <a:latin typeface="Calibri"/>
              </a:rPr>
              <a:t>428 NAC 2-004, Pages 92-94</a:t>
            </a:r>
          </a:p>
        </p:txBody>
      </p:sp>
    </p:spTree>
    <p:extLst>
      <p:ext uri="{BB962C8B-B14F-4D97-AF65-F5344CB8AC3E}">
        <p14:creationId xmlns:p14="http://schemas.microsoft.com/office/powerpoint/2010/main" val="318008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3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6464" y="308807"/>
            <a:ext cx="5331962" cy="1449168"/>
          </a:xfrm>
        </p:spPr>
        <p:txBody>
          <a:bodyPr/>
          <a:lstStyle/>
          <a:p>
            <a:r>
              <a:rPr lang="en-US" sz="4000" dirty="0">
                <a:latin typeface="+mj-lt"/>
              </a:rPr>
              <a:t>Relaxation of Standards </a:t>
            </a:r>
            <a:br>
              <a:rPr lang="en-US" dirty="0">
                <a:latin typeface="+mj-lt"/>
              </a:rPr>
            </a:br>
            <a:r>
              <a:rPr lang="en-US" sz="3600" dirty="0">
                <a:latin typeface="+mj-lt"/>
              </a:rPr>
              <a:t>What is it?  </a:t>
            </a:r>
            <a:endParaRPr lang="en-US" dirty="0">
              <a:latin typeface="+mj-lt"/>
            </a:endParaRPr>
          </a:p>
        </p:txBody>
      </p:sp>
      <p:sp>
        <p:nvSpPr>
          <p:cNvPr id="3" name="Subtitle 2"/>
          <p:cNvSpPr>
            <a:spLocks noGrp="1"/>
          </p:cNvSpPr>
          <p:nvPr>
            <p:ph type="subTitle" idx="1"/>
          </p:nvPr>
        </p:nvSpPr>
        <p:spPr>
          <a:xfrm>
            <a:off x="1049260" y="1668683"/>
            <a:ext cx="6422694" cy="4484068"/>
          </a:xfrm>
        </p:spPr>
        <p:txBody>
          <a:bodyPr/>
          <a:lstStyle/>
          <a:p>
            <a:pPr marL="0" indent="0">
              <a:buNone/>
            </a:pPr>
            <a:r>
              <a:rPr lang="en-US" sz="3600" dirty="0">
                <a:latin typeface="+mn-lt"/>
              </a:rPr>
              <a:t>A documented decision that has NBCS approval to design, construct or maintain an element or segment of a highway, street or road that </a:t>
            </a:r>
            <a:r>
              <a:rPr lang="en-US" sz="3600" b="1" dirty="0">
                <a:latin typeface="+mn-lt"/>
              </a:rPr>
              <a:t>does not meet a requirement, value or range of values </a:t>
            </a:r>
            <a:r>
              <a:rPr lang="en-US" sz="3600" dirty="0">
                <a:latin typeface="+mn-lt"/>
              </a:rPr>
              <a:t>established  by the NBCS standards.</a:t>
            </a:r>
          </a:p>
        </p:txBody>
      </p:sp>
      <p:sp>
        <p:nvSpPr>
          <p:cNvPr id="4" name="TextBox 3"/>
          <p:cNvSpPr txBox="1"/>
          <p:nvPr/>
        </p:nvSpPr>
        <p:spPr>
          <a:xfrm>
            <a:off x="1" y="0"/>
            <a:ext cx="861774" cy="6858000"/>
          </a:xfrm>
          <a:prstGeom prst="rect">
            <a:avLst/>
          </a:prstGeom>
          <a:solidFill>
            <a:srgbClr val="FF0000"/>
          </a:solidFill>
        </p:spPr>
        <p:txBody>
          <a:bodyPr vert="vert270" wrap="square" rtlCol="0">
            <a:spAutoFit/>
          </a:bodyPr>
          <a:lstStyle/>
          <a:p>
            <a:pPr algn="ctr"/>
            <a:r>
              <a:rPr lang="en-US" sz="4400" dirty="0">
                <a:solidFill>
                  <a:prstClr val="white"/>
                </a:solidFill>
                <a:latin typeface="Calibri"/>
              </a:rPr>
              <a:t>Relaxation of Standards</a:t>
            </a:r>
          </a:p>
        </p:txBody>
      </p:sp>
      <p:sp>
        <p:nvSpPr>
          <p:cNvPr id="11" name="TextBox 10"/>
          <p:cNvSpPr txBox="1"/>
          <p:nvPr/>
        </p:nvSpPr>
        <p:spPr>
          <a:xfrm>
            <a:off x="3926398" y="6260777"/>
            <a:ext cx="1747157" cy="369332"/>
          </a:xfrm>
          <a:prstGeom prst="rect">
            <a:avLst/>
          </a:prstGeom>
          <a:noFill/>
        </p:spPr>
        <p:txBody>
          <a:bodyPr wrap="square" rtlCol="0">
            <a:spAutoFit/>
          </a:bodyPr>
          <a:lstStyle/>
          <a:p>
            <a:r>
              <a:rPr lang="en-US" dirty="0">
                <a:solidFill>
                  <a:prstClr val="black"/>
                </a:solidFill>
                <a:latin typeface="Calibri"/>
              </a:rPr>
              <a:t>Slide </a:t>
            </a:r>
            <a:fld id="{FFECD726-5EB6-4DD1-8A6D-FCFB3C02CC4B}" type="slidenum">
              <a:rPr lang="en-US">
                <a:solidFill>
                  <a:prstClr val="black"/>
                </a:solidFill>
                <a:latin typeface="Calibri"/>
              </a:rPr>
              <a:pPr/>
              <a:t>17</a:t>
            </a:fld>
            <a:endParaRPr lang="en-US" dirty="0">
              <a:solidFill>
                <a:prstClr val="black"/>
              </a:solidFill>
              <a:latin typeface="Calibri"/>
            </a:endParaRPr>
          </a:p>
        </p:txBody>
      </p:sp>
      <p:sp>
        <p:nvSpPr>
          <p:cNvPr id="7" name="TextBox 6"/>
          <p:cNvSpPr txBox="1"/>
          <p:nvPr/>
        </p:nvSpPr>
        <p:spPr>
          <a:xfrm>
            <a:off x="6951575" y="345244"/>
            <a:ext cx="2192670" cy="1323439"/>
          </a:xfrm>
          <a:prstGeom prst="rect">
            <a:avLst/>
          </a:prstGeom>
          <a:noFill/>
        </p:spPr>
        <p:txBody>
          <a:bodyPr wrap="square" rtlCol="0">
            <a:spAutoFit/>
          </a:bodyPr>
          <a:lstStyle/>
          <a:p>
            <a:r>
              <a:rPr lang="en-US" sz="4000" dirty="0">
                <a:solidFill>
                  <a:srgbClr val="002060"/>
                </a:solidFill>
              </a:rPr>
              <a:t>Design Exception</a:t>
            </a:r>
          </a:p>
        </p:txBody>
      </p:sp>
      <p:sp>
        <p:nvSpPr>
          <p:cNvPr id="6" name="TextBox 5"/>
          <p:cNvSpPr txBox="1"/>
          <p:nvPr/>
        </p:nvSpPr>
        <p:spPr>
          <a:xfrm>
            <a:off x="7471954" y="2965102"/>
            <a:ext cx="1631155" cy="1815882"/>
          </a:xfrm>
          <a:prstGeom prst="rect">
            <a:avLst/>
          </a:prstGeom>
          <a:noFill/>
        </p:spPr>
        <p:txBody>
          <a:bodyPr wrap="square" rtlCol="0">
            <a:spAutoFit/>
          </a:bodyPr>
          <a:lstStyle/>
          <a:p>
            <a:r>
              <a:rPr lang="en-US" sz="2800" dirty="0">
                <a:solidFill>
                  <a:srgbClr val="FF0000"/>
                </a:solidFill>
              </a:rPr>
              <a:t>Generally, within work termini</a:t>
            </a:r>
          </a:p>
        </p:txBody>
      </p:sp>
      <p:pic>
        <p:nvPicPr>
          <p:cNvPr id="8" name="Picture 7"/>
          <p:cNvPicPr>
            <a:picLocks noChangeAspect="1"/>
          </p:cNvPicPr>
          <p:nvPr/>
        </p:nvPicPr>
        <p:blipFill>
          <a:blip r:embed="rId3"/>
          <a:stretch>
            <a:fillRect/>
          </a:stretch>
        </p:blipFill>
        <p:spPr>
          <a:xfrm>
            <a:off x="1049260" y="345244"/>
            <a:ext cx="733950" cy="820690"/>
          </a:xfrm>
          <a:prstGeom prst="rect">
            <a:avLst/>
          </a:prstGeom>
        </p:spPr>
      </p:pic>
      <p:sp>
        <p:nvSpPr>
          <p:cNvPr id="13" name="TextBox 12"/>
          <p:cNvSpPr txBox="1"/>
          <p:nvPr/>
        </p:nvSpPr>
        <p:spPr>
          <a:xfrm>
            <a:off x="5830996" y="6091500"/>
            <a:ext cx="3200401" cy="707886"/>
          </a:xfrm>
          <a:prstGeom prst="rect">
            <a:avLst/>
          </a:prstGeom>
          <a:noFill/>
        </p:spPr>
        <p:txBody>
          <a:bodyPr wrap="square" rtlCol="0">
            <a:spAutoFit/>
          </a:bodyPr>
          <a:lstStyle/>
          <a:p>
            <a:r>
              <a:rPr lang="en-US" sz="2000" dirty="0">
                <a:solidFill>
                  <a:prstClr val="black"/>
                </a:solidFill>
              </a:rPr>
              <a:t>§39-2113</a:t>
            </a:r>
          </a:p>
          <a:p>
            <a:r>
              <a:rPr lang="en-US" sz="2000" dirty="0">
                <a:solidFill>
                  <a:prstClr val="black"/>
                </a:solidFill>
                <a:latin typeface="Calibri"/>
              </a:rPr>
              <a:t>428 NAC 2-004, Pages 92-94</a:t>
            </a:r>
          </a:p>
        </p:txBody>
      </p:sp>
    </p:spTree>
    <p:extLst>
      <p:ext uri="{BB962C8B-B14F-4D97-AF65-F5344CB8AC3E}">
        <p14:creationId xmlns:p14="http://schemas.microsoft.com/office/powerpoint/2010/main" val="377216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800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259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774" y="112068"/>
            <a:ext cx="7772400" cy="1470025"/>
          </a:xfrm>
        </p:spPr>
        <p:txBody>
          <a:bodyPr/>
          <a:lstStyle/>
          <a:p>
            <a:r>
              <a:rPr lang="en-US" dirty="0">
                <a:latin typeface="+mj-lt"/>
              </a:rPr>
              <a:t>Why Would a Relaxation of Standards be Necessary?  </a:t>
            </a:r>
          </a:p>
        </p:txBody>
      </p:sp>
      <p:sp>
        <p:nvSpPr>
          <p:cNvPr id="3" name="Subtitle 2"/>
          <p:cNvSpPr>
            <a:spLocks noGrp="1"/>
          </p:cNvSpPr>
          <p:nvPr>
            <p:ph type="subTitle" idx="1"/>
          </p:nvPr>
        </p:nvSpPr>
        <p:spPr>
          <a:xfrm>
            <a:off x="861774" y="1657002"/>
            <a:ext cx="7996476" cy="4622507"/>
          </a:xfrm>
        </p:spPr>
        <p:txBody>
          <a:bodyPr/>
          <a:lstStyle/>
          <a:p>
            <a:r>
              <a:rPr lang="en-US" dirty="0">
                <a:latin typeface="+mn-lt"/>
              </a:rPr>
              <a:t>Applying standards a </a:t>
            </a:r>
            <a:r>
              <a:rPr lang="en-US" b="1" dirty="0">
                <a:latin typeface="+mn-lt"/>
              </a:rPr>
              <a:t>special hardship </a:t>
            </a:r>
            <a:r>
              <a:rPr lang="en-US" dirty="0">
                <a:latin typeface="+mn-lt"/>
              </a:rPr>
              <a:t>due to </a:t>
            </a:r>
            <a:r>
              <a:rPr lang="en-US" b="1" dirty="0">
                <a:latin typeface="+mn-lt"/>
              </a:rPr>
              <a:t>peculiar</a:t>
            </a:r>
            <a:r>
              <a:rPr lang="en-US" dirty="0">
                <a:latin typeface="+mn-lt"/>
              </a:rPr>
              <a:t>, </a:t>
            </a:r>
            <a:r>
              <a:rPr lang="en-US" b="1" dirty="0">
                <a:latin typeface="+mn-lt"/>
              </a:rPr>
              <a:t>special</a:t>
            </a:r>
            <a:r>
              <a:rPr lang="en-US" dirty="0">
                <a:latin typeface="+mn-lt"/>
              </a:rPr>
              <a:t> or </a:t>
            </a:r>
            <a:r>
              <a:rPr lang="en-US" b="1" dirty="0">
                <a:latin typeface="+mn-lt"/>
              </a:rPr>
              <a:t>unique</a:t>
            </a:r>
            <a:r>
              <a:rPr lang="en-US" dirty="0">
                <a:latin typeface="+mn-lt"/>
              </a:rPr>
              <a:t> </a:t>
            </a:r>
            <a:r>
              <a:rPr lang="en-US" b="1" dirty="0">
                <a:latin typeface="+mn-lt"/>
              </a:rPr>
              <a:t>local situations</a:t>
            </a:r>
          </a:p>
          <a:p>
            <a:r>
              <a:rPr lang="en-US" dirty="0">
                <a:latin typeface="+mn-lt"/>
              </a:rPr>
              <a:t>Many reasons, or combinations of reasons</a:t>
            </a:r>
          </a:p>
          <a:p>
            <a:pPr lvl="1">
              <a:spcBef>
                <a:spcPts val="600"/>
              </a:spcBef>
            </a:pPr>
            <a:r>
              <a:rPr lang="en-US" dirty="0">
                <a:latin typeface="+mn-lt"/>
              </a:rPr>
              <a:t>• </a:t>
            </a:r>
            <a:r>
              <a:rPr lang="en-US" b="1" dirty="0">
                <a:latin typeface="+mn-lt"/>
              </a:rPr>
              <a:t>Impacts</a:t>
            </a:r>
            <a:r>
              <a:rPr lang="en-US" dirty="0">
                <a:latin typeface="+mn-lt"/>
              </a:rPr>
              <a:t> to the natural environment</a:t>
            </a:r>
          </a:p>
          <a:p>
            <a:pPr lvl="1">
              <a:spcBef>
                <a:spcPts val="600"/>
              </a:spcBef>
            </a:pPr>
            <a:r>
              <a:rPr lang="en-US" dirty="0">
                <a:latin typeface="+mn-lt"/>
              </a:rPr>
              <a:t>• Social or right-of-way impacts</a:t>
            </a:r>
          </a:p>
          <a:p>
            <a:pPr lvl="1">
              <a:spcBef>
                <a:spcPts val="600"/>
              </a:spcBef>
            </a:pPr>
            <a:r>
              <a:rPr lang="en-US" dirty="0">
                <a:latin typeface="+mn-lt"/>
              </a:rPr>
              <a:t>• Preservation of historic or cultural resources</a:t>
            </a:r>
          </a:p>
          <a:p>
            <a:pPr lvl="1">
              <a:spcBef>
                <a:spcPts val="600"/>
              </a:spcBef>
            </a:pPr>
            <a:r>
              <a:rPr lang="en-US" dirty="0">
                <a:latin typeface="+mn-lt"/>
              </a:rPr>
              <a:t>• Sensitivity to context, or community values</a:t>
            </a:r>
          </a:p>
          <a:p>
            <a:pPr lvl="1">
              <a:spcBef>
                <a:spcPts val="600"/>
              </a:spcBef>
            </a:pPr>
            <a:r>
              <a:rPr lang="en-US" dirty="0">
                <a:latin typeface="+mn-lt"/>
              </a:rPr>
              <a:t>• Construction </a:t>
            </a:r>
            <a:r>
              <a:rPr lang="en-US" b="1" dirty="0">
                <a:latin typeface="+mn-lt"/>
              </a:rPr>
              <a:t>costs</a:t>
            </a:r>
          </a:p>
        </p:txBody>
      </p:sp>
      <p:sp>
        <p:nvSpPr>
          <p:cNvPr id="4" name="TextBox 3"/>
          <p:cNvSpPr txBox="1"/>
          <p:nvPr/>
        </p:nvSpPr>
        <p:spPr>
          <a:xfrm>
            <a:off x="1" y="0"/>
            <a:ext cx="861774" cy="6858000"/>
          </a:xfrm>
          <a:prstGeom prst="rect">
            <a:avLst/>
          </a:prstGeom>
          <a:solidFill>
            <a:srgbClr val="FF0000"/>
          </a:solidFill>
        </p:spPr>
        <p:txBody>
          <a:bodyPr vert="vert270" wrap="square" rtlCol="0">
            <a:spAutoFit/>
          </a:bodyPr>
          <a:lstStyle/>
          <a:p>
            <a:pPr algn="ctr"/>
            <a:r>
              <a:rPr lang="en-US" sz="4400" dirty="0">
                <a:solidFill>
                  <a:prstClr val="white"/>
                </a:solidFill>
                <a:latin typeface="Calibri"/>
              </a:rPr>
              <a:t>Relaxation of Standards</a:t>
            </a:r>
          </a:p>
        </p:txBody>
      </p:sp>
      <p:sp>
        <p:nvSpPr>
          <p:cNvPr id="10" name="TextBox 9"/>
          <p:cNvSpPr txBox="1"/>
          <p:nvPr/>
        </p:nvSpPr>
        <p:spPr>
          <a:xfrm>
            <a:off x="1544948" y="6310289"/>
            <a:ext cx="1747157" cy="369332"/>
          </a:xfrm>
          <a:prstGeom prst="rect">
            <a:avLst/>
          </a:prstGeom>
          <a:noFill/>
        </p:spPr>
        <p:txBody>
          <a:bodyPr wrap="square" rtlCol="0">
            <a:spAutoFit/>
          </a:bodyPr>
          <a:lstStyle/>
          <a:p>
            <a:r>
              <a:rPr lang="en-US" dirty="0">
                <a:solidFill>
                  <a:prstClr val="black"/>
                </a:solidFill>
                <a:latin typeface="Calibri"/>
              </a:rPr>
              <a:t>Slide </a:t>
            </a:r>
            <a:fld id="{9F121C29-C9EF-4F7D-87BA-465D1C3635AC}" type="slidenum">
              <a:rPr lang="en-US">
                <a:solidFill>
                  <a:prstClr val="black"/>
                </a:solidFill>
                <a:latin typeface="Calibri"/>
              </a:rPr>
              <a:pPr/>
              <a:t>18</a:t>
            </a:fld>
            <a:endParaRPr lang="en-US" dirty="0">
              <a:solidFill>
                <a:prstClr val="black"/>
              </a:solidFill>
              <a:latin typeface="Calibri"/>
            </a:endParaRPr>
          </a:p>
        </p:txBody>
      </p:sp>
      <p:pic>
        <p:nvPicPr>
          <p:cNvPr id="7" name="Picture 6" descr="Original file ‎ (SVG file, nominally 384 × 384 pixels, file size: 2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5173" y="3129229"/>
            <a:ext cx="1303315" cy="1303315"/>
          </a:xfrm>
          <a:prstGeom prst="rect">
            <a:avLst/>
          </a:prstGeom>
        </p:spPr>
      </p:pic>
      <p:pic>
        <p:nvPicPr>
          <p:cNvPr id="9" name="Picture 8" descr="Funded by the Bill &amp; Melinda Gates Foundation through partnership with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7637" y="4939210"/>
            <a:ext cx="1086363" cy="1086363"/>
          </a:xfrm>
          <a:prstGeom prst="rect">
            <a:avLst/>
          </a:prstGeom>
        </p:spPr>
      </p:pic>
      <p:sp>
        <p:nvSpPr>
          <p:cNvPr id="12" name="TextBox 11"/>
          <p:cNvSpPr txBox="1"/>
          <p:nvPr/>
        </p:nvSpPr>
        <p:spPr>
          <a:xfrm>
            <a:off x="5830996" y="6091500"/>
            <a:ext cx="3200401" cy="707886"/>
          </a:xfrm>
          <a:prstGeom prst="rect">
            <a:avLst/>
          </a:prstGeom>
          <a:noFill/>
        </p:spPr>
        <p:txBody>
          <a:bodyPr wrap="square" rtlCol="0">
            <a:spAutoFit/>
          </a:bodyPr>
          <a:lstStyle/>
          <a:p>
            <a:r>
              <a:rPr lang="en-US" sz="2000" dirty="0">
                <a:solidFill>
                  <a:prstClr val="black"/>
                </a:solidFill>
              </a:rPr>
              <a:t>§39-2113</a:t>
            </a:r>
          </a:p>
          <a:p>
            <a:r>
              <a:rPr lang="en-US" sz="2000" dirty="0">
                <a:solidFill>
                  <a:prstClr val="black"/>
                </a:solidFill>
                <a:latin typeface="Calibri"/>
              </a:rPr>
              <a:t>428 NAC 2-004, Pages 92-94</a:t>
            </a:r>
          </a:p>
        </p:txBody>
      </p:sp>
    </p:spTree>
    <p:extLst>
      <p:ext uri="{BB962C8B-B14F-4D97-AF65-F5344CB8AC3E}">
        <p14:creationId xmlns:p14="http://schemas.microsoft.com/office/powerpoint/2010/main" val="308567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83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46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9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300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31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330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350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3700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3800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7835" y="313644"/>
            <a:ext cx="5331962" cy="1449168"/>
          </a:xfrm>
        </p:spPr>
        <p:txBody>
          <a:bodyPr/>
          <a:lstStyle/>
          <a:p>
            <a:r>
              <a:rPr lang="en-US" sz="4000" dirty="0">
                <a:latin typeface="+mj-lt"/>
              </a:rPr>
              <a:t>Who Can Request a Relaxation of Standards? </a:t>
            </a:r>
            <a:endParaRPr lang="en-US" dirty="0">
              <a:latin typeface="+mj-lt"/>
            </a:endParaRPr>
          </a:p>
        </p:txBody>
      </p:sp>
      <p:sp>
        <p:nvSpPr>
          <p:cNvPr id="3" name="Subtitle 2"/>
          <p:cNvSpPr>
            <a:spLocks noGrp="1"/>
          </p:cNvSpPr>
          <p:nvPr>
            <p:ph type="subTitle" idx="1"/>
          </p:nvPr>
        </p:nvSpPr>
        <p:spPr>
          <a:xfrm>
            <a:off x="1349217" y="1939343"/>
            <a:ext cx="7289197" cy="3806349"/>
          </a:xfrm>
        </p:spPr>
        <p:txBody>
          <a:bodyPr/>
          <a:lstStyle/>
          <a:p>
            <a:pPr>
              <a:spcAft>
                <a:spcPts val="1200"/>
              </a:spcAft>
              <a:buFont typeface="Wingdings" panose="05000000000000000000" pitchFamily="2" charset="2"/>
              <a:buChar char="Ø"/>
            </a:pPr>
            <a:r>
              <a:rPr lang="en-US" sz="3600" dirty="0">
                <a:latin typeface="+mn-lt"/>
              </a:rPr>
              <a:t>The NDOR, a county or a municipality </a:t>
            </a:r>
          </a:p>
          <a:p>
            <a:pPr marL="914388" lvl="1" indent="-457200">
              <a:spcAft>
                <a:spcPts val="1200"/>
              </a:spcAft>
              <a:buFont typeface="Arial" panose="020B0604020202020204" pitchFamily="34" charset="0"/>
              <a:buChar char="•"/>
            </a:pPr>
            <a:r>
              <a:rPr lang="en-US" sz="3200" dirty="0">
                <a:latin typeface="+mn-lt"/>
              </a:rPr>
              <a:t>§39-2113(6)</a:t>
            </a:r>
          </a:p>
          <a:p>
            <a:pPr>
              <a:buFont typeface="Wingdings" panose="05000000000000000000" pitchFamily="2" charset="2"/>
              <a:buChar char="Ø"/>
            </a:pPr>
            <a:r>
              <a:rPr lang="en-US" sz="3600" dirty="0">
                <a:latin typeface="+mn-lt"/>
              </a:rPr>
              <a:t>Any other interested party, for a road classified as Scenic-Recreation</a:t>
            </a:r>
          </a:p>
          <a:p>
            <a:pPr marL="914388" lvl="1" indent="-457200">
              <a:buFont typeface="Arial" panose="020B0604020202020204" pitchFamily="34" charset="0"/>
              <a:buChar char="•"/>
            </a:pPr>
            <a:r>
              <a:rPr lang="en-US" sz="3200" dirty="0">
                <a:latin typeface="+mn-lt"/>
              </a:rPr>
              <a:t>§39-2103 and §39-2113(2)</a:t>
            </a:r>
          </a:p>
          <a:p>
            <a:pPr marL="0" indent="0">
              <a:buNone/>
            </a:pPr>
            <a:endParaRPr lang="en-US" sz="3600" dirty="0">
              <a:latin typeface="+mn-lt"/>
            </a:endParaRPr>
          </a:p>
        </p:txBody>
      </p:sp>
      <p:sp>
        <p:nvSpPr>
          <p:cNvPr id="4" name="TextBox 3"/>
          <p:cNvSpPr txBox="1"/>
          <p:nvPr/>
        </p:nvSpPr>
        <p:spPr>
          <a:xfrm>
            <a:off x="1" y="0"/>
            <a:ext cx="861774" cy="6858000"/>
          </a:xfrm>
          <a:prstGeom prst="rect">
            <a:avLst/>
          </a:prstGeom>
          <a:solidFill>
            <a:srgbClr val="FF0000"/>
          </a:solidFill>
        </p:spPr>
        <p:txBody>
          <a:bodyPr vert="vert270" wrap="square" rtlCol="0">
            <a:spAutoFit/>
          </a:bodyPr>
          <a:lstStyle/>
          <a:p>
            <a:pPr algn="ctr"/>
            <a:r>
              <a:rPr lang="en-US" sz="4400" dirty="0">
                <a:solidFill>
                  <a:prstClr val="white"/>
                </a:solidFill>
                <a:latin typeface="Calibri"/>
              </a:rPr>
              <a:t>Relaxation of Standards</a:t>
            </a:r>
          </a:p>
        </p:txBody>
      </p:sp>
      <p:sp>
        <p:nvSpPr>
          <p:cNvPr id="5" name="TextBox 4"/>
          <p:cNvSpPr txBox="1"/>
          <p:nvPr/>
        </p:nvSpPr>
        <p:spPr>
          <a:xfrm>
            <a:off x="5830996" y="6091500"/>
            <a:ext cx="3200401" cy="707886"/>
          </a:xfrm>
          <a:prstGeom prst="rect">
            <a:avLst/>
          </a:prstGeom>
          <a:noFill/>
        </p:spPr>
        <p:txBody>
          <a:bodyPr wrap="square" rtlCol="0">
            <a:spAutoFit/>
          </a:bodyPr>
          <a:lstStyle/>
          <a:p>
            <a:r>
              <a:rPr lang="en-US" sz="2000" dirty="0">
                <a:solidFill>
                  <a:prstClr val="black"/>
                </a:solidFill>
              </a:rPr>
              <a:t>§39-2113</a:t>
            </a:r>
          </a:p>
          <a:p>
            <a:r>
              <a:rPr lang="en-US" sz="2000" dirty="0">
                <a:solidFill>
                  <a:prstClr val="black"/>
                </a:solidFill>
                <a:latin typeface="Calibri"/>
              </a:rPr>
              <a:t>428 NAC 2-004, Pages 92-94</a:t>
            </a:r>
          </a:p>
        </p:txBody>
      </p:sp>
      <p:sp>
        <p:nvSpPr>
          <p:cNvPr id="11" name="TextBox 10"/>
          <p:cNvSpPr txBox="1"/>
          <p:nvPr/>
        </p:nvSpPr>
        <p:spPr>
          <a:xfrm>
            <a:off x="3926398" y="6260777"/>
            <a:ext cx="1747157" cy="369332"/>
          </a:xfrm>
          <a:prstGeom prst="rect">
            <a:avLst/>
          </a:prstGeom>
          <a:noFill/>
        </p:spPr>
        <p:txBody>
          <a:bodyPr wrap="square" rtlCol="0">
            <a:spAutoFit/>
          </a:bodyPr>
          <a:lstStyle/>
          <a:p>
            <a:r>
              <a:rPr lang="en-US" dirty="0">
                <a:solidFill>
                  <a:prstClr val="black"/>
                </a:solidFill>
                <a:latin typeface="Calibri"/>
              </a:rPr>
              <a:t>Slide </a:t>
            </a:r>
            <a:fld id="{FFECD726-5EB6-4DD1-8A6D-FCFB3C02CC4B}" type="slidenum">
              <a:rPr lang="en-US">
                <a:solidFill>
                  <a:prstClr val="black"/>
                </a:solidFill>
                <a:latin typeface="Calibri"/>
              </a:rPr>
              <a:pPr/>
              <a:t>19</a:t>
            </a:fld>
            <a:endParaRPr lang="en-US" dirty="0">
              <a:solidFill>
                <a:prstClr val="black"/>
              </a:solidFill>
              <a:latin typeface="Calibri"/>
            </a:endParaRPr>
          </a:p>
        </p:txBody>
      </p:sp>
      <p:pic>
        <p:nvPicPr>
          <p:cNvPr id="8" name="Picture 7"/>
          <p:cNvPicPr>
            <a:picLocks noChangeAspect="1"/>
          </p:cNvPicPr>
          <p:nvPr/>
        </p:nvPicPr>
        <p:blipFill>
          <a:blip r:embed="rId3"/>
          <a:stretch>
            <a:fillRect/>
          </a:stretch>
        </p:blipFill>
        <p:spPr>
          <a:xfrm>
            <a:off x="1415623" y="603568"/>
            <a:ext cx="733950" cy="820690"/>
          </a:xfrm>
          <a:prstGeom prst="rect">
            <a:avLst/>
          </a:prstGeom>
        </p:spPr>
      </p:pic>
    </p:spTree>
    <p:extLst>
      <p:ext uri="{BB962C8B-B14F-4D97-AF65-F5344CB8AC3E}">
        <p14:creationId xmlns:p14="http://schemas.microsoft.com/office/powerpoint/2010/main" val="7296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4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05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15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65088"/>
            <a:ext cx="9144000" cy="1104900"/>
          </a:xfrm>
        </p:spPr>
        <p:txBody>
          <a:bodyPr/>
          <a:lstStyle/>
          <a:p>
            <a:pPr algn="ctr"/>
            <a:r>
              <a:rPr lang="en-US" dirty="0"/>
              <a:t>Terminology and Acronyms </a:t>
            </a:r>
            <a:br>
              <a:rPr lang="en-US" dirty="0"/>
            </a:br>
            <a:r>
              <a:rPr lang="en-US" sz="2800" dirty="0"/>
              <a:t>used in this video</a:t>
            </a:r>
          </a:p>
        </p:txBody>
      </p:sp>
      <p:sp>
        <p:nvSpPr>
          <p:cNvPr id="8" name="Slide Number Placeholder 7"/>
          <p:cNvSpPr>
            <a:spLocks noGrp="1"/>
          </p:cNvSpPr>
          <p:nvPr>
            <p:ph type="sldNum"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ubtitle 2"/>
          <p:cNvSpPr>
            <a:spLocks noGrp="1"/>
          </p:cNvSpPr>
          <p:nvPr>
            <p:ph type="subTitle" idx="4294967295"/>
          </p:nvPr>
        </p:nvSpPr>
        <p:spPr>
          <a:xfrm>
            <a:off x="1195388" y="1227138"/>
            <a:ext cx="7948612" cy="5260975"/>
          </a:xfrm>
        </p:spPr>
        <p:txBody>
          <a:bodyPr/>
          <a:lstStyle/>
          <a:p>
            <a:pPr marL="514350" indent="-514350">
              <a:buFont typeface="+mj-lt"/>
              <a:buAutoNum type="alphaLcParenR"/>
            </a:pPr>
            <a:r>
              <a:rPr lang="en-US" sz="2400" dirty="0">
                <a:latin typeface="+mn-lt"/>
              </a:rPr>
              <a:t>NBCS = </a:t>
            </a:r>
            <a:r>
              <a:rPr lang="en-US" sz="2400" b="1" dirty="0">
                <a:latin typeface="Calibri"/>
              </a:rPr>
              <a:t>N</a:t>
            </a:r>
            <a:r>
              <a:rPr lang="en-US" sz="2400" dirty="0">
                <a:latin typeface="Calibri"/>
              </a:rPr>
              <a:t>ebraska </a:t>
            </a:r>
            <a:r>
              <a:rPr lang="en-US" sz="2400" b="1" dirty="0">
                <a:latin typeface="Calibri"/>
              </a:rPr>
              <a:t>B</a:t>
            </a:r>
            <a:r>
              <a:rPr lang="en-US" sz="2400" dirty="0">
                <a:latin typeface="Calibri"/>
              </a:rPr>
              <a:t>oard of Public Roads </a:t>
            </a:r>
            <a:r>
              <a:rPr lang="en-US" sz="2400" b="1" dirty="0">
                <a:latin typeface="Calibri"/>
              </a:rPr>
              <a:t>C</a:t>
            </a:r>
            <a:r>
              <a:rPr lang="en-US" sz="2400" dirty="0">
                <a:latin typeface="Calibri"/>
              </a:rPr>
              <a:t>lassifications and </a:t>
            </a:r>
            <a:r>
              <a:rPr lang="en-US" sz="2400" b="1" dirty="0">
                <a:latin typeface="Calibri"/>
              </a:rPr>
              <a:t>S</a:t>
            </a:r>
            <a:r>
              <a:rPr lang="en-US" sz="2400" dirty="0">
                <a:latin typeface="Calibri"/>
              </a:rPr>
              <a:t>tandards = </a:t>
            </a:r>
            <a:r>
              <a:rPr lang="en-US" sz="2400" dirty="0">
                <a:latin typeface="+mn-lt"/>
              </a:rPr>
              <a:t>“The Board” = “The Board of Public Roads”</a:t>
            </a:r>
          </a:p>
          <a:p>
            <a:pPr marL="514350" indent="-514350">
              <a:buFont typeface="+mj-lt"/>
              <a:buAutoNum type="alphaLcParenR"/>
            </a:pPr>
            <a:r>
              <a:rPr lang="en-US" sz="2400" dirty="0">
                <a:latin typeface="Calibri"/>
              </a:rPr>
              <a:t>NDOT = </a:t>
            </a:r>
            <a:r>
              <a:rPr lang="en-US" sz="2400" b="1" dirty="0">
                <a:latin typeface="Calibri"/>
              </a:rPr>
              <a:t>N</a:t>
            </a:r>
            <a:r>
              <a:rPr lang="en-US" sz="2400" dirty="0">
                <a:latin typeface="Calibri"/>
              </a:rPr>
              <a:t>ebraska </a:t>
            </a:r>
            <a:r>
              <a:rPr lang="en-US" sz="2400" b="1" dirty="0">
                <a:latin typeface="Calibri"/>
              </a:rPr>
              <a:t>D</a:t>
            </a:r>
            <a:r>
              <a:rPr lang="en-US" sz="2400" dirty="0">
                <a:latin typeface="Calibri"/>
              </a:rPr>
              <a:t>epartment </a:t>
            </a:r>
            <a:r>
              <a:rPr lang="en-US" sz="2400" b="1" dirty="0">
                <a:latin typeface="Calibri"/>
              </a:rPr>
              <a:t>o</a:t>
            </a:r>
            <a:r>
              <a:rPr lang="en-US" sz="2400" dirty="0">
                <a:latin typeface="Calibri"/>
              </a:rPr>
              <a:t>f </a:t>
            </a:r>
            <a:r>
              <a:rPr lang="en-US" sz="2400" b="1" dirty="0">
                <a:latin typeface="Calibri"/>
              </a:rPr>
              <a:t>T</a:t>
            </a:r>
            <a:r>
              <a:rPr lang="en-US" sz="2400" dirty="0">
                <a:latin typeface="Calibri"/>
              </a:rPr>
              <a:t>ransportation</a:t>
            </a:r>
            <a:endParaRPr lang="en-US" sz="2400" dirty="0">
              <a:latin typeface="+mn-lt"/>
            </a:endParaRPr>
          </a:p>
          <a:p>
            <a:pPr marL="514350" indent="-514350">
              <a:buFont typeface="+mj-lt"/>
              <a:buAutoNum type="alphaLcParenR"/>
            </a:pPr>
            <a:r>
              <a:rPr lang="en-US" sz="2400" dirty="0">
                <a:latin typeface="+mn-lt"/>
              </a:rPr>
              <a:t>Standards vs. </a:t>
            </a:r>
            <a:r>
              <a:rPr lang="en-US" sz="2400" b="1" dirty="0">
                <a:latin typeface="+mn-lt"/>
              </a:rPr>
              <a:t>M</a:t>
            </a:r>
            <a:r>
              <a:rPr lang="en-US" sz="2400" dirty="0">
                <a:latin typeface="+mn-lt"/>
              </a:rPr>
              <a:t>inimum </a:t>
            </a:r>
            <a:r>
              <a:rPr lang="en-US" sz="2400" b="1" dirty="0">
                <a:latin typeface="+mn-lt"/>
              </a:rPr>
              <a:t>D</a:t>
            </a:r>
            <a:r>
              <a:rPr lang="en-US" sz="2400" dirty="0">
                <a:latin typeface="+mn-lt"/>
              </a:rPr>
              <a:t>esign </a:t>
            </a:r>
            <a:r>
              <a:rPr lang="en-US" sz="2400" b="1" dirty="0">
                <a:latin typeface="+mn-lt"/>
              </a:rPr>
              <a:t>S</a:t>
            </a:r>
            <a:r>
              <a:rPr lang="en-US" sz="2400" dirty="0">
                <a:latin typeface="+mn-lt"/>
              </a:rPr>
              <a:t>tandards (MDS)</a:t>
            </a:r>
          </a:p>
          <a:p>
            <a:pPr marL="514350" indent="-514350">
              <a:buFont typeface="+mj-lt"/>
              <a:buAutoNum type="alphaLcParenR"/>
            </a:pPr>
            <a:r>
              <a:rPr lang="en-US" sz="2400" dirty="0">
                <a:solidFill>
                  <a:prstClr val="black"/>
                </a:solidFill>
                <a:latin typeface="+mn-lt"/>
              </a:rPr>
              <a:t>Neb. Rev. Stat. = </a:t>
            </a:r>
            <a:r>
              <a:rPr lang="en-US" sz="2400" b="1" dirty="0">
                <a:solidFill>
                  <a:prstClr val="black"/>
                </a:solidFill>
                <a:latin typeface="+mn-lt"/>
              </a:rPr>
              <a:t>Neb</a:t>
            </a:r>
            <a:r>
              <a:rPr lang="en-US" sz="2400" dirty="0">
                <a:solidFill>
                  <a:prstClr val="black"/>
                </a:solidFill>
                <a:latin typeface="+mn-lt"/>
              </a:rPr>
              <a:t>raska </a:t>
            </a:r>
            <a:r>
              <a:rPr lang="en-US" sz="2400" b="1" dirty="0">
                <a:solidFill>
                  <a:prstClr val="black"/>
                </a:solidFill>
                <a:latin typeface="+mn-lt"/>
              </a:rPr>
              <a:t>Rev</a:t>
            </a:r>
            <a:r>
              <a:rPr lang="en-US" sz="2400" dirty="0">
                <a:solidFill>
                  <a:prstClr val="black"/>
                </a:solidFill>
                <a:latin typeface="+mn-lt"/>
              </a:rPr>
              <a:t>ised </a:t>
            </a:r>
            <a:r>
              <a:rPr lang="en-US" sz="2400" b="1" dirty="0">
                <a:solidFill>
                  <a:prstClr val="black"/>
                </a:solidFill>
                <a:latin typeface="+mn-lt"/>
              </a:rPr>
              <a:t>Stat</a:t>
            </a:r>
            <a:r>
              <a:rPr lang="en-US" sz="2400" dirty="0">
                <a:solidFill>
                  <a:prstClr val="black"/>
                </a:solidFill>
                <a:latin typeface="+mn-lt"/>
              </a:rPr>
              <a:t>utes</a:t>
            </a:r>
            <a:endParaRPr lang="en-US" sz="2400" dirty="0">
              <a:latin typeface="+mn-lt"/>
            </a:endParaRPr>
          </a:p>
          <a:p>
            <a:pPr marL="514350" indent="-514350">
              <a:buFont typeface="+mj-lt"/>
              <a:buAutoNum type="alphaLcParenR"/>
            </a:pPr>
            <a:r>
              <a:rPr lang="en-US" sz="2400" dirty="0">
                <a:latin typeface="+mn-lt"/>
              </a:rPr>
              <a:t>NAC = </a:t>
            </a:r>
            <a:r>
              <a:rPr lang="en-US" sz="2400" b="1" dirty="0">
                <a:latin typeface="+mn-lt"/>
              </a:rPr>
              <a:t>N</a:t>
            </a:r>
            <a:r>
              <a:rPr lang="en-US" sz="2400" dirty="0">
                <a:latin typeface="+mn-lt"/>
              </a:rPr>
              <a:t>ebraska </a:t>
            </a:r>
            <a:r>
              <a:rPr lang="en-US" sz="2400" b="1" dirty="0">
                <a:latin typeface="+mn-lt"/>
              </a:rPr>
              <a:t>A</a:t>
            </a:r>
            <a:r>
              <a:rPr lang="en-US" sz="2400" dirty="0">
                <a:latin typeface="+mn-lt"/>
              </a:rPr>
              <a:t>dministrative </a:t>
            </a:r>
            <a:r>
              <a:rPr lang="en-US" sz="2400" b="1" dirty="0">
                <a:latin typeface="+mn-lt"/>
              </a:rPr>
              <a:t>C</a:t>
            </a:r>
            <a:r>
              <a:rPr lang="en-US" sz="2400" dirty="0">
                <a:latin typeface="+mn-lt"/>
              </a:rPr>
              <a:t>ode</a:t>
            </a:r>
          </a:p>
          <a:p>
            <a:pPr marL="514350" indent="-514350">
              <a:buFont typeface="+mj-lt"/>
              <a:buAutoNum type="alphaLcParenR"/>
            </a:pPr>
            <a:r>
              <a:rPr lang="en-US" sz="2400" dirty="0">
                <a:latin typeface="+mn-lt"/>
              </a:rPr>
              <a:t>Highways = Roads = Streets (§39-101(3), </a:t>
            </a:r>
            <a:r>
              <a:rPr lang="en-US" sz="2400" dirty="0">
                <a:latin typeface="Calibri"/>
              </a:rPr>
              <a:t>§60-624)</a:t>
            </a:r>
          </a:p>
          <a:p>
            <a:pPr marL="514350" indent="-514350">
              <a:buFont typeface="+mj-lt"/>
              <a:buAutoNum type="alphaLcParenR"/>
            </a:pPr>
            <a:r>
              <a:rPr lang="en-US" sz="2400" dirty="0">
                <a:latin typeface="Calibri"/>
              </a:rPr>
              <a:t>3R = </a:t>
            </a:r>
            <a:r>
              <a:rPr lang="en-US" sz="2400" b="1" dirty="0">
                <a:latin typeface="Calibri"/>
              </a:rPr>
              <a:t>R</a:t>
            </a:r>
            <a:r>
              <a:rPr lang="en-US" sz="2400" dirty="0">
                <a:latin typeface="Calibri"/>
              </a:rPr>
              <a:t>esurfacing, </a:t>
            </a:r>
            <a:r>
              <a:rPr lang="en-US" sz="2400" b="1" dirty="0">
                <a:latin typeface="Calibri"/>
              </a:rPr>
              <a:t>R</a:t>
            </a:r>
            <a:r>
              <a:rPr lang="en-US" sz="2400" dirty="0">
                <a:latin typeface="Calibri"/>
              </a:rPr>
              <a:t>estoration and </a:t>
            </a:r>
            <a:r>
              <a:rPr lang="en-US" sz="2400" b="1" dirty="0">
                <a:latin typeface="Calibri"/>
              </a:rPr>
              <a:t>R</a:t>
            </a:r>
            <a:r>
              <a:rPr lang="en-US" sz="2400" dirty="0">
                <a:latin typeface="Calibri"/>
              </a:rPr>
              <a:t>ehabilitation</a:t>
            </a:r>
          </a:p>
          <a:p>
            <a:pPr marL="514350" indent="-514350">
              <a:buFont typeface="+mj-lt"/>
              <a:buAutoNum type="alphaLcParenR"/>
            </a:pPr>
            <a:r>
              <a:rPr lang="en-US" sz="2400" dirty="0">
                <a:latin typeface="Calibri"/>
              </a:rPr>
              <a:t>FC = </a:t>
            </a:r>
            <a:r>
              <a:rPr lang="en-US" sz="2400" b="1" dirty="0">
                <a:latin typeface="Calibri"/>
              </a:rPr>
              <a:t>F</a:t>
            </a:r>
            <a:r>
              <a:rPr lang="en-US" sz="2400" dirty="0">
                <a:latin typeface="Calibri"/>
              </a:rPr>
              <a:t>unctional </a:t>
            </a:r>
            <a:r>
              <a:rPr lang="en-US" sz="2400" b="1" dirty="0">
                <a:latin typeface="Calibri"/>
              </a:rPr>
              <a:t>C</a:t>
            </a:r>
            <a:r>
              <a:rPr lang="en-US" sz="2400" dirty="0">
                <a:latin typeface="Calibri"/>
              </a:rPr>
              <a:t>lassification</a:t>
            </a:r>
          </a:p>
          <a:p>
            <a:pPr marL="514350" indent="-514350">
              <a:buFont typeface="+mj-lt"/>
              <a:buAutoNum type="alphaLcParenR"/>
            </a:pPr>
            <a:r>
              <a:rPr lang="en-US" sz="2400" dirty="0">
                <a:latin typeface="Calibri"/>
              </a:rPr>
              <a:t>CFR = </a:t>
            </a:r>
            <a:r>
              <a:rPr lang="en-US" sz="2400" b="1" dirty="0">
                <a:latin typeface="Calibri"/>
              </a:rPr>
              <a:t>C</a:t>
            </a:r>
            <a:r>
              <a:rPr lang="en-US" sz="2400" dirty="0">
                <a:latin typeface="Calibri"/>
              </a:rPr>
              <a:t>ode of </a:t>
            </a:r>
            <a:r>
              <a:rPr lang="en-US" sz="2400" b="1" dirty="0">
                <a:latin typeface="Calibri"/>
              </a:rPr>
              <a:t>F</a:t>
            </a:r>
            <a:r>
              <a:rPr lang="en-US" sz="2400" dirty="0">
                <a:latin typeface="Calibri"/>
              </a:rPr>
              <a:t>ederal </a:t>
            </a:r>
            <a:r>
              <a:rPr lang="en-US" sz="2400" b="1" dirty="0">
                <a:latin typeface="Calibri"/>
              </a:rPr>
              <a:t>R</a:t>
            </a:r>
            <a:r>
              <a:rPr lang="en-US" sz="2400" dirty="0">
                <a:latin typeface="Calibri"/>
              </a:rPr>
              <a:t>egulations</a:t>
            </a:r>
          </a:p>
          <a:p>
            <a:pPr marL="514350" indent="-514350">
              <a:buFont typeface="+mj-lt"/>
              <a:buAutoNum type="alphaLcParenR"/>
            </a:pPr>
            <a:r>
              <a:rPr lang="en-US" sz="2400" dirty="0">
                <a:latin typeface="Calibri"/>
              </a:rPr>
              <a:t>AASHTO = </a:t>
            </a:r>
            <a:r>
              <a:rPr lang="en-US" sz="2400" b="1" dirty="0">
                <a:latin typeface="Calibri"/>
              </a:rPr>
              <a:t>A</a:t>
            </a:r>
            <a:r>
              <a:rPr lang="en-US" sz="2400" dirty="0">
                <a:latin typeface="Calibri"/>
              </a:rPr>
              <a:t>merican </a:t>
            </a:r>
            <a:r>
              <a:rPr lang="en-US" sz="2400" b="1" dirty="0">
                <a:latin typeface="Calibri"/>
              </a:rPr>
              <a:t>A</a:t>
            </a:r>
            <a:r>
              <a:rPr lang="en-US" sz="2400" dirty="0">
                <a:latin typeface="Calibri"/>
              </a:rPr>
              <a:t>ssociation of </a:t>
            </a:r>
            <a:r>
              <a:rPr lang="en-US" sz="2400" b="1" dirty="0">
                <a:latin typeface="Calibri"/>
              </a:rPr>
              <a:t>S</a:t>
            </a:r>
            <a:r>
              <a:rPr lang="en-US" sz="2400" dirty="0">
                <a:latin typeface="Calibri"/>
              </a:rPr>
              <a:t>tate </a:t>
            </a:r>
            <a:r>
              <a:rPr lang="en-US" sz="2400" b="1" dirty="0">
                <a:latin typeface="Calibri"/>
              </a:rPr>
              <a:t>H</a:t>
            </a:r>
            <a:r>
              <a:rPr lang="en-US" sz="2400" dirty="0">
                <a:latin typeface="Calibri"/>
              </a:rPr>
              <a:t>ighway </a:t>
            </a:r>
            <a:r>
              <a:rPr lang="en-US" sz="2400" b="1" dirty="0">
                <a:latin typeface="Calibri"/>
              </a:rPr>
              <a:t>T</a:t>
            </a:r>
            <a:r>
              <a:rPr lang="en-US" sz="2400" dirty="0">
                <a:latin typeface="Calibri"/>
              </a:rPr>
              <a:t>ransportation </a:t>
            </a:r>
            <a:r>
              <a:rPr lang="en-US" sz="2400" b="1" dirty="0">
                <a:latin typeface="Calibri"/>
              </a:rPr>
              <a:t>O</a:t>
            </a:r>
            <a:r>
              <a:rPr lang="en-US" sz="2400" dirty="0">
                <a:latin typeface="Calibri"/>
              </a:rPr>
              <a:t>fficials </a:t>
            </a:r>
            <a:endParaRPr lang="en-US" sz="2400" dirty="0">
              <a:latin typeface="+mn-lt"/>
            </a:endParaRPr>
          </a:p>
        </p:txBody>
      </p:sp>
      <p:sp>
        <p:nvSpPr>
          <p:cNvPr id="19" name="Slide Number Placeholder 10">
            <a:extLst>
              <a:ext uri="{FF2B5EF4-FFF2-40B4-BE49-F238E27FC236}">
                <a16:creationId xmlns:a16="http://schemas.microsoft.com/office/drawing/2014/main" id="{BCDB6C9A-F193-422A-9A00-B0B50235039B}"/>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4364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4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6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12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529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585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654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848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9350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9930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10410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774" y="272845"/>
            <a:ext cx="8282227" cy="1120877"/>
          </a:xfrm>
        </p:spPr>
        <p:txBody>
          <a:bodyPr/>
          <a:lstStyle/>
          <a:p>
            <a:r>
              <a:rPr lang="en-US" dirty="0">
                <a:latin typeface="+mj-lt"/>
              </a:rPr>
              <a:t>What is the Process?</a:t>
            </a:r>
          </a:p>
        </p:txBody>
      </p:sp>
      <p:sp>
        <p:nvSpPr>
          <p:cNvPr id="3" name="Subtitle 2"/>
          <p:cNvSpPr>
            <a:spLocks noGrp="1"/>
          </p:cNvSpPr>
          <p:nvPr>
            <p:ph type="subTitle" idx="1"/>
          </p:nvPr>
        </p:nvSpPr>
        <p:spPr>
          <a:xfrm>
            <a:off x="940872" y="1666567"/>
            <a:ext cx="8124029" cy="4070555"/>
          </a:xfrm>
        </p:spPr>
        <p:txBody>
          <a:bodyPr/>
          <a:lstStyle/>
          <a:p>
            <a:pPr marL="514350" indent="-514350">
              <a:spcAft>
                <a:spcPts val="1200"/>
              </a:spcAft>
              <a:buFont typeface="+mj-lt"/>
              <a:buAutoNum type="arabicParenR"/>
            </a:pPr>
            <a:r>
              <a:rPr lang="en-US" dirty="0">
                <a:latin typeface="+mn-lt"/>
              </a:rPr>
              <a:t>File the request to the Secretary of the Board.</a:t>
            </a:r>
          </a:p>
          <a:p>
            <a:pPr marL="514350" indent="-514350">
              <a:spcAft>
                <a:spcPts val="1200"/>
              </a:spcAft>
              <a:buFont typeface="+mj-lt"/>
              <a:buAutoNum type="arabicParenR"/>
            </a:pPr>
            <a:r>
              <a:rPr lang="en-US" dirty="0">
                <a:latin typeface="+mn-lt"/>
              </a:rPr>
              <a:t>The Secretary of the Board sets a hearing date for no later than 60 days after the filing of a complete request.</a:t>
            </a:r>
          </a:p>
          <a:p>
            <a:pPr marL="514350" indent="-514350">
              <a:spcAft>
                <a:spcPts val="1200"/>
              </a:spcAft>
              <a:buFont typeface="+mj-lt"/>
              <a:buAutoNum type="arabicParenR"/>
            </a:pPr>
            <a:r>
              <a:rPr lang="en-US" dirty="0">
                <a:latin typeface="+mn-lt"/>
              </a:rPr>
              <a:t>A notice is given to the requesting party at least ten (10) days prior to the hearing.</a:t>
            </a:r>
          </a:p>
        </p:txBody>
      </p:sp>
      <p:sp>
        <p:nvSpPr>
          <p:cNvPr id="4" name="TextBox 3"/>
          <p:cNvSpPr txBox="1"/>
          <p:nvPr/>
        </p:nvSpPr>
        <p:spPr>
          <a:xfrm>
            <a:off x="1" y="0"/>
            <a:ext cx="861774" cy="6858000"/>
          </a:xfrm>
          <a:prstGeom prst="rect">
            <a:avLst/>
          </a:prstGeom>
          <a:solidFill>
            <a:srgbClr val="FF0000"/>
          </a:solidFill>
        </p:spPr>
        <p:txBody>
          <a:bodyPr vert="vert270" wrap="square" rtlCol="0">
            <a:spAutoFit/>
          </a:bodyPr>
          <a:lstStyle/>
          <a:p>
            <a:pPr algn="ctr"/>
            <a:r>
              <a:rPr lang="en-US" sz="4400" dirty="0">
                <a:solidFill>
                  <a:prstClr val="white"/>
                </a:solidFill>
                <a:latin typeface="Calibri"/>
              </a:rPr>
              <a:t>Relaxation of Standards</a:t>
            </a:r>
          </a:p>
        </p:txBody>
      </p:sp>
      <p:sp>
        <p:nvSpPr>
          <p:cNvPr id="9" name="Slide Number Placeholder 8"/>
          <p:cNvSpPr>
            <a:spLocks noGrp="1"/>
          </p:cNvSpPr>
          <p:nvPr>
            <p:ph type="sldNum" idx="4"/>
          </p:nvPr>
        </p:nvSpPr>
        <p:spPr>
          <a:xfrm>
            <a:off x="1269087" y="6241440"/>
            <a:ext cx="2133600"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20</a:t>
            </a:fld>
            <a:endParaRPr lang="en-US" dirty="0">
              <a:solidFill>
                <a:prstClr val="black"/>
              </a:solidFill>
              <a:latin typeface="Calibri"/>
            </a:endParaRPr>
          </a:p>
        </p:txBody>
      </p:sp>
      <p:sp>
        <p:nvSpPr>
          <p:cNvPr id="8" name="TextBox 7"/>
          <p:cNvSpPr txBox="1"/>
          <p:nvPr/>
        </p:nvSpPr>
        <p:spPr>
          <a:xfrm>
            <a:off x="5279924" y="6241440"/>
            <a:ext cx="3864078" cy="400110"/>
          </a:xfrm>
          <a:prstGeom prst="rect">
            <a:avLst/>
          </a:prstGeom>
          <a:noFill/>
        </p:spPr>
        <p:txBody>
          <a:bodyPr wrap="square" rtlCol="0">
            <a:spAutoFit/>
          </a:bodyPr>
          <a:lstStyle/>
          <a:p>
            <a:r>
              <a:rPr lang="en-US" sz="2000" dirty="0">
                <a:solidFill>
                  <a:prstClr val="black"/>
                </a:solidFill>
                <a:latin typeface="Calibri"/>
              </a:rPr>
              <a:t>428 NAC 2-004D, E and F, Page 94</a:t>
            </a:r>
          </a:p>
        </p:txBody>
      </p:sp>
      <p:sp>
        <p:nvSpPr>
          <p:cNvPr id="5" name="TextBox 4"/>
          <p:cNvSpPr txBox="1"/>
          <p:nvPr/>
        </p:nvSpPr>
        <p:spPr>
          <a:xfrm>
            <a:off x="2949677" y="2271252"/>
            <a:ext cx="6115224" cy="461665"/>
          </a:xfrm>
          <a:prstGeom prst="rect">
            <a:avLst/>
          </a:prstGeom>
          <a:noFill/>
        </p:spPr>
        <p:txBody>
          <a:bodyPr wrap="square" rtlCol="0">
            <a:spAutoFit/>
          </a:bodyPr>
          <a:lstStyle/>
          <a:p>
            <a:r>
              <a:rPr lang="en-US" sz="2400" b="1" i="1" dirty="0">
                <a:solidFill>
                  <a:srgbClr val="FF0000"/>
                </a:solidFill>
              </a:rPr>
              <a:t>Timely submittal is important to avoid delays!  </a:t>
            </a:r>
          </a:p>
        </p:txBody>
      </p:sp>
    </p:spTree>
    <p:extLst>
      <p:ext uri="{BB962C8B-B14F-4D97-AF65-F5344CB8AC3E}">
        <p14:creationId xmlns:p14="http://schemas.microsoft.com/office/powerpoint/2010/main" val="248242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6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94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337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774" y="132382"/>
            <a:ext cx="8282227" cy="1054177"/>
          </a:xfrm>
        </p:spPr>
        <p:txBody>
          <a:bodyPr/>
          <a:lstStyle/>
          <a:p>
            <a:r>
              <a:rPr lang="en-US" dirty="0">
                <a:latin typeface="+mj-lt"/>
              </a:rPr>
              <a:t>What is the Process? </a:t>
            </a:r>
            <a:r>
              <a:rPr lang="en-US" sz="3600" dirty="0">
                <a:latin typeface="+mj-lt"/>
              </a:rPr>
              <a:t>(continued)</a:t>
            </a:r>
            <a:endParaRPr lang="en-US" dirty="0">
              <a:latin typeface="+mj-lt"/>
            </a:endParaRPr>
          </a:p>
        </p:txBody>
      </p:sp>
      <p:sp>
        <p:nvSpPr>
          <p:cNvPr id="3" name="Subtitle 2"/>
          <p:cNvSpPr>
            <a:spLocks noGrp="1"/>
          </p:cNvSpPr>
          <p:nvPr>
            <p:ph type="subTitle" idx="1"/>
          </p:nvPr>
        </p:nvSpPr>
        <p:spPr>
          <a:xfrm>
            <a:off x="861773" y="1186559"/>
            <a:ext cx="8124029" cy="4830783"/>
          </a:xfrm>
        </p:spPr>
        <p:txBody>
          <a:bodyPr/>
          <a:lstStyle/>
          <a:p>
            <a:pPr marL="514350" lvl="0" indent="-514350">
              <a:spcAft>
                <a:spcPts val="1800"/>
              </a:spcAft>
              <a:buFont typeface="+mj-lt"/>
              <a:buAutoNum type="arabicParenR" startAt="4"/>
            </a:pPr>
            <a:r>
              <a:rPr lang="en-US" dirty="0">
                <a:latin typeface="Calibri"/>
              </a:rPr>
              <a:t>On the date of the hearing, the NBCS</a:t>
            </a:r>
          </a:p>
          <a:p>
            <a:pPr marL="914391" lvl="1" indent="-514350">
              <a:spcAft>
                <a:spcPts val="1800"/>
              </a:spcAft>
              <a:buFont typeface="+mj-lt"/>
              <a:buAutoNum type="alphaUcPeriod"/>
            </a:pPr>
            <a:r>
              <a:rPr lang="en-US" dirty="0">
                <a:latin typeface="Calibri"/>
              </a:rPr>
              <a:t>Considers all information submitted</a:t>
            </a:r>
          </a:p>
          <a:p>
            <a:pPr marL="914391" lvl="1" indent="-514350">
              <a:spcAft>
                <a:spcPts val="1800"/>
              </a:spcAft>
              <a:buFont typeface="+mj-lt"/>
              <a:buAutoNum type="alphaUcPeriod"/>
            </a:pPr>
            <a:r>
              <a:rPr lang="en-US" dirty="0">
                <a:latin typeface="Calibri"/>
              </a:rPr>
              <a:t>Votes (needs an affirmative vote of at least 6 Board members)</a:t>
            </a:r>
          </a:p>
          <a:p>
            <a:pPr marL="1314430" lvl="2" indent="-514350">
              <a:spcAft>
                <a:spcPts val="1800"/>
              </a:spcAft>
              <a:buFont typeface="+mj-lt"/>
              <a:buAutoNum type="romanLcPeriod"/>
            </a:pPr>
            <a:r>
              <a:rPr lang="en-US" dirty="0">
                <a:latin typeface="Calibri"/>
              </a:rPr>
              <a:t>to </a:t>
            </a:r>
            <a:r>
              <a:rPr lang="en-US" b="1" dirty="0">
                <a:latin typeface="Calibri"/>
              </a:rPr>
              <a:t>grant or deny, in whole or in part</a:t>
            </a:r>
            <a:r>
              <a:rPr lang="en-US" dirty="0">
                <a:latin typeface="Calibri"/>
              </a:rPr>
              <a:t>, or</a:t>
            </a:r>
          </a:p>
          <a:p>
            <a:pPr marL="1314430" lvl="2" indent="-514350">
              <a:spcAft>
                <a:spcPts val="1800"/>
              </a:spcAft>
              <a:buFont typeface="+mj-lt"/>
              <a:buAutoNum type="romanLcPeriod"/>
            </a:pPr>
            <a:r>
              <a:rPr lang="en-US" dirty="0">
                <a:latin typeface="Calibri"/>
              </a:rPr>
              <a:t>to continue the hearing until the next Board meeting</a:t>
            </a:r>
          </a:p>
          <a:p>
            <a:pPr marL="514350" indent="-514350">
              <a:spcAft>
                <a:spcPts val="1800"/>
              </a:spcAft>
              <a:buFont typeface="+mj-lt"/>
              <a:buAutoNum type="arabicParenR" startAt="4"/>
            </a:pPr>
            <a:r>
              <a:rPr lang="en-US" dirty="0">
                <a:latin typeface="Calibri"/>
              </a:rPr>
              <a:t>Decision can be appealed in accordance with the Administrative Procedures Act</a:t>
            </a:r>
          </a:p>
        </p:txBody>
      </p:sp>
      <p:sp>
        <p:nvSpPr>
          <p:cNvPr id="4" name="TextBox 3"/>
          <p:cNvSpPr txBox="1"/>
          <p:nvPr/>
        </p:nvSpPr>
        <p:spPr>
          <a:xfrm>
            <a:off x="1" y="0"/>
            <a:ext cx="861774" cy="6858000"/>
          </a:xfrm>
          <a:prstGeom prst="rect">
            <a:avLst/>
          </a:prstGeom>
          <a:solidFill>
            <a:srgbClr val="FF0000"/>
          </a:solidFill>
        </p:spPr>
        <p:txBody>
          <a:bodyPr vert="vert270" wrap="square" rtlCol="0">
            <a:spAutoFit/>
          </a:bodyPr>
          <a:lstStyle/>
          <a:p>
            <a:pPr algn="ctr"/>
            <a:r>
              <a:rPr lang="en-US" sz="4400" dirty="0">
                <a:solidFill>
                  <a:prstClr val="white"/>
                </a:solidFill>
                <a:latin typeface="Calibri"/>
              </a:rPr>
              <a:t>Relaxation of Standards</a:t>
            </a:r>
          </a:p>
        </p:txBody>
      </p:sp>
      <p:sp>
        <p:nvSpPr>
          <p:cNvPr id="9" name="Slide Number Placeholder 8"/>
          <p:cNvSpPr>
            <a:spLocks noGrp="1"/>
          </p:cNvSpPr>
          <p:nvPr>
            <p:ph type="sldNum" idx="4"/>
          </p:nvPr>
        </p:nvSpPr>
        <p:spPr>
          <a:xfrm>
            <a:off x="1269087" y="6241440"/>
            <a:ext cx="2133600"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21</a:t>
            </a:fld>
            <a:endParaRPr lang="en-US" dirty="0">
              <a:solidFill>
                <a:prstClr val="black"/>
              </a:solidFill>
              <a:latin typeface="Calibri"/>
            </a:endParaRPr>
          </a:p>
        </p:txBody>
      </p:sp>
      <p:sp>
        <p:nvSpPr>
          <p:cNvPr id="7" name="TextBox 6"/>
          <p:cNvSpPr txBox="1"/>
          <p:nvPr/>
        </p:nvSpPr>
        <p:spPr>
          <a:xfrm>
            <a:off x="5279924" y="6241440"/>
            <a:ext cx="3864078" cy="400110"/>
          </a:xfrm>
          <a:prstGeom prst="rect">
            <a:avLst/>
          </a:prstGeom>
          <a:noFill/>
        </p:spPr>
        <p:txBody>
          <a:bodyPr wrap="square" rtlCol="0">
            <a:spAutoFit/>
          </a:bodyPr>
          <a:lstStyle/>
          <a:p>
            <a:r>
              <a:rPr lang="en-US" sz="2000" dirty="0">
                <a:solidFill>
                  <a:prstClr val="black"/>
                </a:solidFill>
                <a:latin typeface="Calibri"/>
              </a:rPr>
              <a:t>428 NAC 2-004D, E and F, Page 94</a:t>
            </a:r>
          </a:p>
        </p:txBody>
      </p:sp>
    </p:spTree>
    <p:extLst>
      <p:ext uri="{BB962C8B-B14F-4D97-AF65-F5344CB8AC3E}">
        <p14:creationId xmlns:p14="http://schemas.microsoft.com/office/powerpoint/2010/main" val="2958381549"/>
      </p:ext>
    </p:extLst>
  </p:cSld>
  <p:clrMapOvr>
    <a:masterClrMapping/>
  </p:clrMapOvr>
  <mc:AlternateContent xmlns:mc="http://schemas.openxmlformats.org/markup-compatibility/2006" xmlns:p14="http://schemas.microsoft.com/office/powerpoint/2010/main">
    <mc:Choice Requires="p14">
      <p:transition spd="slow" p14:dur="2000" advTm="14000"/>
    </mc:Choice>
    <mc:Fallback xmlns="">
      <p:transition spd="slow"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3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6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90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774" y="281358"/>
            <a:ext cx="8282227" cy="1474593"/>
          </a:xfrm>
        </p:spPr>
        <p:txBody>
          <a:bodyPr/>
          <a:lstStyle/>
          <a:p>
            <a:r>
              <a:rPr lang="en-US" dirty="0">
                <a:latin typeface="+mj-lt"/>
              </a:rPr>
              <a:t>NBCS Requirements for Relaxation of Standards Requests</a:t>
            </a:r>
          </a:p>
        </p:txBody>
      </p:sp>
      <p:sp>
        <p:nvSpPr>
          <p:cNvPr id="3" name="Subtitle 2"/>
          <p:cNvSpPr>
            <a:spLocks noGrp="1"/>
          </p:cNvSpPr>
          <p:nvPr>
            <p:ph type="subTitle" idx="1"/>
          </p:nvPr>
        </p:nvSpPr>
        <p:spPr>
          <a:xfrm>
            <a:off x="861774" y="2037309"/>
            <a:ext cx="8124029" cy="4093443"/>
          </a:xfrm>
        </p:spPr>
        <p:txBody>
          <a:bodyPr/>
          <a:lstStyle/>
          <a:p>
            <a:pPr>
              <a:spcAft>
                <a:spcPts val="1800"/>
              </a:spcAft>
            </a:pPr>
            <a:r>
              <a:rPr lang="en-US" dirty="0">
                <a:latin typeface="+mn-lt"/>
              </a:rPr>
              <a:t>Thorough analysis and documentation is required</a:t>
            </a:r>
          </a:p>
          <a:p>
            <a:pPr marL="914388" lvl="1" indent="-457200">
              <a:spcAft>
                <a:spcPts val="1800"/>
              </a:spcAft>
              <a:buFont typeface="Wingdings" panose="05000000000000000000" pitchFamily="2" charset="2"/>
              <a:buChar char="Ø"/>
            </a:pPr>
            <a:r>
              <a:rPr lang="en-US" dirty="0">
                <a:latin typeface="+mn-lt"/>
              </a:rPr>
              <a:t>18 basic submittal requirements</a:t>
            </a:r>
          </a:p>
          <a:p>
            <a:r>
              <a:rPr lang="en-US" dirty="0">
                <a:latin typeface="+mn-lt"/>
              </a:rPr>
              <a:t>A relaxation that is granted becomes the minimum standard for that roadway segment or bridge, until circumstances change</a:t>
            </a:r>
          </a:p>
        </p:txBody>
      </p:sp>
      <p:sp>
        <p:nvSpPr>
          <p:cNvPr id="4" name="TextBox 3"/>
          <p:cNvSpPr txBox="1"/>
          <p:nvPr/>
        </p:nvSpPr>
        <p:spPr>
          <a:xfrm>
            <a:off x="1" y="0"/>
            <a:ext cx="861774" cy="6858000"/>
          </a:xfrm>
          <a:prstGeom prst="rect">
            <a:avLst/>
          </a:prstGeom>
          <a:solidFill>
            <a:srgbClr val="FF0000"/>
          </a:solidFill>
        </p:spPr>
        <p:txBody>
          <a:bodyPr vert="vert270" wrap="square" rtlCol="0">
            <a:spAutoFit/>
          </a:bodyPr>
          <a:lstStyle/>
          <a:p>
            <a:pPr algn="ctr"/>
            <a:r>
              <a:rPr lang="en-US" sz="4400" dirty="0">
                <a:solidFill>
                  <a:prstClr val="white"/>
                </a:solidFill>
                <a:latin typeface="Calibri"/>
              </a:rPr>
              <a:t>Relaxation of Standards</a:t>
            </a:r>
          </a:p>
        </p:txBody>
      </p:sp>
      <p:sp>
        <p:nvSpPr>
          <p:cNvPr id="9" name="Slide Number Placeholder 8"/>
          <p:cNvSpPr>
            <a:spLocks noGrp="1"/>
          </p:cNvSpPr>
          <p:nvPr>
            <p:ph type="sldNum" idx="4"/>
          </p:nvPr>
        </p:nvSpPr>
        <p:spPr>
          <a:xfrm>
            <a:off x="1269087" y="6241440"/>
            <a:ext cx="2133600"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22</a:t>
            </a:fld>
            <a:endParaRPr lang="en-US" dirty="0">
              <a:solidFill>
                <a:prstClr val="black"/>
              </a:solidFill>
              <a:latin typeface="Calibri"/>
            </a:endParaRPr>
          </a:p>
        </p:txBody>
      </p:sp>
      <p:sp>
        <p:nvSpPr>
          <p:cNvPr id="7" name="TextBox 6"/>
          <p:cNvSpPr txBox="1"/>
          <p:nvPr/>
        </p:nvSpPr>
        <p:spPr>
          <a:xfrm>
            <a:off x="5943600" y="6279511"/>
            <a:ext cx="3200401" cy="400110"/>
          </a:xfrm>
          <a:prstGeom prst="rect">
            <a:avLst/>
          </a:prstGeom>
          <a:noFill/>
        </p:spPr>
        <p:txBody>
          <a:bodyPr wrap="square" rtlCol="0">
            <a:spAutoFit/>
          </a:bodyPr>
          <a:lstStyle/>
          <a:p>
            <a:r>
              <a:rPr lang="en-US" sz="2000" dirty="0">
                <a:solidFill>
                  <a:prstClr val="black"/>
                </a:solidFill>
                <a:latin typeface="Calibri"/>
              </a:rPr>
              <a:t>428 NAC 2-004, Pages 92-94</a:t>
            </a:r>
          </a:p>
        </p:txBody>
      </p:sp>
    </p:spTree>
    <p:extLst>
      <p:ext uri="{BB962C8B-B14F-4D97-AF65-F5344CB8AC3E}">
        <p14:creationId xmlns:p14="http://schemas.microsoft.com/office/powerpoint/2010/main" val="318725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5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3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r="18896" b="55818"/>
          <a:stretch/>
        </p:blipFill>
        <p:spPr>
          <a:xfrm>
            <a:off x="1974777" y="1408866"/>
            <a:ext cx="7168758" cy="4549404"/>
          </a:xfrm>
          <a:prstGeom prst="rect">
            <a:avLst/>
          </a:prstGeom>
        </p:spPr>
      </p:pic>
      <p:sp>
        <p:nvSpPr>
          <p:cNvPr id="2" name="Title 1"/>
          <p:cNvSpPr>
            <a:spLocks noGrp="1"/>
          </p:cNvSpPr>
          <p:nvPr>
            <p:ph type="ctrTitle"/>
          </p:nvPr>
        </p:nvSpPr>
        <p:spPr>
          <a:xfrm>
            <a:off x="1055075" y="37006"/>
            <a:ext cx="7772400" cy="1470025"/>
          </a:xfrm>
        </p:spPr>
        <p:txBody>
          <a:bodyPr/>
          <a:lstStyle/>
          <a:p>
            <a:r>
              <a:rPr lang="en-US" dirty="0">
                <a:latin typeface="+mj-lt"/>
              </a:rPr>
              <a:t>Relaxation of MDS Required When  .   .   . </a:t>
            </a:r>
          </a:p>
        </p:txBody>
      </p:sp>
      <p:sp>
        <p:nvSpPr>
          <p:cNvPr id="3" name="Subtitle 2"/>
          <p:cNvSpPr>
            <a:spLocks noGrp="1"/>
          </p:cNvSpPr>
          <p:nvPr>
            <p:ph type="subTitle" idx="1"/>
          </p:nvPr>
        </p:nvSpPr>
        <p:spPr>
          <a:xfrm>
            <a:off x="966029" y="1746311"/>
            <a:ext cx="4495657" cy="4498914"/>
          </a:xfrm>
          <a:solidFill>
            <a:schemeClr val="bg1">
              <a:lumMod val="95000"/>
            </a:schemeClr>
          </a:solidFill>
        </p:spPr>
        <p:txBody>
          <a:bodyPr/>
          <a:lstStyle/>
          <a:p>
            <a:pPr marL="0" indent="0">
              <a:buNone/>
            </a:pPr>
            <a:r>
              <a:rPr lang="en-US" dirty="0">
                <a:latin typeface="+mn-lt"/>
              </a:rPr>
              <a:t>A standard value or range or requirement in </a:t>
            </a:r>
          </a:p>
          <a:p>
            <a:endParaRPr lang="en-US" sz="1800" dirty="0">
              <a:latin typeface="+mn-lt"/>
            </a:endParaRPr>
          </a:p>
          <a:p>
            <a:r>
              <a:rPr lang="en-US" sz="2800" dirty="0">
                <a:latin typeface="+mn-lt"/>
              </a:rPr>
              <a:t>MDS Tables </a:t>
            </a:r>
          </a:p>
          <a:p>
            <a:endParaRPr lang="en-US" sz="1800" dirty="0">
              <a:latin typeface="+mn-lt"/>
            </a:endParaRPr>
          </a:p>
          <a:p>
            <a:r>
              <a:rPr lang="en-US" sz="2800" dirty="0">
                <a:latin typeface="+mn-lt"/>
              </a:rPr>
              <a:t>MDS Notes (requirements in </a:t>
            </a:r>
            <a:r>
              <a:rPr lang="en-US" sz="2800" b="1" dirty="0">
                <a:latin typeface="+mn-lt"/>
              </a:rPr>
              <a:t>bold font</a:t>
            </a:r>
            <a:r>
              <a:rPr lang="en-US" sz="2800" dirty="0">
                <a:latin typeface="+mn-lt"/>
              </a:rPr>
              <a:t>) – pages 47-54</a:t>
            </a:r>
          </a:p>
          <a:p>
            <a:endParaRPr lang="en-US" sz="1800" dirty="0">
              <a:latin typeface="+mn-lt"/>
            </a:endParaRPr>
          </a:p>
          <a:p>
            <a:pPr marL="0" indent="0">
              <a:buNone/>
            </a:pPr>
            <a:r>
              <a:rPr lang="en-US" sz="2800" dirty="0">
                <a:latin typeface="+mn-lt"/>
              </a:rPr>
              <a:t>cannot be met due to a special hardship.  </a:t>
            </a:r>
          </a:p>
        </p:txBody>
      </p:sp>
      <p:sp>
        <p:nvSpPr>
          <p:cNvPr id="5" name="TextBox 4"/>
          <p:cNvSpPr txBox="1"/>
          <p:nvPr/>
        </p:nvSpPr>
        <p:spPr>
          <a:xfrm>
            <a:off x="5186206" y="6300543"/>
            <a:ext cx="3957797" cy="400110"/>
          </a:xfrm>
          <a:prstGeom prst="rect">
            <a:avLst/>
          </a:prstGeom>
          <a:noFill/>
        </p:spPr>
        <p:txBody>
          <a:bodyPr wrap="square" rtlCol="0">
            <a:spAutoFit/>
          </a:bodyPr>
          <a:lstStyle/>
          <a:p>
            <a:r>
              <a:rPr lang="en-US" sz="2000" dirty="0">
                <a:solidFill>
                  <a:prstClr val="black"/>
                </a:solidFill>
                <a:latin typeface="Calibri"/>
              </a:rPr>
              <a:t>428 NAC 2-001.03B Note 1, Page 47</a:t>
            </a:r>
          </a:p>
        </p:txBody>
      </p:sp>
      <p:sp>
        <p:nvSpPr>
          <p:cNvPr id="6" name="TextBox 5"/>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1 </a:t>
            </a:r>
            <a:r>
              <a:rPr lang="en-US" sz="3600" dirty="0">
                <a:solidFill>
                  <a:prstClr val="black"/>
                </a:solidFill>
                <a:latin typeface="Calibri"/>
              </a:rPr>
              <a:t>(new)</a:t>
            </a:r>
          </a:p>
        </p:txBody>
      </p:sp>
      <p:sp>
        <p:nvSpPr>
          <p:cNvPr id="10" name="TextBox 9"/>
          <p:cNvSpPr txBox="1"/>
          <p:nvPr/>
        </p:nvSpPr>
        <p:spPr>
          <a:xfrm>
            <a:off x="1328961" y="6245225"/>
            <a:ext cx="1747157" cy="369332"/>
          </a:xfrm>
          <a:prstGeom prst="rect">
            <a:avLst/>
          </a:prstGeom>
          <a:noFill/>
        </p:spPr>
        <p:txBody>
          <a:bodyPr wrap="square" rtlCol="0">
            <a:spAutoFit/>
          </a:bodyPr>
          <a:lstStyle/>
          <a:p>
            <a:r>
              <a:rPr lang="en-US" dirty="0">
                <a:solidFill>
                  <a:prstClr val="black"/>
                </a:solidFill>
                <a:latin typeface="Calibri"/>
              </a:rPr>
              <a:t>Slide </a:t>
            </a:r>
            <a:fld id="{F8E7B55E-2C90-43C0-850A-2142833D2655}" type="slidenum">
              <a:rPr lang="en-US">
                <a:solidFill>
                  <a:prstClr val="black"/>
                </a:solidFill>
                <a:latin typeface="Calibri"/>
              </a:rPr>
              <a:pPr/>
              <a:t>23</a:t>
            </a:fld>
            <a:endParaRPr lang="en-US" dirty="0">
              <a:solidFill>
                <a:prstClr val="black"/>
              </a:solidFill>
              <a:latin typeface="Calibri"/>
            </a:endParaRPr>
          </a:p>
        </p:txBody>
      </p:sp>
    </p:spTree>
    <p:extLst>
      <p:ext uri="{BB962C8B-B14F-4D97-AF65-F5344CB8AC3E}">
        <p14:creationId xmlns:p14="http://schemas.microsoft.com/office/powerpoint/2010/main" val="5005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800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1950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185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1450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533832" y="1823838"/>
            <a:ext cx="7152968" cy="4596363"/>
          </a:xfrm>
          <a:prstGeom prst="rect">
            <a:avLst/>
          </a:prstGeom>
        </p:spPr>
        <p:txBody>
          <a:bodyPr vert="horz" lIns="68580" tIns="34290" rIns="68580" bIns="34290" rtlCol="0">
            <a:noAutofit/>
          </a:bodyPr>
          <a:lstStyle/>
          <a:p>
            <a:pPr fontAlgn="base">
              <a:lnSpc>
                <a:spcPct val="110000"/>
              </a:lnSpc>
              <a:spcBef>
                <a:spcPts val="450"/>
              </a:spcBef>
              <a:spcAft>
                <a:spcPct val="0"/>
              </a:spcAft>
            </a:pPr>
            <a:r>
              <a:rPr lang="en-US" sz="3600" dirty="0">
                <a:latin typeface="Arial" pitchFamily="34" charset="0"/>
                <a:cs typeface="Arial" pitchFamily="34" charset="0"/>
              </a:rPr>
              <a:t>Federal-aid projects </a:t>
            </a:r>
            <a:r>
              <a:rPr lang="en-US" sz="3600" i="1" dirty="0">
                <a:latin typeface="Arial" pitchFamily="34" charset="0"/>
                <a:cs typeface="Arial" pitchFamily="34" charset="0"/>
              </a:rPr>
              <a:t>may </a:t>
            </a:r>
            <a:r>
              <a:rPr lang="en-US" sz="3600" b="1" i="1" dirty="0">
                <a:latin typeface="Arial" pitchFamily="34" charset="0"/>
                <a:cs typeface="Arial" pitchFamily="34" charset="0"/>
              </a:rPr>
              <a:t>also</a:t>
            </a:r>
            <a:r>
              <a:rPr lang="en-US" sz="3600" i="1" dirty="0">
                <a:latin typeface="Arial" pitchFamily="34" charset="0"/>
                <a:cs typeface="Arial" pitchFamily="34" charset="0"/>
              </a:rPr>
              <a:t> require a </a:t>
            </a:r>
            <a:r>
              <a:rPr lang="en-US" sz="3600" b="1" i="1" dirty="0">
                <a:latin typeface="Arial" pitchFamily="34" charset="0"/>
                <a:cs typeface="Arial" pitchFamily="34" charset="0"/>
              </a:rPr>
              <a:t>Design Exception </a:t>
            </a:r>
            <a:r>
              <a:rPr lang="en-US" sz="3600" i="1" dirty="0">
                <a:latin typeface="Arial" pitchFamily="34" charset="0"/>
                <a:cs typeface="Arial" pitchFamily="34" charset="0"/>
              </a:rPr>
              <a:t>from FHWA.   </a:t>
            </a:r>
          </a:p>
          <a:p>
            <a:pPr fontAlgn="base">
              <a:lnSpc>
                <a:spcPct val="110000"/>
              </a:lnSpc>
              <a:spcBef>
                <a:spcPts val="450"/>
              </a:spcBef>
              <a:spcAft>
                <a:spcPct val="0"/>
              </a:spcAft>
            </a:pPr>
            <a:endParaRPr lang="en-US" sz="3600" i="1" dirty="0">
              <a:latin typeface="Arial" pitchFamily="34" charset="0"/>
              <a:cs typeface="Arial" pitchFamily="34" charset="0"/>
            </a:endParaRPr>
          </a:p>
          <a:p>
            <a:pPr fontAlgn="base">
              <a:lnSpc>
                <a:spcPct val="110000"/>
              </a:lnSpc>
              <a:spcBef>
                <a:spcPts val="450"/>
              </a:spcBef>
              <a:spcAft>
                <a:spcPct val="0"/>
              </a:spcAft>
            </a:pPr>
            <a:r>
              <a:rPr lang="en-US" sz="3600" dirty="0">
                <a:latin typeface="Arial" pitchFamily="34" charset="0"/>
                <a:cs typeface="Arial" pitchFamily="34" charset="0"/>
              </a:rPr>
              <a:t>Projects of Division Interest (PoDI) per </a:t>
            </a:r>
            <a:r>
              <a:rPr lang="en-US" sz="3600" dirty="0">
                <a:latin typeface="Arial" pitchFamily="34" charset="0"/>
                <a:cs typeface="Arial" pitchFamily="34" charset="0"/>
                <a:hlinkClick r:id="rId3"/>
              </a:rPr>
              <a:t>FHWA/NDOR Stewardship Agreement</a:t>
            </a:r>
            <a:endParaRPr lang="en-US" sz="3600" i="1" dirty="0">
              <a:latin typeface="Arial" pitchFamily="34" charset="0"/>
              <a:cs typeface="Arial" pitchFamily="34" charset="0"/>
            </a:endParaRPr>
          </a:p>
          <a:p>
            <a:pPr>
              <a:lnSpc>
                <a:spcPct val="110000"/>
              </a:lnSpc>
              <a:spcBef>
                <a:spcPts val="450"/>
              </a:spcBef>
              <a:defRPr/>
            </a:pPr>
            <a:endParaRPr lang="en-US" sz="400" dirty="0">
              <a:latin typeface="Arial" pitchFamily="34" charset="0"/>
              <a:cs typeface="Arial" pitchFamily="34" charset="0"/>
            </a:endParaRPr>
          </a:p>
          <a:p>
            <a:pPr marL="257175" indent="-257175" fontAlgn="base">
              <a:spcBef>
                <a:spcPct val="20000"/>
              </a:spcBef>
              <a:spcAft>
                <a:spcPct val="0"/>
              </a:spcAft>
              <a:buFont typeface="Arial" pitchFamily="34" charset="0"/>
              <a:buChar char="•"/>
              <a:defRPr/>
            </a:pPr>
            <a:endParaRPr lang="en-US" sz="3600" dirty="0">
              <a:latin typeface="Arial" pitchFamily="34" charset="0"/>
              <a:cs typeface="Arial" pitchFamily="34" charset="0"/>
            </a:endParaRPr>
          </a:p>
        </p:txBody>
      </p:sp>
      <p:sp>
        <p:nvSpPr>
          <p:cNvPr id="10" name="Rectangle 2"/>
          <p:cNvSpPr txBox="1">
            <a:spLocks noChangeArrowheads="1"/>
          </p:cNvSpPr>
          <p:nvPr/>
        </p:nvSpPr>
        <p:spPr>
          <a:xfrm>
            <a:off x="1221450" y="343951"/>
            <a:ext cx="6229640" cy="1135935"/>
          </a:xfrm>
          <a:prstGeom prst="rect">
            <a:avLst/>
          </a:prstGeom>
        </p:spPr>
        <p:txBody>
          <a:bodyPr vert="horz" lIns="68580" tIns="34290" rIns="68580" bIns="34290" rtlCol="0" anchor="ctr">
            <a:noAutofit/>
          </a:bodyPr>
          <a:lstStyle/>
          <a:p>
            <a:pPr algn="ctr">
              <a:spcBef>
                <a:spcPct val="0"/>
              </a:spcBef>
              <a:defRPr/>
            </a:pPr>
            <a:r>
              <a:rPr lang="en-US" sz="3200" dirty="0">
                <a:latin typeface="Arial Black" pitchFamily="34" charset="0"/>
                <a:ea typeface="+mj-ea"/>
                <a:cs typeface="+mj-cs"/>
              </a:rPr>
              <a:t>In Addition to a</a:t>
            </a:r>
          </a:p>
          <a:p>
            <a:pPr algn="ctr">
              <a:spcBef>
                <a:spcPct val="0"/>
              </a:spcBef>
              <a:defRPr/>
            </a:pPr>
            <a:r>
              <a:rPr lang="en-US" sz="3200" dirty="0">
                <a:latin typeface="Arial Black" pitchFamily="34" charset="0"/>
                <a:ea typeface="+mj-ea"/>
                <a:cs typeface="+mj-cs"/>
              </a:rPr>
              <a:t>Relaxation of Standards</a:t>
            </a:r>
          </a:p>
        </p:txBody>
      </p:sp>
      <p:sp>
        <p:nvSpPr>
          <p:cNvPr id="4" name="TextBox 3"/>
          <p:cNvSpPr txBox="1"/>
          <p:nvPr/>
        </p:nvSpPr>
        <p:spPr>
          <a:xfrm>
            <a:off x="7913678" y="6420202"/>
            <a:ext cx="1230322" cy="369332"/>
          </a:xfrm>
          <a:prstGeom prst="rect">
            <a:avLst/>
          </a:prstGeom>
          <a:noFill/>
        </p:spPr>
        <p:txBody>
          <a:bodyPr wrap="square" rtlCol="0">
            <a:spAutoFit/>
          </a:bodyPr>
          <a:lstStyle/>
          <a:p>
            <a:r>
              <a:rPr lang="en-US" dirty="0">
                <a:solidFill>
                  <a:prstClr val="black"/>
                </a:solidFill>
                <a:latin typeface="Calibri"/>
              </a:rPr>
              <a:t>Slide </a:t>
            </a:r>
            <a:fld id="{C2D32FDB-7D58-44DF-9F92-E1ECE4898083}" type="slidenum">
              <a:rPr lang="en-US" smtClean="0">
                <a:solidFill>
                  <a:prstClr val="black"/>
                </a:solidFill>
                <a:latin typeface="Calibri"/>
              </a:rPr>
              <a:t>24</a:t>
            </a:fld>
            <a:endParaRPr lang="en-US" dirty="0">
              <a:solidFill>
                <a:prstClr val="black"/>
              </a:solidFill>
              <a:latin typeface="Calibri"/>
            </a:endParaRPr>
          </a:p>
        </p:txBody>
      </p:sp>
      <p:pic>
        <p:nvPicPr>
          <p:cNvPr id="7" name="Picture 6"/>
          <p:cNvPicPr>
            <a:picLocks noChangeAspect="1"/>
          </p:cNvPicPr>
          <p:nvPr/>
        </p:nvPicPr>
        <p:blipFill>
          <a:blip r:embed="rId4"/>
          <a:stretch>
            <a:fillRect/>
          </a:stretch>
        </p:blipFill>
        <p:spPr>
          <a:xfrm rot="16200000">
            <a:off x="-2803496" y="2816123"/>
            <a:ext cx="6841067" cy="1208821"/>
          </a:xfrm>
          <a:prstGeom prst="rect">
            <a:avLst/>
          </a:prstGeom>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089" y="14981"/>
            <a:ext cx="1578611" cy="154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758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774" y="0"/>
            <a:ext cx="8282227" cy="1474593"/>
          </a:xfrm>
        </p:spPr>
        <p:txBody>
          <a:bodyPr/>
          <a:lstStyle/>
          <a:p>
            <a:r>
              <a:rPr lang="en-US" dirty="0">
                <a:latin typeface="+mj-lt"/>
              </a:rPr>
              <a:t>Failure to Meet Standards</a:t>
            </a:r>
          </a:p>
        </p:txBody>
      </p:sp>
      <p:sp>
        <p:nvSpPr>
          <p:cNvPr id="3" name="Subtitle 2"/>
          <p:cNvSpPr>
            <a:spLocks noGrp="1"/>
          </p:cNvSpPr>
          <p:nvPr>
            <p:ph type="subTitle" idx="1"/>
          </p:nvPr>
        </p:nvSpPr>
        <p:spPr>
          <a:xfrm>
            <a:off x="1269087" y="1460984"/>
            <a:ext cx="7716716" cy="4485489"/>
          </a:xfrm>
        </p:spPr>
        <p:txBody>
          <a:bodyPr/>
          <a:lstStyle/>
          <a:p>
            <a:pPr marL="0" indent="0">
              <a:lnSpc>
                <a:spcPct val="110000"/>
              </a:lnSpc>
              <a:spcBef>
                <a:spcPts val="450"/>
              </a:spcBef>
              <a:spcAft>
                <a:spcPts val="1800"/>
              </a:spcAft>
              <a:buNone/>
              <a:defRPr/>
            </a:pPr>
            <a:r>
              <a:rPr lang="en-US" b="1" i="1" dirty="0">
                <a:latin typeface="Arial" pitchFamily="34" charset="0"/>
                <a:cs typeface="Arial" pitchFamily="34" charset="0"/>
              </a:rPr>
              <a:t>Penalty </a:t>
            </a:r>
            <a:r>
              <a:rPr lang="en-US" b="1" dirty="0">
                <a:latin typeface="Arial" pitchFamily="34" charset="0"/>
                <a:cs typeface="Arial" pitchFamily="34" charset="0"/>
              </a:rPr>
              <a:t>  </a:t>
            </a:r>
          </a:p>
          <a:p>
            <a:pPr marL="214313" indent="-214313" fontAlgn="base">
              <a:lnSpc>
                <a:spcPct val="110000"/>
              </a:lnSpc>
              <a:spcBef>
                <a:spcPts val="450"/>
              </a:spcBef>
              <a:spcAft>
                <a:spcPts val="1800"/>
              </a:spcAft>
              <a:buFont typeface="Wingdings" panose="05000000000000000000" pitchFamily="2" charset="2"/>
              <a:buChar char="Ø"/>
              <a:defRPr/>
            </a:pPr>
            <a:r>
              <a:rPr lang="en-US" i="1" dirty="0">
                <a:latin typeface="Arial" pitchFamily="34" charset="0"/>
                <a:cs typeface="Arial" pitchFamily="34" charset="0"/>
              </a:rPr>
              <a:t>10% reduction </a:t>
            </a:r>
            <a:r>
              <a:rPr lang="en-US" dirty="0">
                <a:latin typeface="Arial" pitchFamily="34" charset="0"/>
                <a:cs typeface="Arial" pitchFamily="34" charset="0"/>
              </a:rPr>
              <a:t>in next year’s State Allocations, for not meeting minimum standards, per §39-2121(3)</a:t>
            </a:r>
          </a:p>
          <a:p>
            <a:pPr marL="214313" indent="-214313" fontAlgn="base">
              <a:lnSpc>
                <a:spcPct val="110000"/>
              </a:lnSpc>
              <a:spcBef>
                <a:spcPts val="450"/>
              </a:spcBef>
              <a:spcAft>
                <a:spcPct val="0"/>
              </a:spcAft>
              <a:buFont typeface="Wingdings" panose="05000000000000000000" pitchFamily="2" charset="2"/>
              <a:buChar char="Ø"/>
              <a:defRPr/>
            </a:pPr>
            <a:r>
              <a:rPr lang="en-US" i="1" dirty="0">
                <a:latin typeface="Arial" pitchFamily="34" charset="0"/>
                <a:cs typeface="Arial" pitchFamily="34" charset="0"/>
              </a:rPr>
              <a:t>Possible loss of Federal Funds (if the work or project if funded in whole or in part with Federal funds)</a:t>
            </a:r>
          </a:p>
        </p:txBody>
      </p:sp>
      <p:sp>
        <p:nvSpPr>
          <p:cNvPr id="4" name="TextBox 3"/>
          <p:cNvSpPr txBox="1"/>
          <p:nvPr/>
        </p:nvSpPr>
        <p:spPr>
          <a:xfrm>
            <a:off x="1" y="0"/>
            <a:ext cx="861774" cy="6858000"/>
          </a:xfrm>
          <a:prstGeom prst="rect">
            <a:avLst/>
          </a:prstGeom>
          <a:solidFill>
            <a:srgbClr val="FF0000"/>
          </a:solidFill>
        </p:spPr>
        <p:txBody>
          <a:bodyPr vert="vert270" wrap="square" rtlCol="0">
            <a:spAutoFit/>
          </a:bodyPr>
          <a:lstStyle/>
          <a:p>
            <a:pPr algn="ctr"/>
            <a:r>
              <a:rPr lang="en-US" sz="4400" dirty="0">
                <a:solidFill>
                  <a:prstClr val="white"/>
                </a:solidFill>
                <a:latin typeface="Calibri"/>
              </a:rPr>
              <a:t>Relaxation of Standards</a:t>
            </a:r>
          </a:p>
        </p:txBody>
      </p:sp>
      <p:sp>
        <p:nvSpPr>
          <p:cNvPr id="9" name="Slide Number Placeholder 8"/>
          <p:cNvSpPr>
            <a:spLocks noGrp="1"/>
          </p:cNvSpPr>
          <p:nvPr>
            <p:ph type="sldNum" idx="4"/>
          </p:nvPr>
        </p:nvSpPr>
        <p:spPr>
          <a:xfrm>
            <a:off x="1269087" y="6241440"/>
            <a:ext cx="2133600"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25</a:t>
            </a:fld>
            <a:endParaRPr lang="en-US" dirty="0">
              <a:solidFill>
                <a:prstClr val="black"/>
              </a:solidFill>
              <a:latin typeface="Calibri"/>
            </a:endParaRPr>
          </a:p>
        </p:txBody>
      </p:sp>
      <p:sp>
        <p:nvSpPr>
          <p:cNvPr id="7" name="TextBox 6"/>
          <p:cNvSpPr txBox="1"/>
          <p:nvPr/>
        </p:nvSpPr>
        <p:spPr>
          <a:xfrm>
            <a:off x="5943600" y="6279511"/>
            <a:ext cx="3200401" cy="400110"/>
          </a:xfrm>
          <a:prstGeom prst="rect">
            <a:avLst/>
          </a:prstGeom>
          <a:noFill/>
        </p:spPr>
        <p:txBody>
          <a:bodyPr wrap="square" rtlCol="0">
            <a:spAutoFit/>
          </a:bodyPr>
          <a:lstStyle/>
          <a:p>
            <a:r>
              <a:rPr lang="en-US" sz="2000" dirty="0">
                <a:solidFill>
                  <a:prstClr val="black"/>
                </a:solidFill>
                <a:latin typeface="Calibri"/>
              </a:rPr>
              <a:t>428 NAC 2-004, Pages 92-94</a:t>
            </a:r>
          </a:p>
        </p:txBody>
      </p:sp>
    </p:spTree>
    <p:extLst>
      <p:ext uri="{BB962C8B-B14F-4D97-AF65-F5344CB8AC3E}">
        <p14:creationId xmlns:p14="http://schemas.microsoft.com/office/powerpoint/2010/main" val="412950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4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4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5" y="139148"/>
            <a:ext cx="8229600" cy="1692490"/>
          </a:xfrm>
          <a:prstGeom prst="rect">
            <a:avLst/>
          </a:prstGeom>
          <a:noFill/>
        </p:spPr>
        <p:txBody>
          <a:bodyPr wrap="square" anchor="ctr"/>
          <a:lstStyle>
            <a:lvl1pPr lvl="0">
              <a:defRPr/>
            </a:lvl1pPr>
          </a:lstStyle>
          <a:p>
            <a:pPr lvl="0" algn="ctr"/>
            <a:r>
              <a:rPr lang="en-US" sz="3600" dirty="0">
                <a:latin typeface="+mj-lt"/>
              </a:rPr>
              <a:t>Chapter 2 (</a:t>
            </a:r>
            <a:r>
              <a:rPr sz="3600" dirty="0">
                <a:latin typeface="+mj-lt"/>
              </a:rPr>
              <a:t>428 </a:t>
            </a:r>
            <a:r>
              <a:rPr lang="en-US" sz="3600" dirty="0">
                <a:latin typeface="+mj-lt"/>
              </a:rPr>
              <a:t>NAC</a:t>
            </a:r>
            <a:r>
              <a:rPr sz="3600" dirty="0">
                <a:latin typeface="+mj-lt"/>
              </a:rPr>
              <a:t> 2</a:t>
            </a:r>
            <a:r>
              <a:rPr lang="en-US" sz="3600" dirty="0">
                <a:latin typeface="+mj-lt"/>
              </a:rPr>
              <a:t>)</a:t>
            </a:r>
            <a:endParaRPr sz="3600" dirty="0">
              <a:latin typeface="+mj-lt"/>
            </a:endParaRPr>
          </a:p>
          <a:p>
            <a:pPr lvl="0" algn="ctr"/>
            <a:r>
              <a:rPr sz="3600" dirty="0">
                <a:latin typeface="+mj-lt"/>
              </a:rPr>
              <a:t>Procedures for Standards</a:t>
            </a:r>
            <a:br>
              <a:rPr lang="en-US" sz="3600" dirty="0">
                <a:latin typeface="+mj-lt"/>
              </a:rPr>
            </a:br>
            <a:r>
              <a:rPr lang="en-US" sz="3600" dirty="0">
                <a:latin typeface="+mj-lt"/>
              </a:rPr>
              <a:t>How it is Organized</a:t>
            </a:r>
            <a:r>
              <a:rPr sz="3600" dirty="0">
                <a:latin typeface="+mj-lt"/>
              </a:rPr>
              <a:t> </a:t>
            </a:r>
          </a:p>
        </p:txBody>
      </p:sp>
      <p:sp>
        <p:nvSpPr>
          <p:cNvPr id="6" name="TextBox 5"/>
          <p:cNvSpPr txBox="1"/>
          <p:nvPr/>
        </p:nvSpPr>
        <p:spPr>
          <a:xfrm>
            <a:off x="1" y="0"/>
            <a:ext cx="861774" cy="6858000"/>
          </a:xfrm>
          <a:prstGeom prst="rect">
            <a:avLst/>
          </a:prstGeom>
          <a:solidFill>
            <a:srgbClr val="92D050"/>
          </a:solidFill>
        </p:spPr>
        <p:txBody>
          <a:bodyPr vert="vert270" wrap="square" rtlCol="0">
            <a:spAutoFit/>
          </a:bodyPr>
          <a:lstStyle/>
          <a:p>
            <a:pPr algn="ctr"/>
            <a:r>
              <a:rPr lang="en-US" sz="4400" dirty="0">
                <a:solidFill>
                  <a:prstClr val="black"/>
                </a:solidFill>
                <a:latin typeface="Calibri"/>
              </a:rPr>
              <a:t> Title 428 Table of Contents</a:t>
            </a:r>
          </a:p>
        </p:txBody>
      </p:sp>
      <p:sp>
        <p:nvSpPr>
          <p:cNvPr id="7" name="TextBox 6"/>
          <p:cNvSpPr txBox="1"/>
          <p:nvPr/>
        </p:nvSpPr>
        <p:spPr>
          <a:xfrm>
            <a:off x="1101378" y="6457762"/>
            <a:ext cx="1747157" cy="369332"/>
          </a:xfrm>
          <a:prstGeom prst="rect">
            <a:avLst/>
          </a:prstGeom>
          <a:noFill/>
        </p:spPr>
        <p:txBody>
          <a:bodyPr wrap="square" rtlCol="0">
            <a:spAutoFit/>
          </a:bodyPr>
          <a:lstStyle/>
          <a:p>
            <a:r>
              <a:rPr lang="en-US" dirty="0">
                <a:solidFill>
                  <a:prstClr val="black"/>
                </a:solidFill>
                <a:latin typeface="Calibri"/>
              </a:rPr>
              <a:t>Slide </a:t>
            </a:r>
            <a:fld id="{8CE5926B-B3D1-4F87-A057-4F4DC2707035}" type="slidenum">
              <a:rPr lang="en-US">
                <a:solidFill>
                  <a:prstClr val="black"/>
                </a:solidFill>
                <a:latin typeface="Calibri"/>
              </a:rPr>
              <a:pPr/>
              <a:t>26</a:t>
            </a:fld>
            <a:endParaRPr lang="en-US" dirty="0">
              <a:solidFill>
                <a:prstClr val="black"/>
              </a:solidFill>
              <a:latin typeface="Calibri"/>
            </a:endParaRPr>
          </a:p>
        </p:txBody>
      </p:sp>
      <p:graphicFrame>
        <p:nvGraphicFramePr>
          <p:cNvPr id="24" name="Object 23"/>
          <p:cNvGraphicFramePr>
            <a:graphicFrameLocks noChangeAspect="1"/>
          </p:cNvGraphicFramePr>
          <p:nvPr/>
        </p:nvGraphicFramePr>
        <p:xfrm>
          <a:off x="1159048" y="1828489"/>
          <a:ext cx="7433819" cy="4619825"/>
        </p:xfrm>
        <a:graphic>
          <a:graphicData uri="http://schemas.openxmlformats.org/presentationml/2006/ole">
            <mc:AlternateContent xmlns:mc="http://schemas.openxmlformats.org/markup-compatibility/2006">
              <mc:Choice xmlns:v="urn:schemas-microsoft-com:vml" Requires="v">
                <p:oleObj spid="_x0000_s8331" name="Worksheet" r:id="rId4" imgW="6391390" imgH="3971803" progId="Excel.Sheet.12">
                  <p:embed/>
                </p:oleObj>
              </mc:Choice>
              <mc:Fallback>
                <p:oleObj name="Worksheet" r:id="rId4" imgW="6391390" imgH="3971803" progId="Excel.Sheet.12">
                  <p:embed/>
                  <p:pic>
                    <p:nvPicPr>
                      <p:cNvPr id="24" name="Object 23"/>
                      <p:cNvPicPr/>
                      <p:nvPr/>
                    </p:nvPicPr>
                    <p:blipFill>
                      <a:blip r:embed="rId5"/>
                      <a:stretch>
                        <a:fillRect/>
                      </a:stretch>
                    </p:blipFill>
                    <p:spPr>
                      <a:xfrm>
                        <a:off x="1159048" y="1828489"/>
                        <a:ext cx="7433819" cy="4619825"/>
                      </a:xfrm>
                      <a:prstGeom prst="rect">
                        <a:avLst/>
                      </a:prstGeom>
                    </p:spPr>
                  </p:pic>
                </p:oleObj>
              </mc:Fallback>
            </mc:AlternateContent>
          </a:graphicData>
        </a:graphic>
      </p:graphicFrame>
      <p:sp>
        <p:nvSpPr>
          <p:cNvPr id="8" name="Rectangle 7"/>
          <p:cNvSpPr/>
          <p:nvPr/>
        </p:nvSpPr>
        <p:spPr>
          <a:xfrm>
            <a:off x="1159048" y="5442857"/>
            <a:ext cx="7433819" cy="100545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90974" y="6457890"/>
            <a:ext cx="3200401" cy="400110"/>
          </a:xfrm>
          <a:prstGeom prst="rect">
            <a:avLst/>
          </a:prstGeom>
          <a:noFill/>
        </p:spPr>
        <p:txBody>
          <a:bodyPr wrap="square" rtlCol="0">
            <a:spAutoFit/>
          </a:bodyPr>
          <a:lstStyle/>
          <a:p>
            <a:r>
              <a:rPr lang="en-US" sz="2000" dirty="0">
                <a:solidFill>
                  <a:prstClr val="black"/>
                </a:solidFill>
                <a:latin typeface="Calibri"/>
              </a:rPr>
              <a:t>428 NAC 2-004, Pages 95-96</a:t>
            </a:r>
          </a:p>
        </p:txBody>
      </p:sp>
    </p:spTree>
    <p:extLst>
      <p:ext uri="{BB962C8B-B14F-4D97-AF65-F5344CB8AC3E}">
        <p14:creationId xmlns:p14="http://schemas.microsoft.com/office/powerpoint/2010/main" val="340857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5" y="139148"/>
            <a:ext cx="8229600" cy="1692490"/>
          </a:xfrm>
          <a:prstGeom prst="rect">
            <a:avLst/>
          </a:prstGeom>
          <a:noFill/>
        </p:spPr>
        <p:txBody>
          <a:bodyPr wrap="square" anchor="ctr"/>
          <a:lstStyle>
            <a:lvl1pPr lvl="0">
              <a:defRPr/>
            </a:lvl1pPr>
          </a:lstStyle>
          <a:p>
            <a:pPr lvl="0" algn="ctr"/>
            <a:r>
              <a:rPr lang="en-US" dirty="0">
                <a:latin typeface="+mj-lt"/>
              </a:rPr>
              <a:t>Other State and Federal Laws</a:t>
            </a:r>
            <a:endParaRPr dirty="0">
              <a:latin typeface="+mj-lt"/>
            </a:endParaRPr>
          </a:p>
        </p:txBody>
      </p:sp>
      <p:sp>
        <p:nvSpPr>
          <p:cNvPr id="6" name="TextBox 5"/>
          <p:cNvSpPr txBox="1"/>
          <p:nvPr/>
        </p:nvSpPr>
        <p:spPr>
          <a:xfrm>
            <a:off x="1" y="0"/>
            <a:ext cx="861774" cy="6858000"/>
          </a:xfrm>
          <a:prstGeom prst="rect">
            <a:avLst/>
          </a:prstGeom>
          <a:solidFill>
            <a:srgbClr val="92D050">
              <a:alpha val="50000"/>
            </a:srgbClr>
          </a:solidFill>
        </p:spPr>
        <p:txBody>
          <a:bodyPr vert="vert270" wrap="square" rtlCol="0">
            <a:spAutoFit/>
          </a:bodyPr>
          <a:lstStyle/>
          <a:p>
            <a:pPr algn="ctr"/>
            <a:r>
              <a:rPr lang="en-US" sz="4400" dirty="0">
                <a:solidFill>
                  <a:schemeClr val="bg1">
                    <a:lumMod val="95000"/>
                  </a:schemeClr>
                </a:solidFill>
                <a:latin typeface="Calibri"/>
              </a:rPr>
              <a:t> Title 428 Table of Contents</a:t>
            </a:r>
          </a:p>
        </p:txBody>
      </p:sp>
      <p:sp>
        <p:nvSpPr>
          <p:cNvPr id="7" name="TextBox 6"/>
          <p:cNvSpPr txBox="1"/>
          <p:nvPr/>
        </p:nvSpPr>
        <p:spPr>
          <a:xfrm>
            <a:off x="8129765" y="6488668"/>
            <a:ext cx="926204" cy="369332"/>
          </a:xfrm>
          <a:prstGeom prst="rect">
            <a:avLst/>
          </a:prstGeom>
          <a:noFill/>
        </p:spPr>
        <p:txBody>
          <a:bodyPr wrap="square" rtlCol="0">
            <a:spAutoFit/>
          </a:bodyPr>
          <a:lstStyle/>
          <a:p>
            <a:r>
              <a:rPr lang="en-US" dirty="0">
                <a:solidFill>
                  <a:prstClr val="black"/>
                </a:solidFill>
                <a:latin typeface="Calibri"/>
              </a:rPr>
              <a:t>Slide </a:t>
            </a:r>
            <a:fld id="{8CE5926B-B3D1-4F87-A057-4F4DC2707035}" type="slidenum">
              <a:rPr lang="en-US">
                <a:solidFill>
                  <a:prstClr val="black"/>
                </a:solidFill>
                <a:latin typeface="Calibri"/>
              </a:rPr>
              <a:pPr/>
              <a:t>27</a:t>
            </a:fld>
            <a:endParaRPr lang="en-US" dirty="0">
              <a:solidFill>
                <a:prstClr val="black"/>
              </a:solidFill>
              <a:latin typeface="Calibri"/>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606562987"/>
              </p:ext>
            </p:extLst>
          </p:nvPr>
        </p:nvGraphicFramePr>
        <p:xfrm>
          <a:off x="1159048" y="1828489"/>
          <a:ext cx="7433819" cy="4619825"/>
        </p:xfrm>
        <a:graphic>
          <a:graphicData uri="http://schemas.openxmlformats.org/presentationml/2006/ole">
            <mc:AlternateContent xmlns:mc="http://schemas.openxmlformats.org/markup-compatibility/2006">
              <mc:Choice xmlns:v="urn:schemas-microsoft-com:vml" Requires="v">
                <p:oleObj spid="_x0000_s10340" name="Worksheet" r:id="rId4" imgW="6391390" imgH="3971803" progId="Excel.Sheet.12">
                  <p:embed/>
                </p:oleObj>
              </mc:Choice>
              <mc:Fallback>
                <p:oleObj name="Worksheet" r:id="rId4" imgW="6391390" imgH="3971803" progId="Excel.Sheet.12">
                  <p:embed/>
                  <p:pic>
                    <p:nvPicPr>
                      <p:cNvPr id="24" name="Object 23"/>
                      <p:cNvPicPr/>
                      <p:nvPr/>
                    </p:nvPicPr>
                    <p:blipFill>
                      <a:blip r:embed="rId5">
                        <a:lum bright="44000"/>
                      </a:blip>
                      <a:stretch>
                        <a:fillRect/>
                      </a:stretch>
                    </p:blipFill>
                    <p:spPr>
                      <a:xfrm>
                        <a:off x="1159048" y="1828489"/>
                        <a:ext cx="7433819" cy="4619825"/>
                      </a:xfrm>
                      <a:prstGeom prst="rect">
                        <a:avLst/>
                      </a:prstGeom>
                    </p:spPr>
                  </p:pic>
                </p:oleObj>
              </mc:Fallback>
            </mc:AlternateContent>
          </a:graphicData>
        </a:graphic>
      </p:graphicFrame>
      <p:sp>
        <p:nvSpPr>
          <p:cNvPr id="11" name="TextBox 10"/>
          <p:cNvSpPr txBox="1"/>
          <p:nvPr/>
        </p:nvSpPr>
        <p:spPr>
          <a:xfrm rot="19670509">
            <a:off x="411245" y="3592359"/>
            <a:ext cx="8360223" cy="923330"/>
          </a:xfrm>
          <a:prstGeom prst="rect">
            <a:avLst/>
          </a:prstGeom>
          <a:solidFill>
            <a:schemeClr val="bg1"/>
          </a:solidFill>
        </p:spPr>
        <p:txBody>
          <a:bodyPr wrap="square" rtlCol="0">
            <a:spAutoFit/>
          </a:bodyPr>
          <a:lstStyle/>
          <a:p>
            <a:pPr algn="ctr"/>
            <a:r>
              <a:rPr lang="en-US" sz="5400" b="1" dirty="0"/>
              <a:t>Beyond Title 428</a:t>
            </a:r>
          </a:p>
        </p:txBody>
      </p:sp>
    </p:spTree>
    <p:extLst>
      <p:ext uri="{BB962C8B-B14F-4D97-AF65-F5344CB8AC3E}">
        <p14:creationId xmlns:p14="http://schemas.microsoft.com/office/powerpoint/2010/main" val="1593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23397"/>
            <a:ext cx="8229600" cy="1143000"/>
          </a:xfrm>
        </p:spPr>
        <p:txBody>
          <a:bodyPr>
            <a:normAutofit/>
          </a:bodyPr>
          <a:lstStyle/>
          <a:p>
            <a:pPr algn="ctr"/>
            <a:r>
              <a:rPr lang="en-US" dirty="0"/>
              <a:t>Other Laws also apply  .    .    . </a:t>
            </a:r>
          </a:p>
        </p:txBody>
      </p:sp>
      <p:sp>
        <p:nvSpPr>
          <p:cNvPr id="3" name="Content Placeholder 2"/>
          <p:cNvSpPr>
            <a:spLocks noGrp="1"/>
          </p:cNvSpPr>
          <p:nvPr>
            <p:ph idx="1"/>
          </p:nvPr>
        </p:nvSpPr>
        <p:spPr>
          <a:xfrm>
            <a:off x="247754" y="1675537"/>
            <a:ext cx="7498080" cy="4323121"/>
          </a:xfrm>
        </p:spPr>
        <p:txBody>
          <a:bodyPr/>
          <a:lstStyle/>
          <a:p>
            <a:r>
              <a:rPr lang="en-US" dirty="0"/>
              <a:t>Clean Water Act</a:t>
            </a:r>
          </a:p>
          <a:p>
            <a:r>
              <a:rPr lang="en-US" dirty="0"/>
              <a:t>Endangered Species Act</a:t>
            </a:r>
          </a:p>
          <a:p>
            <a:r>
              <a:rPr lang="en-US" dirty="0"/>
              <a:t>Americans with Disabilities Act (ADA)</a:t>
            </a:r>
          </a:p>
          <a:p>
            <a:r>
              <a:rPr lang="en-US" dirty="0"/>
              <a:t>Historic Preservation (Section 106)</a:t>
            </a:r>
          </a:p>
          <a:p>
            <a:r>
              <a:rPr lang="en-US" dirty="0"/>
              <a:t>Right-of-Way (ROW) Acquisition (Uniform Act)</a:t>
            </a:r>
          </a:p>
          <a:p>
            <a:r>
              <a:rPr lang="en-US" dirty="0"/>
              <a:t>etc.</a:t>
            </a:r>
          </a:p>
          <a:p>
            <a:endParaRPr lang="en-US" dirty="0"/>
          </a:p>
        </p:txBody>
      </p:sp>
      <p:pic>
        <p:nvPicPr>
          <p:cNvPr id="11266" name="Picture 2" descr="C:\Users\jwilk8284\AppData\Local\Microsoft\Windows\Temporary Internet Files\Content.IE5\MUTQQ3AG\MC9002906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3696" y="900926"/>
            <a:ext cx="2600304" cy="264360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8"/>
          <p:cNvSpPr txBox="1">
            <a:spLocks/>
          </p:cNvSpPr>
          <p:nvPr/>
        </p:nvSpPr>
        <p:spPr>
          <a:xfrm>
            <a:off x="7745834" y="6395591"/>
            <a:ext cx="1291339" cy="462409"/>
          </a:xfrm>
          <a:prstGeom prst="rect">
            <a:avLst/>
          </a:prstGeom>
          <a:noFill/>
          <a:ln>
            <a:noFill/>
          </a:ln>
        </p:spPr>
        <p:txBody>
          <a:bodyPr wrap="square" anchor="t"/>
          <a:lstStyle>
            <a:defPPr>
              <a:defRPr lang="en-US"/>
            </a:defPPr>
            <a:lvl1pPr marL="0" lv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70C61233-424B-43E6-82B0-0C040D695DF2}" type="slidenum">
              <a:rPr lang="en-US">
                <a:solidFill>
                  <a:prstClr val="black"/>
                </a:solidFill>
                <a:latin typeface="Calibri"/>
              </a:rPr>
              <a:pPr/>
              <a:t>28</a:t>
            </a:fld>
            <a:endParaRPr lang="en-US" dirty="0">
              <a:solidFill>
                <a:prstClr val="black"/>
              </a:solidFill>
              <a:latin typeface="Calibri"/>
            </a:endParaRPr>
          </a:p>
        </p:txBody>
      </p:sp>
      <p:sp>
        <p:nvSpPr>
          <p:cNvPr id="4" name="TextBox 3"/>
          <p:cNvSpPr txBox="1"/>
          <p:nvPr/>
        </p:nvSpPr>
        <p:spPr>
          <a:xfrm>
            <a:off x="3754930" y="5318373"/>
            <a:ext cx="3126658" cy="1077218"/>
          </a:xfrm>
          <a:prstGeom prst="rect">
            <a:avLst/>
          </a:prstGeom>
          <a:noFill/>
        </p:spPr>
        <p:txBody>
          <a:bodyPr wrap="square" rtlCol="0">
            <a:spAutoFit/>
          </a:bodyPr>
          <a:lstStyle/>
          <a:p>
            <a:r>
              <a:rPr lang="en-US" sz="3200" dirty="0">
                <a:solidFill>
                  <a:srgbClr val="FF0000"/>
                </a:solidFill>
              </a:rPr>
              <a:t>Corps Permit</a:t>
            </a:r>
          </a:p>
          <a:p>
            <a:r>
              <a:rPr lang="en-US" sz="3200" dirty="0">
                <a:solidFill>
                  <a:srgbClr val="FF0000"/>
                </a:solidFill>
              </a:rPr>
              <a:t>Floodplain Permit</a:t>
            </a:r>
          </a:p>
        </p:txBody>
      </p:sp>
    </p:spTree>
    <p:extLst>
      <p:ext uri="{BB962C8B-B14F-4D97-AF65-F5344CB8AC3E}">
        <p14:creationId xmlns:p14="http://schemas.microsoft.com/office/powerpoint/2010/main" val="254795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600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700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800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850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1800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2021261" y="1948670"/>
            <a:ext cx="5844551" cy="609693"/>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lang="en-US" dirty="0">
                <a:latin typeface="+mj-lt"/>
              </a:rPr>
              <a:t>E&amp;A Regulation Act</a:t>
            </a:r>
            <a:endParaRPr dirty="0">
              <a:latin typeface="+mj-lt"/>
            </a:endParaRPr>
          </a:p>
        </p:txBody>
      </p:sp>
      <p:sp>
        <p:nvSpPr>
          <p:cNvPr id="3" name="Subtitle 2"/>
          <p:cNvSpPr txBox="1">
            <a:spLocks noGrp="1"/>
          </p:cNvSpPr>
          <p:nvPr>
            <p:ph type="subTitle" idx="1"/>
          </p:nvPr>
        </p:nvSpPr>
        <p:spPr>
          <a:xfrm>
            <a:off x="1057835" y="2710714"/>
            <a:ext cx="8086165" cy="3463611"/>
          </a:xfrm>
          <a:prstGeom prst="rect">
            <a:avLst/>
          </a:prstGeom>
          <a:noFill/>
        </p:spPr>
        <p:txBody>
          <a:bodyPr wrap="square" anchor="t"/>
          <a:lstStyle>
            <a:lvl1pPr lvl="0">
              <a:defRPr/>
            </a:lvl1pPr>
          </a:lstStyle>
          <a:p>
            <a:r>
              <a:rPr lang="en-US" sz="3000" dirty="0">
                <a:latin typeface="+mn-lt"/>
              </a:rPr>
              <a:t>Public Works Projects – including roads and bridges involving engineering (or architecture) – must comply if project expenditures exceed </a:t>
            </a:r>
            <a:r>
              <a:rPr lang="en-US" sz="3000" b="1" dirty="0">
                <a:latin typeface="+mn-lt"/>
              </a:rPr>
              <a:t>$109,000 </a:t>
            </a:r>
            <a:r>
              <a:rPr lang="en-US" sz="3000" dirty="0">
                <a:latin typeface="+mn-lt"/>
              </a:rPr>
              <a:t>(current threshold)</a:t>
            </a:r>
          </a:p>
          <a:p>
            <a:r>
              <a:rPr lang="en-US" sz="3000" dirty="0">
                <a:latin typeface="+mn-lt"/>
              </a:rPr>
              <a:t>Compliance means: a licensed professional engineer (or architect) provides design and construction phase services </a:t>
            </a:r>
          </a:p>
          <a:p>
            <a:pPr marL="114297" indent="-457189"/>
            <a:endParaRPr lang="en-US" sz="3000" dirty="0">
              <a:latin typeface="+mn-lt"/>
            </a:endParaRPr>
          </a:p>
        </p:txBody>
      </p:sp>
      <p:sp>
        <p:nvSpPr>
          <p:cNvPr id="6" name="TextBox 5"/>
          <p:cNvSpPr txBox="1"/>
          <p:nvPr/>
        </p:nvSpPr>
        <p:spPr>
          <a:xfrm>
            <a:off x="0" y="0"/>
            <a:ext cx="861774" cy="6858000"/>
          </a:xfrm>
          <a:prstGeom prst="rect">
            <a:avLst/>
          </a:prstGeom>
          <a:solidFill>
            <a:srgbClr val="0070C0"/>
          </a:solidFill>
        </p:spPr>
        <p:txBody>
          <a:bodyPr vert="vert270" wrap="square" rtlCol="0">
            <a:spAutoFit/>
          </a:bodyPr>
          <a:lstStyle/>
          <a:p>
            <a:pPr algn="ctr"/>
            <a:r>
              <a:rPr lang="en-US" sz="4400" dirty="0">
                <a:solidFill>
                  <a:prstClr val="white"/>
                </a:solidFill>
                <a:latin typeface="Calibri"/>
              </a:rPr>
              <a:t>General Information </a:t>
            </a:r>
          </a:p>
        </p:txBody>
      </p:sp>
      <p:sp>
        <p:nvSpPr>
          <p:cNvPr id="9" name="Slide Number Placeholder 8"/>
          <p:cNvSpPr txBox="1">
            <a:spLocks/>
          </p:cNvSpPr>
          <p:nvPr/>
        </p:nvSpPr>
        <p:spPr>
          <a:xfrm>
            <a:off x="1259145" y="6384471"/>
            <a:ext cx="2106385" cy="400111"/>
          </a:xfrm>
          <a:prstGeom prst="rect">
            <a:avLst/>
          </a:prstGeom>
          <a:noFill/>
          <a:ln>
            <a:noFill/>
          </a:ln>
        </p:spPr>
        <p:txBody>
          <a:bodyPr wrap="square" anchor="t"/>
          <a:lstStyle>
            <a:defPPr>
              <a:defRPr lang="en-US"/>
            </a:defPPr>
            <a:lvl1pPr marL="0" lv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70C61233-424B-43E6-82B0-0C040D695DF2}" type="slidenum">
              <a:rPr lang="en-US">
                <a:solidFill>
                  <a:prstClr val="black"/>
                </a:solidFill>
                <a:latin typeface="Calibri"/>
              </a:rPr>
              <a:pPr/>
              <a:t>29</a:t>
            </a:fld>
            <a:endParaRPr lang="en-US" dirty="0">
              <a:solidFill>
                <a:prstClr val="black"/>
              </a:solidFill>
              <a:latin typeface="Calibri"/>
            </a:endParaRPr>
          </a:p>
        </p:txBody>
      </p:sp>
      <p:pic>
        <p:nvPicPr>
          <p:cNvPr id="5" name="Picture 4"/>
          <p:cNvPicPr>
            <a:picLocks noChangeAspect="1"/>
          </p:cNvPicPr>
          <p:nvPr/>
        </p:nvPicPr>
        <p:blipFill>
          <a:blip r:embed="rId3"/>
          <a:stretch>
            <a:fillRect/>
          </a:stretch>
        </p:blipFill>
        <p:spPr>
          <a:xfrm>
            <a:off x="2021261" y="57386"/>
            <a:ext cx="5453833" cy="1358153"/>
          </a:xfrm>
          <a:prstGeom prst="rect">
            <a:avLst/>
          </a:prstGeom>
        </p:spPr>
      </p:pic>
      <p:sp>
        <p:nvSpPr>
          <p:cNvPr id="7" name="TextBox 6"/>
          <p:cNvSpPr txBox="1"/>
          <p:nvPr/>
        </p:nvSpPr>
        <p:spPr>
          <a:xfrm>
            <a:off x="3365530" y="1317516"/>
            <a:ext cx="4500282" cy="523220"/>
          </a:xfrm>
          <a:prstGeom prst="rect">
            <a:avLst/>
          </a:prstGeom>
          <a:noFill/>
        </p:spPr>
        <p:txBody>
          <a:bodyPr wrap="square" rtlCol="0">
            <a:spAutoFit/>
          </a:bodyPr>
          <a:lstStyle/>
          <a:p>
            <a:r>
              <a:rPr lang="en-US" sz="2800" dirty="0">
                <a:hlinkClick r:id="rId4"/>
              </a:rPr>
              <a:t>http://www.ea.nebraska.gov</a:t>
            </a:r>
            <a:endParaRPr lang="en-US" sz="2800" dirty="0"/>
          </a:p>
        </p:txBody>
      </p:sp>
      <p:sp>
        <p:nvSpPr>
          <p:cNvPr id="10" name="TextBox 9"/>
          <p:cNvSpPr txBox="1"/>
          <p:nvPr/>
        </p:nvSpPr>
        <p:spPr>
          <a:xfrm>
            <a:off x="4943536" y="6150114"/>
            <a:ext cx="4141373" cy="707886"/>
          </a:xfrm>
          <a:prstGeom prst="rect">
            <a:avLst/>
          </a:prstGeom>
          <a:noFill/>
        </p:spPr>
        <p:txBody>
          <a:bodyPr wrap="square" rtlCol="0">
            <a:spAutoFit/>
          </a:bodyPr>
          <a:lstStyle/>
          <a:p>
            <a:r>
              <a:rPr lang="en-US" sz="2000" dirty="0">
                <a:solidFill>
                  <a:prstClr val="black"/>
                </a:solidFill>
                <a:latin typeface="Calibri"/>
              </a:rPr>
              <a:t>Neb. Rev. Stat. §§ 81-3401 – 81-3455 </a:t>
            </a:r>
          </a:p>
          <a:p>
            <a:r>
              <a:rPr lang="en-US" sz="2000" dirty="0">
                <a:solidFill>
                  <a:prstClr val="black"/>
                </a:solidFill>
              </a:rPr>
              <a:t>§ 81-3421 – Practice of Engineering</a:t>
            </a:r>
            <a:endParaRPr lang="en-US" sz="2000" dirty="0">
              <a:solidFill>
                <a:prstClr val="black"/>
              </a:solidFill>
              <a:latin typeface="Calibri"/>
            </a:endParaRPr>
          </a:p>
        </p:txBody>
      </p:sp>
    </p:spTree>
    <p:extLst>
      <p:ext uri="{BB962C8B-B14F-4D97-AF65-F5344CB8AC3E}">
        <p14:creationId xmlns:p14="http://schemas.microsoft.com/office/powerpoint/2010/main" val="339180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1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5" y="139148"/>
            <a:ext cx="8282225" cy="1692490"/>
          </a:xfrm>
          <a:prstGeom prst="rect">
            <a:avLst/>
          </a:prstGeom>
          <a:noFill/>
        </p:spPr>
        <p:txBody>
          <a:bodyPr wrap="square" anchor="ctr"/>
          <a:lstStyle>
            <a:lvl1pPr lvl="0">
              <a:defRPr/>
            </a:lvl1pPr>
          </a:lstStyle>
          <a:p>
            <a:pPr lvl="0" algn="ctr"/>
            <a:r>
              <a:rPr lang="en-US" sz="3600" dirty="0">
                <a:latin typeface="+mj-lt"/>
              </a:rPr>
              <a:t>Chapter 2 (</a:t>
            </a:r>
            <a:r>
              <a:rPr sz="3600" dirty="0">
                <a:latin typeface="+mj-lt"/>
              </a:rPr>
              <a:t>428 </a:t>
            </a:r>
            <a:r>
              <a:rPr lang="en-US" sz="3600" dirty="0">
                <a:latin typeface="+mj-lt"/>
              </a:rPr>
              <a:t>NAC</a:t>
            </a:r>
            <a:r>
              <a:rPr sz="3600" dirty="0">
                <a:latin typeface="+mj-lt"/>
              </a:rPr>
              <a:t> 2</a:t>
            </a:r>
            <a:r>
              <a:rPr lang="en-US" sz="3600" dirty="0">
                <a:latin typeface="+mj-lt"/>
              </a:rPr>
              <a:t>)</a:t>
            </a:r>
            <a:endParaRPr sz="3600" dirty="0">
              <a:latin typeface="+mj-lt"/>
            </a:endParaRPr>
          </a:p>
          <a:p>
            <a:pPr lvl="0" algn="ctr"/>
            <a:r>
              <a:rPr sz="3600" dirty="0">
                <a:latin typeface="+mj-lt"/>
              </a:rPr>
              <a:t>Procedures for Standards</a:t>
            </a:r>
          </a:p>
        </p:txBody>
      </p:sp>
      <p:sp>
        <p:nvSpPr>
          <p:cNvPr id="6" name="TextBox 5"/>
          <p:cNvSpPr txBox="1"/>
          <p:nvPr/>
        </p:nvSpPr>
        <p:spPr>
          <a:xfrm>
            <a:off x="1" y="0"/>
            <a:ext cx="861774" cy="6858000"/>
          </a:xfrm>
          <a:prstGeom prst="rect">
            <a:avLst/>
          </a:prstGeom>
          <a:solidFill>
            <a:srgbClr val="92D050"/>
          </a:solidFill>
        </p:spPr>
        <p:txBody>
          <a:bodyPr vert="vert270" wrap="square" rtlCol="0">
            <a:spAutoFit/>
          </a:bodyPr>
          <a:lstStyle/>
          <a:p>
            <a:pPr algn="ctr"/>
            <a:r>
              <a:rPr lang="en-US" sz="4400" dirty="0">
                <a:solidFill>
                  <a:prstClr val="black"/>
                </a:solidFill>
                <a:latin typeface="Calibri"/>
              </a:rPr>
              <a:t> Title 428 Chapter 2</a:t>
            </a:r>
          </a:p>
        </p:txBody>
      </p:sp>
      <p:sp>
        <p:nvSpPr>
          <p:cNvPr id="7" name="TextBox 6"/>
          <p:cNvSpPr txBox="1"/>
          <p:nvPr/>
        </p:nvSpPr>
        <p:spPr>
          <a:xfrm>
            <a:off x="1101378" y="6457762"/>
            <a:ext cx="1747157" cy="369332"/>
          </a:xfrm>
          <a:prstGeom prst="rect">
            <a:avLst/>
          </a:prstGeom>
          <a:noFill/>
        </p:spPr>
        <p:txBody>
          <a:bodyPr wrap="square" rtlCol="0">
            <a:spAutoFit/>
          </a:bodyPr>
          <a:lstStyle/>
          <a:p>
            <a:r>
              <a:rPr lang="en-US" dirty="0">
                <a:solidFill>
                  <a:prstClr val="black"/>
                </a:solidFill>
                <a:latin typeface="Calibri"/>
              </a:rPr>
              <a:t>Slide </a:t>
            </a:r>
            <a:fld id="{8CE5926B-B3D1-4F87-A057-4F4DC2707035}" type="slidenum">
              <a:rPr lang="en-US">
                <a:solidFill>
                  <a:prstClr val="black"/>
                </a:solidFill>
                <a:latin typeface="Calibri"/>
              </a:rPr>
              <a:pPr/>
              <a:t>3</a:t>
            </a:fld>
            <a:endParaRPr lang="en-US" dirty="0">
              <a:solidFill>
                <a:prstClr val="black"/>
              </a:solidFill>
              <a:latin typeface="Calibri"/>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4041909620"/>
              </p:ext>
            </p:extLst>
          </p:nvPr>
        </p:nvGraphicFramePr>
        <p:xfrm>
          <a:off x="1285978" y="1589003"/>
          <a:ext cx="7433819" cy="4619825"/>
        </p:xfrm>
        <a:graphic>
          <a:graphicData uri="http://schemas.openxmlformats.org/presentationml/2006/ole">
            <mc:AlternateContent xmlns:mc="http://schemas.openxmlformats.org/markup-compatibility/2006">
              <mc:Choice xmlns:v="urn:schemas-microsoft-com:vml" Requires="v">
                <p:oleObj spid="_x0000_s9353" name="Worksheet" r:id="rId4" imgW="6391390" imgH="3971803" progId="Excel.Sheet.12">
                  <p:embed/>
                </p:oleObj>
              </mc:Choice>
              <mc:Fallback>
                <p:oleObj name="Worksheet" r:id="rId4" imgW="6391390" imgH="3971803" progId="Excel.Sheet.12">
                  <p:embed/>
                  <p:pic>
                    <p:nvPicPr>
                      <p:cNvPr id="24" name="Object 23"/>
                      <p:cNvPicPr/>
                      <p:nvPr/>
                    </p:nvPicPr>
                    <p:blipFill>
                      <a:blip r:embed="rId5"/>
                      <a:stretch>
                        <a:fillRect/>
                      </a:stretch>
                    </p:blipFill>
                    <p:spPr>
                      <a:xfrm>
                        <a:off x="1285978" y="1589003"/>
                        <a:ext cx="7433819" cy="4619825"/>
                      </a:xfrm>
                      <a:prstGeom prst="rect">
                        <a:avLst/>
                      </a:prstGeom>
                    </p:spPr>
                  </p:pic>
                </p:oleObj>
              </mc:Fallback>
            </mc:AlternateContent>
          </a:graphicData>
        </a:graphic>
      </p:graphicFrame>
      <p:sp>
        <p:nvSpPr>
          <p:cNvPr id="8" name="Rectangle 7"/>
          <p:cNvSpPr/>
          <p:nvPr/>
        </p:nvSpPr>
        <p:spPr>
          <a:xfrm>
            <a:off x="1285978" y="2042255"/>
            <a:ext cx="7433819" cy="84482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07086" y="6448314"/>
            <a:ext cx="1436914" cy="400110"/>
          </a:xfrm>
          <a:prstGeom prst="rect">
            <a:avLst/>
          </a:prstGeom>
          <a:noFill/>
        </p:spPr>
        <p:txBody>
          <a:bodyPr wrap="square" rtlCol="0">
            <a:spAutoFit/>
          </a:bodyPr>
          <a:lstStyle/>
          <a:p>
            <a:r>
              <a:rPr lang="en-US" sz="2000" dirty="0">
                <a:solidFill>
                  <a:prstClr val="black"/>
                </a:solidFill>
                <a:latin typeface="Calibri"/>
              </a:rPr>
              <a:t>428 NAC 2</a:t>
            </a:r>
          </a:p>
        </p:txBody>
      </p:sp>
    </p:spTree>
    <p:extLst>
      <p:ext uri="{BB962C8B-B14F-4D97-AF65-F5344CB8AC3E}">
        <p14:creationId xmlns:p14="http://schemas.microsoft.com/office/powerpoint/2010/main" val="288524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 y="3215249"/>
            <a:ext cx="9143999" cy="1927470"/>
          </a:xfrm>
          <a:prstGeom prst="rect">
            <a:avLst/>
          </a:prstGeom>
          <a:noFill/>
        </p:spPr>
        <p:txBody>
          <a:bodyPr wrap="square" anchor="ctr"/>
          <a:lstStyle>
            <a:lvl1pPr lvl="0">
              <a:defRPr/>
            </a:lvl1pPr>
          </a:lstStyle>
          <a:p>
            <a:r>
              <a:rPr lang="en-US" sz="6000" dirty="0">
                <a:latin typeface="+mj-lt"/>
              </a:rPr>
              <a:t>Review and Questions</a:t>
            </a:r>
            <a:endParaRPr sz="4800" dirty="0">
              <a:latin typeface="+mj-lt"/>
            </a:endParaRPr>
          </a:p>
        </p:txBody>
      </p:sp>
      <p:sp>
        <p:nvSpPr>
          <p:cNvPr id="7" name="Subtitle 2"/>
          <p:cNvSpPr txBox="1">
            <a:spLocks/>
          </p:cNvSpPr>
          <p:nvPr/>
        </p:nvSpPr>
        <p:spPr>
          <a:xfrm>
            <a:off x="1" y="1651588"/>
            <a:ext cx="9143999" cy="1371667"/>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algn="ctr">
              <a:spcBef>
                <a:spcPts val="0"/>
              </a:spcBef>
              <a:buFontTx/>
              <a:buNone/>
            </a:pPr>
            <a:r>
              <a:rPr lang="en-US" sz="4400" b="1" i="1" kern="0" dirty="0">
                <a:solidFill>
                  <a:srgbClr val="0070C0"/>
                </a:solidFill>
                <a:latin typeface="+mj-lt"/>
              </a:rPr>
              <a:t>428 NAC 2</a:t>
            </a:r>
          </a:p>
          <a:p>
            <a:pPr marL="0" algn="ctr">
              <a:spcBef>
                <a:spcPts val="0"/>
              </a:spcBef>
              <a:buFontTx/>
              <a:buNone/>
            </a:pPr>
            <a:r>
              <a:rPr lang="en-US" sz="4400" b="1" i="1" kern="0" dirty="0">
                <a:solidFill>
                  <a:srgbClr val="0070C0"/>
                </a:solidFill>
                <a:latin typeface="+mj-lt"/>
              </a:rPr>
              <a:t>Procedures for Standards</a:t>
            </a:r>
            <a:endParaRPr lang="en-US" sz="4000" b="1" i="1" kern="0" dirty="0">
              <a:solidFill>
                <a:srgbClr val="0070C0"/>
              </a:solidFill>
              <a:latin typeface="Calibri"/>
            </a:endParaRPr>
          </a:p>
        </p:txBody>
      </p:sp>
      <p:sp>
        <p:nvSpPr>
          <p:cNvPr id="10" name="Title 1"/>
          <p:cNvSpPr txBox="1">
            <a:spLocks/>
          </p:cNvSpPr>
          <p:nvPr/>
        </p:nvSpPr>
        <p:spPr>
          <a:xfrm>
            <a:off x="0" y="178269"/>
            <a:ext cx="9143998" cy="968812"/>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kern="0" dirty="0">
                <a:latin typeface="+mj-lt"/>
              </a:rPr>
              <a:t>Classification and Standards</a:t>
            </a:r>
          </a:p>
        </p:txBody>
      </p:sp>
      <p:sp>
        <p:nvSpPr>
          <p:cNvPr id="12" name="TextBox 11"/>
          <p:cNvSpPr txBox="1"/>
          <p:nvPr/>
        </p:nvSpPr>
        <p:spPr>
          <a:xfrm>
            <a:off x="7971804" y="6492510"/>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30</a:t>
            </a:fld>
            <a:endParaRPr lang="en-US" dirty="0">
              <a:solidFill>
                <a:prstClr val="black"/>
              </a:solidFill>
              <a:latin typeface="Calibri"/>
            </a:endParaRPr>
          </a:p>
        </p:txBody>
      </p:sp>
    </p:spTree>
    <p:extLst>
      <p:ext uri="{BB962C8B-B14F-4D97-AF65-F5344CB8AC3E}">
        <p14:creationId xmlns:p14="http://schemas.microsoft.com/office/powerpoint/2010/main" val="31369146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400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778" y="367489"/>
            <a:ext cx="6172200" cy="479822"/>
          </a:xfrm>
        </p:spPr>
        <p:txBody>
          <a:bodyPr>
            <a:noAutofit/>
          </a:bodyPr>
          <a:lstStyle/>
          <a:p>
            <a:r>
              <a:rPr lang="en-US" sz="3200" i="1" dirty="0">
                <a:latin typeface="Arial Black" panose="020B0A04020102020204" pitchFamily="34" charset="0"/>
              </a:rPr>
              <a:t>Review</a:t>
            </a:r>
          </a:p>
        </p:txBody>
      </p:sp>
      <p:sp>
        <p:nvSpPr>
          <p:cNvPr id="3" name="Content Placeholder 2"/>
          <p:cNvSpPr>
            <a:spLocks noGrp="1"/>
          </p:cNvSpPr>
          <p:nvPr>
            <p:ph idx="1"/>
          </p:nvPr>
        </p:nvSpPr>
        <p:spPr>
          <a:xfrm>
            <a:off x="1252331" y="1052511"/>
            <a:ext cx="7573617" cy="4752978"/>
          </a:xfrm>
        </p:spPr>
        <p:txBody>
          <a:bodyPr>
            <a:normAutofit lnSpcReduction="10000"/>
          </a:bodyPr>
          <a:lstStyle/>
          <a:p>
            <a:pPr marL="0" indent="0">
              <a:lnSpc>
                <a:spcPct val="80000"/>
              </a:lnSpc>
              <a:spcBef>
                <a:spcPts val="450"/>
              </a:spcBef>
              <a:spcAft>
                <a:spcPts val="2400"/>
              </a:spcAft>
              <a:buNone/>
              <a:defRPr/>
            </a:pPr>
            <a:r>
              <a:rPr lang="en-US" b="1" i="1" dirty="0">
                <a:latin typeface="Arial" pitchFamily="34" charset="0"/>
                <a:cs typeface="Arial" pitchFamily="34" charset="0"/>
              </a:rPr>
              <a:t>Review of Board’s (NBCS) responsibilities:</a:t>
            </a:r>
          </a:p>
          <a:p>
            <a:pPr marL="685800" lvl="1" indent="-342900">
              <a:lnSpc>
                <a:spcPct val="80000"/>
              </a:lnSpc>
              <a:spcBef>
                <a:spcPts val="450"/>
              </a:spcBef>
              <a:spcAft>
                <a:spcPts val="1200"/>
              </a:spcAft>
              <a:buFont typeface="+mj-lt"/>
              <a:buAutoNum type="alphaUcPeriod"/>
              <a:defRPr/>
            </a:pPr>
            <a:r>
              <a:rPr lang="en-US" i="1" dirty="0">
                <a:latin typeface="Arial" pitchFamily="34" charset="0"/>
                <a:cs typeface="Arial" pitchFamily="34" charset="0"/>
              </a:rPr>
              <a:t>Sets specific criteria for Functional Classification categories</a:t>
            </a:r>
          </a:p>
          <a:p>
            <a:pPr marL="685800" lvl="1" indent="-342900">
              <a:lnSpc>
                <a:spcPct val="80000"/>
              </a:lnSpc>
              <a:spcBef>
                <a:spcPts val="450"/>
              </a:spcBef>
              <a:spcAft>
                <a:spcPts val="1200"/>
              </a:spcAft>
              <a:buFont typeface="+mj-lt"/>
              <a:buAutoNum type="alphaUcPeriod"/>
              <a:defRPr/>
            </a:pPr>
            <a:r>
              <a:rPr lang="en-US" i="1" dirty="0">
                <a:latin typeface="Arial" pitchFamily="34" charset="0"/>
                <a:cs typeface="Arial" pitchFamily="34" charset="0"/>
              </a:rPr>
              <a:t>Hears appeals of Functional Classification assignments</a:t>
            </a:r>
          </a:p>
          <a:p>
            <a:pPr marL="685800" lvl="1" indent="-342900">
              <a:lnSpc>
                <a:spcPct val="80000"/>
              </a:lnSpc>
              <a:spcBef>
                <a:spcPts val="450"/>
              </a:spcBef>
              <a:spcAft>
                <a:spcPts val="1200"/>
              </a:spcAft>
              <a:buFont typeface="+mj-lt"/>
              <a:buAutoNum type="alphaUcPeriod"/>
              <a:defRPr/>
            </a:pPr>
            <a:r>
              <a:rPr lang="en-US" i="1" dirty="0">
                <a:latin typeface="Arial" pitchFamily="34" charset="0"/>
                <a:cs typeface="Arial" pitchFamily="34" charset="0"/>
              </a:rPr>
              <a:t>Sets Minimum Standards (Design, Construction, Maintenance)</a:t>
            </a:r>
          </a:p>
          <a:p>
            <a:pPr marL="685800" lvl="1" indent="-342900">
              <a:lnSpc>
                <a:spcPct val="80000"/>
              </a:lnSpc>
              <a:spcBef>
                <a:spcPts val="450"/>
              </a:spcBef>
              <a:spcAft>
                <a:spcPts val="1200"/>
              </a:spcAft>
              <a:buFont typeface="+mj-lt"/>
              <a:buAutoNum type="alphaUcPeriod"/>
              <a:defRPr/>
            </a:pPr>
            <a:r>
              <a:rPr lang="en-US" i="1" dirty="0">
                <a:latin typeface="Arial" pitchFamily="34" charset="0"/>
                <a:cs typeface="Arial" pitchFamily="34" charset="0"/>
              </a:rPr>
              <a:t>Acts on Relaxation of Standards requests</a:t>
            </a:r>
          </a:p>
          <a:p>
            <a:pPr marL="685800" lvl="1" indent="-342900">
              <a:lnSpc>
                <a:spcPct val="80000"/>
              </a:lnSpc>
              <a:spcBef>
                <a:spcPts val="450"/>
              </a:spcBef>
              <a:spcAft>
                <a:spcPts val="1200"/>
              </a:spcAft>
              <a:buFont typeface="+mj-lt"/>
              <a:buAutoNum type="alphaUcPeriod"/>
              <a:defRPr/>
            </a:pPr>
            <a:r>
              <a:rPr lang="en-US" i="1" dirty="0">
                <a:latin typeface="Arial" pitchFamily="34" charset="0"/>
                <a:cs typeface="Arial" pitchFamily="34" charset="0"/>
              </a:rPr>
              <a:t>All of the above</a:t>
            </a:r>
            <a:endParaRPr lang="en-US" dirty="0">
              <a:latin typeface="Arial" pitchFamily="34" charset="0"/>
              <a:cs typeface="Arial" pitchFamily="34" charset="0"/>
            </a:endParaRPr>
          </a:p>
          <a:p>
            <a:pPr marL="0" indent="0">
              <a:spcBef>
                <a:spcPts val="450"/>
              </a:spcBef>
              <a:buNone/>
            </a:pPr>
            <a:endParaRPr lang="en-US" dirty="0"/>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sp>
        <p:nvSpPr>
          <p:cNvPr id="5" name="TextBox 4"/>
          <p:cNvSpPr txBox="1"/>
          <p:nvPr/>
        </p:nvSpPr>
        <p:spPr>
          <a:xfrm>
            <a:off x="5653594" y="5405144"/>
            <a:ext cx="3490406" cy="1200329"/>
          </a:xfrm>
          <a:prstGeom prst="rect">
            <a:avLst/>
          </a:prstGeom>
          <a:noFill/>
        </p:spPr>
        <p:txBody>
          <a:bodyPr wrap="square" rtlCol="0">
            <a:spAutoFit/>
          </a:bodyPr>
          <a:lstStyle/>
          <a:p>
            <a:r>
              <a:rPr lang="en-US" dirty="0">
                <a:solidFill>
                  <a:prstClr val="black"/>
                </a:solidFill>
                <a:latin typeface="Calibri"/>
              </a:rPr>
              <a:t>Neb. Rev. Stat. §39-2109(1) </a:t>
            </a:r>
          </a:p>
          <a:p>
            <a:r>
              <a:rPr lang="en-US" dirty="0">
                <a:solidFill>
                  <a:prstClr val="black"/>
                </a:solidFill>
              </a:rPr>
              <a:t>Neb. Rev. Stat. §39-2111 </a:t>
            </a:r>
          </a:p>
          <a:p>
            <a:r>
              <a:rPr lang="en-US" dirty="0">
                <a:solidFill>
                  <a:prstClr val="black"/>
                </a:solidFill>
              </a:rPr>
              <a:t>Neb. Rev. Stat. §39-2113</a:t>
            </a:r>
          </a:p>
          <a:p>
            <a:r>
              <a:rPr lang="en-US" dirty="0">
                <a:solidFill>
                  <a:prstClr val="black"/>
                </a:solidFill>
              </a:rPr>
              <a:t>Neb. Rev. Stat. §39-2113</a:t>
            </a:r>
            <a:r>
              <a:rPr lang="en-US" dirty="0">
                <a:solidFill>
                  <a:prstClr val="black"/>
                </a:solidFill>
                <a:latin typeface="Calibri"/>
              </a:rPr>
              <a:t>(5) and (6)</a:t>
            </a:r>
            <a:endParaRPr lang="en-US" dirty="0">
              <a:solidFill>
                <a:prstClr val="black"/>
              </a:solidFill>
            </a:endParaRPr>
          </a:p>
        </p:txBody>
      </p:sp>
      <p:sp>
        <p:nvSpPr>
          <p:cNvPr id="11" name="TextBox 10"/>
          <p:cNvSpPr txBox="1"/>
          <p:nvPr/>
        </p:nvSpPr>
        <p:spPr>
          <a:xfrm>
            <a:off x="1252331" y="6366673"/>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31</a:t>
            </a:fld>
            <a:endParaRPr lang="en-US" dirty="0">
              <a:solidFill>
                <a:prstClr val="black"/>
              </a:solidFill>
              <a:latin typeface="Calibri"/>
            </a:endParaRPr>
          </a:p>
        </p:txBody>
      </p:sp>
      <p:sp>
        <p:nvSpPr>
          <p:cNvPr id="12" name="Oval 11"/>
          <p:cNvSpPr/>
          <p:nvPr/>
        </p:nvSpPr>
        <p:spPr>
          <a:xfrm>
            <a:off x="1625600" y="4965694"/>
            <a:ext cx="424859"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749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21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61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201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241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260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3330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121223"/>
            <a:ext cx="9144000" cy="771752"/>
          </a:xfrm>
          <a:prstGeom prst="rect">
            <a:avLst/>
          </a:prstGeom>
          <a:noFill/>
        </p:spPr>
        <p:txBody>
          <a:bodyPr wrap="square" anchor="ctr"/>
          <a:lstStyle>
            <a:lvl1pPr lvl="0">
              <a:defRPr/>
            </a:lvl1pPr>
          </a:lstStyle>
          <a:p>
            <a:r>
              <a:rPr lang="en-US" dirty="0">
                <a:latin typeface="+mj-lt"/>
              </a:rPr>
              <a:t>Review Questions</a:t>
            </a:r>
            <a:endParaRPr sz="3600" dirty="0">
              <a:latin typeface="+mj-lt"/>
            </a:endParaRPr>
          </a:p>
        </p:txBody>
      </p:sp>
      <p:sp>
        <p:nvSpPr>
          <p:cNvPr id="3" name="Text Placeholder 2"/>
          <p:cNvSpPr txBox="1">
            <a:spLocks noGrp="1"/>
          </p:cNvSpPr>
          <p:nvPr>
            <p:ph type="body" idx="1"/>
          </p:nvPr>
        </p:nvSpPr>
        <p:spPr>
          <a:xfrm>
            <a:off x="474867" y="752161"/>
            <a:ext cx="8187680" cy="4710952"/>
          </a:xfrm>
          <a:prstGeom prst="rect">
            <a:avLst/>
          </a:prstGeom>
          <a:noFill/>
        </p:spPr>
        <p:txBody>
          <a:bodyPr wrap="square" anchor="t"/>
          <a:lstStyle>
            <a:lvl1pPr lvl="0">
              <a:defRPr/>
            </a:lvl1pPr>
          </a:lstStyle>
          <a:p>
            <a:pPr marL="571500" indent="-571500">
              <a:buFont typeface="+mj-lt"/>
              <a:buAutoNum type="romanLcPeriod"/>
            </a:pPr>
            <a:endParaRPr lang="en-US" sz="1000" dirty="0">
              <a:solidFill>
                <a:schemeClr val="tx1"/>
              </a:solidFill>
              <a:latin typeface="+mn-lt"/>
            </a:endParaRPr>
          </a:p>
          <a:p>
            <a:pPr marL="571500" lvl="0" indent="-571500">
              <a:buFont typeface="+mj-lt"/>
              <a:buAutoNum type="romanLcPeriod"/>
            </a:pPr>
            <a:r>
              <a:rPr lang="en-US" sz="2800" dirty="0">
                <a:solidFill>
                  <a:prstClr val="black"/>
                </a:solidFill>
                <a:latin typeface="Calibri"/>
              </a:rPr>
              <a:t>Minimum Maintenance Standards do not apply beyond the curb or shoulder</a:t>
            </a:r>
            <a:r>
              <a:rPr lang="en-US" sz="2800" dirty="0">
                <a:solidFill>
                  <a:schemeClr val="tx1"/>
                </a:solidFill>
                <a:latin typeface="+mn-lt"/>
              </a:rPr>
              <a:t>? </a:t>
            </a:r>
            <a:r>
              <a:rPr lang="en-US" sz="2800" dirty="0">
                <a:solidFill>
                  <a:prstClr val="black"/>
                </a:solidFill>
                <a:latin typeface="Calibri"/>
              </a:rPr>
              <a:t>T or F</a:t>
            </a:r>
            <a:endParaRPr lang="en-US" sz="2800" dirty="0">
              <a:solidFill>
                <a:schemeClr val="tx1"/>
              </a:solidFill>
              <a:latin typeface="+mn-lt"/>
            </a:endParaRPr>
          </a:p>
          <a:p>
            <a:pPr marL="571500" indent="-571500">
              <a:buFont typeface="+mj-lt"/>
              <a:buAutoNum type="romanLcPeriod"/>
            </a:pPr>
            <a:r>
              <a:rPr lang="en-US" sz="2800" dirty="0">
                <a:solidFill>
                  <a:schemeClr val="tx1"/>
                </a:solidFill>
                <a:latin typeface="+mn-lt"/>
              </a:rPr>
              <a:t>Application of NDOT’s 2017 Standard Specifications for Construction, or specifications equivalent in quality*, are required for a road or street classified as a Collector .   T or F</a:t>
            </a:r>
          </a:p>
          <a:p>
            <a:pPr marL="571500" indent="-571500">
              <a:buFont typeface="+mj-lt"/>
              <a:buAutoNum type="romanLcPeriod"/>
            </a:pPr>
            <a:r>
              <a:rPr lang="en-US" sz="2800" dirty="0">
                <a:solidFill>
                  <a:schemeClr val="tx1"/>
                </a:solidFill>
                <a:latin typeface="+mn-lt"/>
              </a:rPr>
              <a:t>The Board of Engineers and Architects dollar threshold applies only to the estimated construction amount.  T or F</a:t>
            </a:r>
          </a:p>
          <a:p>
            <a:pPr marL="0" indent="0">
              <a:buNone/>
            </a:pPr>
            <a:endParaRPr lang="en-US" sz="2800" dirty="0">
              <a:solidFill>
                <a:schemeClr val="tx1"/>
              </a:solidFill>
              <a:latin typeface="+mn-lt"/>
            </a:endParaRPr>
          </a:p>
        </p:txBody>
      </p:sp>
      <p:sp>
        <p:nvSpPr>
          <p:cNvPr id="10" name="TextBox 9"/>
          <p:cNvSpPr txBox="1"/>
          <p:nvPr/>
        </p:nvSpPr>
        <p:spPr>
          <a:xfrm>
            <a:off x="5656855" y="5830494"/>
            <a:ext cx="3507825" cy="1015663"/>
          </a:xfrm>
          <a:prstGeom prst="rect">
            <a:avLst/>
          </a:prstGeom>
          <a:noFill/>
        </p:spPr>
        <p:txBody>
          <a:bodyPr wrap="square" rtlCol="0">
            <a:spAutoFit/>
          </a:bodyPr>
          <a:lstStyle/>
          <a:p>
            <a:r>
              <a:rPr lang="en-US" sz="2000" dirty="0">
                <a:solidFill>
                  <a:prstClr val="black"/>
                </a:solidFill>
              </a:rPr>
              <a:t>428 NAC 2-003, Pages 88-92</a:t>
            </a:r>
          </a:p>
          <a:p>
            <a:r>
              <a:rPr lang="en-US" sz="2000" dirty="0">
                <a:solidFill>
                  <a:prstClr val="black"/>
                </a:solidFill>
                <a:latin typeface="Calibri"/>
              </a:rPr>
              <a:t>428 NAC 2-002, Page 87</a:t>
            </a:r>
          </a:p>
          <a:p>
            <a:r>
              <a:rPr lang="en-US" sz="2000" dirty="0">
                <a:solidFill>
                  <a:prstClr val="black"/>
                </a:solidFill>
                <a:latin typeface="Calibri"/>
              </a:rPr>
              <a:t>§81-3401 - §81-3455</a:t>
            </a:r>
          </a:p>
        </p:txBody>
      </p:sp>
      <p:sp>
        <p:nvSpPr>
          <p:cNvPr id="20" name="TextBox 19"/>
          <p:cNvSpPr txBox="1"/>
          <p:nvPr/>
        </p:nvSpPr>
        <p:spPr>
          <a:xfrm>
            <a:off x="779487" y="6356361"/>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32</a:t>
            </a:fld>
            <a:endParaRPr lang="en-US" dirty="0">
              <a:solidFill>
                <a:prstClr val="black"/>
              </a:solidFill>
              <a:latin typeface="Calibri"/>
            </a:endParaRPr>
          </a:p>
        </p:txBody>
      </p:sp>
      <p:sp>
        <p:nvSpPr>
          <p:cNvPr id="13" name="Oval 12"/>
          <p:cNvSpPr/>
          <p:nvPr/>
        </p:nvSpPr>
        <p:spPr>
          <a:xfrm>
            <a:off x="6032137" y="1474895"/>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687472" y="3249279"/>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959451" y="4608103"/>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0" y="5679191"/>
            <a:ext cx="5656854" cy="523220"/>
          </a:xfrm>
          <a:prstGeom prst="rect">
            <a:avLst/>
          </a:prstGeom>
          <a:noFill/>
        </p:spPr>
        <p:txBody>
          <a:bodyPr wrap="square" rtlCol="0">
            <a:spAutoFit/>
          </a:bodyPr>
          <a:lstStyle/>
          <a:p>
            <a:r>
              <a:rPr lang="en-US" sz="2800" dirty="0"/>
              <a:t>*</a:t>
            </a:r>
            <a:r>
              <a:rPr lang="en-US" dirty="0"/>
              <a:t> Roads and Streets not on the National Highway System</a:t>
            </a:r>
          </a:p>
        </p:txBody>
      </p:sp>
    </p:spTree>
    <p:extLst>
      <p:ext uri="{BB962C8B-B14F-4D97-AF65-F5344CB8AC3E}">
        <p14:creationId xmlns:p14="http://schemas.microsoft.com/office/powerpoint/2010/main" val="147718933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1290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284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3620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4300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582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7140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animBg="1"/>
      <p:bldP spid="18" grpId="0" animBg="1"/>
      <p:bldP spid="23" grpId="0" animBg="1"/>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00826" y="-22153"/>
            <a:ext cx="7772400" cy="1470025"/>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dirty="0">
                <a:latin typeface="+mj-lt"/>
              </a:rPr>
              <a:t>2016 Standards</a:t>
            </a:r>
          </a:p>
        </p:txBody>
      </p:sp>
      <p:sp>
        <p:nvSpPr>
          <p:cNvPr id="3" name="Subtitle 2"/>
          <p:cNvSpPr txBox="1">
            <a:spLocks noGrp="1"/>
          </p:cNvSpPr>
          <p:nvPr>
            <p:ph type="subTitle" idx="1"/>
          </p:nvPr>
        </p:nvSpPr>
        <p:spPr>
          <a:xfrm>
            <a:off x="1251612" y="3473459"/>
            <a:ext cx="6870827" cy="1640293"/>
          </a:xfrm>
          <a:prstGeom prst="rect">
            <a:avLst/>
          </a:prstGeom>
          <a:noFill/>
        </p:spPr>
        <p:txBody>
          <a:bodyPr wrap="square" anchor="t"/>
          <a:lstStyle>
            <a:lvl1pPr lvl="0">
              <a:defRPr/>
            </a:lvl1pPr>
          </a:lstStyle>
          <a:p>
            <a:pPr lvl="0" algn="ctr">
              <a:buNone/>
            </a:pPr>
            <a:r>
              <a:rPr dirty="0">
                <a:latin typeface="+mj-lt"/>
              </a:rPr>
              <a:t>County Roads and Municipal Streets</a:t>
            </a:r>
          </a:p>
          <a:p>
            <a:pPr lvl="0" algn="ctr">
              <a:buNone/>
            </a:pPr>
            <a:endParaRPr dirty="0"/>
          </a:p>
          <a:p>
            <a:pPr lvl="0" algn="ctr">
              <a:buNone/>
            </a:pPr>
            <a:r>
              <a:rPr sz="2400" dirty="0">
                <a:latin typeface="+mn-lt"/>
              </a:rPr>
              <a:t>Neb. Rev. Stat. </a:t>
            </a:r>
            <a:r>
              <a:rPr lang="en-US" sz="2400" dirty="0">
                <a:latin typeface="+mn-lt"/>
              </a:rPr>
              <a:t>39</a:t>
            </a:r>
            <a:r>
              <a:rPr sz="2400" dirty="0">
                <a:latin typeface="+mn-lt"/>
              </a:rPr>
              <a:t>-2113</a:t>
            </a:r>
          </a:p>
        </p:txBody>
      </p:sp>
      <p:pic>
        <p:nvPicPr>
          <p:cNvPr id="4" name="Picture 3"/>
          <p:cNvPicPr>
            <a:picLocks noChangeAspect="1"/>
          </p:cNvPicPr>
          <p:nvPr/>
        </p:nvPicPr>
        <p:blipFill>
          <a:blip r:embed="rId3"/>
          <a:stretch>
            <a:fillRect/>
          </a:stretch>
        </p:blipFill>
        <p:spPr>
          <a:xfrm>
            <a:off x="685803" y="927950"/>
            <a:ext cx="7887423" cy="2662848"/>
          </a:xfrm>
          <a:prstGeom prst="rect">
            <a:avLst/>
          </a:prstGeom>
        </p:spPr>
      </p:pic>
      <p:sp>
        <p:nvSpPr>
          <p:cNvPr id="6" name="TextBox 5"/>
          <p:cNvSpPr txBox="1"/>
          <p:nvPr/>
        </p:nvSpPr>
        <p:spPr>
          <a:xfrm>
            <a:off x="189733" y="6391067"/>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rial" pitchFamily="34" charset="0"/>
                <a:cs typeface="Arial" pitchFamily="34" charset="0"/>
              </a:rPr>
              <a:t>Boards - Liaison Services Section</a:t>
            </a:r>
          </a:p>
        </p:txBody>
      </p:sp>
      <p:pic>
        <p:nvPicPr>
          <p:cNvPr id="7" name="Picture 6" descr="1 &amp; 6 year plan logoCS1-2.emf"/>
          <p:cNvPicPr>
            <a:picLocks noChangeAspect="1"/>
          </p:cNvPicPr>
          <p:nvPr/>
        </p:nvPicPr>
        <p:blipFill>
          <a:blip r:embed="rId4" cstate="print"/>
          <a:stretch>
            <a:fillRect/>
          </a:stretch>
        </p:blipFill>
        <p:spPr>
          <a:xfrm>
            <a:off x="3708296" y="5161053"/>
            <a:ext cx="2305464" cy="1226088"/>
          </a:xfrm>
          <a:prstGeom prst="rect">
            <a:avLst/>
          </a:prstGeom>
        </p:spPr>
      </p:pic>
      <p:sp>
        <p:nvSpPr>
          <p:cNvPr id="11" name="Slide Number Placeholder 10"/>
          <p:cNvSpPr>
            <a:spLocks noGrp="1"/>
          </p:cNvSpPr>
          <p:nvPr>
            <p:ph type="sldNum" idx="4"/>
          </p:nvPr>
        </p:nvSpPr>
        <p:spPr>
          <a:xfrm>
            <a:off x="8055216" y="6429940"/>
            <a:ext cx="1251856"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33</a:t>
            </a:fld>
            <a:endParaRPr lang="en-US" dirty="0">
              <a:solidFill>
                <a:prstClr val="black"/>
              </a:solidFill>
              <a:latin typeface="Calibri"/>
            </a:endParaRPr>
          </a:p>
        </p:txBody>
      </p:sp>
      <p:sp>
        <p:nvSpPr>
          <p:cNvPr id="9" name="TextBox 8"/>
          <p:cNvSpPr txBox="1"/>
          <p:nvPr/>
        </p:nvSpPr>
        <p:spPr>
          <a:xfrm>
            <a:off x="542121" y="4086959"/>
            <a:ext cx="8637814" cy="400110"/>
          </a:xfrm>
          <a:prstGeom prst="rect">
            <a:avLst/>
          </a:prstGeom>
          <a:noFill/>
        </p:spPr>
        <p:txBody>
          <a:bodyPr wrap="square" rtlCol="0">
            <a:spAutoFit/>
          </a:bodyPr>
          <a:lstStyle/>
          <a:p>
            <a:pPr lvl="1"/>
            <a:r>
              <a:rPr lang="en-US" sz="2000" dirty="0">
                <a:hlinkClick r:id="rId5"/>
              </a:rPr>
              <a:t> </a:t>
            </a:r>
            <a:r>
              <a:rPr lang="en-US" sz="2000" dirty="0">
                <a:hlinkClick r:id="rId6"/>
              </a:rPr>
              <a:t>https://dot.nebraska.gov/media/5593/nac-428-rules-regs-nbcs.pdf</a:t>
            </a:r>
            <a:endParaRPr lang="en-US" sz="2000" dirty="0"/>
          </a:p>
        </p:txBody>
      </p:sp>
      <p:pic>
        <p:nvPicPr>
          <p:cNvPr id="13" name="Picture 12" descr="Nv_m_Extension__4c.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7916" y="5099110"/>
            <a:ext cx="3266500" cy="1306600"/>
          </a:xfrm>
          <a:prstGeom prst="rect">
            <a:avLst/>
          </a:prstGeom>
        </p:spPr>
      </p:pic>
      <p:sp>
        <p:nvSpPr>
          <p:cNvPr id="15" name="TextBox 14"/>
          <p:cNvSpPr txBox="1"/>
          <p:nvPr/>
        </p:nvSpPr>
        <p:spPr>
          <a:xfrm>
            <a:off x="189733" y="161408"/>
            <a:ext cx="2286000" cy="923330"/>
          </a:xfrm>
          <a:prstGeom prst="rect">
            <a:avLst/>
          </a:prstGeom>
          <a:noFill/>
        </p:spPr>
        <p:txBody>
          <a:bodyPr wrap="square" rtlCol="0">
            <a:spAutoFit/>
          </a:bodyPr>
          <a:lstStyle/>
          <a:p>
            <a:r>
              <a:rPr lang="en-US" dirty="0"/>
              <a:t>Video 03</a:t>
            </a:r>
          </a:p>
          <a:p>
            <a:r>
              <a:rPr lang="en-US" dirty="0"/>
              <a:t>428 NAC 2</a:t>
            </a:r>
          </a:p>
          <a:p>
            <a:r>
              <a:rPr lang="en-US" dirty="0"/>
              <a:t>NBCS Standards</a:t>
            </a:r>
          </a:p>
        </p:txBody>
      </p:sp>
      <p:sp>
        <p:nvSpPr>
          <p:cNvPr id="18" name="TextBox 17"/>
          <p:cNvSpPr txBox="1"/>
          <p:nvPr/>
        </p:nvSpPr>
        <p:spPr>
          <a:xfrm>
            <a:off x="6161313" y="6453010"/>
            <a:ext cx="1401021" cy="369332"/>
          </a:xfrm>
          <a:prstGeom prst="rect">
            <a:avLst/>
          </a:prstGeom>
          <a:noFill/>
        </p:spPr>
        <p:txBody>
          <a:bodyPr wrap="square" rtlCol="0">
            <a:spAutoFit/>
          </a:bodyPr>
          <a:lstStyle/>
          <a:p>
            <a:r>
              <a:rPr lang="en-US" dirty="0"/>
              <a:t>8/4/2019</a:t>
            </a:r>
          </a:p>
        </p:txBody>
      </p:sp>
      <p:pic>
        <p:nvPicPr>
          <p:cNvPr id="5" name="Picture 4">
            <a:extLst>
              <a:ext uri="{FF2B5EF4-FFF2-40B4-BE49-F238E27FC236}">
                <a16:creationId xmlns:a16="http://schemas.microsoft.com/office/drawing/2014/main" id="{6B18F993-D884-45EE-B592-B56D65BA774E}"/>
              </a:ext>
            </a:extLst>
          </p:cNvPr>
          <p:cNvPicPr>
            <a:picLocks noChangeAspect="1"/>
          </p:cNvPicPr>
          <p:nvPr/>
        </p:nvPicPr>
        <p:blipFill>
          <a:blip r:embed="rId8"/>
          <a:stretch>
            <a:fillRect/>
          </a:stretch>
        </p:blipFill>
        <p:spPr>
          <a:xfrm>
            <a:off x="219307" y="5161053"/>
            <a:ext cx="2930390" cy="1167721"/>
          </a:xfrm>
          <a:prstGeom prst="rect">
            <a:avLst/>
          </a:prstGeom>
        </p:spPr>
      </p:pic>
    </p:spTree>
    <p:extLst>
      <p:ext uri="{BB962C8B-B14F-4D97-AF65-F5344CB8AC3E}">
        <p14:creationId xmlns:p14="http://schemas.microsoft.com/office/powerpoint/2010/main" val="2647509263"/>
      </p:ext>
    </p:extLst>
  </p:cSld>
  <p:clrMapOvr>
    <a:masterClrMapping/>
  </p:clrMapOvr>
  <mc:AlternateContent xmlns:mc="http://schemas.openxmlformats.org/markup-compatibility/2006" xmlns:p14="http://schemas.microsoft.com/office/powerpoint/2010/main">
    <mc:Choice Requires="p14">
      <p:transition spd="slow" p14:dur="2000" advTm="23013"/>
    </mc:Choice>
    <mc:Fallback xmlns="">
      <p:transition spd="slow" advTm="2301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Standard?</a:t>
            </a:r>
          </a:p>
        </p:txBody>
      </p:sp>
      <p:sp>
        <p:nvSpPr>
          <p:cNvPr id="3" name="Content Placeholder 2"/>
          <p:cNvSpPr>
            <a:spLocks noGrp="1"/>
          </p:cNvSpPr>
          <p:nvPr>
            <p:ph idx="1"/>
          </p:nvPr>
        </p:nvSpPr>
        <p:spPr>
          <a:xfrm>
            <a:off x="993775" y="1692283"/>
            <a:ext cx="7693025" cy="3374572"/>
          </a:xfrm>
        </p:spPr>
        <p:txBody>
          <a:bodyPr/>
          <a:lstStyle/>
          <a:p>
            <a:pPr marL="914388" lvl="1" indent="-457200">
              <a:spcAft>
                <a:spcPts val="2400"/>
              </a:spcAft>
              <a:buFont typeface="Arial" panose="020B0604020202020204" pitchFamily="34" charset="0"/>
              <a:buChar char="•"/>
            </a:pPr>
            <a:r>
              <a:rPr lang="en-US" sz="3600" dirty="0"/>
              <a:t>a level of quality or attainment</a:t>
            </a:r>
          </a:p>
          <a:p>
            <a:pPr marL="914388" lvl="1" indent="-457200">
              <a:buFont typeface="Arial" panose="020B0604020202020204" pitchFamily="34" charset="0"/>
              <a:buChar char="•"/>
            </a:pPr>
            <a:r>
              <a:rPr lang="en-US" sz="3600" dirty="0"/>
              <a:t>an ideal or a basis in terms of which something can be evaluated or judged</a:t>
            </a:r>
          </a:p>
          <a:p>
            <a:pPr lvl="1"/>
            <a:endParaRPr lang="en-US" dirty="0"/>
          </a:p>
          <a:p>
            <a:pPr lvl="1"/>
            <a:endParaRPr lang="en-US" dirty="0"/>
          </a:p>
          <a:p>
            <a:pPr>
              <a:buNone/>
            </a:pPr>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D59CE8F-D932-4A1A-8AAA-D52BB029A271}" type="slidenum">
              <a:rPr kumimoji="0" lang="en-US" sz="26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2600" b="1" i="0" u="none" strike="noStrike" kern="1200" cap="none" spc="0" normalizeH="0" baseline="0" noProof="0">
              <a:ln>
                <a:noFill/>
              </a:ln>
              <a:solidFill>
                <a:srgbClr val="FFFFFF"/>
              </a:solidFill>
              <a:effectLst/>
              <a:uLnTx/>
              <a:uFillTx/>
              <a:latin typeface="Arial" charset="0"/>
              <a:ea typeface="+mn-ea"/>
              <a:cs typeface="+mn-cs"/>
            </a:endParaRPr>
          </a:p>
        </p:txBody>
      </p:sp>
      <p:pic>
        <p:nvPicPr>
          <p:cNvPr id="5" name="Picture 2" descr="C:\Documents and Settings\dor37001\Local Settings\Temporary Internet Files\Content.IE5\OYCEWN7V\MPj04373300000[1].jpg"/>
          <p:cNvPicPr>
            <a:picLocks noChangeAspect="1" noChangeArrowheads="1"/>
          </p:cNvPicPr>
          <p:nvPr/>
        </p:nvPicPr>
        <p:blipFill>
          <a:blip r:embed="rId3" cstate="print"/>
          <a:srcRect/>
          <a:stretch>
            <a:fillRect/>
          </a:stretch>
        </p:blipFill>
        <p:spPr bwMode="auto">
          <a:xfrm>
            <a:off x="6781800" y="4572000"/>
            <a:ext cx="1712251" cy="1727244"/>
          </a:xfrm>
          <a:prstGeom prst="rect">
            <a:avLst/>
          </a:prstGeom>
          <a:noFill/>
        </p:spPr>
      </p:pic>
      <p:sp>
        <p:nvSpPr>
          <p:cNvPr id="6" name="TextBox 5"/>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Standards</a:t>
            </a:r>
          </a:p>
        </p:txBody>
      </p:sp>
    </p:spTree>
    <p:extLst>
      <p:ext uri="{BB962C8B-B14F-4D97-AF65-F5344CB8AC3E}">
        <p14:creationId xmlns:p14="http://schemas.microsoft.com/office/powerpoint/2010/main" val="271982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6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398985" y="317611"/>
            <a:ext cx="6910883" cy="1987062"/>
          </a:xfrm>
          <a:prstGeom prst="rect">
            <a:avLst/>
          </a:prstGeom>
          <a:solidFill>
            <a:schemeClr val="bg1"/>
          </a:solidFill>
        </p:spPr>
        <p:txBody>
          <a:bodyPr wrap="square" anchor="ctr"/>
          <a:lstStyle>
            <a:lvl1pPr lvl="0">
              <a:defRPr/>
            </a:lvl1pPr>
          </a:lstStyle>
          <a:p>
            <a:pPr lvl="0" algn="ctr"/>
            <a:r>
              <a:rPr lang="en-US" dirty="0">
                <a:latin typeface="+mj-lt"/>
              </a:rPr>
              <a:t>Minimum Design </a:t>
            </a:r>
            <a:r>
              <a:rPr dirty="0">
                <a:latin typeface="+mj-lt"/>
              </a:rPr>
              <a:t>Standards</a:t>
            </a:r>
            <a:r>
              <a:rPr lang="en-US" dirty="0">
                <a:latin typeface="+mj-lt"/>
              </a:rPr>
              <a:t> </a:t>
            </a:r>
            <a:br>
              <a:rPr lang="en-US" dirty="0">
                <a:latin typeface="+mj-lt"/>
              </a:rPr>
            </a:br>
            <a:r>
              <a:rPr lang="en-US" dirty="0">
                <a:latin typeface="+mj-lt"/>
              </a:rPr>
              <a:t>are</a:t>
            </a:r>
            <a:endParaRPr dirty="0">
              <a:latin typeface="+mj-lt"/>
            </a:endParaRPr>
          </a:p>
        </p:txBody>
      </p:sp>
      <p:sp>
        <p:nvSpPr>
          <p:cNvPr id="3" name="Text Placeholder 2"/>
          <p:cNvSpPr txBox="1">
            <a:spLocks noGrp="1"/>
          </p:cNvSpPr>
          <p:nvPr>
            <p:ph type="body" idx="1"/>
          </p:nvPr>
        </p:nvSpPr>
        <p:spPr>
          <a:xfrm>
            <a:off x="1703101" y="2590844"/>
            <a:ext cx="6302649" cy="1694985"/>
          </a:xfrm>
          <a:prstGeom prst="rect">
            <a:avLst/>
          </a:prstGeom>
          <a:noFill/>
        </p:spPr>
        <p:txBody>
          <a:bodyPr wrap="square" anchor="t"/>
          <a:lstStyle>
            <a:lvl1pPr lvl="0">
              <a:defRPr/>
            </a:lvl1pPr>
          </a:lstStyle>
          <a:p>
            <a:pPr marL="0" indent="0" algn="ctr">
              <a:buNone/>
            </a:pPr>
            <a:r>
              <a:rPr lang="en-US" sz="4400" dirty="0">
                <a:latin typeface="+mn-lt"/>
              </a:rPr>
              <a:t>Attributes established as acceptable by NBCS </a:t>
            </a:r>
          </a:p>
        </p:txBody>
      </p:sp>
      <p:sp>
        <p:nvSpPr>
          <p:cNvPr id="7" name="TextBox 6"/>
          <p:cNvSpPr txBox="1"/>
          <p:nvPr/>
        </p:nvSpPr>
        <p:spPr>
          <a:xfrm>
            <a:off x="3907367" y="6299244"/>
            <a:ext cx="1894115" cy="400110"/>
          </a:xfrm>
          <a:prstGeom prst="rect">
            <a:avLst/>
          </a:prstGeom>
          <a:noFill/>
        </p:spPr>
        <p:txBody>
          <a:bodyPr wrap="square" rtlCol="0">
            <a:spAutoFit/>
          </a:bodyPr>
          <a:lstStyle/>
          <a:p>
            <a:r>
              <a:rPr lang="en-US" sz="2000" dirty="0">
                <a:solidFill>
                  <a:prstClr val="black"/>
                </a:solidFill>
                <a:latin typeface="Calibri"/>
              </a:rPr>
              <a:t>428 NAC 2-001</a:t>
            </a:r>
          </a:p>
        </p:txBody>
      </p:sp>
      <p:sp>
        <p:nvSpPr>
          <p:cNvPr id="8" name="TextBox 7"/>
          <p:cNvSpPr txBox="1"/>
          <p:nvPr/>
        </p:nvSpPr>
        <p:spPr>
          <a:xfrm>
            <a:off x="8005750" y="6400749"/>
            <a:ext cx="1136077" cy="369332"/>
          </a:xfrm>
          <a:prstGeom prst="rect">
            <a:avLst/>
          </a:prstGeom>
          <a:noFill/>
        </p:spPr>
        <p:txBody>
          <a:bodyPr wrap="square" rtlCol="0">
            <a:spAutoFit/>
          </a:bodyPr>
          <a:lstStyle/>
          <a:p>
            <a:r>
              <a:rPr lang="en-US" dirty="0">
                <a:solidFill>
                  <a:prstClr val="black"/>
                </a:solidFill>
                <a:latin typeface="Calibri"/>
              </a:rPr>
              <a:t>Slide </a:t>
            </a:r>
            <a:fld id="{CB0D33FE-ECBF-4ADE-BD04-7DAA7D3B50F2}" type="slidenum">
              <a:rPr lang="en-US">
                <a:solidFill>
                  <a:prstClr val="black"/>
                </a:solidFill>
                <a:latin typeface="Calibri"/>
              </a:rPr>
              <a:pPr/>
              <a:t>5</a:t>
            </a:fld>
            <a:endParaRPr lang="en-US" dirty="0">
              <a:solidFill>
                <a:prstClr val="black"/>
              </a:solidFill>
              <a:latin typeface="Calibri"/>
            </a:endParaRPr>
          </a:p>
        </p:txBody>
      </p:sp>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NBCS Standards</a:t>
            </a:r>
          </a:p>
        </p:txBody>
      </p:sp>
      <p:pic>
        <p:nvPicPr>
          <p:cNvPr id="10" name="Picture 2" descr="C:\Documents and Settings\dor37001\Local Settings\Temporary Internet Files\Content.IE5\OYCEWN7V\MPj04373300000[1].jpg"/>
          <p:cNvPicPr>
            <a:picLocks noChangeAspect="1" noChangeArrowheads="1"/>
          </p:cNvPicPr>
          <p:nvPr/>
        </p:nvPicPr>
        <p:blipFill>
          <a:blip r:embed="rId3" cstate="print"/>
          <a:srcRect/>
          <a:stretch>
            <a:fillRect/>
          </a:stretch>
        </p:blipFill>
        <p:spPr bwMode="auto">
          <a:xfrm>
            <a:off x="6781800" y="4572000"/>
            <a:ext cx="1712251" cy="1727244"/>
          </a:xfrm>
          <a:prstGeom prst="rect">
            <a:avLst/>
          </a:prstGeom>
          <a:noFill/>
        </p:spPr>
      </p:pic>
    </p:spTree>
    <p:extLst>
      <p:ext uri="{BB962C8B-B14F-4D97-AF65-F5344CB8AC3E}">
        <p14:creationId xmlns:p14="http://schemas.microsoft.com/office/powerpoint/2010/main" val="227587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55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576168" y="144115"/>
            <a:ext cx="6910883" cy="1227485"/>
          </a:xfrm>
          <a:prstGeom prst="rect">
            <a:avLst/>
          </a:prstGeom>
          <a:solidFill>
            <a:schemeClr val="bg1"/>
          </a:solidFill>
        </p:spPr>
        <p:txBody>
          <a:bodyPr wrap="square" anchor="ctr"/>
          <a:lstStyle>
            <a:lvl1pPr lvl="0">
              <a:defRPr/>
            </a:lvl1pPr>
          </a:lstStyle>
          <a:p>
            <a:pPr lvl="0" algn="ctr"/>
            <a:r>
              <a:rPr lang="en-US" dirty="0">
                <a:latin typeface="+mj-lt"/>
              </a:rPr>
              <a:t>Design </a:t>
            </a:r>
            <a:r>
              <a:rPr dirty="0">
                <a:latin typeface="+mj-lt"/>
              </a:rPr>
              <a:t>Standards</a:t>
            </a:r>
            <a:r>
              <a:rPr lang="en-US" dirty="0">
                <a:latin typeface="+mj-lt"/>
              </a:rPr>
              <a:t> - Scope </a:t>
            </a:r>
            <a:br>
              <a:rPr lang="en-US" dirty="0">
                <a:latin typeface="+mj-lt"/>
              </a:rPr>
            </a:br>
            <a:r>
              <a:rPr sz="3200" dirty="0">
                <a:latin typeface="+mj-lt"/>
              </a:rPr>
              <a:t>County Roads and Municipal Streets </a:t>
            </a:r>
            <a:r>
              <a:rPr sz="4000" dirty="0">
                <a:latin typeface="+mj-lt"/>
              </a:rPr>
              <a:t> </a:t>
            </a:r>
            <a:endParaRPr dirty="0">
              <a:latin typeface="+mj-lt"/>
            </a:endParaRPr>
          </a:p>
        </p:txBody>
      </p:sp>
      <p:sp>
        <p:nvSpPr>
          <p:cNvPr id="3" name="Text Placeholder 2"/>
          <p:cNvSpPr txBox="1">
            <a:spLocks noGrp="1"/>
          </p:cNvSpPr>
          <p:nvPr>
            <p:ph type="body" idx="1"/>
          </p:nvPr>
        </p:nvSpPr>
        <p:spPr>
          <a:xfrm>
            <a:off x="859536" y="1558717"/>
            <a:ext cx="8284463" cy="2706505"/>
          </a:xfrm>
          <a:prstGeom prst="rect">
            <a:avLst/>
          </a:prstGeom>
          <a:noFill/>
        </p:spPr>
        <p:txBody>
          <a:bodyPr wrap="square" anchor="t"/>
          <a:lstStyle>
            <a:lvl1pPr lvl="0">
              <a:defRPr/>
            </a:lvl1pPr>
          </a:lstStyle>
          <a:p>
            <a:pPr marL="0" indent="0" algn="ctr">
              <a:buNone/>
            </a:pPr>
            <a:r>
              <a:rPr lang="en-US" sz="4000" dirty="0">
                <a:latin typeface="+mn-lt"/>
              </a:rPr>
              <a:t>Only certain key criteria –  </a:t>
            </a:r>
          </a:p>
          <a:p>
            <a:pPr marL="0" indent="0" algn="ctr">
              <a:buNone/>
            </a:pPr>
            <a:r>
              <a:rPr lang="en-US" sz="4000" dirty="0">
                <a:latin typeface="+mn-lt"/>
              </a:rPr>
              <a:t>for safe and efficient operation</a:t>
            </a:r>
          </a:p>
          <a:p>
            <a:pPr marL="1028688" lvl="1" indent="-571500">
              <a:spcBef>
                <a:spcPts val="1200"/>
              </a:spcBef>
              <a:buFont typeface="Wingdings" panose="05000000000000000000" pitchFamily="2" charset="2"/>
              <a:buChar char="Ø"/>
            </a:pPr>
            <a:r>
              <a:rPr lang="en-US" sz="3200" dirty="0">
                <a:latin typeface="+mn-lt"/>
              </a:rPr>
              <a:t>Impractical to set standards for every possible design element or situation</a:t>
            </a:r>
            <a:endParaRPr sz="3200" dirty="0">
              <a:latin typeface="+mn-lt"/>
            </a:endParaRPr>
          </a:p>
        </p:txBody>
      </p:sp>
      <p:sp>
        <p:nvSpPr>
          <p:cNvPr id="7" name="TextBox 6"/>
          <p:cNvSpPr txBox="1"/>
          <p:nvPr/>
        </p:nvSpPr>
        <p:spPr>
          <a:xfrm>
            <a:off x="7206343" y="6296548"/>
            <a:ext cx="1937658" cy="400110"/>
          </a:xfrm>
          <a:prstGeom prst="rect">
            <a:avLst/>
          </a:prstGeom>
          <a:noFill/>
        </p:spPr>
        <p:txBody>
          <a:bodyPr wrap="square" rtlCol="0">
            <a:spAutoFit/>
          </a:bodyPr>
          <a:lstStyle/>
          <a:p>
            <a:r>
              <a:rPr lang="en-US" sz="2000" dirty="0">
                <a:solidFill>
                  <a:prstClr val="black"/>
                </a:solidFill>
                <a:latin typeface="Calibri"/>
              </a:rPr>
              <a:t>428 NAC 2-001</a:t>
            </a:r>
          </a:p>
        </p:txBody>
      </p:sp>
      <p:sp>
        <p:nvSpPr>
          <p:cNvPr id="8" name="TextBox 7"/>
          <p:cNvSpPr txBox="1"/>
          <p:nvPr/>
        </p:nvSpPr>
        <p:spPr>
          <a:xfrm>
            <a:off x="4463570" y="6294441"/>
            <a:ext cx="1136077" cy="369332"/>
          </a:xfrm>
          <a:prstGeom prst="rect">
            <a:avLst/>
          </a:prstGeom>
          <a:noFill/>
        </p:spPr>
        <p:txBody>
          <a:bodyPr wrap="square" rtlCol="0">
            <a:spAutoFit/>
          </a:bodyPr>
          <a:lstStyle/>
          <a:p>
            <a:r>
              <a:rPr lang="en-US" dirty="0">
                <a:solidFill>
                  <a:prstClr val="black"/>
                </a:solidFill>
                <a:latin typeface="Calibri"/>
              </a:rPr>
              <a:t>Slide </a:t>
            </a:r>
            <a:fld id="{CB0D33FE-ECBF-4ADE-BD04-7DAA7D3B50F2}" type="slidenum">
              <a:rPr lang="en-US">
                <a:solidFill>
                  <a:prstClr val="black"/>
                </a:solidFill>
                <a:latin typeface="Calibri"/>
              </a:rPr>
              <a:pPr/>
              <a:t>6</a:t>
            </a:fld>
            <a:endParaRPr lang="en-US" dirty="0">
              <a:solidFill>
                <a:prstClr val="black"/>
              </a:solidFill>
              <a:latin typeface="Calibri"/>
            </a:endParaRPr>
          </a:p>
        </p:txBody>
      </p:sp>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4" name="TextBox 3"/>
          <p:cNvSpPr txBox="1"/>
          <p:nvPr/>
        </p:nvSpPr>
        <p:spPr>
          <a:xfrm>
            <a:off x="859536" y="4121693"/>
            <a:ext cx="8284463" cy="707886"/>
          </a:xfrm>
          <a:prstGeom prst="rect">
            <a:avLst/>
          </a:prstGeom>
          <a:noFill/>
        </p:spPr>
        <p:txBody>
          <a:bodyPr wrap="square" rtlCol="0">
            <a:spAutoFit/>
          </a:bodyPr>
          <a:lstStyle/>
          <a:p>
            <a:pPr algn="ctr"/>
            <a:r>
              <a:rPr lang="en-US" sz="2000" dirty="0">
                <a:hlinkClick r:id="rId3"/>
              </a:rPr>
              <a:t>http://www.sos.ne.gov/rules-and-regs/regsearch/Rules/Roads_Dept_of/Title-428/Chapter-2.pdf</a:t>
            </a:r>
            <a:endParaRPr lang="en-US" sz="2000" dirty="0"/>
          </a:p>
        </p:txBody>
      </p:sp>
      <p:sp>
        <p:nvSpPr>
          <p:cNvPr id="5" name="TextBox 4"/>
          <p:cNvSpPr txBox="1"/>
          <p:nvPr/>
        </p:nvSpPr>
        <p:spPr>
          <a:xfrm>
            <a:off x="859536" y="4978288"/>
            <a:ext cx="8284462" cy="400110"/>
          </a:xfrm>
          <a:prstGeom prst="rect">
            <a:avLst/>
          </a:prstGeom>
          <a:noFill/>
        </p:spPr>
        <p:txBody>
          <a:bodyPr wrap="square" rtlCol="0">
            <a:spAutoFit/>
          </a:bodyPr>
          <a:lstStyle/>
          <a:p>
            <a:pPr algn="ctr"/>
            <a:r>
              <a:rPr lang="en-US" sz="2000" dirty="0">
                <a:hlinkClick r:id="rId4"/>
              </a:rPr>
              <a:t>https://dot.nebraska.gov/media/5593/nac-428-rules-regs-nbcs.pdf</a:t>
            </a:r>
            <a:endParaRPr lang="en-US" sz="2000" dirty="0"/>
          </a:p>
        </p:txBody>
      </p:sp>
      <p:sp>
        <p:nvSpPr>
          <p:cNvPr id="6" name="TextBox 5"/>
          <p:cNvSpPr txBox="1"/>
          <p:nvPr/>
        </p:nvSpPr>
        <p:spPr>
          <a:xfrm>
            <a:off x="6270174" y="4411278"/>
            <a:ext cx="936169" cy="400110"/>
          </a:xfrm>
          <a:prstGeom prst="rect">
            <a:avLst/>
          </a:prstGeom>
          <a:noFill/>
        </p:spPr>
        <p:txBody>
          <a:bodyPr wrap="square" rtlCol="0">
            <a:spAutoFit/>
          </a:bodyPr>
          <a:lstStyle/>
          <a:p>
            <a:r>
              <a:rPr lang="en-US" sz="2000" b="1" dirty="0"/>
              <a:t>or</a:t>
            </a:r>
          </a:p>
        </p:txBody>
      </p:sp>
      <p:sp>
        <p:nvSpPr>
          <p:cNvPr id="10" name="TextBox 9">
            <a:extLst>
              <a:ext uri="{FF2B5EF4-FFF2-40B4-BE49-F238E27FC236}">
                <a16:creationId xmlns:a16="http://schemas.microsoft.com/office/drawing/2014/main" id="{78A5E29E-D799-400A-9C8A-96F4074481C2}"/>
              </a:ext>
            </a:extLst>
          </p:cNvPr>
          <p:cNvSpPr txBox="1"/>
          <p:nvPr/>
        </p:nvSpPr>
        <p:spPr>
          <a:xfrm>
            <a:off x="859536" y="5730882"/>
            <a:ext cx="8284462" cy="369332"/>
          </a:xfrm>
          <a:prstGeom prst="rect">
            <a:avLst/>
          </a:prstGeom>
          <a:noFill/>
        </p:spPr>
        <p:txBody>
          <a:bodyPr wrap="square" rtlCol="0">
            <a:spAutoFit/>
          </a:bodyPr>
          <a:lstStyle/>
          <a:p>
            <a:pPr algn="ctr"/>
            <a:r>
              <a:rPr lang="en-US" dirty="0">
                <a:hlinkClick r:id="rId5"/>
              </a:rPr>
              <a:t>https://dot.nebraska.gov/business-center/lpa/boards-liaison/nbcs/downloads/</a:t>
            </a:r>
            <a:endParaRPr lang="en-US" dirty="0"/>
          </a:p>
        </p:txBody>
      </p:sp>
      <p:sp>
        <p:nvSpPr>
          <p:cNvPr id="22" name="TextBox 21">
            <a:extLst>
              <a:ext uri="{FF2B5EF4-FFF2-40B4-BE49-F238E27FC236}">
                <a16:creationId xmlns:a16="http://schemas.microsoft.com/office/drawing/2014/main" id="{2CD67354-6503-4F8F-895E-A781D8AD2735}"/>
              </a:ext>
            </a:extLst>
          </p:cNvPr>
          <p:cNvSpPr txBox="1"/>
          <p:nvPr/>
        </p:nvSpPr>
        <p:spPr>
          <a:xfrm>
            <a:off x="859536" y="5369119"/>
            <a:ext cx="8284462" cy="400110"/>
          </a:xfrm>
          <a:prstGeom prst="rect">
            <a:avLst/>
          </a:prstGeom>
          <a:noFill/>
        </p:spPr>
        <p:txBody>
          <a:bodyPr wrap="square" rtlCol="0">
            <a:spAutoFit/>
          </a:bodyPr>
          <a:lstStyle/>
          <a:p>
            <a:pPr algn="ctr"/>
            <a:r>
              <a:rPr lang="en-US" sz="2000" b="1" dirty="0"/>
              <a:t>which is a link on the following website:</a:t>
            </a:r>
          </a:p>
        </p:txBody>
      </p:sp>
    </p:spTree>
    <p:extLst>
      <p:ext uri="{BB962C8B-B14F-4D97-AF65-F5344CB8AC3E}">
        <p14:creationId xmlns:p14="http://schemas.microsoft.com/office/powerpoint/2010/main" val="397055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7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2600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4780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4830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4880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4930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P spid="1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03784" y="6488668"/>
            <a:ext cx="1136077" cy="369332"/>
          </a:xfrm>
          <a:prstGeom prst="rect">
            <a:avLst/>
          </a:prstGeom>
          <a:noFill/>
        </p:spPr>
        <p:txBody>
          <a:bodyPr wrap="square" rtlCol="0">
            <a:spAutoFit/>
          </a:bodyPr>
          <a:lstStyle/>
          <a:p>
            <a:r>
              <a:rPr lang="en-US" dirty="0">
                <a:solidFill>
                  <a:prstClr val="black"/>
                </a:solidFill>
                <a:latin typeface="Calibri"/>
              </a:rPr>
              <a:t>Slide </a:t>
            </a:r>
            <a:fld id="{191078B3-F3FF-47F1-A569-AF2D8EDE713F}" type="slidenum">
              <a:rPr lang="en-US">
                <a:solidFill>
                  <a:prstClr val="black"/>
                </a:solidFill>
                <a:latin typeface="Calibri"/>
              </a:rPr>
              <a:pPr/>
              <a:t>7</a:t>
            </a:fld>
            <a:endParaRPr lang="en-US" dirty="0">
              <a:solidFill>
                <a:prstClr val="black"/>
              </a:solidFill>
              <a:latin typeface="Calibri"/>
            </a:endParaRPr>
          </a:p>
        </p:txBody>
      </p:sp>
      <p:sp>
        <p:nvSpPr>
          <p:cNvPr id="8" name="Title 1"/>
          <p:cNvSpPr txBox="1">
            <a:spLocks/>
          </p:cNvSpPr>
          <p:nvPr/>
        </p:nvSpPr>
        <p:spPr>
          <a:xfrm>
            <a:off x="799647" y="394371"/>
            <a:ext cx="8344353" cy="647700"/>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sz="4800" kern="0" dirty="0">
                <a:latin typeface="+mj-lt"/>
              </a:rPr>
              <a:t>Why Have Design Standards?</a:t>
            </a:r>
          </a:p>
        </p:txBody>
      </p:sp>
      <p:sp>
        <p:nvSpPr>
          <p:cNvPr id="2" name="Text Placeholder 1"/>
          <p:cNvSpPr>
            <a:spLocks noGrp="1"/>
          </p:cNvSpPr>
          <p:nvPr>
            <p:ph type="body" idx="1"/>
          </p:nvPr>
        </p:nvSpPr>
        <p:spPr>
          <a:xfrm>
            <a:off x="942024" y="1281053"/>
            <a:ext cx="7777805" cy="4776513"/>
          </a:xfrm>
        </p:spPr>
        <p:txBody>
          <a:bodyPr/>
          <a:lstStyle/>
          <a:p>
            <a:pPr marL="914388" lvl="1" indent="-457200">
              <a:spcAft>
                <a:spcPts val="1200"/>
              </a:spcAft>
              <a:buFont typeface="Wingdings" panose="05000000000000000000" pitchFamily="2" charset="2"/>
              <a:buChar char="Ø"/>
            </a:pPr>
            <a:r>
              <a:rPr lang="en-US" dirty="0"/>
              <a:t>Safer design, </a:t>
            </a:r>
            <a:r>
              <a:rPr lang="en-US" b="1" dirty="0"/>
              <a:t>driver expectations</a:t>
            </a:r>
            <a:r>
              <a:rPr lang="en-US" dirty="0"/>
              <a:t>, reliability</a:t>
            </a:r>
          </a:p>
          <a:p>
            <a:pPr marL="914388" lvl="1" indent="-457200">
              <a:spcAft>
                <a:spcPts val="1200"/>
              </a:spcAft>
              <a:buFont typeface="Wingdings" panose="05000000000000000000" pitchFamily="2" charset="2"/>
              <a:buChar char="Ø"/>
            </a:pPr>
            <a:r>
              <a:rPr lang="en-US" dirty="0"/>
              <a:t>A </a:t>
            </a:r>
            <a:r>
              <a:rPr lang="en-US" b="1" dirty="0"/>
              <a:t>primary means </a:t>
            </a:r>
            <a:r>
              <a:rPr lang="en-US" dirty="0"/>
              <a:t>to achieve a high-quality product</a:t>
            </a:r>
          </a:p>
          <a:p>
            <a:pPr marL="914388" lvl="1" indent="-457200">
              <a:spcAft>
                <a:spcPts val="1200"/>
              </a:spcAft>
              <a:buFont typeface="Wingdings" panose="05000000000000000000" pitchFamily="2" charset="2"/>
              <a:buChar char="Ø"/>
            </a:pPr>
            <a:r>
              <a:rPr lang="en-US" dirty="0"/>
              <a:t>Determine systemwide </a:t>
            </a:r>
            <a:r>
              <a:rPr lang="en-US" b="1" dirty="0"/>
              <a:t>needs</a:t>
            </a:r>
          </a:p>
          <a:p>
            <a:pPr marL="914388" lvl="1" indent="-457200">
              <a:spcAft>
                <a:spcPts val="1200"/>
              </a:spcAft>
              <a:buFont typeface="Wingdings" panose="05000000000000000000" pitchFamily="2" charset="2"/>
              <a:buChar char="Ø"/>
            </a:pPr>
            <a:r>
              <a:rPr lang="en-US" b="1" dirty="0"/>
              <a:t>Required</a:t>
            </a:r>
            <a:r>
              <a:rPr lang="en-US" dirty="0"/>
              <a:t> by Authority</a:t>
            </a:r>
          </a:p>
          <a:p>
            <a:pPr marL="1257277" lvl="2" indent="-342900">
              <a:spcAft>
                <a:spcPts val="1200"/>
              </a:spcAft>
              <a:buFont typeface="Wingdings" panose="05000000000000000000" pitchFamily="2" charset="2"/>
              <a:buChar char="Ø"/>
            </a:pPr>
            <a:r>
              <a:rPr lang="en-US" dirty="0"/>
              <a:t>23 CFR 625</a:t>
            </a:r>
          </a:p>
          <a:p>
            <a:pPr marL="1257277" lvl="2" indent="-342900">
              <a:spcAft>
                <a:spcPts val="1200"/>
              </a:spcAft>
              <a:buFont typeface="Wingdings" panose="05000000000000000000" pitchFamily="2" charset="2"/>
              <a:buChar char="Ø"/>
            </a:pPr>
            <a:r>
              <a:rPr lang="en-US" dirty="0"/>
              <a:t>Neb.Rev.Stat. §39-2113</a:t>
            </a:r>
          </a:p>
          <a:p>
            <a:pPr marL="1257277" lvl="2" indent="-342900">
              <a:spcAft>
                <a:spcPts val="1200"/>
              </a:spcAft>
              <a:buFont typeface="Wingdings" panose="05000000000000000000" pitchFamily="2" charset="2"/>
              <a:buChar char="Ø"/>
            </a:pPr>
            <a:r>
              <a:rPr lang="en-US" dirty="0"/>
              <a:t>Local Ordinances and Laws</a:t>
            </a:r>
          </a:p>
        </p:txBody>
      </p:sp>
      <p:pic>
        <p:nvPicPr>
          <p:cNvPr id="11" name="Picture 2" descr="C:\Documents and Settings\dor37001\Local Settings\Temporary Internet Files\Content.IE5\OYCEWN7V\MPj04373300000[1].jpg"/>
          <p:cNvPicPr>
            <a:picLocks noChangeAspect="1" noChangeArrowheads="1"/>
          </p:cNvPicPr>
          <p:nvPr/>
        </p:nvPicPr>
        <p:blipFill>
          <a:blip r:embed="rId3" cstate="print"/>
          <a:srcRect/>
          <a:stretch>
            <a:fillRect/>
          </a:stretch>
        </p:blipFill>
        <p:spPr bwMode="auto">
          <a:xfrm>
            <a:off x="6347025" y="4569304"/>
            <a:ext cx="1712251" cy="1727244"/>
          </a:xfrm>
          <a:prstGeom prst="rect">
            <a:avLst/>
          </a:prstGeom>
          <a:noFill/>
        </p:spPr>
      </p:pic>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NBCS Standards</a:t>
            </a:r>
          </a:p>
        </p:txBody>
      </p:sp>
    </p:spTree>
    <p:extLst>
      <p:ext uri="{BB962C8B-B14F-4D97-AF65-F5344CB8AC3E}">
        <p14:creationId xmlns:p14="http://schemas.microsoft.com/office/powerpoint/2010/main" val="9363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1120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2200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2600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2800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2900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3100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162551" y="965047"/>
            <a:ext cx="3981450" cy="5252137"/>
          </a:xfrm>
          <a:prstGeom prst="rect">
            <a:avLst/>
          </a:prstGeom>
        </p:spPr>
      </p:pic>
      <p:sp>
        <p:nvSpPr>
          <p:cNvPr id="2" name="Title 1"/>
          <p:cNvSpPr txBox="1">
            <a:spLocks noGrp="1"/>
          </p:cNvSpPr>
          <p:nvPr>
            <p:ph type="title"/>
          </p:nvPr>
        </p:nvSpPr>
        <p:spPr>
          <a:xfrm>
            <a:off x="861774" y="18206"/>
            <a:ext cx="8229600" cy="946842"/>
          </a:xfrm>
          <a:prstGeom prst="rect">
            <a:avLst/>
          </a:prstGeom>
          <a:noFill/>
        </p:spPr>
        <p:txBody>
          <a:bodyPr wrap="square" anchor="ctr"/>
          <a:lstStyle>
            <a:lvl1pPr lvl="0">
              <a:defRPr/>
            </a:lvl1pPr>
          </a:lstStyle>
          <a:p>
            <a:pPr lvl="0" algn="ctr"/>
            <a:r>
              <a:rPr lang="en-US" dirty="0">
                <a:latin typeface="+mj-lt"/>
              </a:rPr>
              <a:t>Conformance – The Board’s Intent</a:t>
            </a:r>
            <a:endParaRPr dirty="0">
              <a:latin typeface="+mj-lt"/>
            </a:endParaRPr>
          </a:p>
        </p:txBody>
      </p:sp>
      <p:sp>
        <p:nvSpPr>
          <p:cNvPr id="3" name="Text Placeholder 2"/>
          <p:cNvSpPr txBox="1">
            <a:spLocks noGrp="1"/>
          </p:cNvSpPr>
          <p:nvPr>
            <p:ph type="body" idx="1"/>
          </p:nvPr>
        </p:nvSpPr>
        <p:spPr>
          <a:xfrm>
            <a:off x="861774" y="915862"/>
            <a:ext cx="5843826" cy="5407487"/>
          </a:xfrm>
          <a:prstGeom prst="rect">
            <a:avLst/>
          </a:prstGeom>
          <a:solidFill>
            <a:srgbClr val="FFFFFF"/>
          </a:solidFill>
        </p:spPr>
        <p:txBody>
          <a:bodyPr wrap="square" anchor="t"/>
          <a:lstStyle>
            <a:lvl1pPr lvl="0">
              <a:defRPr/>
            </a:lvl1pPr>
          </a:lstStyle>
          <a:p>
            <a:pPr marL="628633" indent="-571486">
              <a:spcBef>
                <a:spcPts val="1200"/>
              </a:spcBef>
              <a:buFont typeface="Arial" panose="020B0604020202020204" pitchFamily="34" charset="0"/>
              <a:buChar char="•"/>
            </a:pPr>
            <a:r>
              <a:rPr lang="en-US" sz="2800" dirty="0">
                <a:latin typeface="+mn-lt"/>
              </a:rPr>
              <a:t>Substantial Conformance to Plans</a:t>
            </a:r>
          </a:p>
          <a:p>
            <a:pPr marL="1028674" lvl="1" indent="-571486">
              <a:spcBef>
                <a:spcPts val="300"/>
              </a:spcBef>
              <a:buFont typeface="Wingdings" panose="05000000000000000000" pitchFamily="2" charset="2"/>
              <a:buChar char="Ø"/>
            </a:pPr>
            <a:r>
              <a:rPr lang="en-US" sz="2400" dirty="0">
                <a:latin typeface="+mn-lt"/>
              </a:rPr>
              <a:t>Limitation of construction methods </a:t>
            </a:r>
          </a:p>
          <a:p>
            <a:pPr marL="628633" indent="-571486">
              <a:spcBef>
                <a:spcPts val="1200"/>
              </a:spcBef>
              <a:buFont typeface="Arial" panose="020B0604020202020204" pitchFamily="34" charset="0"/>
              <a:buChar char="•"/>
            </a:pPr>
            <a:r>
              <a:rPr lang="en-US" sz="2800" dirty="0">
                <a:latin typeface="+mn-lt"/>
              </a:rPr>
              <a:t>Changes over life cycle</a:t>
            </a:r>
          </a:p>
          <a:p>
            <a:pPr marL="1028674" lvl="1" indent="-571486">
              <a:spcBef>
                <a:spcPts val="300"/>
              </a:spcBef>
              <a:buFont typeface="Wingdings" panose="05000000000000000000" pitchFamily="2" charset="2"/>
              <a:buChar char="Ø"/>
            </a:pPr>
            <a:r>
              <a:rPr lang="en-US" sz="2400" dirty="0">
                <a:latin typeface="+mn-lt"/>
              </a:rPr>
              <a:t>Natural – environmental, weather</a:t>
            </a:r>
          </a:p>
          <a:p>
            <a:pPr marL="1028674" lvl="1" indent="-571486">
              <a:spcBef>
                <a:spcPts val="300"/>
              </a:spcBef>
              <a:buFont typeface="Wingdings" panose="05000000000000000000" pitchFamily="2" charset="2"/>
              <a:buChar char="Ø"/>
            </a:pPr>
            <a:r>
              <a:rPr lang="en-US" sz="2400" dirty="0">
                <a:latin typeface="+mn-lt"/>
              </a:rPr>
              <a:t>Man-made – wear and tear</a:t>
            </a:r>
          </a:p>
          <a:p>
            <a:pPr marL="628633" indent="-571486">
              <a:spcBef>
                <a:spcPts val="1200"/>
              </a:spcBef>
              <a:buFont typeface="Arial" panose="020B0604020202020204" pitchFamily="34" charset="0"/>
              <a:buChar char="•"/>
            </a:pPr>
            <a:r>
              <a:rPr lang="en-US" sz="2800" dirty="0">
                <a:latin typeface="+mn-lt"/>
              </a:rPr>
              <a:t>Funding shortfalls</a:t>
            </a:r>
          </a:p>
          <a:p>
            <a:pPr marL="628633" indent="-571486">
              <a:spcBef>
                <a:spcPts val="1200"/>
              </a:spcBef>
              <a:buFont typeface="Arial" panose="020B0604020202020204" pitchFamily="34" charset="0"/>
              <a:buChar char="•"/>
            </a:pPr>
            <a:r>
              <a:rPr lang="en-US" sz="2800" dirty="0">
                <a:latin typeface="+mn-lt"/>
              </a:rPr>
              <a:t>Failure to meet standards at every location may not be improper, or a violation, or negligence. </a:t>
            </a:r>
          </a:p>
          <a:p>
            <a:pPr marL="1028674" lvl="1" indent="-571486">
              <a:spcBef>
                <a:spcPts val="300"/>
              </a:spcBef>
              <a:buFont typeface="Wingdings" panose="05000000000000000000" pitchFamily="2" charset="2"/>
              <a:buChar char="Ø"/>
            </a:pPr>
            <a:r>
              <a:rPr lang="en-US" sz="2400" dirty="0">
                <a:latin typeface="+mn-lt"/>
              </a:rPr>
              <a:t>Unless bad faith, or disregard of standards </a:t>
            </a:r>
          </a:p>
          <a:p>
            <a:pPr marL="628633" indent="-571486">
              <a:spcBef>
                <a:spcPts val="1200"/>
              </a:spcBef>
              <a:buFont typeface="Arial" panose="020B0604020202020204" pitchFamily="34" charset="0"/>
              <a:buChar char="•"/>
            </a:pPr>
            <a:endParaRPr lang="en-US" sz="2800" dirty="0"/>
          </a:p>
        </p:txBody>
      </p:sp>
      <p:sp>
        <p:nvSpPr>
          <p:cNvPr id="8" name="TextBox 7"/>
          <p:cNvSpPr txBox="1"/>
          <p:nvPr/>
        </p:nvSpPr>
        <p:spPr>
          <a:xfrm>
            <a:off x="6132629" y="6429866"/>
            <a:ext cx="3011371" cy="400110"/>
          </a:xfrm>
          <a:prstGeom prst="rect">
            <a:avLst/>
          </a:prstGeom>
          <a:noFill/>
        </p:spPr>
        <p:txBody>
          <a:bodyPr wrap="square" rtlCol="0">
            <a:spAutoFit/>
          </a:bodyPr>
          <a:lstStyle/>
          <a:p>
            <a:r>
              <a:rPr lang="en-US" sz="2000" dirty="0">
                <a:solidFill>
                  <a:prstClr val="black"/>
                </a:solidFill>
                <a:latin typeface="Calibri"/>
              </a:rPr>
              <a:t>428 NAC 2-001.01B, Page 2</a:t>
            </a:r>
          </a:p>
        </p:txBody>
      </p:sp>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Subsection 001.01 - Intent</a:t>
            </a:r>
          </a:p>
        </p:txBody>
      </p:sp>
      <p:sp>
        <p:nvSpPr>
          <p:cNvPr id="6" name="TextBox 5"/>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7D7E31D8-2D1A-467D-974F-823CC081E8D9}" type="slidenum">
              <a:rPr lang="en-US">
                <a:solidFill>
                  <a:prstClr val="black"/>
                </a:solidFill>
                <a:latin typeface="Calibri"/>
              </a:rPr>
              <a:pPr/>
              <a:t>8</a:t>
            </a:fld>
            <a:endParaRPr lang="en-US" dirty="0">
              <a:solidFill>
                <a:prstClr val="black"/>
              </a:solidFill>
              <a:latin typeface="Calibri"/>
            </a:endParaRPr>
          </a:p>
        </p:txBody>
      </p:sp>
    </p:spTree>
    <p:extLst>
      <p:ext uri="{BB962C8B-B14F-4D97-AF65-F5344CB8AC3E}">
        <p14:creationId xmlns:p14="http://schemas.microsoft.com/office/powerpoint/2010/main" val="180024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140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118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1280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1380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279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305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33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4000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5600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5800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5" y="177248"/>
            <a:ext cx="7047785" cy="1692490"/>
          </a:xfrm>
          <a:prstGeom prst="rect">
            <a:avLst/>
          </a:prstGeom>
          <a:noFill/>
        </p:spPr>
        <p:txBody>
          <a:bodyPr wrap="square" anchor="ctr"/>
          <a:lstStyle>
            <a:lvl1pPr lvl="0">
              <a:defRPr/>
            </a:lvl1pPr>
          </a:lstStyle>
          <a:p>
            <a:pPr lvl="0" algn="ctr"/>
            <a:r>
              <a:rPr lang="en-US" sz="3600" dirty="0">
                <a:latin typeface="+mj-lt"/>
              </a:rPr>
              <a:t>Chapter 2 (</a:t>
            </a:r>
            <a:r>
              <a:rPr sz="3600" dirty="0">
                <a:latin typeface="+mj-lt"/>
              </a:rPr>
              <a:t>428 </a:t>
            </a:r>
            <a:r>
              <a:rPr lang="en-US" sz="3600" dirty="0">
                <a:latin typeface="+mj-lt"/>
              </a:rPr>
              <a:t>NAC</a:t>
            </a:r>
            <a:r>
              <a:rPr sz="3600" dirty="0">
                <a:latin typeface="+mj-lt"/>
              </a:rPr>
              <a:t> 2</a:t>
            </a:r>
            <a:r>
              <a:rPr lang="en-US" sz="3600" dirty="0">
                <a:latin typeface="+mj-lt"/>
              </a:rPr>
              <a:t>)</a:t>
            </a:r>
            <a:endParaRPr sz="3600" dirty="0">
              <a:latin typeface="+mj-lt"/>
            </a:endParaRPr>
          </a:p>
          <a:p>
            <a:pPr lvl="0" algn="ctr"/>
            <a:r>
              <a:rPr sz="3600" dirty="0">
                <a:latin typeface="+mj-lt"/>
              </a:rPr>
              <a:t>Procedures for Standards</a:t>
            </a:r>
          </a:p>
        </p:txBody>
      </p:sp>
      <p:sp>
        <p:nvSpPr>
          <p:cNvPr id="6" name="TextBox 5"/>
          <p:cNvSpPr txBox="1"/>
          <p:nvPr/>
        </p:nvSpPr>
        <p:spPr>
          <a:xfrm>
            <a:off x="1" y="0"/>
            <a:ext cx="861774" cy="6858000"/>
          </a:xfrm>
          <a:prstGeom prst="rect">
            <a:avLst/>
          </a:prstGeom>
          <a:solidFill>
            <a:srgbClr val="92D050"/>
          </a:solidFill>
        </p:spPr>
        <p:txBody>
          <a:bodyPr vert="vert270" wrap="square" rtlCol="0">
            <a:spAutoFit/>
          </a:bodyPr>
          <a:lstStyle/>
          <a:p>
            <a:pPr algn="ctr"/>
            <a:r>
              <a:rPr lang="en-US" sz="4400" dirty="0">
                <a:solidFill>
                  <a:prstClr val="black"/>
                </a:solidFill>
                <a:latin typeface="Calibri"/>
              </a:rPr>
              <a:t> Title 428 Table of Contents</a:t>
            </a:r>
          </a:p>
        </p:txBody>
      </p:sp>
      <p:sp>
        <p:nvSpPr>
          <p:cNvPr id="7" name="TextBox 6"/>
          <p:cNvSpPr txBox="1"/>
          <p:nvPr/>
        </p:nvSpPr>
        <p:spPr>
          <a:xfrm>
            <a:off x="1101378" y="6457762"/>
            <a:ext cx="1747157" cy="369332"/>
          </a:xfrm>
          <a:prstGeom prst="rect">
            <a:avLst/>
          </a:prstGeom>
          <a:noFill/>
        </p:spPr>
        <p:txBody>
          <a:bodyPr wrap="square" rtlCol="0">
            <a:spAutoFit/>
          </a:bodyPr>
          <a:lstStyle/>
          <a:p>
            <a:r>
              <a:rPr lang="en-US" dirty="0">
                <a:solidFill>
                  <a:prstClr val="black"/>
                </a:solidFill>
                <a:latin typeface="Calibri"/>
              </a:rPr>
              <a:t>Slide </a:t>
            </a:r>
            <a:fld id="{8CE5926B-B3D1-4F87-A057-4F4DC2707035}" type="slidenum">
              <a:rPr lang="en-US">
                <a:solidFill>
                  <a:prstClr val="black"/>
                </a:solidFill>
                <a:latin typeface="Calibri"/>
              </a:rPr>
              <a:pPr/>
              <a:t>9</a:t>
            </a:fld>
            <a:endParaRPr lang="en-US" dirty="0">
              <a:solidFill>
                <a:prstClr val="black"/>
              </a:solidFill>
              <a:latin typeface="Calibri"/>
            </a:endParaRPr>
          </a:p>
        </p:txBody>
      </p:sp>
      <p:graphicFrame>
        <p:nvGraphicFramePr>
          <p:cNvPr id="24" name="Object 23"/>
          <p:cNvGraphicFramePr>
            <a:graphicFrameLocks noChangeAspect="1"/>
          </p:cNvGraphicFramePr>
          <p:nvPr/>
        </p:nvGraphicFramePr>
        <p:xfrm>
          <a:off x="1159048" y="1828489"/>
          <a:ext cx="7433819" cy="4619825"/>
        </p:xfrm>
        <a:graphic>
          <a:graphicData uri="http://schemas.openxmlformats.org/presentationml/2006/ole">
            <mc:AlternateContent xmlns:mc="http://schemas.openxmlformats.org/markup-compatibility/2006">
              <mc:Choice xmlns:v="urn:schemas-microsoft-com:vml" Requires="v">
                <p:oleObj spid="_x0000_s5751" name="Worksheet" r:id="rId4" imgW="6391390" imgH="3971803" progId="Excel.Sheet.12">
                  <p:embed/>
                </p:oleObj>
              </mc:Choice>
              <mc:Fallback>
                <p:oleObj name="Worksheet" r:id="rId4" imgW="6391390" imgH="3971803" progId="Excel.Sheet.12">
                  <p:embed/>
                  <p:pic>
                    <p:nvPicPr>
                      <p:cNvPr id="24" name="Object 23"/>
                      <p:cNvPicPr/>
                      <p:nvPr/>
                    </p:nvPicPr>
                    <p:blipFill>
                      <a:blip r:embed="rId5"/>
                      <a:stretch>
                        <a:fillRect/>
                      </a:stretch>
                    </p:blipFill>
                    <p:spPr>
                      <a:xfrm>
                        <a:off x="1159048" y="1828489"/>
                        <a:ext cx="7433819" cy="4619825"/>
                      </a:xfrm>
                      <a:prstGeom prst="rect">
                        <a:avLst/>
                      </a:prstGeom>
                    </p:spPr>
                  </p:pic>
                </p:oleObj>
              </mc:Fallback>
            </mc:AlternateContent>
          </a:graphicData>
        </a:graphic>
      </p:graphicFrame>
      <p:sp>
        <p:nvSpPr>
          <p:cNvPr id="8" name="Rectangle 7"/>
          <p:cNvSpPr/>
          <p:nvPr/>
        </p:nvSpPr>
        <p:spPr>
          <a:xfrm>
            <a:off x="1159048" y="3130826"/>
            <a:ext cx="7433819" cy="84482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321287" y="6384471"/>
            <a:ext cx="2822713" cy="400110"/>
          </a:xfrm>
          <a:prstGeom prst="rect">
            <a:avLst/>
          </a:prstGeom>
          <a:noFill/>
        </p:spPr>
        <p:txBody>
          <a:bodyPr wrap="square" rtlCol="0">
            <a:spAutoFit/>
          </a:bodyPr>
          <a:lstStyle/>
          <a:p>
            <a:r>
              <a:rPr lang="en-US" sz="2000" dirty="0">
                <a:solidFill>
                  <a:prstClr val="black"/>
                </a:solidFill>
                <a:latin typeface="Calibri"/>
              </a:rPr>
              <a:t>428 NAC 2-002, Page 87</a:t>
            </a:r>
          </a:p>
        </p:txBody>
      </p:sp>
      <p:pic>
        <p:nvPicPr>
          <p:cNvPr id="3" name="Picture 2" descr="Log in | Sign Up Upload Clipar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2224" y="74120"/>
            <a:ext cx="1781190" cy="1809846"/>
          </a:xfrm>
          <a:prstGeom prst="rect">
            <a:avLst/>
          </a:prstGeom>
        </p:spPr>
      </p:pic>
    </p:spTree>
    <p:extLst>
      <p:ext uri="{BB962C8B-B14F-4D97-AF65-F5344CB8AC3E}">
        <p14:creationId xmlns:p14="http://schemas.microsoft.com/office/powerpoint/2010/main" val="85034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5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5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NDOT Theme - Widescreen">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Widescreen" id="{369F3C8F-441F-46D2-9DB1-9F895D76A4CA}" vid="{BC1AB50E-A87A-423D-96B4-9F46F7EED6B2}"/>
    </a:ext>
  </a:extLst>
</a:theme>
</file>

<file path=ppt/theme/theme12.xml><?xml version="1.0" encoding="utf-8"?>
<a:theme xmlns:a="http://schemas.openxmlformats.org/drawingml/2006/main" name="4_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3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46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4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54821</TotalTime>
  <Words>7047</Words>
  <Application>Microsoft Office PowerPoint</Application>
  <PresentationFormat>On-screen Show (4:3)</PresentationFormat>
  <Paragraphs>725</Paragraphs>
  <Slides>33</Slides>
  <Notes>33</Notes>
  <HiddenSlides>0</HiddenSlides>
  <MMClips>0</MMClips>
  <ScaleCrop>false</ScaleCrop>
  <HeadingPairs>
    <vt:vector size="8" baseType="variant">
      <vt:variant>
        <vt:lpstr>Fonts Used</vt:lpstr>
      </vt:variant>
      <vt:variant>
        <vt:i4>7</vt:i4>
      </vt:variant>
      <vt:variant>
        <vt:lpstr>Theme</vt:lpstr>
      </vt:variant>
      <vt:variant>
        <vt:i4>12</vt:i4>
      </vt:variant>
      <vt:variant>
        <vt:lpstr>Embedded OLE Servers</vt:lpstr>
      </vt:variant>
      <vt:variant>
        <vt:i4>2</vt:i4>
      </vt:variant>
      <vt:variant>
        <vt:lpstr>Slide Titles</vt:lpstr>
      </vt:variant>
      <vt:variant>
        <vt:i4>33</vt:i4>
      </vt:variant>
    </vt:vector>
  </HeadingPairs>
  <TitlesOfParts>
    <vt:vector size="54" baseType="lpstr">
      <vt:lpstr>Arial</vt:lpstr>
      <vt:lpstr>Arial Black</vt:lpstr>
      <vt:lpstr>Calibri</vt:lpstr>
      <vt:lpstr>Calibri Light</vt:lpstr>
      <vt:lpstr>Montserrat</vt:lpstr>
      <vt:lpstr>Roboto Light</vt:lpstr>
      <vt:lpstr>Wingdings</vt:lpstr>
      <vt:lpstr>Default Design</vt:lpstr>
      <vt:lpstr>16_Default Design</vt:lpstr>
      <vt:lpstr>17_Default Design</vt:lpstr>
      <vt:lpstr>18_Default Design</vt:lpstr>
      <vt:lpstr>20_Default Design</vt:lpstr>
      <vt:lpstr>23_Default Design</vt:lpstr>
      <vt:lpstr>41_Default Design</vt:lpstr>
      <vt:lpstr>246_Default Design</vt:lpstr>
      <vt:lpstr>248_Default Design</vt:lpstr>
      <vt:lpstr>258_Default Design</vt:lpstr>
      <vt:lpstr>NDOT Theme - Widescreen</vt:lpstr>
      <vt:lpstr>4_NDOT Theme - Standard Size</vt:lpstr>
      <vt:lpstr>Packager Shell Object</vt:lpstr>
      <vt:lpstr>Worksheet</vt:lpstr>
      <vt:lpstr>2016 Standards</vt:lpstr>
      <vt:lpstr>Terminology and Acronyms  used in this video</vt:lpstr>
      <vt:lpstr>Chapter 2 (428 NAC 2) Procedures for Standards</vt:lpstr>
      <vt:lpstr>What is a Standard?</vt:lpstr>
      <vt:lpstr>Minimum Design Standards  are</vt:lpstr>
      <vt:lpstr>Design Standards - Scope  County Roads and Municipal Streets  </vt:lpstr>
      <vt:lpstr>PowerPoint Presentation</vt:lpstr>
      <vt:lpstr>Conformance – The Board’s Intent</vt:lpstr>
      <vt:lpstr>Chapter 2 (428 NAC 2) Procedures for Standards</vt:lpstr>
      <vt:lpstr>Construction Standards</vt:lpstr>
      <vt:lpstr>Chapter 2 (428 NAC 2) Procedures for Standards</vt:lpstr>
      <vt:lpstr>Minimum Maintenance Standards</vt:lpstr>
      <vt:lpstr>PowerPoint Presentation</vt:lpstr>
      <vt:lpstr>Build Sidewalk Ramps</vt:lpstr>
      <vt:lpstr>Additional Design Flexibility</vt:lpstr>
      <vt:lpstr>Chapter 2 (428 NAC 2) Procedures for Standards How it is Organized </vt:lpstr>
      <vt:lpstr>Relaxation of Standards  What is it?  </vt:lpstr>
      <vt:lpstr>Why Would a Relaxation of Standards be Necessary?  </vt:lpstr>
      <vt:lpstr>Who Can Request a Relaxation of Standards? </vt:lpstr>
      <vt:lpstr>What is the Process?</vt:lpstr>
      <vt:lpstr>What is the Process? (continued)</vt:lpstr>
      <vt:lpstr>NBCS Requirements for Relaxation of Standards Requests</vt:lpstr>
      <vt:lpstr>Relaxation of MDS Required When  .   .   . </vt:lpstr>
      <vt:lpstr>PowerPoint Presentation</vt:lpstr>
      <vt:lpstr>Failure to Meet Standards</vt:lpstr>
      <vt:lpstr>Chapter 2 (428 NAC 2) Procedures for Standards How it is Organized </vt:lpstr>
      <vt:lpstr>Other State and Federal Laws</vt:lpstr>
      <vt:lpstr>Other Laws also apply  .    .    . </vt:lpstr>
      <vt:lpstr>E&amp;A Regulation Act</vt:lpstr>
      <vt:lpstr>Review and Questions</vt:lpstr>
      <vt:lpstr>Review</vt:lpstr>
      <vt:lpstr>Review Questions</vt:lpstr>
      <vt:lpstr>2016 Standards</vt:lpstr>
    </vt:vector>
  </TitlesOfParts>
  <Company>Yankee Hill Solutions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Tab.14.1_StandardsTraining</dc:title>
  <dc:subject>NBCS Standards</dc:subject>
  <dc:creator>jwilk8284</dc:creator>
  <cp:keywords>Standards Training, BEX Workshop</cp:keywords>
  <dc:description>2016 Standards approval imminent, eliminating comparisons to 2010 standards.</dc:description>
  <cp:lastModifiedBy>James Wilkinson</cp:lastModifiedBy>
  <cp:revision>1783</cp:revision>
  <dcterms:created xsi:type="dcterms:W3CDTF">2015-12-13T17:10:08Z</dcterms:created>
  <dcterms:modified xsi:type="dcterms:W3CDTF">2019-08-06T13:47:28Z</dcterms:modified>
  <cp:category>Workshop</cp:category>
</cp:coreProperties>
</file>