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56" r:id="rId5"/>
    <p:sldId id="269" r:id="rId6"/>
    <p:sldId id="259" r:id="rId7"/>
    <p:sldId id="294" r:id="rId8"/>
    <p:sldId id="290" r:id="rId9"/>
    <p:sldId id="286" r:id="rId10"/>
    <p:sldId id="258" r:id="rId11"/>
    <p:sldId id="280" r:id="rId12"/>
    <p:sldId id="262" r:id="rId13"/>
    <p:sldId id="293" r:id="rId14"/>
    <p:sldId id="291" r:id="rId15"/>
    <p:sldId id="292" r:id="rId16"/>
    <p:sldId id="264" r:id="rId17"/>
    <p:sldId id="288" r:id="rId18"/>
    <p:sldId id="287" r:id="rId19"/>
    <p:sldId id="289" r:id="rId20"/>
    <p:sldId id="266" r:id="rId21"/>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901859-A644-24E4-188D-F80B071E0964}" name="Mackenzie Bartek" initials="MB" userId="S::bartek@highstreetconsulting.com::f84520db-ae65-4174-9e2f-fa3f536462fc" providerId="AD"/>
  <p188:author id="{37806C8D-ADEB-DD5A-240F-36EFAF2B46E6}" name="Hannah Kerkering" initials="HK" userId="S::kerkering@highstreetconsulting.com::60c8f895-4c85-400a-84f1-c18c076c6403" providerId="AD"/>
  <p188:author id="{00C582A3-D1B7-0380-18E0-361E502F56F5}" name="Kuehn, Marissa" initials="MK" userId="S::Marissa.Kuehn@Nebraska.gov::51fdefc7-40c7-4b7e-889b-4e138625207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07F"/>
    <a:srgbClr val="F8F9FB"/>
    <a:srgbClr val="006180"/>
    <a:srgbClr val="FFC8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608" autoAdjust="0"/>
  </p:normalViewPr>
  <p:slideViewPr>
    <p:cSldViewPr snapToGrid="0">
      <p:cViewPr varScale="1">
        <p:scale>
          <a:sx n="188" d="100"/>
          <a:sy n="188" d="100"/>
        </p:scale>
        <p:origin x="2592"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23CF32EB-3BC5-4751-9C9D-7D28CDB6EC4B}" type="datetimeFigureOut">
              <a:rPr lang="en-US" smtClean="0"/>
              <a:t>5/12/2026</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5A4E1D6F-55CB-428E-8338-624CC761B0F0}" type="slidenum">
              <a:rPr lang="en-US" smtClean="0"/>
              <a:t>‹#›</a:t>
            </a:fld>
            <a:endParaRPr lang="en-US"/>
          </a:p>
        </p:txBody>
      </p:sp>
    </p:spTree>
    <p:extLst>
      <p:ext uri="{BB962C8B-B14F-4D97-AF65-F5344CB8AC3E}">
        <p14:creationId xmlns:p14="http://schemas.microsoft.com/office/powerpoint/2010/main" val="1001015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Kimberly</a:t>
            </a:r>
          </a:p>
          <a:p>
            <a:endParaRPr lang="en-US" dirty="0"/>
          </a:p>
          <a:p>
            <a:r>
              <a:rPr lang="en-US" dirty="0"/>
              <a:t>Hi, I’m Kimberly Baker, External Affairs Director, for the Nebraska Department of Transportation. Thank you for joining us tonight.</a:t>
            </a:r>
          </a:p>
          <a:p>
            <a:r>
              <a:rPr lang="en-US" dirty="0"/>
              <a:t>We appreciate you taking the time to join us and learn more about this project.</a:t>
            </a:r>
          </a:p>
          <a:p>
            <a:r>
              <a:rPr lang="en-US" dirty="0"/>
              <a:t>We will have Mick Syslo, NDOT Deputy Director of Engineering and Matt Neemann, NDOT Traffic Engineer, provide a project overview and go into detail on how a roundabout will work at this location.</a:t>
            </a:r>
          </a:p>
          <a:p>
            <a:endParaRPr lang="en-US" dirty="0"/>
          </a:p>
          <a:p>
            <a:endParaRPr lang="en-US" dirty="0"/>
          </a:p>
        </p:txBody>
      </p:sp>
      <p:sp>
        <p:nvSpPr>
          <p:cNvPr id="4" name="Slide Number Placeholder 3"/>
          <p:cNvSpPr>
            <a:spLocks noGrp="1"/>
          </p:cNvSpPr>
          <p:nvPr>
            <p:ph type="sldNum" sz="quarter" idx="5"/>
          </p:nvPr>
        </p:nvSpPr>
        <p:spPr/>
        <p:txBody>
          <a:bodyPr/>
          <a:lstStyle/>
          <a:p>
            <a:fld id="{5A4E1D6F-55CB-428E-8338-624CC761B0F0}" type="slidenum">
              <a:rPr lang="en-US" smtClean="0"/>
              <a:t>1</a:t>
            </a:fld>
            <a:endParaRPr lang="en-US"/>
          </a:p>
        </p:txBody>
      </p:sp>
    </p:spTree>
    <p:extLst>
      <p:ext uri="{BB962C8B-B14F-4D97-AF65-F5344CB8AC3E}">
        <p14:creationId xmlns:p14="http://schemas.microsoft.com/office/powerpoint/2010/main" val="4183306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2DCCB-7537-A63D-5654-C858E944E2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BBC129-17FE-453E-E4F8-28217DA99C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C08BA7-E8FB-6827-7E29-1B52C64BBD76}"/>
              </a:ext>
            </a:extLst>
          </p:cNvPr>
          <p:cNvSpPr>
            <a:spLocks noGrp="1"/>
          </p:cNvSpPr>
          <p:nvPr>
            <p:ph type="body" idx="1"/>
          </p:nvPr>
        </p:nvSpPr>
        <p:spPr/>
        <p:txBody>
          <a:bodyPr/>
          <a:lstStyle/>
          <a:p>
            <a:pPr defTabSz="924916">
              <a:defRPr/>
            </a:pPr>
            <a:r>
              <a:rPr lang="en-US" dirty="0"/>
              <a:t>Speaker- Matt Neemann</a:t>
            </a:r>
          </a:p>
          <a:p>
            <a:pPr defTabSz="924916">
              <a:defRPr/>
            </a:pPr>
            <a:endParaRPr lang="en-US" dirty="0"/>
          </a:p>
          <a:p>
            <a:pPr defTabSz="924916">
              <a:defRPr/>
            </a:pPr>
            <a:r>
              <a:rPr lang="en-US" dirty="0"/>
              <a:t>We’ve heard several consistent questions about this project.</a:t>
            </a:r>
            <a:br>
              <a:rPr lang="en-US" dirty="0"/>
            </a:br>
            <a:endParaRPr lang="en-US" dirty="0"/>
          </a:p>
          <a:p>
            <a:pPr defTabSz="924916">
              <a:defRPr/>
            </a:pPr>
            <a:r>
              <a:rPr lang="en-US" dirty="0"/>
              <a:t>These are the ones that have come up most often, so we want to address them directly before we move into discussion</a:t>
            </a:r>
          </a:p>
          <a:p>
            <a:pPr defTabSz="924916">
              <a:defRPr/>
            </a:pPr>
            <a:endParaRPr lang="en-US" dirty="0"/>
          </a:p>
          <a:p>
            <a:pPr defTabSz="924916">
              <a:defRPr/>
            </a:pPr>
            <a:r>
              <a:rPr lang="en-US" dirty="0"/>
              <a:t>Is this too </a:t>
            </a:r>
            <a:r>
              <a:rPr lang="en-US" b="1" dirty="0"/>
              <a:t>expensive</a:t>
            </a:r>
            <a:r>
              <a:rPr lang="en-US" dirty="0"/>
              <a:t>?</a:t>
            </a:r>
          </a:p>
          <a:p>
            <a:pPr marL="173422" indent="-173422">
              <a:buFont typeface="Arial" panose="020B0604020202020204" pitchFamily="34" charset="0"/>
              <a:buChar char="•"/>
            </a:pPr>
            <a:r>
              <a:rPr lang="en-US" dirty="0"/>
              <a:t>The cost is about reducing fatalities, </a:t>
            </a:r>
          </a:p>
          <a:p>
            <a:pPr marL="173422" indent="-173422">
              <a:buFont typeface="Arial" panose="020B0604020202020204" pitchFamily="34" charset="0"/>
              <a:buChar char="•"/>
            </a:pPr>
            <a:r>
              <a:rPr lang="en-US" dirty="0"/>
              <a:t>This is about saving lives and we want to see a reduction in fatalities.</a:t>
            </a:r>
          </a:p>
          <a:p>
            <a:pPr marL="173422" indent="-173422">
              <a:buFont typeface="Arial" panose="020B0604020202020204" pitchFamily="34" charset="0"/>
              <a:buChar char="•"/>
            </a:pPr>
            <a:r>
              <a:rPr lang="en-US" dirty="0"/>
              <a:t>Fatality costs over 20 million</a:t>
            </a:r>
          </a:p>
          <a:p>
            <a:pPr marL="173422" indent="-173422">
              <a:buFont typeface="Arial" panose="020B0604020202020204" pitchFamily="34" charset="0"/>
              <a:buChar char="•"/>
            </a:pPr>
            <a:endParaRPr lang="en-US" dirty="0"/>
          </a:p>
          <a:p>
            <a:pPr defTabSz="924916">
              <a:defRPr/>
            </a:pPr>
            <a:r>
              <a:rPr lang="en-US" dirty="0"/>
              <a:t>Why not expand to a </a:t>
            </a:r>
            <a:r>
              <a:rPr lang="en-US" b="1" dirty="0"/>
              <a:t>4-lane highway </a:t>
            </a:r>
            <a:r>
              <a:rPr lang="en-US" dirty="0"/>
              <a:t>with an </a:t>
            </a:r>
            <a:r>
              <a:rPr lang="en-US" b="1" dirty="0"/>
              <a:t>interchange</a:t>
            </a:r>
            <a:r>
              <a:rPr lang="en-US" dirty="0"/>
              <a:t> at the intersection?</a:t>
            </a:r>
          </a:p>
          <a:p>
            <a:pPr marL="173422" indent="-173422" defTabSz="924916">
              <a:buFont typeface="Arial" panose="020B0604020202020204" pitchFamily="34" charset="0"/>
              <a:buChar char="•"/>
            </a:pPr>
            <a:r>
              <a:rPr lang="en-US" dirty="0"/>
              <a:t>Our program does not include a project to expand US-81 to four lanes in Cedar County. Based on projected traffic levels, a four-lane expansion is not anticipated. Growth would have to outpace projected traffic volumes by a significant amount - more than double for a 4-lane to even be considered. </a:t>
            </a:r>
          </a:p>
          <a:p>
            <a:pPr marL="173422" indent="-173422" defTabSz="924916">
              <a:buFont typeface="Arial" panose="020B0604020202020204" pitchFamily="34" charset="0"/>
              <a:buChar char="•"/>
            </a:pPr>
            <a:endParaRPr lang="en-US" dirty="0"/>
          </a:p>
          <a:p>
            <a:pPr marL="0" indent="0" defTabSz="924916">
              <a:buFont typeface="Arial" panose="020B0604020202020204" pitchFamily="34" charset="0"/>
              <a:buNone/>
              <a:defRPr/>
            </a:pPr>
            <a:endParaRPr lang="en-US" dirty="0"/>
          </a:p>
          <a:p>
            <a:pPr defTabSz="924916">
              <a:defRPr/>
            </a:pPr>
            <a:r>
              <a:rPr lang="en-US" dirty="0"/>
              <a:t>Why not just install a </a:t>
            </a:r>
            <a:r>
              <a:rPr lang="en-US" b="1" dirty="0"/>
              <a:t>4-way stop</a:t>
            </a:r>
            <a:r>
              <a:rPr lang="en-US" dirty="0"/>
              <a:t>?</a:t>
            </a:r>
          </a:p>
          <a:p>
            <a:pPr marL="173422" indent="-173422" defTabSz="924916">
              <a:buFont typeface="Arial" panose="020B0604020202020204" pitchFamily="34" charset="0"/>
              <a:buChar char="•"/>
              <a:defRPr/>
            </a:pPr>
            <a:r>
              <a:rPr lang="en-US" dirty="0"/>
              <a:t>Four-way stops work best when traffic is balanced. Here it’s not. US-81 carries about twice the traffic, so you’d end up stopping a lot more vehicles, adding delay, without really reducing speeds coming into the intersection.</a:t>
            </a:r>
          </a:p>
          <a:p>
            <a:pPr marL="173422" indent="-173422" defTabSz="924916">
              <a:buFont typeface="Arial" panose="020B0604020202020204" pitchFamily="34" charset="0"/>
              <a:buChar char="•"/>
              <a:defRPr/>
            </a:pPr>
            <a:endParaRPr lang="en-US" dirty="0"/>
          </a:p>
          <a:p>
            <a:pPr marL="0" marR="0" lvl="0" indent="0" algn="l" defTabSz="92491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We did receive comments in support of the project</a:t>
            </a:r>
          </a:p>
          <a:p>
            <a:pPr marL="171450" marR="0" lvl="0" indent="-171450" algn="l" defTabSz="92491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Overall support for improving safety and reducing crashes in the area</a:t>
            </a:r>
          </a:p>
          <a:p>
            <a:pPr marL="0" indent="0">
              <a:buFont typeface="Arial" panose="020B0604020202020204" pitchFamily="34" charset="0"/>
              <a:buNone/>
            </a:pPr>
            <a:endParaRPr lang="en-US" dirty="0"/>
          </a:p>
          <a:p>
            <a:pPr marL="173422" indent="-173422">
              <a:buFont typeface="Arial" panose="020B0604020202020204" pitchFamily="34" charset="0"/>
              <a:buChar char="•"/>
            </a:pPr>
            <a:endParaRPr lang="en-US" dirty="0"/>
          </a:p>
          <a:p>
            <a:r>
              <a:rPr lang="en-US" dirty="0"/>
              <a:t>Will </a:t>
            </a:r>
            <a:r>
              <a:rPr lang="en-US" b="1" dirty="0"/>
              <a:t>trucks and farm equipment </a:t>
            </a:r>
            <a:r>
              <a:rPr lang="en-US" dirty="0"/>
              <a:t>be able to get through?</a:t>
            </a:r>
          </a:p>
          <a:p>
            <a:pPr marL="173422" indent="-173422">
              <a:buFont typeface="Arial" panose="020B0604020202020204" pitchFamily="34" charset="0"/>
              <a:buChar char="•"/>
            </a:pPr>
            <a:r>
              <a:rPr lang="en-US" dirty="0"/>
              <a:t>Yes. Truck aprons are a design feature we have mentioned that allows for vehicles to navigate through the roundabout. We have real-life demonstrations of this later in our presentation.</a:t>
            </a:r>
          </a:p>
          <a:p>
            <a:pPr marL="173422" indent="-173422">
              <a:buFont typeface="Arial" panose="020B0604020202020204" pitchFamily="34" charset="0"/>
              <a:buChar char="•"/>
            </a:pPr>
            <a:endParaRPr lang="en-US" dirty="0"/>
          </a:p>
          <a:p>
            <a:pPr defTabSz="924916">
              <a:defRPr/>
            </a:pPr>
            <a:r>
              <a:rPr lang="en-US" dirty="0"/>
              <a:t>Will drivers be able to </a:t>
            </a:r>
            <a:r>
              <a:rPr lang="en-US" b="1" dirty="0"/>
              <a:t>see and navigate </a:t>
            </a:r>
            <a:r>
              <a:rPr lang="en-US" dirty="0"/>
              <a:t>it safely?</a:t>
            </a:r>
          </a:p>
          <a:p>
            <a:pPr marL="173422" indent="-173422" defTabSz="924916">
              <a:buFont typeface="Arial" panose="020B0604020202020204" pitchFamily="34" charset="0"/>
              <a:buChar char="•"/>
              <a:defRPr/>
            </a:pPr>
            <a:r>
              <a:rPr lang="en-US" dirty="0"/>
              <a:t>Yes, this design improves visibility by raising the intersection 6 feet and adding lighting/signs. Let’s dive into the details of what this would look like.</a:t>
            </a:r>
          </a:p>
        </p:txBody>
      </p:sp>
      <p:sp>
        <p:nvSpPr>
          <p:cNvPr id="4" name="Slide Number Placeholder 3">
            <a:extLst>
              <a:ext uri="{FF2B5EF4-FFF2-40B4-BE49-F238E27FC236}">
                <a16:creationId xmlns:a16="http://schemas.microsoft.com/office/drawing/2014/main" id="{044E0C14-EB3F-9F43-9ECD-D372BB10A5C0}"/>
              </a:ext>
            </a:extLst>
          </p:cNvPr>
          <p:cNvSpPr>
            <a:spLocks noGrp="1"/>
          </p:cNvSpPr>
          <p:nvPr>
            <p:ph type="sldNum" sz="quarter" idx="5"/>
          </p:nvPr>
        </p:nvSpPr>
        <p:spPr/>
        <p:txBody>
          <a:bodyPr/>
          <a:lstStyle/>
          <a:p>
            <a:fld id="{5A4E1D6F-55CB-428E-8338-624CC761B0F0}" type="slidenum">
              <a:rPr lang="en-US" smtClean="0"/>
              <a:t>10</a:t>
            </a:fld>
            <a:endParaRPr lang="en-US"/>
          </a:p>
        </p:txBody>
      </p:sp>
    </p:spTree>
    <p:extLst>
      <p:ext uri="{BB962C8B-B14F-4D97-AF65-F5344CB8AC3E}">
        <p14:creationId xmlns:p14="http://schemas.microsoft.com/office/powerpoint/2010/main" val="3834383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8E99F-FBC5-3F46-B2FF-132F59BF26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E8A0D1-C35B-18A8-1B26-6441A711F3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1BD148-AA85-62C6-D0BD-16816DD96725}"/>
              </a:ext>
            </a:extLst>
          </p:cNvPr>
          <p:cNvSpPr>
            <a:spLocks noGrp="1"/>
          </p:cNvSpPr>
          <p:nvPr>
            <p:ph type="body" idx="1"/>
          </p:nvPr>
        </p:nvSpPr>
        <p:spPr/>
        <p:txBody>
          <a:bodyPr/>
          <a:lstStyle/>
          <a:p>
            <a:pPr defTabSz="924916">
              <a:defRPr/>
            </a:pPr>
            <a:r>
              <a:rPr lang="en-US" dirty="0"/>
              <a:t>Speaker- Matt Neemann</a:t>
            </a:r>
          </a:p>
          <a:p>
            <a:pPr defTabSz="924916">
              <a:defRPr/>
            </a:pPr>
            <a:endParaRPr lang="en-US" dirty="0"/>
          </a:p>
          <a:p>
            <a:pPr marL="342900" lvl="0" indent="-342900">
              <a:buFont typeface="Arial" panose="020B0604020202020204" pitchFamily="34" charset="0"/>
              <a:buChar char="•"/>
            </a:pPr>
            <a:r>
              <a:rPr lang="en-US" sz="1200" b="1" dirty="0">
                <a:latin typeface="Roboto" panose="02000000000000000000" pitchFamily="2" charset="0"/>
                <a:ea typeface="Roboto" panose="02000000000000000000" pitchFamily="2" charset="0"/>
              </a:rPr>
              <a:t>Raised profile: </a:t>
            </a:r>
            <a:r>
              <a:rPr lang="en-US" sz="1200" dirty="0">
                <a:latin typeface="Roboto" panose="02000000000000000000" pitchFamily="2" charset="0"/>
                <a:ea typeface="Roboto" panose="02000000000000000000" pitchFamily="2" charset="0"/>
              </a:rPr>
              <a:t>Lifting the intersection improves the sightline. Drivers can see the roundabout from farther away.</a:t>
            </a:r>
          </a:p>
          <a:p>
            <a:pPr marL="342900" lvl="0" indent="-342900">
              <a:buFont typeface="Arial" panose="020B0604020202020204" pitchFamily="34" charset="0"/>
              <a:buChar char="•"/>
            </a:pPr>
            <a:r>
              <a:rPr lang="en-US" sz="1200" b="1" dirty="0">
                <a:latin typeface="Roboto" panose="02000000000000000000" pitchFamily="2" charset="0"/>
                <a:ea typeface="Roboto" panose="02000000000000000000" pitchFamily="2" charset="0"/>
              </a:rPr>
              <a:t>Updated lighting:</a:t>
            </a:r>
            <a:r>
              <a:rPr lang="en-US" sz="1200" dirty="0">
                <a:latin typeface="Roboto" panose="02000000000000000000" pitchFamily="2" charset="0"/>
                <a:ea typeface="Roboto" panose="02000000000000000000" pitchFamily="2" charset="0"/>
              </a:rPr>
              <a:t> New intersection lighting would increase visibility at night and in low-light conditions.</a:t>
            </a:r>
          </a:p>
          <a:p>
            <a:pPr marL="342900" lvl="0" indent="-342900">
              <a:buFont typeface="Arial" panose="020B0604020202020204" pitchFamily="34" charset="0"/>
              <a:buChar char="•"/>
            </a:pPr>
            <a:r>
              <a:rPr lang="en-US" sz="1200" b="1" dirty="0">
                <a:latin typeface="Roboto" panose="02000000000000000000" pitchFamily="2" charset="0"/>
                <a:ea typeface="Roboto" panose="02000000000000000000" pitchFamily="2" charset="0"/>
              </a:rPr>
              <a:t>Advance signage: </a:t>
            </a:r>
            <a:r>
              <a:rPr lang="en-US" sz="1200" dirty="0">
                <a:latin typeface="Roboto" panose="02000000000000000000" pitchFamily="2" charset="0"/>
                <a:ea typeface="Roboto" panose="02000000000000000000" pitchFamily="2" charset="0"/>
              </a:rPr>
              <a:t>Approach signage and markings would alert drivers in advance.</a:t>
            </a:r>
          </a:p>
          <a:p>
            <a:pPr defTabSz="924916">
              <a:defRPr/>
            </a:pPr>
            <a:endParaRPr lang="en-US" dirty="0"/>
          </a:p>
        </p:txBody>
      </p:sp>
      <p:sp>
        <p:nvSpPr>
          <p:cNvPr id="4" name="Slide Number Placeholder 3">
            <a:extLst>
              <a:ext uri="{FF2B5EF4-FFF2-40B4-BE49-F238E27FC236}">
                <a16:creationId xmlns:a16="http://schemas.microsoft.com/office/drawing/2014/main" id="{CD3DA544-B5ED-3F35-EBA3-1003123273E3}"/>
              </a:ext>
            </a:extLst>
          </p:cNvPr>
          <p:cNvSpPr>
            <a:spLocks noGrp="1"/>
          </p:cNvSpPr>
          <p:nvPr>
            <p:ph type="sldNum" sz="quarter" idx="5"/>
          </p:nvPr>
        </p:nvSpPr>
        <p:spPr/>
        <p:txBody>
          <a:bodyPr/>
          <a:lstStyle/>
          <a:p>
            <a:fld id="{5A4E1D6F-55CB-428E-8338-624CC761B0F0}" type="slidenum">
              <a:rPr lang="en-US" smtClean="0"/>
              <a:t>11</a:t>
            </a:fld>
            <a:endParaRPr lang="en-US"/>
          </a:p>
        </p:txBody>
      </p:sp>
    </p:spTree>
    <p:extLst>
      <p:ext uri="{BB962C8B-B14F-4D97-AF65-F5344CB8AC3E}">
        <p14:creationId xmlns:p14="http://schemas.microsoft.com/office/powerpoint/2010/main" val="1132874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96977-D83F-36EA-7117-55585A928A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9D9438-388D-6931-8885-C7B34BC5A1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51F471-8D55-6EF6-89EF-AA340A4C609A}"/>
              </a:ext>
            </a:extLst>
          </p:cNvPr>
          <p:cNvSpPr>
            <a:spLocks noGrp="1"/>
          </p:cNvSpPr>
          <p:nvPr>
            <p:ph type="body" idx="1"/>
          </p:nvPr>
        </p:nvSpPr>
        <p:spPr/>
        <p:txBody>
          <a:bodyPr/>
          <a:lstStyle/>
          <a:p>
            <a:pPr defTabSz="924916">
              <a:defRPr/>
            </a:pPr>
            <a:r>
              <a:rPr lang="en-US" dirty="0"/>
              <a:t>Speaker- Matt Neemann</a:t>
            </a:r>
          </a:p>
          <a:p>
            <a:pPr defTabSz="924916">
              <a:defRPr/>
            </a:pPr>
            <a:endParaRPr lang="en-US" dirty="0"/>
          </a:p>
          <a:p>
            <a:pPr marL="0" indent="0">
              <a:buFont typeface="Arial" panose="020B0604020202020204" pitchFamily="34" charset="0"/>
              <a:buNone/>
            </a:pPr>
            <a:r>
              <a:rPr lang="en-US" sz="1600" b="1" dirty="0">
                <a:solidFill>
                  <a:schemeClr val="tx2"/>
                </a:solidFill>
                <a:latin typeface="Roboto" panose="02000000000000000000" pitchFamily="2" charset="0"/>
                <a:ea typeface="Roboto" panose="02000000000000000000" pitchFamily="2" charset="0"/>
              </a:rPr>
              <a:t>Operation</a:t>
            </a:r>
          </a:p>
          <a:p>
            <a:pPr marL="171450" indent="-171450">
              <a:buFont typeface="Arial" panose="020B0604020202020204" pitchFamily="34" charset="0"/>
              <a:buChar char="•"/>
            </a:pPr>
            <a:r>
              <a:rPr lang="en-US" sz="1400" dirty="0">
                <a:latin typeface="Roboto" panose="02000000000000000000" pitchFamily="2" charset="0"/>
                <a:ea typeface="Roboto" panose="02000000000000000000" pitchFamily="2" charset="0"/>
              </a:rPr>
              <a:t>Approaching vehicle waits for a safe gap in traffic.</a:t>
            </a:r>
          </a:p>
          <a:p>
            <a:pPr marL="171450" indent="-171450">
              <a:buFont typeface="Arial" panose="020B0604020202020204" pitchFamily="34" charset="0"/>
              <a:buChar char="•"/>
            </a:pPr>
            <a:r>
              <a:rPr lang="en-US" sz="1400" dirty="0">
                <a:latin typeface="Roboto" panose="02000000000000000000" pitchFamily="2" charset="0"/>
                <a:ea typeface="Roboto" panose="02000000000000000000" pitchFamily="2" charset="0"/>
              </a:rPr>
              <a:t>Drivers slow down and stop if necessary. </a:t>
            </a:r>
          </a:p>
          <a:p>
            <a:pPr marL="171450" indent="-171450">
              <a:buFont typeface="Arial" panose="020B0604020202020204" pitchFamily="34" charset="0"/>
              <a:buChar char="•"/>
            </a:pPr>
            <a:r>
              <a:rPr lang="en-US" sz="1400" dirty="0">
                <a:latin typeface="Roboto" panose="02000000000000000000" pitchFamily="2" charset="0"/>
                <a:ea typeface="Roboto" panose="02000000000000000000" pitchFamily="2" charset="0"/>
              </a:rPr>
              <a:t>Drivers yield to traffic on the left but do not need to stop if it is clear.</a:t>
            </a:r>
          </a:p>
          <a:p>
            <a:pPr defTabSz="924916">
              <a:defRPr/>
            </a:pPr>
            <a:endParaRPr lang="en-US" sz="1400" dirty="0"/>
          </a:p>
          <a:p>
            <a:pPr marL="0" indent="0">
              <a:buNone/>
            </a:pPr>
            <a:r>
              <a:rPr lang="en-US" sz="1600" b="1" dirty="0">
                <a:solidFill>
                  <a:schemeClr val="tx2"/>
                </a:solidFill>
                <a:latin typeface="Roboto" panose="02000000000000000000" pitchFamily="2" charset="0"/>
                <a:ea typeface="Roboto" panose="02000000000000000000" pitchFamily="2" charset="0"/>
              </a:rPr>
              <a:t>Truck Aprons</a:t>
            </a:r>
          </a:p>
          <a:p>
            <a:pPr marL="171450" indent="-171450">
              <a:buFont typeface="Arial" panose="020B0604020202020204" pitchFamily="34" charset="0"/>
              <a:buChar char="•"/>
            </a:pPr>
            <a:r>
              <a:rPr lang="en-US" sz="1400" dirty="0">
                <a:latin typeface="Roboto" panose="02000000000000000000" pitchFamily="2" charset="0"/>
                <a:ea typeface="Roboto" panose="02000000000000000000" pitchFamily="2" charset="0"/>
              </a:rPr>
              <a:t>A raised, mountable concrete surface around the center island.</a:t>
            </a:r>
          </a:p>
          <a:p>
            <a:pPr marL="171450" indent="-171450">
              <a:buFont typeface="Arial" panose="020B0604020202020204" pitchFamily="34" charset="0"/>
              <a:buChar char="•"/>
            </a:pPr>
            <a:r>
              <a:rPr lang="en-US" sz="1400" dirty="0">
                <a:latin typeface="Roboto" panose="02000000000000000000" pitchFamily="2" charset="0"/>
                <a:ea typeface="Roboto" panose="02000000000000000000" pitchFamily="2" charset="0"/>
              </a:rPr>
              <a:t>Large trucks can drive over with their rear wheels.</a:t>
            </a:r>
          </a:p>
          <a:p>
            <a:pPr marL="171450" indent="-171450">
              <a:buFont typeface="Arial" panose="020B0604020202020204" pitchFamily="34" charset="0"/>
              <a:buChar char="•"/>
            </a:pPr>
            <a:r>
              <a:rPr lang="en-US" sz="1400" dirty="0">
                <a:latin typeface="Roboto" panose="02000000000000000000" pitchFamily="2" charset="0"/>
                <a:ea typeface="Roboto" panose="02000000000000000000" pitchFamily="2" charset="0"/>
              </a:rPr>
              <a:t>Gives drivers extra space needed to complete the turn.</a:t>
            </a:r>
          </a:p>
          <a:p>
            <a:pPr marL="171450" indent="-171450">
              <a:buFontTx/>
              <a:buChar char="-"/>
            </a:pPr>
            <a:endParaRPr lang="en-US" sz="1400" dirty="0">
              <a:latin typeface="Roboto" panose="02000000000000000000" pitchFamily="2" charset="0"/>
              <a:ea typeface="Roboto" panose="02000000000000000000" pitchFamily="2" charset="0"/>
            </a:endParaRPr>
          </a:p>
          <a:p>
            <a:pPr marL="0" indent="0">
              <a:buFont typeface="Arial" panose="020B0604020202020204" pitchFamily="34" charset="0"/>
              <a:buNone/>
            </a:pPr>
            <a:r>
              <a:rPr lang="en-US" sz="1600" b="1" dirty="0">
                <a:solidFill>
                  <a:schemeClr val="tx2"/>
                </a:solidFill>
                <a:latin typeface="Roboto" panose="02000000000000000000" pitchFamily="2" charset="0"/>
                <a:ea typeface="Roboto" panose="02000000000000000000" pitchFamily="2" charset="0"/>
              </a:rPr>
              <a:t>Curbs</a:t>
            </a:r>
          </a:p>
          <a:p>
            <a:pPr marL="171450" indent="-171450">
              <a:buFont typeface="Arial" panose="020B0604020202020204" pitchFamily="34" charset="0"/>
              <a:buChar char="•"/>
            </a:pPr>
            <a:r>
              <a:rPr lang="en-US" sz="1400" dirty="0">
                <a:latin typeface="Roboto" panose="02000000000000000000" pitchFamily="2" charset="0"/>
                <a:ea typeface="Roboto" panose="02000000000000000000" pitchFamily="2" charset="0"/>
              </a:rPr>
              <a:t>Use 6” curbs at the start of the approach curves to slow traffic</a:t>
            </a:r>
          </a:p>
          <a:p>
            <a:pPr marL="171450" indent="-171450">
              <a:buFont typeface="Arial" panose="020B0604020202020204" pitchFamily="34" charset="0"/>
              <a:buChar char="•"/>
            </a:pPr>
            <a:r>
              <a:rPr lang="en-US" sz="1400" dirty="0">
                <a:latin typeface="Roboto" panose="02000000000000000000" pitchFamily="2" charset="0"/>
                <a:ea typeface="Roboto" panose="02000000000000000000" pitchFamily="2" charset="0"/>
              </a:rPr>
              <a:t>3” sloped curb between driving lane and truck apron in roundabout to make use of apron inviting</a:t>
            </a:r>
          </a:p>
          <a:p>
            <a:pPr marL="0" indent="0">
              <a:buFontTx/>
              <a:buNone/>
            </a:pPr>
            <a:endParaRPr lang="en-US" sz="1400" dirty="0">
              <a:latin typeface="Roboto" panose="02000000000000000000" pitchFamily="2" charset="0"/>
              <a:ea typeface="Roboto" panose="02000000000000000000" pitchFamily="2" charset="0"/>
            </a:endParaRPr>
          </a:p>
          <a:p>
            <a:pPr marL="0" indent="0">
              <a:buFontTx/>
              <a:buNone/>
            </a:pPr>
            <a:r>
              <a:rPr lang="en-US" sz="1400" b="1" dirty="0">
                <a:latin typeface="Roboto" panose="02000000000000000000" pitchFamily="2" charset="0"/>
                <a:ea typeface="Roboto" panose="02000000000000000000" pitchFamily="2" charset="0"/>
              </a:rPr>
              <a:t>Geometry</a:t>
            </a:r>
          </a:p>
          <a:p>
            <a:pPr marL="171450" indent="-171450">
              <a:buFont typeface="Arial" panose="020B0604020202020204" pitchFamily="34" charset="0"/>
              <a:buChar char="•"/>
            </a:pPr>
            <a:r>
              <a:rPr lang="en-US" sz="1400" b="0" dirty="0">
                <a:latin typeface="Roboto" panose="02000000000000000000" pitchFamily="2" charset="0"/>
                <a:ea typeface="Roboto" panose="02000000000000000000" pitchFamily="2" charset="0"/>
              </a:rPr>
              <a:t>Approach curves designed to slow traffic</a:t>
            </a:r>
          </a:p>
          <a:p>
            <a:pPr marL="171450" indent="-171450">
              <a:buFont typeface="Arial" panose="020B0604020202020204" pitchFamily="34" charset="0"/>
              <a:buChar char="•"/>
            </a:pPr>
            <a:r>
              <a:rPr lang="en-US" sz="1400" b="0" dirty="0">
                <a:latin typeface="Roboto" panose="02000000000000000000" pitchFamily="2" charset="0"/>
                <a:ea typeface="Roboto" panose="02000000000000000000" pitchFamily="2" charset="0"/>
              </a:rPr>
              <a:t>Balance between cars and trucks</a:t>
            </a:r>
          </a:p>
          <a:p>
            <a:pPr marL="0" indent="0">
              <a:buFontTx/>
              <a:buNone/>
            </a:pPr>
            <a:endParaRPr lang="en-US" sz="1200" dirty="0">
              <a:latin typeface="Roboto" panose="02000000000000000000" pitchFamily="2" charset="0"/>
              <a:ea typeface="Roboto" panose="02000000000000000000" pitchFamily="2" charset="0"/>
            </a:endParaRPr>
          </a:p>
          <a:p>
            <a:pPr marL="171450" indent="-171450">
              <a:buFontTx/>
              <a:buChar char="-"/>
            </a:pPr>
            <a:endParaRPr lang="en-US" sz="1200" dirty="0">
              <a:latin typeface="Roboto" panose="02000000000000000000" pitchFamily="2" charset="0"/>
              <a:ea typeface="Roboto" panose="02000000000000000000" pitchFamily="2" charset="0"/>
            </a:endParaRPr>
          </a:p>
          <a:p>
            <a:pPr defTabSz="924916">
              <a:defRPr/>
            </a:pPr>
            <a:endParaRPr lang="en-US" dirty="0"/>
          </a:p>
        </p:txBody>
      </p:sp>
      <p:sp>
        <p:nvSpPr>
          <p:cNvPr id="4" name="Slide Number Placeholder 3">
            <a:extLst>
              <a:ext uri="{FF2B5EF4-FFF2-40B4-BE49-F238E27FC236}">
                <a16:creationId xmlns:a16="http://schemas.microsoft.com/office/drawing/2014/main" id="{0EF4260A-2D59-6585-329B-CBB62A149736}"/>
              </a:ext>
            </a:extLst>
          </p:cNvPr>
          <p:cNvSpPr>
            <a:spLocks noGrp="1"/>
          </p:cNvSpPr>
          <p:nvPr>
            <p:ph type="sldNum" sz="quarter" idx="5"/>
          </p:nvPr>
        </p:nvSpPr>
        <p:spPr/>
        <p:txBody>
          <a:bodyPr/>
          <a:lstStyle/>
          <a:p>
            <a:fld id="{5A4E1D6F-55CB-428E-8338-624CC761B0F0}" type="slidenum">
              <a:rPr lang="en-US" smtClean="0"/>
              <a:t>12</a:t>
            </a:fld>
            <a:endParaRPr lang="en-US"/>
          </a:p>
        </p:txBody>
      </p:sp>
    </p:spTree>
    <p:extLst>
      <p:ext uri="{BB962C8B-B14F-4D97-AF65-F5344CB8AC3E}">
        <p14:creationId xmlns:p14="http://schemas.microsoft.com/office/powerpoint/2010/main" val="943966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Matt Neemann</a:t>
            </a:r>
          </a:p>
        </p:txBody>
      </p:sp>
      <p:sp>
        <p:nvSpPr>
          <p:cNvPr id="4" name="Slide Number Placeholder 3"/>
          <p:cNvSpPr>
            <a:spLocks noGrp="1"/>
          </p:cNvSpPr>
          <p:nvPr>
            <p:ph type="sldNum" sz="quarter" idx="5"/>
          </p:nvPr>
        </p:nvSpPr>
        <p:spPr/>
        <p:txBody>
          <a:bodyPr/>
          <a:lstStyle/>
          <a:p>
            <a:fld id="{5A4E1D6F-55CB-428E-8338-624CC761B0F0}" type="slidenum">
              <a:rPr lang="en-US" smtClean="0"/>
              <a:t>13</a:t>
            </a:fld>
            <a:endParaRPr lang="en-US"/>
          </a:p>
        </p:txBody>
      </p:sp>
    </p:spTree>
    <p:extLst>
      <p:ext uri="{BB962C8B-B14F-4D97-AF65-F5344CB8AC3E}">
        <p14:creationId xmlns:p14="http://schemas.microsoft.com/office/powerpoint/2010/main" val="2668872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FB7B4-5F29-79B5-8F4B-D92D2360DF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EBCA5-D5E0-6F8D-CA2E-335B5BAC5E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3B14F3-04A4-D2B9-9F8B-8CF4F35C182C}"/>
              </a:ext>
            </a:extLst>
          </p:cNvPr>
          <p:cNvSpPr>
            <a:spLocks noGrp="1"/>
          </p:cNvSpPr>
          <p:nvPr>
            <p:ph type="body" idx="1"/>
          </p:nvPr>
        </p:nvSpPr>
        <p:spPr/>
        <p:txBody>
          <a:bodyPr/>
          <a:lstStyle/>
          <a:p>
            <a:r>
              <a:rPr lang="en-US" dirty="0"/>
              <a:t>Speaker- Kimberly</a:t>
            </a:r>
          </a:p>
          <a:p>
            <a:r>
              <a:rPr lang="en-US" dirty="0"/>
              <a:t>For the remainder of the evening, we will be splitting up into smaller groups to allow for questions and hear from NDOT staff.   </a:t>
            </a:r>
          </a:p>
          <a:p>
            <a:r>
              <a:rPr lang="en-US" dirty="0"/>
              <a:t>You are welcome to move from group to group.  </a:t>
            </a:r>
          </a:p>
          <a:p>
            <a:r>
              <a:rPr lang="en-US" dirty="0"/>
              <a:t>Our first group is located over here, and Brandie and Alan will be available to discussion questions related to how roundabouts work and how large equipment navigate them.</a:t>
            </a:r>
          </a:p>
        </p:txBody>
      </p:sp>
      <p:sp>
        <p:nvSpPr>
          <p:cNvPr id="4" name="Slide Number Placeholder 3">
            <a:extLst>
              <a:ext uri="{FF2B5EF4-FFF2-40B4-BE49-F238E27FC236}">
                <a16:creationId xmlns:a16="http://schemas.microsoft.com/office/drawing/2014/main" id="{360B7E1E-34D8-AC44-B3AA-5E3E03B55F76}"/>
              </a:ext>
            </a:extLst>
          </p:cNvPr>
          <p:cNvSpPr>
            <a:spLocks noGrp="1"/>
          </p:cNvSpPr>
          <p:nvPr>
            <p:ph type="sldNum" sz="quarter" idx="5"/>
          </p:nvPr>
        </p:nvSpPr>
        <p:spPr/>
        <p:txBody>
          <a:bodyPr/>
          <a:lstStyle/>
          <a:p>
            <a:fld id="{5A4E1D6F-55CB-428E-8338-624CC761B0F0}" type="slidenum">
              <a:rPr lang="en-US" smtClean="0"/>
              <a:t>14</a:t>
            </a:fld>
            <a:endParaRPr lang="en-US"/>
          </a:p>
        </p:txBody>
      </p:sp>
    </p:spTree>
    <p:extLst>
      <p:ext uri="{BB962C8B-B14F-4D97-AF65-F5344CB8AC3E}">
        <p14:creationId xmlns:p14="http://schemas.microsoft.com/office/powerpoint/2010/main" val="732910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ACD6F-9C7C-B44C-7F80-FDA1273E43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8F3554-B2AF-C53E-1662-514C0CC767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50D2C6-161B-924D-1C49-C186D95A0743}"/>
              </a:ext>
            </a:extLst>
          </p:cNvPr>
          <p:cNvSpPr>
            <a:spLocks noGrp="1"/>
          </p:cNvSpPr>
          <p:nvPr>
            <p:ph type="body" idx="1"/>
          </p:nvPr>
        </p:nvSpPr>
        <p:spPr/>
        <p:txBody>
          <a:bodyPr/>
          <a:lstStyle/>
          <a:p>
            <a:r>
              <a:rPr lang="en-US" dirty="0"/>
              <a:t>Speaker- Kimberly</a:t>
            </a:r>
          </a:p>
          <a:p>
            <a:endParaRPr lang="en-US" dirty="0"/>
          </a:p>
          <a:p>
            <a:r>
              <a:rPr lang="en-US" dirty="0"/>
              <a:t>Our second group is located back in the corner with Khalil and Matt to address questions related to why a roundabout was selected for this intersection.</a:t>
            </a:r>
          </a:p>
        </p:txBody>
      </p:sp>
      <p:sp>
        <p:nvSpPr>
          <p:cNvPr id="4" name="Slide Number Placeholder 3">
            <a:extLst>
              <a:ext uri="{FF2B5EF4-FFF2-40B4-BE49-F238E27FC236}">
                <a16:creationId xmlns:a16="http://schemas.microsoft.com/office/drawing/2014/main" id="{E83F2954-55D9-6BC1-EA0F-9FF6A8E6DD44}"/>
              </a:ext>
            </a:extLst>
          </p:cNvPr>
          <p:cNvSpPr>
            <a:spLocks noGrp="1"/>
          </p:cNvSpPr>
          <p:nvPr>
            <p:ph type="sldNum" sz="quarter" idx="5"/>
          </p:nvPr>
        </p:nvSpPr>
        <p:spPr/>
        <p:txBody>
          <a:bodyPr/>
          <a:lstStyle/>
          <a:p>
            <a:fld id="{5A4E1D6F-55CB-428E-8338-624CC761B0F0}" type="slidenum">
              <a:rPr lang="en-US" smtClean="0"/>
              <a:t>15</a:t>
            </a:fld>
            <a:endParaRPr lang="en-US"/>
          </a:p>
        </p:txBody>
      </p:sp>
    </p:spTree>
    <p:extLst>
      <p:ext uri="{BB962C8B-B14F-4D97-AF65-F5344CB8AC3E}">
        <p14:creationId xmlns:p14="http://schemas.microsoft.com/office/powerpoint/2010/main" val="3282606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AB937-0284-A837-0BB9-F9B5DE4958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BD3291-7C7A-A645-7693-FC9B2AF5D5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6F989C-9F46-BFD6-EBBA-427ABCDCE2C4}"/>
              </a:ext>
            </a:extLst>
          </p:cNvPr>
          <p:cNvSpPr>
            <a:spLocks noGrp="1"/>
          </p:cNvSpPr>
          <p:nvPr>
            <p:ph type="body" idx="1"/>
          </p:nvPr>
        </p:nvSpPr>
        <p:spPr/>
        <p:txBody>
          <a:bodyPr/>
          <a:lstStyle/>
          <a:p>
            <a:r>
              <a:rPr lang="en-US" dirty="0"/>
              <a:t>Speaker- Kimberly</a:t>
            </a:r>
          </a:p>
          <a:p>
            <a:endParaRPr lang="en-US" dirty="0"/>
          </a:p>
          <a:p>
            <a:r>
              <a:rPr lang="en-US" dirty="0"/>
              <a:t>Our 3</a:t>
            </a:r>
            <a:r>
              <a:rPr lang="en-US" baseline="30000" dirty="0"/>
              <a:t>rd</a:t>
            </a:r>
            <a:r>
              <a:rPr lang="en-US" dirty="0"/>
              <a:t> group is located at that back corner. Mick and Kevin will be available to address questions related to what to expect for safety improvements, construction timing, and impacts.</a:t>
            </a:r>
          </a:p>
        </p:txBody>
      </p:sp>
      <p:sp>
        <p:nvSpPr>
          <p:cNvPr id="4" name="Slide Number Placeholder 3">
            <a:extLst>
              <a:ext uri="{FF2B5EF4-FFF2-40B4-BE49-F238E27FC236}">
                <a16:creationId xmlns:a16="http://schemas.microsoft.com/office/drawing/2014/main" id="{BFA7210F-F3DC-1F02-A8A5-A3CB294F85C5}"/>
              </a:ext>
            </a:extLst>
          </p:cNvPr>
          <p:cNvSpPr>
            <a:spLocks noGrp="1"/>
          </p:cNvSpPr>
          <p:nvPr>
            <p:ph type="sldNum" sz="quarter" idx="5"/>
          </p:nvPr>
        </p:nvSpPr>
        <p:spPr/>
        <p:txBody>
          <a:bodyPr/>
          <a:lstStyle/>
          <a:p>
            <a:fld id="{5A4E1D6F-55CB-428E-8338-624CC761B0F0}" type="slidenum">
              <a:rPr lang="en-US" smtClean="0"/>
              <a:t>16</a:t>
            </a:fld>
            <a:endParaRPr lang="en-US"/>
          </a:p>
        </p:txBody>
      </p:sp>
    </p:spTree>
    <p:extLst>
      <p:ext uri="{BB962C8B-B14F-4D97-AF65-F5344CB8AC3E}">
        <p14:creationId xmlns:p14="http://schemas.microsoft.com/office/powerpoint/2010/main" val="17062690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F7337-3784-4E98-CF94-70A54E35DB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F8E57E-515F-9962-2E82-E98E406A51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15ABD5-7693-A884-F953-72876B2E39E8}"/>
              </a:ext>
            </a:extLst>
          </p:cNvPr>
          <p:cNvSpPr>
            <a:spLocks noGrp="1"/>
          </p:cNvSpPr>
          <p:nvPr>
            <p:ph type="body" idx="1"/>
          </p:nvPr>
        </p:nvSpPr>
        <p:spPr/>
        <p:txBody>
          <a:bodyPr/>
          <a:lstStyle/>
          <a:p>
            <a:r>
              <a:rPr lang="en-US" dirty="0"/>
              <a:t>Speaker- Kimberly</a:t>
            </a:r>
          </a:p>
          <a:p>
            <a:r>
              <a:rPr lang="en-US" dirty="0"/>
              <a:t>Again, thank you for sharing your time with us this evening. Feel free to walk between different groups to see the informational boards and ask any additional questions you may have. </a:t>
            </a:r>
          </a:p>
          <a:p>
            <a:endParaRPr lang="en-US" dirty="0"/>
          </a:p>
          <a:p>
            <a:r>
              <a:rPr lang="en-US" dirty="0"/>
              <a:t>Also, as the project progresses, NDOT will be available to come out and have small group discussions to provide more education on roundabouts and how to navigate them. This is something we have done with other communities and schools. Please reach out to any member of our team if this is something you are interested in discussing.</a:t>
            </a:r>
          </a:p>
        </p:txBody>
      </p:sp>
      <p:sp>
        <p:nvSpPr>
          <p:cNvPr id="4" name="Slide Number Placeholder 3">
            <a:extLst>
              <a:ext uri="{FF2B5EF4-FFF2-40B4-BE49-F238E27FC236}">
                <a16:creationId xmlns:a16="http://schemas.microsoft.com/office/drawing/2014/main" id="{94E36E4B-3C8C-B2A2-0EC4-A1F37B76587B}"/>
              </a:ext>
            </a:extLst>
          </p:cNvPr>
          <p:cNvSpPr>
            <a:spLocks noGrp="1"/>
          </p:cNvSpPr>
          <p:nvPr>
            <p:ph type="sldNum" sz="quarter" idx="5"/>
          </p:nvPr>
        </p:nvSpPr>
        <p:spPr/>
        <p:txBody>
          <a:bodyPr/>
          <a:lstStyle/>
          <a:p>
            <a:fld id="{5A4E1D6F-55CB-428E-8338-624CC761B0F0}" type="slidenum">
              <a:rPr lang="en-US" smtClean="0"/>
              <a:t>17</a:t>
            </a:fld>
            <a:endParaRPr lang="en-US"/>
          </a:p>
        </p:txBody>
      </p:sp>
    </p:spTree>
    <p:extLst>
      <p:ext uri="{BB962C8B-B14F-4D97-AF65-F5344CB8AC3E}">
        <p14:creationId xmlns:p14="http://schemas.microsoft.com/office/powerpoint/2010/main" val="3794452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90242-FE96-B687-E640-B8F52CEF48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31D8D7-64E7-396F-DDE1-90AD0AEECC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59FA2D-13EB-3009-C152-E7740E70291E}"/>
              </a:ext>
            </a:extLst>
          </p:cNvPr>
          <p:cNvSpPr>
            <a:spLocks noGrp="1"/>
          </p:cNvSpPr>
          <p:nvPr>
            <p:ph type="body" idx="1"/>
          </p:nvPr>
        </p:nvSpPr>
        <p:spPr/>
        <p:txBody>
          <a:bodyPr/>
          <a:lstStyle/>
          <a:p>
            <a:pPr defTabSz="924916">
              <a:defRPr/>
            </a:pPr>
            <a:r>
              <a:rPr lang="en-US" dirty="0"/>
              <a:t>Speaker- Kimberly</a:t>
            </a:r>
          </a:p>
          <a:p>
            <a:pPr defTabSz="924916">
              <a:defRPr/>
            </a:pPr>
            <a:endParaRPr lang="en-US" dirty="0"/>
          </a:p>
          <a:p>
            <a:r>
              <a:rPr lang="en-US" dirty="0"/>
              <a:t>Thanks to all of you who have shared your input with us. We’ve received hundreds of comments, questions, and concerns about this intersection and the roundabout project.</a:t>
            </a:r>
          </a:p>
          <a:p>
            <a:r>
              <a:rPr lang="en-US" dirty="0"/>
              <a:t>Here were some of the common themes we’ve heard and what we’ll talk about today.</a:t>
            </a:r>
          </a:p>
          <a:p>
            <a:r>
              <a:rPr lang="en-US" dirty="0"/>
              <a:t>We want to start with some background on the project, then we’ll talk through the features of the roundabout and go into more details about questions that were brought up.</a:t>
            </a:r>
          </a:p>
          <a:p>
            <a:r>
              <a:rPr lang="en-US" dirty="0"/>
              <a:t>Now I will hand it over to Mick Syslo to provide an overview of the project and the need for improvements at this location.</a:t>
            </a:r>
          </a:p>
        </p:txBody>
      </p:sp>
      <p:sp>
        <p:nvSpPr>
          <p:cNvPr id="4" name="Slide Number Placeholder 3">
            <a:extLst>
              <a:ext uri="{FF2B5EF4-FFF2-40B4-BE49-F238E27FC236}">
                <a16:creationId xmlns:a16="http://schemas.microsoft.com/office/drawing/2014/main" id="{D49CF5A9-F6A7-56B7-DA70-F13BD6D4A8EB}"/>
              </a:ext>
            </a:extLst>
          </p:cNvPr>
          <p:cNvSpPr>
            <a:spLocks noGrp="1"/>
          </p:cNvSpPr>
          <p:nvPr>
            <p:ph type="sldNum" sz="quarter" idx="5"/>
          </p:nvPr>
        </p:nvSpPr>
        <p:spPr/>
        <p:txBody>
          <a:bodyPr/>
          <a:lstStyle/>
          <a:p>
            <a:fld id="{5A4E1D6F-55CB-428E-8338-624CC761B0F0}" type="slidenum">
              <a:rPr lang="en-US" smtClean="0"/>
              <a:t>2</a:t>
            </a:fld>
            <a:endParaRPr lang="en-US"/>
          </a:p>
        </p:txBody>
      </p:sp>
    </p:spTree>
    <p:extLst>
      <p:ext uri="{BB962C8B-B14F-4D97-AF65-F5344CB8AC3E}">
        <p14:creationId xmlns:p14="http://schemas.microsoft.com/office/powerpoint/2010/main" val="3873862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Mick</a:t>
            </a:r>
          </a:p>
          <a:p>
            <a:endParaRPr lang="en-US" dirty="0"/>
          </a:p>
          <a:p>
            <a:r>
              <a:rPr lang="en-US" dirty="0"/>
              <a:t>At a high level, this project would improve safety at the US-81 and N-12 intersection through a conversion to a rural single-lane roundabout.</a:t>
            </a:r>
            <a:br>
              <a:rPr lang="en-US" dirty="0"/>
            </a:br>
            <a:endParaRPr lang="en-US" dirty="0"/>
          </a:p>
          <a:p>
            <a:r>
              <a:rPr lang="en-US" dirty="0"/>
              <a:t>It would include roadway reconstruction and safety upgrades designed to reduce severe crashes at this location.</a:t>
            </a:r>
          </a:p>
          <a:p>
            <a:endParaRPr lang="en-US" dirty="0"/>
          </a:p>
          <a:p>
            <a:r>
              <a:rPr lang="en-US" dirty="0"/>
              <a:t>Construction is anticipated to begin in the spring of 2027 and to be completed in the fall of 2027.</a:t>
            </a:r>
          </a:p>
          <a:p>
            <a:endParaRPr lang="en-US" dirty="0"/>
          </a:p>
          <a:p>
            <a:r>
              <a:rPr lang="en-US" dirty="0"/>
              <a:t>It’s estimated that it would cost $7.4 million, which would be funded through federal funds that NDOT receives from the Highway Safety Improvement Program – which are funds that must go to safety improvements like this.</a:t>
            </a:r>
          </a:p>
          <a:p>
            <a:endParaRPr lang="en-US" dirty="0"/>
          </a:p>
        </p:txBody>
      </p:sp>
      <p:sp>
        <p:nvSpPr>
          <p:cNvPr id="4" name="Slide Number Placeholder 3"/>
          <p:cNvSpPr>
            <a:spLocks noGrp="1"/>
          </p:cNvSpPr>
          <p:nvPr>
            <p:ph type="sldNum" sz="quarter" idx="5"/>
          </p:nvPr>
        </p:nvSpPr>
        <p:spPr/>
        <p:txBody>
          <a:bodyPr/>
          <a:lstStyle/>
          <a:p>
            <a:fld id="{5A4E1D6F-55CB-428E-8338-624CC761B0F0}" type="slidenum">
              <a:rPr lang="en-US" smtClean="0"/>
              <a:t>3</a:t>
            </a:fld>
            <a:endParaRPr lang="en-US"/>
          </a:p>
        </p:txBody>
      </p:sp>
    </p:spTree>
    <p:extLst>
      <p:ext uri="{BB962C8B-B14F-4D97-AF65-F5344CB8AC3E}">
        <p14:creationId xmlns:p14="http://schemas.microsoft.com/office/powerpoint/2010/main" val="810238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67F9F-FD87-EBF5-CCA4-7211DD0175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70D5EE-3BAA-9872-D3F8-CEFC184097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1150C3-7D79-6C0E-6F7A-BF81050C9762}"/>
              </a:ext>
            </a:extLst>
          </p:cNvPr>
          <p:cNvSpPr>
            <a:spLocks noGrp="1"/>
          </p:cNvSpPr>
          <p:nvPr>
            <p:ph type="body" idx="1"/>
          </p:nvPr>
        </p:nvSpPr>
        <p:spPr/>
        <p:txBody>
          <a:bodyPr/>
          <a:lstStyle/>
          <a:p>
            <a:r>
              <a:rPr lang="en-US" dirty="0"/>
              <a:t>Speaker- Mick</a:t>
            </a:r>
          </a:p>
          <a:p>
            <a:endParaRPr lang="en-US" dirty="0"/>
          </a:p>
          <a:p>
            <a:pPr marL="171450" indent="-171450">
              <a:buFontTx/>
              <a:buChar char="-"/>
            </a:pPr>
            <a:r>
              <a:rPr lang="en-US" dirty="0"/>
              <a:t>We have heard feedback about how the detour would impact your community</a:t>
            </a:r>
          </a:p>
          <a:p>
            <a:pPr marL="171450" indent="-171450">
              <a:buFontTx/>
              <a:buChar char="-"/>
            </a:pPr>
            <a:r>
              <a:rPr lang="en-US" dirty="0"/>
              <a:t>We are accommodating all directions now</a:t>
            </a:r>
          </a:p>
          <a:p>
            <a:pPr marL="171450" indent="-171450">
              <a:buFontTx/>
              <a:buChar char="-"/>
            </a:pPr>
            <a:r>
              <a:rPr lang="en-US" dirty="0">
                <a:latin typeface="Roboto" panose="02000000000000000000" pitchFamily="2" charset="0"/>
                <a:ea typeface="Roboto" panose="02000000000000000000" pitchFamily="2" charset="0"/>
              </a:rPr>
              <a:t>The proposed detour is no longer a part of this project</a:t>
            </a:r>
          </a:p>
          <a:p>
            <a:pPr marL="171450" indent="-171450">
              <a:buFontTx/>
              <a:buChar char="-"/>
            </a:pPr>
            <a:r>
              <a:rPr lang="en-US" dirty="0">
                <a:latin typeface="Roboto" panose="02000000000000000000" pitchFamily="2" charset="0"/>
                <a:ea typeface="Roboto" panose="02000000000000000000" pitchFamily="2" charset="0"/>
              </a:rPr>
              <a:t>The project will be constructed under traffic</a:t>
            </a:r>
            <a:endParaRPr lang="en-US" dirty="0"/>
          </a:p>
          <a:p>
            <a:pPr marL="171450" indent="-171450">
              <a:buFontTx/>
              <a:buChar char="-"/>
            </a:pPr>
            <a:r>
              <a:rPr lang="en-US" dirty="0"/>
              <a:t>The intersections we are creating will be all-stop controlled</a:t>
            </a:r>
            <a:endParaRPr lang="en-US" dirty="0">
              <a:latin typeface="+mn-lt"/>
              <a:ea typeface="+mn-ea"/>
            </a:endParaRPr>
          </a:p>
          <a:p>
            <a:pPr marL="171450" indent="-171450">
              <a:buFontTx/>
              <a:buChar char="-"/>
            </a:pPr>
            <a:r>
              <a:rPr lang="en-US" dirty="0">
                <a:latin typeface="Roboto" panose="02000000000000000000" pitchFamily="2" charset="0"/>
                <a:ea typeface="Roboto" panose="02000000000000000000" pitchFamily="2" charset="0"/>
              </a:rPr>
              <a:t>A temporary road will be constructed</a:t>
            </a:r>
          </a:p>
          <a:p>
            <a:pPr marL="0" indent="0">
              <a:buFontTx/>
              <a:buNone/>
            </a:pPr>
            <a:endParaRPr lang="en-US" dirty="0"/>
          </a:p>
        </p:txBody>
      </p:sp>
      <p:sp>
        <p:nvSpPr>
          <p:cNvPr id="4" name="Slide Number Placeholder 3">
            <a:extLst>
              <a:ext uri="{FF2B5EF4-FFF2-40B4-BE49-F238E27FC236}">
                <a16:creationId xmlns:a16="http://schemas.microsoft.com/office/drawing/2014/main" id="{19641B35-75F9-069A-52A5-A7E811FE1B18}"/>
              </a:ext>
            </a:extLst>
          </p:cNvPr>
          <p:cNvSpPr>
            <a:spLocks noGrp="1"/>
          </p:cNvSpPr>
          <p:nvPr>
            <p:ph type="sldNum" sz="quarter" idx="5"/>
          </p:nvPr>
        </p:nvSpPr>
        <p:spPr/>
        <p:txBody>
          <a:bodyPr/>
          <a:lstStyle/>
          <a:p>
            <a:fld id="{5A4E1D6F-55CB-428E-8338-624CC761B0F0}" type="slidenum">
              <a:rPr lang="en-US" smtClean="0"/>
              <a:t>4</a:t>
            </a:fld>
            <a:endParaRPr lang="en-US"/>
          </a:p>
        </p:txBody>
      </p:sp>
    </p:spTree>
    <p:extLst>
      <p:ext uri="{BB962C8B-B14F-4D97-AF65-F5344CB8AC3E}">
        <p14:creationId xmlns:p14="http://schemas.microsoft.com/office/powerpoint/2010/main" val="823202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434DC-8FA9-E40B-1F57-DEF064FE95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F14936-86FD-95FF-0F59-3F0EE8DD10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8AA9C6-5A73-8A6C-99E3-E96510B106F9}"/>
              </a:ext>
            </a:extLst>
          </p:cNvPr>
          <p:cNvSpPr>
            <a:spLocks noGrp="1"/>
          </p:cNvSpPr>
          <p:nvPr>
            <p:ph type="body" idx="1"/>
          </p:nvPr>
        </p:nvSpPr>
        <p:spPr/>
        <p:txBody>
          <a:bodyPr/>
          <a:lstStyle/>
          <a:p>
            <a:r>
              <a:rPr lang="en-US" dirty="0"/>
              <a:t>Speaker- Mick</a:t>
            </a:r>
          </a:p>
          <a:p>
            <a:endParaRPr lang="en-US" dirty="0"/>
          </a:p>
          <a:p>
            <a:pPr marL="171450" indent="-171450">
              <a:buFontTx/>
              <a:buChar char="-"/>
            </a:pPr>
            <a:r>
              <a:rPr lang="en-US" dirty="0"/>
              <a:t>We have heard feedback about how the detour would impact your community</a:t>
            </a:r>
          </a:p>
          <a:p>
            <a:pPr marL="171450" indent="-171450">
              <a:buFontTx/>
              <a:buChar char="-"/>
            </a:pPr>
            <a:r>
              <a:rPr lang="en-US" dirty="0"/>
              <a:t>We are accommodating all directions now</a:t>
            </a:r>
          </a:p>
          <a:p>
            <a:pPr marL="171450" indent="-171450">
              <a:buFontTx/>
              <a:buChar char="-"/>
            </a:pPr>
            <a:r>
              <a:rPr lang="en-US" dirty="0">
                <a:latin typeface="Roboto" panose="02000000000000000000" pitchFamily="2" charset="0"/>
                <a:ea typeface="Roboto" panose="02000000000000000000" pitchFamily="2" charset="0"/>
              </a:rPr>
              <a:t>The proposed detour is no longer a part of this project</a:t>
            </a:r>
          </a:p>
          <a:p>
            <a:pPr marL="171450" indent="-171450">
              <a:buFontTx/>
              <a:buChar char="-"/>
            </a:pPr>
            <a:r>
              <a:rPr lang="en-US" dirty="0">
                <a:latin typeface="Roboto" panose="02000000000000000000" pitchFamily="2" charset="0"/>
                <a:ea typeface="Roboto" panose="02000000000000000000" pitchFamily="2" charset="0"/>
              </a:rPr>
              <a:t>The project will be constructed under traffic</a:t>
            </a:r>
            <a:endParaRPr lang="en-US" dirty="0"/>
          </a:p>
          <a:p>
            <a:pPr marL="171450" indent="-171450">
              <a:buFontTx/>
              <a:buChar char="-"/>
            </a:pPr>
            <a:r>
              <a:rPr lang="en-US" dirty="0"/>
              <a:t>The intersections we are creating will be all-stop controlled</a:t>
            </a:r>
            <a:endParaRPr lang="en-US" dirty="0">
              <a:latin typeface="+mn-lt"/>
              <a:ea typeface="+mn-ea"/>
            </a:endParaRPr>
          </a:p>
          <a:p>
            <a:pPr marL="171450" indent="-171450">
              <a:buFontTx/>
              <a:buChar char="-"/>
            </a:pPr>
            <a:r>
              <a:rPr lang="en-US" dirty="0">
                <a:latin typeface="Roboto" panose="02000000000000000000" pitchFamily="2" charset="0"/>
                <a:ea typeface="Roboto" panose="02000000000000000000" pitchFamily="2" charset="0"/>
              </a:rPr>
              <a:t>A temporary road will be constructed</a:t>
            </a:r>
          </a:p>
          <a:p>
            <a:pPr marL="0" indent="0">
              <a:buFontTx/>
              <a:buNone/>
            </a:pPr>
            <a:endParaRPr lang="en-US" dirty="0"/>
          </a:p>
        </p:txBody>
      </p:sp>
      <p:sp>
        <p:nvSpPr>
          <p:cNvPr id="4" name="Slide Number Placeholder 3">
            <a:extLst>
              <a:ext uri="{FF2B5EF4-FFF2-40B4-BE49-F238E27FC236}">
                <a16:creationId xmlns:a16="http://schemas.microsoft.com/office/drawing/2014/main" id="{5FDEBD1D-24EF-862B-8F32-B5B694AB5B50}"/>
              </a:ext>
            </a:extLst>
          </p:cNvPr>
          <p:cNvSpPr>
            <a:spLocks noGrp="1"/>
          </p:cNvSpPr>
          <p:nvPr>
            <p:ph type="sldNum" sz="quarter" idx="5"/>
          </p:nvPr>
        </p:nvSpPr>
        <p:spPr/>
        <p:txBody>
          <a:bodyPr/>
          <a:lstStyle/>
          <a:p>
            <a:fld id="{5A4E1D6F-55CB-428E-8338-624CC761B0F0}" type="slidenum">
              <a:rPr lang="en-US" smtClean="0"/>
              <a:t>5</a:t>
            </a:fld>
            <a:endParaRPr lang="en-US"/>
          </a:p>
        </p:txBody>
      </p:sp>
    </p:spTree>
    <p:extLst>
      <p:ext uri="{BB962C8B-B14F-4D97-AF65-F5344CB8AC3E}">
        <p14:creationId xmlns:p14="http://schemas.microsoft.com/office/powerpoint/2010/main" val="956238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5FCFE-ABDF-230A-6612-0FD3562227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94837B-E9A9-F291-1142-ADCF35F42B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548AD1-5BFC-0593-4BBA-6C30EFF8164D}"/>
              </a:ext>
            </a:extLst>
          </p:cNvPr>
          <p:cNvSpPr>
            <a:spLocks noGrp="1"/>
          </p:cNvSpPr>
          <p:nvPr>
            <p:ph type="body" idx="1"/>
          </p:nvPr>
        </p:nvSpPr>
        <p:spPr/>
        <p:txBody>
          <a:bodyPr/>
          <a:lstStyle/>
          <a:p>
            <a:r>
              <a:rPr lang="en-US" dirty="0"/>
              <a:t>Speaker- Mick</a:t>
            </a:r>
          </a:p>
          <a:p>
            <a:endParaRPr lang="en-US" dirty="0"/>
          </a:p>
          <a:p>
            <a:r>
              <a:rPr lang="en-US" dirty="0"/>
              <a:t>The goal of this project is really centered around safety, specifically reducing how often crashes happen and how severe they are.</a:t>
            </a:r>
          </a:p>
          <a:p>
            <a:endParaRPr lang="en-US" dirty="0"/>
          </a:p>
          <a:p>
            <a:r>
              <a:rPr lang="en-US" dirty="0"/>
              <a:t>We also want to make travel through this area more reliable, so people can expect a more consistent experience when driving here.</a:t>
            </a:r>
          </a:p>
          <a:p>
            <a:endParaRPr lang="en-US" dirty="0"/>
          </a:p>
          <a:p>
            <a:r>
              <a:rPr lang="en-US" dirty="0"/>
              <a:t>Overall, it’s about maintaining mobility and making sure traffic continues to move efficiently for everyone who uses this corridor.</a:t>
            </a:r>
          </a:p>
          <a:p>
            <a:endParaRPr lang="en-US" dirty="0"/>
          </a:p>
          <a:p>
            <a:r>
              <a:rPr lang="en-US" dirty="0"/>
              <a:t>When we look at this location, we’re seeing consistent crash patterns that point to ongoing safety concerns. These aren’t just one-time incidents, there are clear trends in the data.</a:t>
            </a:r>
          </a:p>
          <a:p>
            <a:endParaRPr lang="en-US" dirty="0"/>
          </a:p>
          <a:p>
            <a:r>
              <a:rPr lang="en-US" dirty="0"/>
              <a:t>Our safety and traffic teams, along with District 3, have taken a close look at that data to fully understand what’s happening here. Based on that analysis, this intersection meets the criteria for improvements to help address those crash patterns and improve overall conditions.</a:t>
            </a:r>
          </a:p>
          <a:p>
            <a:endParaRPr lang="en-US" dirty="0"/>
          </a:p>
        </p:txBody>
      </p:sp>
      <p:sp>
        <p:nvSpPr>
          <p:cNvPr id="4" name="Slide Number Placeholder 3">
            <a:extLst>
              <a:ext uri="{FF2B5EF4-FFF2-40B4-BE49-F238E27FC236}">
                <a16:creationId xmlns:a16="http://schemas.microsoft.com/office/drawing/2014/main" id="{FC33F3D3-EFFC-974A-DEC0-B9D8A5F8EB85}"/>
              </a:ext>
            </a:extLst>
          </p:cNvPr>
          <p:cNvSpPr>
            <a:spLocks noGrp="1"/>
          </p:cNvSpPr>
          <p:nvPr>
            <p:ph type="sldNum" sz="quarter" idx="5"/>
          </p:nvPr>
        </p:nvSpPr>
        <p:spPr/>
        <p:txBody>
          <a:bodyPr/>
          <a:lstStyle/>
          <a:p>
            <a:fld id="{5A4E1D6F-55CB-428E-8338-624CC761B0F0}" type="slidenum">
              <a:rPr lang="en-US" smtClean="0"/>
              <a:t>6</a:t>
            </a:fld>
            <a:endParaRPr lang="en-US"/>
          </a:p>
        </p:txBody>
      </p:sp>
    </p:spTree>
    <p:extLst>
      <p:ext uri="{BB962C8B-B14F-4D97-AF65-F5344CB8AC3E}">
        <p14:creationId xmlns:p14="http://schemas.microsoft.com/office/powerpoint/2010/main" val="3554161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Mick</a:t>
            </a:r>
          </a:p>
          <a:p>
            <a:endParaRPr lang="en-US" dirty="0"/>
          </a:p>
          <a:p>
            <a:r>
              <a:rPr lang="en-US" dirty="0"/>
              <a:t>This intersection has had 15 crashes over the past 10 years, including three that were fatal.</a:t>
            </a:r>
            <a:br>
              <a:rPr lang="en-US" dirty="0"/>
            </a:br>
            <a:endParaRPr lang="en-US" dirty="0"/>
          </a:p>
          <a:p>
            <a:r>
              <a:rPr lang="en-US" dirty="0"/>
              <a:t>Most of these were angle crashes or T-bone crashes, which tend to be some of the most serious.  </a:t>
            </a:r>
          </a:p>
          <a:p>
            <a:endParaRPr lang="en-US" dirty="0"/>
          </a:p>
          <a:p>
            <a:r>
              <a:rPr lang="en-US" dirty="0"/>
              <a:t>They often happen when drivers try to cross fast-moving traffic.</a:t>
            </a:r>
          </a:p>
          <a:p>
            <a:endParaRPr lang="en-US" dirty="0"/>
          </a:p>
          <a:p>
            <a:r>
              <a:rPr lang="en-US" dirty="0"/>
              <a:t>With support from federal safety funding, we have an opportunity to make this intersection safer by building a roundabout—a proven solution that’s worked well at similar locations across the state.</a:t>
            </a:r>
          </a:p>
          <a:p>
            <a:endParaRPr lang="en-US" dirty="0"/>
          </a:p>
        </p:txBody>
      </p:sp>
      <p:sp>
        <p:nvSpPr>
          <p:cNvPr id="4" name="Slide Number Placeholder 3"/>
          <p:cNvSpPr>
            <a:spLocks noGrp="1"/>
          </p:cNvSpPr>
          <p:nvPr>
            <p:ph type="sldNum" sz="quarter" idx="5"/>
          </p:nvPr>
        </p:nvSpPr>
        <p:spPr/>
        <p:txBody>
          <a:bodyPr/>
          <a:lstStyle/>
          <a:p>
            <a:fld id="{5A4E1D6F-55CB-428E-8338-624CC761B0F0}" type="slidenum">
              <a:rPr lang="en-US" smtClean="0"/>
              <a:t>7</a:t>
            </a:fld>
            <a:endParaRPr lang="en-US"/>
          </a:p>
        </p:txBody>
      </p:sp>
    </p:spTree>
    <p:extLst>
      <p:ext uri="{BB962C8B-B14F-4D97-AF65-F5344CB8AC3E}">
        <p14:creationId xmlns:p14="http://schemas.microsoft.com/office/powerpoint/2010/main" val="4156082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F17AC-2AB3-C7D6-5122-B3151081C1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40EC80-39B0-F8D9-25F5-A3E9EF7893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FAB86F-367D-23D3-F0E4-4851E375E508}"/>
              </a:ext>
            </a:extLst>
          </p:cNvPr>
          <p:cNvSpPr>
            <a:spLocks noGrp="1"/>
          </p:cNvSpPr>
          <p:nvPr>
            <p:ph type="body" idx="1"/>
          </p:nvPr>
        </p:nvSpPr>
        <p:spPr/>
        <p:txBody>
          <a:bodyPr/>
          <a:lstStyle/>
          <a:p>
            <a:r>
              <a:rPr lang="en-US" dirty="0"/>
              <a:t>Speaker- Mick</a:t>
            </a:r>
          </a:p>
          <a:p>
            <a:endParaRPr lang="en-US" dirty="0"/>
          </a:p>
          <a:p>
            <a:r>
              <a:rPr lang="en-US" dirty="0"/>
              <a:t>These are three intersections with a similar crash history as US-81 &amp; N-12.  </a:t>
            </a:r>
          </a:p>
          <a:p>
            <a:endParaRPr lang="en-US" dirty="0"/>
          </a:p>
          <a:p>
            <a:r>
              <a:rPr lang="en-US" dirty="0"/>
              <a:t>NDOT’s most recent single-lane roundabout project at N-31 and N-36 had 4 serious crashes in 5 years.  In the 5 years since the roundabout has been in place, they’ve had zero.  </a:t>
            </a:r>
          </a:p>
          <a:p>
            <a:endParaRPr lang="en-US" dirty="0"/>
          </a:p>
          <a:p>
            <a:r>
              <a:rPr lang="en-US" dirty="0"/>
              <a:t>We’ve seen reductions in total crashes at all these locations too.</a:t>
            </a:r>
          </a:p>
        </p:txBody>
      </p:sp>
      <p:sp>
        <p:nvSpPr>
          <p:cNvPr id="4" name="Slide Number Placeholder 3">
            <a:extLst>
              <a:ext uri="{FF2B5EF4-FFF2-40B4-BE49-F238E27FC236}">
                <a16:creationId xmlns:a16="http://schemas.microsoft.com/office/drawing/2014/main" id="{564C7E0F-7A44-70C3-C316-8D35512919F2}"/>
              </a:ext>
            </a:extLst>
          </p:cNvPr>
          <p:cNvSpPr>
            <a:spLocks noGrp="1"/>
          </p:cNvSpPr>
          <p:nvPr>
            <p:ph type="sldNum" sz="quarter" idx="5"/>
          </p:nvPr>
        </p:nvSpPr>
        <p:spPr/>
        <p:txBody>
          <a:bodyPr/>
          <a:lstStyle/>
          <a:p>
            <a:fld id="{5A4E1D6F-55CB-428E-8338-624CC761B0F0}" type="slidenum">
              <a:rPr lang="en-US" smtClean="0"/>
              <a:t>8</a:t>
            </a:fld>
            <a:endParaRPr lang="en-US"/>
          </a:p>
        </p:txBody>
      </p:sp>
    </p:spTree>
    <p:extLst>
      <p:ext uri="{BB962C8B-B14F-4D97-AF65-F5344CB8AC3E}">
        <p14:creationId xmlns:p14="http://schemas.microsoft.com/office/powerpoint/2010/main" val="2478655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8B46F-B655-44B8-81EF-9C4DC56E0A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FA33B-384D-9A6F-316C-804104D67B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14384D-E9D8-10A6-37DA-70C39DC93C52}"/>
              </a:ext>
            </a:extLst>
          </p:cNvPr>
          <p:cNvSpPr>
            <a:spLocks noGrp="1"/>
          </p:cNvSpPr>
          <p:nvPr>
            <p:ph type="body" idx="1"/>
          </p:nvPr>
        </p:nvSpPr>
        <p:spPr/>
        <p:txBody>
          <a:bodyPr/>
          <a:lstStyle/>
          <a:p>
            <a:r>
              <a:rPr lang="en-US" dirty="0"/>
              <a:t>Speaker- Mick</a:t>
            </a:r>
          </a:p>
          <a:p>
            <a:endParaRPr lang="en-US" dirty="0"/>
          </a:p>
          <a:p>
            <a:r>
              <a:rPr lang="en-US" dirty="0"/>
              <a:t>As mentioned, 73% of crashes at this location are from the side.  A roundabout will help reduce those by:</a:t>
            </a:r>
          </a:p>
          <a:p>
            <a:pPr marL="173422" indent="-173422">
              <a:buFont typeface="Arial" panose="020B0604020202020204" pitchFamily="34" charset="0"/>
              <a:buChar char="•"/>
            </a:pPr>
            <a:r>
              <a:rPr lang="en-US" dirty="0"/>
              <a:t>Reducing speed to 20mph</a:t>
            </a:r>
          </a:p>
          <a:p>
            <a:pPr marL="173422" indent="-173422">
              <a:buFont typeface="Arial" panose="020B0604020202020204" pitchFamily="34" charset="0"/>
              <a:buChar char="•"/>
            </a:pPr>
            <a:r>
              <a:rPr lang="en-US" dirty="0"/>
              <a:t>Eliminates crossing conflicts – or places where you can hit other cars.</a:t>
            </a:r>
          </a:p>
          <a:p>
            <a:pPr marL="173422" indent="-173422">
              <a:buFont typeface="Arial" panose="020B0604020202020204" pitchFamily="34" charset="0"/>
              <a:buChar char="•"/>
            </a:pPr>
            <a:r>
              <a:rPr lang="en-US" dirty="0"/>
              <a:t>Converts severe crashes into reduced angle, low-speed events</a:t>
            </a:r>
          </a:p>
          <a:p>
            <a:endParaRPr lang="en-US" dirty="0"/>
          </a:p>
          <a:p>
            <a:r>
              <a:rPr lang="en-US" dirty="0"/>
              <a:t>Once traffic speeds are reduced and crossing conflicts are removed, the severity of crashes drops dramatically</a:t>
            </a:r>
          </a:p>
          <a:p>
            <a:endParaRPr lang="en-US" dirty="0"/>
          </a:p>
        </p:txBody>
      </p:sp>
      <p:sp>
        <p:nvSpPr>
          <p:cNvPr id="4" name="Slide Number Placeholder 3">
            <a:extLst>
              <a:ext uri="{FF2B5EF4-FFF2-40B4-BE49-F238E27FC236}">
                <a16:creationId xmlns:a16="http://schemas.microsoft.com/office/drawing/2014/main" id="{CE8D7D83-C8B2-12CB-B517-86BA6E5853B0}"/>
              </a:ext>
            </a:extLst>
          </p:cNvPr>
          <p:cNvSpPr>
            <a:spLocks noGrp="1"/>
          </p:cNvSpPr>
          <p:nvPr>
            <p:ph type="sldNum" sz="quarter" idx="5"/>
          </p:nvPr>
        </p:nvSpPr>
        <p:spPr/>
        <p:txBody>
          <a:bodyPr/>
          <a:lstStyle/>
          <a:p>
            <a:fld id="{5A4E1D6F-55CB-428E-8338-624CC761B0F0}" type="slidenum">
              <a:rPr lang="en-US" smtClean="0"/>
              <a:t>9</a:t>
            </a:fld>
            <a:endParaRPr lang="en-US"/>
          </a:p>
        </p:txBody>
      </p:sp>
    </p:spTree>
    <p:extLst>
      <p:ext uri="{BB962C8B-B14F-4D97-AF65-F5344CB8AC3E}">
        <p14:creationId xmlns:p14="http://schemas.microsoft.com/office/powerpoint/2010/main" val="31887364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03945" y="4041577"/>
            <a:ext cx="3261695" cy="1309649"/>
          </a:xfrm>
          <a:prstGeom prst="rect">
            <a:avLst/>
          </a:prstGeom>
        </p:spPr>
      </p:pic>
      <p:sp>
        <p:nvSpPr>
          <p:cNvPr id="4" name="Rectangle 3"/>
          <p:cNvSpPr/>
          <p:nvPr userDrawn="1"/>
        </p:nvSpPr>
        <p:spPr>
          <a:xfrm>
            <a:off x="-174567" y="831274"/>
            <a:ext cx="12541134" cy="23109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71302" y="527405"/>
            <a:ext cx="11526982" cy="2387600"/>
          </a:xfrm>
        </p:spPr>
        <p:txBody>
          <a:bodyPr anchor="ctr"/>
          <a:lstStyle>
            <a:lvl1pPr algn="ctr">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1562793" y="2344487"/>
            <a:ext cx="9144000" cy="86422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24161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p:cNvSpPr txBox="1"/>
          <p:nvPr userDrawn="1"/>
        </p:nvSpPr>
        <p:spPr>
          <a:xfrm>
            <a:off x="11539499" y="6438446"/>
            <a:ext cx="583324" cy="369332"/>
          </a:xfrm>
          <a:prstGeom prst="rect">
            <a:avLst/>
          </a:prstGeom>
          <a:noFill/>
        </p:spPr>
        <p:txBody>
          <a:bodyPr wrap="square" rtlCol="0">
            <a:spAutoFit/>
          </a:bodyPr>
          <a:lstStyle/>
          <a:p>
            <a:fld id="{D5789DE5-9DB6-4164-A686-270F5E0DD55F}" type="slidenum">
              <a:rPr lang="en-US" smtClean="0">
                <a:solidFill>
                  <a:schemeClr val="bg1"/>
                </a:solidFill>
                <a:latin typeface="Montserrat" panose="02000505000000020004" pitchFamily="2" charset="0"/>
              </a:rPr>
              <a:t>‹#›</a:t>
            </a:fld>
            <a:endParaRPr lang="en-US">
              <a:solidFill>
                <a:schemeClr val="bg1"/>
              </a:solidFill>
              <a:latin typeface="Montserrat" panose="02000505000000020004" pitchFamily="2" charset="0"/>
            </a:endParaRPr>
          </a:p>
        </p:txBody>
      </p:sp>
    </p:spTree>
    <p:extLst>
      <p:ext uri="{BB962C8B-B14F-4D97-AF65-F5344CB8AC3E}">
        <p14:creationId xmlns:p14="http://schemas.microsoft.com/office/powerpoint/2010/main" val="3899709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p:cNvSpPr txBox="1"/>
          <p:nvPr userDrawn="1"/>
        </p:nvSpPr>
        <p:spPr>
          <a:xfrm>
            <a:off x="11539499" y="6438446"/>
            <a:ext cx="583324" cy="369332"/>
          </a:xfrm>
          <a:prstGeom prst="rect">
            <a:avLst/>
          </a:prstGeom>
          <a:noFill/>
        </p:spPr>
        <p:txBody>
          <a:bodyPr wrap="square" rtlCol="0">
            <a:spAutoFit/>
          </a:bodyPr>
          <a:lstStyle/>
          <a:p>
            <a:fld id="{D5789DE5-9DB6-4164-A686-270F5E0DD55F}" type="slidenum">
              <a:rPr lang="en-US" smtClean="0">
                <a:solidFill>
                  <a:schemeClr val="bg1"/>
                </a:solidFill>
                <a:latin typeface="Montserrat" panose="02000505000000020004" pitchFamily="2" charset="0"/>
              </a:rPr>
              <a:t>‹#›</a:t>
            </a:fld>
            <a:endParaRPr lang="en-US">
              <a:solidFill>
                <a:schemeClr val="bg1"/>
              </a:solidFill>
              <a:latin typeface="Montserrat" panose="02000505000000020004" pitchFamily="2" charset="0"/>
            </a:endParaRPr>
          </a:p>
        </p:txBody>
      </p:sp>
    </p:spTree>
    <p:extLst>
      <p:ext uri="{BB962C8B-B14F-4D97-AF65-F5344CB8AC3E}">
        <p14:creationId xmlns:p14="http://schemas.microsoft.com/office/powerpoint/2010/main" val="1266709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11539499" y="6438446"/>
            <a:ext cx="583324" cy="369332"/>
          </a:xfrm>
          <a:prstGeom prst="rect">
            <a:avLst/>
          </a:prstGeom>
          <a:noFill/>
        </p:spPr>
        <p:txBody>
          <a:bodyPr wrap="square" rtlCol="0">
            <a:spAutoFit/>
          </a:bodyPr>
          <a:lstStyle/>
          <a:p>
            <a:fld id="{D5789DE5-9DB6-4164-A686-270F5E0DD55F}" type="slidenum">
              <a:rPr lang="en-US" smtClean="0">
                <a:solidFill>
                  <a:schemeClr val="bg1"/>
                </a:solidFill>
                <a:latin typeface="Montserrat" panose="02000505000000020004" pitchFamily="2" charset="0"/>
              </a:rPr>
              <a:t>‹#›</a:t>
            </a:fld>
            <a:endParaRPr lang="en-US">
              <a:solidFill>
                <a:schemeClr val="bg1"/>
              </a:solidFill>
              <a:latin typeface="Montserrat" panose="02000505000000020004" pitchFamily="2" charset="0"/>
            </a:endParaRPr>
          </a:p>
        </p:txBody>
      </p:sp>
    </p:spTree>
    <p:extLst>
      <p:ext uri="{BB962C8B-B14F-4D97-AF65-F5344CB8AC3E}">
        <p14:creationId xmlns:p14="http://schemas.microsoft.com/office/powerpoint/2010/main" val="3327240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60259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11539499" y="6438446"/>
            <a:ext cx="583324" cy="369332"/>
          </a:xfrm>
          <a:prstGeom prst="rect">
            <a:avLst/>
          </a:prstGeom>
          <a:noFill/>
        </p:spPr>
        <p:txBody>
          <a:bodyPr wrap="square" rtlCol="0">
            <a:spAutoFit/>
          </a:bodyPr>
          <a:lstStyle/>
          <a:p>
            <a:fld id="{D5789DE5-9DB6-4164-A686-270F5E0DD55F}" type="slidenum">
              <a:rPr lang="en-US" smtClean="0">
                <a:solidFill>
                  <a:schemeClr val="bg1"/>
                </a:solidFill>
                <a:latin typeface="Montserrat" panose="02000505000000020004" pitchFamily="2" charset="0"/>
              </a:rPr>
              <a:t>‹#›</a:t>
            </a:fld>
            <a:endParaRPr lang="en-US">
              <a:solidFill>
                <a:schemeClr val="bg1"/>
              </a:solidFill>
              <a:latin typeface="Montserrat" panose="02000505000000020004" pitchFamily="2" charset="0"/>
            </a:endParaRPr>
          </a:p>
        </p:txBody>
      </p:sp>
    </p:spTree>
    <p:extLst>
      <p:ext uri="{BB962C8B-B14F-4D97-AF65-F5344CB8AC3E}">
        <p14:creationId xmlns:p14="http://schemas.microsoft.com/office/powerpoint/2010/main" val="3609255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userDrawn="1"/>
        </p:nvSpPr>
        <p:spPr>
          <a:xfrm>
            <a:off x="11539499" y="6438446"/>
            <a:ext cx="583324" cy="369332"/>
          </a:xfrm>
          <a:prstGeom prst="rect">
            <a:avLst/>
          </a:prstGeom>
          <a:noFill/>
        </p:spPr>
        <p:txBody>
          <a:bodyPr wrap="square" rtlCol="0">
            <a:spAutoFit/>
          </a:bodyPr>
          <a:lstStyle/>
          <a:p>
            <a:fld id="{D5789DE5-9DB6-4164-A686-270F5E0DD55F}" type="slidenum">
              <a:rPr lang="en-US" smtClean="0">
                <a:solidFill>
                  <a:schemeClr val="bg1"/>
                </a:solidFill>
                <a:latin typeface="Montserrat" panose="02000505000000020004" pitchFamily="2" charset="0"/>
              </a:rPr>
              <a:t>‹#›</a:t>
            </a:fld>
            <a:endParaRPr lang="en-US">
              <a:solidFill>
                <a:schemeClr val="bg1"/>
              </a:solidFill>
              <a:latin typeface="Montserrat" panose="02000505000000020004" pitchFamily="2" charset="0"/>
            </a:endParaRPr>
          </a:p>
        </p:txBody>
      </p:sp>
    </p:spTree>
    <p:extLst>
      <p:ext uri="{BB962C8B-B14F-4D97-AF65-F5344CB8AC3E}">
        <p14:creationId xmlns:p14="http://schemas.microsoft.com/office/powerpoint/2010/main" val="3290645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Box 2"/>
          <p:cNvSpPr txBox="1"/>
          <p:nvPr userDrawn="1"/>
        </p:nvSpPr>
        <p:spPr>
          <a:xfrm>
            <a:off x="11539499" y="6438446"/>
            <a:ext cx="583324" cy="369332"/>
          </a:xfrm>
          <a:prstGeom prst="rect">
            <a:avLst/>
          </a:prstGeom>
          <a:noFill/>
        </p:spPr>
        <p:txBody>
          <a:bodyPr wrap="square" rtlCol="0">
            <a:spAutoFit/>
          </a:bodyPr>
          <a:lstStyle/>
          <a:p>
            <a:fld id="{D5789DE5-9DB6-4164-A686-270F5E0DD55F}" type="slidenum">
              <a:rPr lang="en-US" smtClean="0">
                <a:solidFill>
                  <a:schemeClr val="bg1"/>
                </a:solidFill>
                <a:latin typeface="Montserrat" panose="02000505000000020004" pitchFamily="2" charset="0"/>
              </a:rPr>
              <a:t>‹#›</a:t>
            </a:fld>
            <a:endParaRPr lang="en-US">
              <a:solidFill>
                <a:schemeClr val="bg1"/>
              </a:solidFill>
              <a:latin typeface="Montserrat" panose="02000505000000020004" pitchFamily="2" charset="0"/>
            </a:endParaRPr>
          </a:p>
        </p:txBody>
      </p:sp>
    </p:spTree>
    <p:extLst>
      <p:ext uri="{BB962C8B-B14F-4D97-AF65-F5344CB8AC3E}">
        <p14:creationId xmlns:p14="http://schemas.microsoft.com/office/powerpoint/2010/main" val="3337169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p:cNvSpPr txBox="1"/>
          <p:nvPr userDrawn="1"/>
        </p:nvSpPr>
        <p:spPr>
          <a:xfrm>
            <a:off x="11539499" y="6438446"/>
            <a:ext cx="583324" cy="369332"/>
          </a:xfrm>
          <a:prstGeom prst="rect">
            <a:avLst/>
          </a:prstGeom>
          <a:noFill/>
        </p:spPr>
        <p:txBody>
          <a:bodyPr wrap="square" rtlCol="0">
            <a:spAutoFit/>
          </a:bodyPr>
          <a:lstStyle/>
          <a:p>
            <a:fld id="{D5789DE5-9DB6-4164-A686-270F5E0DD55F}" type="slidenum">
              <a:rPr lang="en-US" smtClean="0">
                <a:solidFill>
                  <a:schemeClr val="bg1"/>
                </a:solidFill>
                <a:latin typeface="Montserrat" panose="02000505000000020004" pitchFamily="2" charset="0"/>
              </a:rPr>
              <a:t>‹#›</a:t>
            </a:fld>
            <a:endParaRPr lang="en-US">
              <a:solidFill>
                <a:schemeClr val="bg1"/>
              </a:solidFill>
              <a:latin typeface="Montserrat" panose="02000505000000020004" pitchFamily="2" charset="0"/>
            </a:endParaRPr>
          </a:p>
        </p:txBody>
      </p:sp>
    </p:spTree>
    <p:extLst>
      <p:ext uri="{BB962C8B-B14F-4D97-AF65-F5344CB8AC3E}">
        <p14:creationId xmlns:p14="http://schemas.microsoft.com/office/powerpoint/2010/main" val="1222719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11539499" y="6438446"/>
            <a:ext cx="583324" cy="369332"/>
          </a:xfrm>
          <a:prstGeom prst="rect">
            <a:avLst/>
          </a:prstGeom>
          <a:noFill/>
        </p:spPr>
        <p:txBody>
          <a:bodyPr wrap="square" rtlCol="0">
            <a:spAutoFit/>
          </a:bodyPr>
          <a:lstStyle/>
          <a:p>
            <a:fld id="{D5789DE5-9DB6-4164-A686-270F5E0DD55F}" type="slidenum">
              <a:rPr lang="en-US" smtClean="0">
                <a:solidFill>
                  <a:schemeClr val="bg1"/>
                </a:solidFill>
                <a:latin typeface="Montserrat" panose="02000505000000020004" pitchFamily="2" charset="0"/>
              </a:rPr>
              <a:t>‹#›</a:t>
            </a:fld>
            <a:endParaRPr lang="en-US">
              <a:solidFill>
                <a:schemeClr val="bg1"/>
              </a:solidFill>
              <a:latin typeface="Montserrat" panose="02000505000000020004" pitchFamily="2" charset="0"/>
            </a:endParaRPr>
          </a:p>
        </p:txBody>
      </p:sp>
    </p:spTree>
    <p:extLst>
      <p:ext uri="{BB962C8B-B14F-4D97-AF65-F5344CB8AC3E}">
        <p14:creationId xmlns:p14="http://schemas.microsoft.com/office/powerpoint/2010/main" val="915740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11539499" y="6438446"/>
            <a:ext cx="583324" cy="369332"/>
          </a:xfrm>
          <a:prstGeom prst="rect">
            <a:avLst/>
          </a:prstGeom>
          <a:noFill/>
        </p:spPr>
        <p:txBody>
          <a:bodyPr wrap="square" rtlCol="0">
            <a:spAutoFit/>
          </a:bodyPr>
          <a:lstStyle/>
          <a:p>
            <a:fld id="{D5789DE5-9DB6-4164-A686-270F5E0DD55F}" type="slidenum">
              <a:rPr lang="en-US" smtClean="0">
                <a:solidFill>
                  <a:schemeClr val="bg1"/>
                </a:solidFill>
                <a:latin typeface="Montserrat" panose="02000505000000020004" pitchFamily="2" charset="0"/>
              </a:rPr>
              <a:t>‹#›</a:t>
            </a:fld>
            <a:endParaRPr lang="en-US">
              <a:solidFill>
                <a:schemeClr val="bg1"/>
              </a:solidFill>
              <a:latin typeface="Montserrat" panose="02000505000000020004" pitchFamily="2" charset="0"/>
            </a:endParaRPr>
          </a:p>
        </p:txBody>
      </p:sp>
    </p:spTree>
    <p:extLst>
      <p:ext uri="{BB962C8B-B14F-4D97-AF65-F5344CB8AC3E}">
        <p14:creationId xmlns:p14="http://schemas.microsoft.com/office/powerpoint/2010/main" val="2766456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8960" y="195442"/>
            <a:ext cx="11774079"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08959" y="1687398"/>
            <a:ext cx="11774079" cy="44895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80427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2509" y="821094"/>
            <a:ext cx="11526982" cy="1968760"/>
          </a:xfrm>
        </p:spPr>
        <p:txBody>
          <a:bodyPr>
            <a:normAutofit/>
          </a:bodyPr>
          <a:lstStyle/>
          <a:p>
            <a:pPr>
              <a:lnSpc>
                <a:spcPts val="5200"/>
              </a:lnSpc>
            </a:pPr>
            <a:r>
              <a:rPr lang="en-US" sz="4800" dirty="0">
                <a:latin typeface="Montserrat" panose="00000500000000000000" pitchFamily="2" charset="0"/>
              </a:rPr>
              <a:t>Jct. US-81/N-12</a:t>
            </a:r>
            <a:br>
              <a:rPr lang="en-US" sz="4800" dirty="0">
                <a:latin typeface="Montserrat" panose="00000500000000000000" pitchFamily="2" charset="0"/>
              </a:rPr>
            </a:br>
            <a:r>
              <a:rPr lang="en-US" sz="4800" dirty="0">
                <a:latin typeface="Montserrat" panose="00000500000000000000" pitchFamily="2" charset="0"/>
              </a:rPr>
              <a:t>Safety Improvement Project</a:t>
            </a:r>
          </a:p>
        </p:txBody>
      </p:sp>
      <p:sp>
        <p:nvSpPr>
          <p:cNvPr id="3" name="Subtitle 2"/>
          <p:cNvSpPr>
            <a:spLocks noGrp="1"/>
          </p:cNvSpPr>
          <p:nvPr>
            <p:ph type="subTitle" idx="1"/>
          </p:nvPr>
        </p:nvSpPr>
        <p:spPr>
          <a:xfrm>
            <a:off x="1524000" y="2493774"/>
            <a:ext cx="9144000" cy="464028"/>
          </a:xfrm>
        </p:spPr>
        <p:txBody>
          <a:bodyPr>
            <a:normAutofit/>
          </a:bodyPr>
          <a:lstStyle/>
          <a:p>
            <a:r>
              <a:rPr lang="en-US" dirty="0">
                <a:latin typeface="Roboto" panose="02000000000000000000" pitchFamily="2" charset="0"/>
                <a:ea typeface="Roboto" panose="02000000000000000000" pitchFamily="2" charset="0"/>
              </a:rPr>
              <a:t>Community Engagement Event</a:t>
            </a:r>
          </a:p>
        </p:txBody>
      </p:sp>
    </p:spTree>
    <p:extLst>
      <p:ext uri="{BB962C8B-B14F-4D97-AF65-F5344CB8AC3E}">
        <p14:creationId xmlns:p14="http://schemas.microsoft.com/office/powerpoint/2010/main" val="2291349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CF678-4DEB-D420-01E6-87B2859D3A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2D1BE9-CE9D-A1EC-F7D6-BDD4D1DA00D6}"/>
              </a:ext>
            </a:extLst>
          </p:cNvPr>
          <p:cNvSpPr>
            <a:spLocks noGrp="1"/>
          </p:cNvSpPr>
          <p:nvPr>
            <p:ph type="title"/>
          </p:nvPr>
        </p:nvSpPr>
        <p:spPr>
          <a:xfrm>
            <a:off x="326571" y="195443"/>
            <a:ext cx="11538858" cy="1061311"/>
          </a:xfrm>
        </p:spPr>
        <p:txBody>
          <a:bodyPr/>
          <a:lstStyle/>
          <a:p>
            <a:r>
              <a:rPr lang="en-US" dirty="0">
                <a:latin typeface="Montserrat" panose="00000500000000000000" pitchFamily="2" charset="0"/>
              </a:rPr>
              <a:t>What We’ve Heard</a:t>
            </a:r>
          </a:p>
        </p:txBody>
      </p:sp>
      <p:grpSp>
        <p:nvGrpSpPr>
          <p:cNvPr id="39" name="Group 38">
            <a:extLst>
              <a:ext uri="{FF2B5EF4-FFF2-40B4-BE49-F238E27FC236}">
                <a16:creationId xmlns:a16="http://schemas.microsoft.com/office/drawing/2014/main" id="{BE98CD78-0F4E-5B11-BF12-6BEE30674BEB}"/>
              </a:ext>
            </a:extLst>
          </p:cNvPr>
          <p:cNvGrpSpPr/>
          <p:nvPr/>
        </p:nvGrpSpPr>
        <p:grpSpPr>
          <a:xfrm>
            <a:off x="414919" y="1229388"/>
            <a:ext cx="3589530" cy="2202297"/>
            <a:chOff x="407596" y="1202021"/>
            <a:chExt cx="3589530" cy="2202297"/>
          </a:xfrm>
        </p:grpSpPr>
        <p:sp>
          <p:nvSpPr>
            <p:cNvPr id="12" name="Oval 11">
              <a:extLst>
                <a:ext uri="{FF2B5EF4-FFF2-40B4-BE49-F238E27FC236}">
                  <a16:creationId xmlns:a16="http://schemas.microsoft.com/office/drawing/2014/main" id="{A1E10862-8ADB-F9F4-49D5-75830F0A458D}"/>
                </a:ext>
              </a:extLst>
            </p:cNvPr>
            <p:cNvSpPr/>
            <p:nvPr/>
          </p:nvSpPr>
          <p:spPr>
            <a:xfrm>
              <a:off x="1629892" y="1202021"/>
              <a:ext cx="1144939" cy="1144939"/>
            </a:xfrm>
            <a:prstGeom prst="ellipse">
              <a:avLst/>
            </a:prstGeom>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DD2F13FF-6ECD-A4D1-B290-EDF983BA68FD}"/>
                </a:ext>
              </a:extLst>
            </p:cNvPr>
            <p:cNvGrpSpPr/>
            <p:nvPr/>
          </p:nvGrpSpPr>
          <p:grpSpPr>
            <a:xfrm>
              <a:off x="407596" y="1352163"/>
              <a:ext cx="3589530" cy="2052155"/>
              <a:chOff x="407596" y="1352163"/>
              <a:chExt cx="3589530" cy="2052155"/>
            </a:xfrm>
          </p:grpSpPr>
          <p:sp>
            <p:nvSpPr>
              <p:cNvPr id="4" name="Rectangle: Rounded Corners 3">
                <a:extLst>
                  <a:ext uri="{FF2B5EF4-FFF2-40B4-BE49-F238E27FC236}">
                    <a16:creationId xmlns:a16="http://schemas.microsoft.com/office/drawing/2014/main" id="{0484D9C3-2291-7DCB-70A2-11FC366F50E3}"/>
                  </a:ext>
                </a:extLst>
              </p:cNvPr>
              <p:cNvSpPr/>
              <p:nvPr/>
            </p:nvSpPr>
            <p:spPr>
              <a:xfrm>
                <a:off x="407596" y="1732677"/>
                <a:ext cx="3589530" cy="1671641"/>
              </a:xfrm>
              <a:prstGeom prst="roundRect">
                <a:avLst/>
              </a:prstGeom>
              <a:solidFill>
                <a:srgbClr val="006180">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tIns="365760" rtlCol="0" anchor="ctr"/>
              <a:lstStyle/>
              <a:p>
                <a:pPr marR="0" lvl="0" algn="ctr" defTabSz="914400" rtl="0" eaLnBrk="1" fontAlgn="auto" latinLnBrk="0" hangingPunct="1">
                  <a:lnSpc>
                    <a:spcPct val="100000"/>
                  </a:lnSpc>
                  <a:spcBef>
                    <a:spcPts val="100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rPr>
                  <a:t>Is this too </a:t>
                </a:r>
                <a:r>
                  <a:rPr kumimoji="0" lang="en-US" sz="2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rPr>
                  <a:t>expensive</a:t>
                </a:r>
                <a:r>
                  <a:rPr kumimoji="0" lang="en-US" sz="2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rPr>
                  <a:t>?</a:t>
                </a:r>
              </a:p>
            </p:txBody>
          </p:sp>
          <p:pic>
            <p:nvPicPr>
              <p:cNvPr id="19" name="Graphic 18" descr="Dollar with solid fill">
                <a:extLst>
                  <a:ext uri="{FF2B5EF4-FFF2-40B4-BE49-F238E27FC236}">
                    <a16:creationId xmlns:a16="http://schemas.microsoft.com/office/drawing/2014/main" id="{01E13DBD-85E5-5F14-8BA0-C7C2A752672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789311" y="1352163"/>
                <a:ext cx="821988" cy="821988"/>
              </a:xfrm>
              <a:prstGeom prst="rect">
                <a:avLst/>
              </a:prstGeom>
            </p:spPr>
          </p:pic>
        </p:grpSp>
      </p:grpSp>
      <p:grpSp>
        <p:nvGrpSpPr>
          <p:cNvPr id="38" name="Group 37">
            <a:extLst>
              <a:ext uri="{FF2B5EF4-FFF2-40B4-BE49-F238E27FC236}">
                <a16:creationId xmlns:a16="http://schemas.microsoft.com/office/drawing/2014/main" id="{AC17B43D-E1BC-F91F-935C-244E0CA60284}"/>
              </a:ext>
            </a:extLst>
          </p:cNvPr>
          <p:cNvGrpSpPr/>
          <p:nvPr/>
        </p:nvGrpSpPr>
        <p:grpSpPr>
          <a:xfrm>
            <a:off x="8185919" y="3588973"/>
            <a:ext cx="3589530" cy="2202297"/>
            <a:chOff x="4301236" y="1202021"/>
            <a:chExt cx="3589530" cy="2202297"/>
          </a:xfrm>
        </p:grpSpPr>
        <p:grpSp>
          <p:nvGrpSpPr>
            <p:cNvPr id="33" name="Group 32">
              <a:extLst>
                <a:ext uri="{FF2B5EF4-FFF2-40B4-BE49-F238E27FC236}">
                  <a16:creationId xmlns:a16="http://schemas.microsoft.com/office/drawing/2014/main" id="{30178A58-F933-E194-2168-EAC628128076}"/>
                </a:ext>
              </a:extLst>
            </p:cNvPr>
            <p:cNvGrpSpPr/>
            <p:nvPr/>
          </p:nvGrpSpPr>
          <p:grpSpPr>
            <a:xfrm>
              <a:off x="4301236" y="1202021"/>
              <a:ext cx="3589530" cy="2202297"/>
              <a:chOff x="4301236" y="1202021"/>
              <a:chExt cx="3589530" cy="2202297"/>
            </a:xfrm>
          </p:grpSpPr>
          <p:sp>
            <p:nvSpPr>
              <p:cNvPr id="5" name="Rectangle: Rounded Corners 4">
                <a:extLst>
                  <a:ext uri="{FF2B5EF4-FFF2-40B4-BE49-F238E27FC236}">
                    <a16:creationId xmlns:a16="http://schemas.microsoft.com/office/drawing/2014/main" id="{C8E9C13B-56CD-4081-A65E-3291EE5F3E3E}"/>
                  </a:ext>
                </a:extLst>
              </p:cNvPr>
              <p:cNvSpPr/>
              <p:nvPr/>
            </p:nvSpPr>
            <p:spPr>
              <a:xfrm>
                <a:off x="4301236" y="1732677"/>
                <a:ext cx="3589530" cy="1671641"/>
              </a:xfrm>
              <a:prstGeom prst="roundRect">
                <a:avLst/>
              </a:prstGeom>
              <a:solidFill>
                <a:srgbClr val="006180">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tIns="548640" rtlCol="0" anchor="ctr"/>
              <a:lstStyle/>
              <a:p>
                <a:pPr marR="0" lvl="0" algn="ctr" defTabSz="914400" rtl="0" eaLnBrk="1" fontAlgn="auto" latinLnBrk="0" hangingPunct="1">
                  <a:lnSpc>
                    <a:spcPts val="2500"/>
                  </a:lnSpc>
                  <a:spcBef>
                    <a:spcPts val="100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rPr>
                  <a:t>Will drivers be able to </a:t>
                </a:r>
                <a:r>
                  <a:rPr kumimoji="0" lang="en-US" sz="2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rPr>
                  <a:t>see and navigate </a:t>
                </a:r>
                <a:r>
                  <a:rPr kumimoji="0" lang="en-US" sz="2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rPr>
                  <a:t>it safely?</a:t>
                </a:r>
              </a:p>
            </p:txBody>
          </p:sp>
          <p:sp>
            <p:nvSpPr>
              <p:cNvPr id="16" name="Oval 15">
                <a:extLst>
                  <a:ext uri="{FF2B5EF4-FFF2-40B4-BE49-F238E27FC236}">
                    <a16:creationId xmlns:a16="http://schemas.microsoft.com/office/drawing/2014/main" id="{5B40A1B4-2932-BCD1-37D4-87BDEC125868}"/>
                  </a:ext>
                </a:extLst>
              </p:cNvPr>
              <p:cNvSpPr/>
              <p:nvPr/>
            </p:nvSpPr>
            <p:spPr>
              <a:xfrm>
                <a:off x="5523532" y="1202021"/>
                <a:ext cx="1144939" cy="1144939"/>
              </a:xfrm>
              <a:prstGeom prst="ellipse">
                <a:avLst/>
              </a:prstGeom>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Graphic 20" descr="Eye with solid fill">
              <a:extLst>
                <a:ext uri="{FF2B5EF4-FFF2-40B4-BE49-F238E27FC236}">
                  <a16:creationId xmlns:a16="http://schemas.microsoft.com/office/drawing/2014/main" id="{BE620F93-4722-DDE4-F257-84CB688F8B8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672063" y="1344940"/>
              <a:ext cx="847874" cy="847874"/>
            </a:xfrm>
            <a:prstGeom prst="rect">
              <a:avLst/>
            </a:prstGeom>
          </p:spPr>
        </p:pic>
      </p:grpSp>
      <p:grpSp>
        <p:nvGrpSpPr>
          <p:cNvPr id="37" name="Group 36">
            <a:extLst>
              <a:ext uri="{FF2B5EF4-FFF2-40B4-BE49-F238E27FC236}">
                <a16:creationId xmlns:a16="http://schemas.microsoft.com/office/drawing/2014/main" id="{9874B3D5-3D9D-EAED-AE9C-2D7EF5008B4A}"/>
              </a:ext>
            </a:extLst>
          </p:cNvPr>
          <p:cNvGrpSpPr/>
          <p:nvPr/>
        </p:nvGrpSpPr>
        <p:grpSpPr>
          <a:xfrm>
            <a:off x="8194876" y="1202021"/>
            <a:ext cx="3589530" cy="2202297"/>
            <a:chOff x="8194876" y="1202021"/>
            <a:chExt cx="3589530" cy="2202297"/>
          </a:xfrm>
        </p:grpSpPr>
        <p:grpSp>
          <p:nvGrpSpPr>
            <p:cNvPr id="34" name="Group 33">
              <a:extLst>
                <a:ext uri="{FF2B5EF4-FFF2-40B4-BE49-F238E27FC236}">
                  <a16:creationId xmlns:a16="http://schemas.microsoft.com/office/drawing/2014/main" id="{F2766F05-AD67-27F0-AEDE-6065256A59FA}"/>
                </a:ext>
              </a:extLst>
            </p:cNvPr>
            <p:cNvGrpSpPr/>
            <p:nvPr/>
          </p:nvGrpSpPr>
          <p:grpSpPr>
            <a:xfrm>
              <a:off x="8194876" y="1202021"/>
              <a:ext cx="3589530" cy="2202297"/>
              <a:chOff x="8194876" y="1202021"/>
              <a:chExt cx="3589530" cy="2202297"/>
            </a:xfrm>
          </p:grpSpPr>
          <p:sp>
            <p:nvSpPr>
              <p:cNvPr id="6" name="Rectangle: Rounded Corners 5">
                <a:extLst>
                  <a:ext uri="{FF2B5EF4-FFF2-40B4-BE49-F238E27FC236}">
                    <a16:creationId xmlns:a16="http://schemas.microsoft.com/office/drawing/2014/main" id="{43E12910-B70D-6CFF-2790-AEE02C7002D8}"/>
                  </a:ext>
                </a:extLst>
              </p:cNvPr>
              <p:cNvSpPr/>
              <p:nvPr/>
            </p:nvSpPr>
            <p:spPr>
              <a:xfrm>
                <a:off x="8194876" y="1732677"/>
                <a:ext cx="3589530" cy="1671641"/>
              </a:xfrm>
              <a:prstGeom prst="roundRect">
                <a:avLst/>
              </a:prstGeom>
              <a:solidFill>
                <a:srgbClr val="006180">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tIns="548640" rtlCol="0" anchor="ctr"/>
              <a:lstStyle/>
              <a:p>
                <a:pPr marR="0" lvl="0" algn="ctr" defTabSz="914400" rtl="0" eaLnBrk="1" fontAlgn="auto" latinLnBrk="0" hangingPunct="1">
                  <a:lnSpc>
                    <a:spcPts val="2500"/>
                  </a:lnSpc>
                  <a:spcBef>
                    <a:spcPts val="100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rPr>
                  <a:t>Why not just install a </a:t>
                </a:r>
                <a:br>
                  <a:rPr kumimoji="0" lang="en-US" sz="2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rPr>
                </a:br>
                <a:r>
                  <a:rPr kumimoji="0" lang="en-US" sz="2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rPr>
                  <a:t>4-way stop</a:t>
                </a:r>
                <a:r>
                  <a:rPr kumimoji="0" lang="en-US" sz="2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rPr>
                  <a:t>?</a:t>
                </a:r>
              </a:p>
            </p:txBody>
          </p:sp>
          <p:sp>
            <p:nvSpPr>
              <p:cNvPr id="17" name="Oval 16">
                <a:extLst>
                  <a:ext uri="{FF2B5EF4-FFF2-40B4-BE49-F238E27FC236}">
                    <a16:creationId xmlns:a16="http://schemas.microsoft.com/office/drawing/2014/main" id="{435EC352-1AD3-B987-F0FC-0D4665DCD27C}"/>
                  </a:ext>
                </a:extLst>
              </p:cNvPr>
              <p:cNvSpPr/>
              <p:nvPr/>
            </p:nvSpPr>
            <p:spPr>
              <a:xfrm>
                <a:off x="9417172" y="1202021"/>
                <a:ext cx="1144939" cy="1144939"/>
              </a:xfrm>
              <a:prstGeom prst="ellipse">
                <a:avLst/>
              </a:prstGeom>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Picture 23">
              <a:extLst>
                <a:ext uri="{FF2B5EF4-FFF2-40B4-BE49-F238E27FC236}">
                  <a16:creationId xmlns:a16="http://schemas.microsoft.com/office/drawing/2014/main" id="{48616803-4153-F02E-9D8D-765FF95240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05055" y="1282815"/>
              <a:ext cx="969173" cy="969173"/>
            </a:xfrm>
            <a:prstGeom prst="rect">
              <a:avLst/>
            </a:prstGeom>
          </p:spPr>
        </p:pic>
      </p:grpSp>
      <p:grpSp>
        <p:nvGrpSpPr>
          <p:cNvPr id="36" name="Group 35">
            <a:extLst>
              <a:ext uri="{FF2B5EF4-FFF2-40B4-BE49-F238E27FC236}">
                <a16:creationId xmlns:a16="http://schemas.microsoft.com/office/drawing/2014/main" id="{9C0749E3-16A4-7794-8CB6-099CBD0DF05C}"/>
              </a:ext>
            </a:extLst>
          </p:cNvPr>
          <p:cNvGrpSpPr/>
          <p:nvPr/>
        </p:nvGrpSpPr>
        <p:grpSpPr>
          <a:xfrm>
            <a:off x="4293911" y="3520369"/>
            <a:ext cx="3596856" cy="2268925"/>
            <a:chOff x="3908346" y="3520368"/>
            <a:chExt cx="3596856" cy="2268925"/>
          </a:xfrm>
        </p:grpSpPr>
        <p:sp>
          <p:nvSpPr>
            <p:cNvPr id="27" name="Oval 26">
              <a:extLst>
                <a:ext uri="{FF2B5EF4-FFF2-40B4-BE49-F238E27FC236}">
                  <a16:creationId xmlns:a16="http://schemas.microsoft.com/office/drawing/2014/main" id="{6209D4A4-276B-BBCD-9814-B391077C9886}"/>
                </a:ext>
              </a:extLst>
            </p:cNvPr>
            <p:cNvSpPr/>
            <p:nvPr/>
          </p:nvSpPr>
          <p:spPr>
            <a:xfrm>
              <a:off x="5137967" y="3520368"/>
              <a:ext cx="1144939" cy="1144939"/>
            </a:xfrm>
            <a:prstGeom prst="ellipse">
              <a:avLst/>
            </a:prstGeom>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313298F6-40A4-D02E-1315-B6ED9F0DDF95}"/>
                </a:ext>
              </a:extLst>
            </p:cNvPr>
            <p:cNvGrpSpPr/>
            <p:nvPr/>
          </p:nvGrpSpPr>
          <p:grpSpPr>
            <a:xfrm>
              <a:off x="3908346" y="3699466"/>
              <a:ext cx="3596856" cy="2089827"/>
              <a:chOff x="3908346" y="3699466"/>
              <a:chExt cx="3596856" cy="2089827"/>
            </a:xfrm>
          </p:grpSpPr>
          <p:sp>
            <p:nvSpPr>
              <p:cNvPr id="8" name="Rectangle: Rounded Corners 7">
                <a:extLst>
                  <a:ext uri="{FF2B5EF4-FFF2-40B4-BE49-F238E27FC236}">
                    <a16:creationId xmlns:a16="http://schemas.microsoft.com/office/drawing/2014/main" id="{A45C723E-73F2-ED64-39F9-4C2A3B64AF9A}"/>
                  </a:ext>
                </a:extLst>
              </p:cNvPr>
              <p:cNvSpPr/>
              <p:nvPr/>
            </p:nvSpPr>
            <p:spPr>
              <a:xfrm>
                <a:off x="3908346" y="4117652"/>
                <a:ext cx="3596856" cy="1671641"/>
              </a:xfrm>
              <a:prstGeom prst="roundRect">
                <a:avLst/>
              </a:prstGeom>
              <a:solidFill>
                <a:srgbClr val="006180">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tIns="548640" rtlCol="0" anchor="ctr"/>
              <a:lstStyle/>
              <a:p>
                <a:pPr marR="0" lvl="0" algn="ctr" defTabSz="914400" rtl="0" eaLnBrk="1" fontAlgn="auto" latinLnBrk="0" hangingPunct="1">
                  <a:lnSpc>
                    <a:spcPts val="2500"/>
                  </a:lnSpc>
                  <a:spcBef>
                    <a:spcPts val="100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rPr>
                  <a:t>Will </a:t>
                </a:r>
                <a:r>
                  <a:rPr kumimoji="0" lang="en-US" sz="2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rPr>
                  <a:t>semis/large trucks and farm equipment </a:t>
                </a:r>
                <a:r>
                  <a:rPr kumimoji="0" lang="en-US" sz="2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rPr>
                  <a:t>be able to get through?</a:t>
                </a:r>
                <a:endParaRPr kumimoji="0" lang="en-US" sz="220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endParaRPr>
              </a:p>
            </p:txBody>
          </p:sp>
          <p:pic>
            <p:nvPicPr>
              <p:cNvPr id="31" name="Graphic 30" descr="Truck with solid fill">
                <a:extLst>
                  <a:ext uri="{FF2B5EF4-FFF2-40B4-BE49-F238E27FC236}">
                    <a16:creationId xmlns:a16="http://schemas.microsoft.com/office/drawing/2014/main" id="{E65033ED-86F6-7C99-5BE4-ABE7DBDD17D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319638" y="3699466"/>
                <a:ext cx="824065" cy="824065"/>
              </a:xfrm>
              <a:prstGeom prst="rect">
                <a:avLst/>
              </a:prstGeom>
            </p:spPr>
          </p:pic>
        </p:grpSp>
      </p:grpSp>
      <p:grpSp>
        <p:nvGrpSpPr>
          <p:cNvPr id="47" name="Group 46">
            <a:extLst>
              <a:ext uri="{FF2B5EF4-FFF2-40B4-BE49-F238E27FC236}">
                <a16:creationId xmlns:a16="http://schemas.microsoft.com/office/drawing/2014/main" id="{EB6FE13C-0404-7CD2-6D89-0491B4102094}"/>
              </a:ext>
            </a:extLst>
          </p:cNvPr>
          <p:cNvGrpSpPr/>
          <p:nvPr/>
        </p:nvGrpSpPr>
        <p:grpSpPr>
          <a:xfrm>
            <a:off x="4293911" y="1160207"/>
            <a:ext cx="3596856" cy="2244111"/>
            <a:chOff x="561925" y="3573915"/>
            <a:chExt cx="3596856" cy="2244111"/>
          </a:xfrm>
        </p:grpSpPr>
        <p:sp>
          <p:nvSpPr>
            <p:cNvPr id="25" name="Oval 24">
              <a:extLst>
                <a:ext uri="{FF2B5EF4-FFF2-40B4-BE49-F238E27FC236}">
                  <a16:creationId xmlns:a16="http://schemas.microsoft.com/office/drawing/2014/main" id="{AC0F444A-CE39-5B3C-9FA0-3B6217BE795A}"/>
                </a:ext>
              </a:extLst>
            </p:cNvPr>
            <p:cNvSpPr/>
            <p:nvPr/>
          </p:nvSpPr>
          <p:spPr>
            <a:xfrm>
              <a:off x="1787857" y="3573915"/>
              <a:ext cx="1144939" cy="1144939"/>
            </a:xfrm>
            <a:prstGeom prst="ellipse">
              <a:avLst/>
            </a:prstGeom>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FC772C01-07E3-F034-5D88-20A7D7102759}"/>
                </a:ext>
              </a:extLst>
            </p:cNvPr>
            <p:cNvGrpSpPr/>
            <p:nvPr/>
          </p:nvGrpSpPr>
          <p:grpSpPr>
            <a:xfrm>
              <a:off x="561925" y="3598728"/>
              <a:ext cx="3596856" cy="2219298"/>
              <a:chOff x="561925" y="3598728"/>
              <a:chExt cx="3596856" cy="2219298"/>
            </a:xfrm>
          </p:grpSpPr>
          <p:sp>
            <p:nvSpPr>
              <p:cNvPr id="7" name="Rectangle: Rounded Corners 6">
                <a:extLst>
                  <a:ext uri="{FF2B5EF4-FFF2-40B4-BE49-F238E27FC236}">
                    <a16:creationId xmlns:a16="http://schemas.microsoft.com/office/drawing/2014/main" id="{83AF30D6-2619-817C-A6F5-CF6BFA13F4D7}"/>
                  </a:ext>
                </a:extLst>
              </p:cNvPr>
              <p:cNvSpPr/>
              <p:nvPr/>
            </p:nvSpPr>
            <p:spPr>
              <a:xfrm>
                <a:off x="561925" y="4146385"/>
                <a:ext cx="3596856" cy="1671641"/>
              </a:xfrm>
              <a:prstGeom prst="roundRect">
                <a:avLst/>
              </a:prstGeom>
              <a:solidFill>
                <a:srgbClr val="006180">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tIns="548640" rtlCol="0" anchor="ctr"/>
              <a:lstStyle/>
              <a:p>
                <a:pPr marR="0" lvl="0" algn="ctr" defTabSz="914400" rtl="0" eaLnBrk="1" fontAlgn="auto" latinLnBrk="0" hangingPunct="1">
                  <a:lnSpc>
                    <a:spcPts val="2500"/>
                  </a:lnSpc>
                  <a:spcBef>
                    <a:spcPts val="100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rPr>
                  <a:t>Why not expand to a       </a:t>
                </a:r>
                <a:r>
                  <a:rPr kumimoji="0" lang="en-US" sz="2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rPr>
                  <a:t>4-lane highway </a:t>
                </a:r>
                <a:r>
                  <a:rPr kumimoji="0" lang="en-US" sz="2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rPr>
                  <a:t>with an </a:t>
                </a:r>
                <a:r>
                  <a:rPr kumimoji="0" lang="en-US" sz="2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rPr>
                  <a:t>interchange</a:t>
                </a:r>
                <a:r>
                  <a:rPr kumimoji="0" lang="en-US" sz="2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rPr>
                  <a:t>?</a:t>
                </a:r>
              </a:p>
            </p:txBody>
          </p:sp>
          <p:pic>
            <p:nvPicPr>
              <p:cNvPr id="45" name="Picture 44">
                <a:extLst>
                  <a:ext uri="{FF2B5EF4-FFF2-40B4-BE49-F238E27FC236}">
                    <a16:creationId xmlns:a16="http://schemas.microsoft.com/office/drawing/2014/main" id="{CFB18B5C-9DD4-A2DE-F6B1-30FF93BCAC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8842" y="3598728"/>
                <a:ext cx="1642968" cy="1095312"/>
              </a:xfrm>
              <a:prstGeom prst="rect">
                <a:avLst/>
              </a:prstGeom>
            </p:spPr>
          </p:pic>
        </p:grpSp>
      </p:grpSp>
      <p:grpSp>
        <p:nvGrpSpPr>
          <p:cNvPr id="9" name="Group 8">
            <a:extLst>
              <a:ext uri="{FF2B5EF4-FFF2-40B4-BE49-F238E27FC236}">
                <a16:creationId xmlns:a16="http://schemas.microsoft.com/office/drawing/2014/main" id="{5E0840B8-6209-9AD8-55F6-0EF8C65D9D9F}"/>
              </a:ext>
            </a:extLst>
          </p:cNvPr>
          <p:cNvGrpSpPr/>
          <p:nvPr/>
        </p:nvGrpSpPr>
        <p:grpSpPr>
          <a:xfrm>
            <a:off x="416552" y="3534785"/>
            <a:ext cx="3589530" cy="2261045"/>
            <a:chOff x="8194876" y="1210403"/>
            <a:chExt cx="3589530" cy="2193915"/>
          </a:xfrm>
        </p:grpSpPr>
        <p:sp>
          <p:nvSpPr>
            <p:cNvPr id="11" name="Rectangle: Rounded Corners 10">
              <a:extLst>
                <a:ext uri="{FF2B5EF4-FFF2-40B4-BE49-F238E27FC236}">
                  <a16:creationId xmlns:a16="http://schemas.microsoft.com/office/drawing/2014/main" id="{CE3557B0-DA20-F00A-370F-C33E23FA1AA6}"/>
                </a:ext>
              </a:extLst>
            </p:cNvPr>
            <p:cNvSpPr/>
            <p:nvPr/>
          </p:nvSpPr>
          <p:spPr>
            <a:xfrm>
              <a:off x="8194876" y="1732677"/>
              <a:ext cx="3589530" cy="1671641"/>
            </a:xfrm>
            <a:prstGeom prst="roundRect">
              <a:avLst/>
            </a:prstGeom>
            <a:solidFill>
              <a:srgbClr val="006180">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tIns="548640" rtlCol="0" anchor="ctr"/>
            <a:lstStyle/>
            <a:p>
              <a:pPr marR="0" lvl="0" algn="ctr" defTabSz="914400" rtl="0" eaLnBrk="1" fontAlgn="auto" latinLnBrk="0" hangingPunct="1">
                <a:lnSpc>
                  <a:spcPts val="2500"/>
                </a:lnSpc>
                <a:spcBef>
                  <a:spcPts val="100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rPr>
                <a:t>Support for </a:t>
              </a:r>
              <a:r>
                <a:rPr kumimoji="0" lang="en-US" sz="2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rPr>
                <a:t>improving safety </a:t>
              </a:r>
              <a:r>
                <a:rPr kumimoji="0" lang="en-US" sz="2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rPr>
                <a:t>and reducing crashes in the area</a:t>
              </a:r>
            </a:p>
          </p:txBody>
        </p:sp>
        <p:sp>
          <p:nvSpPr>
            <p:cNvPr id="13" name="Oval 12">
              <a:extLst>
                <a:ext uri="{FF2B5EF4-FFF2-40B4-BE49-F238E27FC236}">
                  <a16:creationId xmlns:a16="http://schemas.microsoft.com/office/drawing/2014/main" id="{E8FB2C59-3BE1-BB54-0B5C-D9E807686F60}"/>
                </a:ext>
              </a:extLst>
            </p:cNvPr>
            <p:cNvSpPr/>
            <p:nvPr/>
          </p:nvSpPr>
          <p:spPr>
            <a:xfrm>
              <a:off x="9415540" y="1210403"/>
              <a:ext cx="1144939" cy="1086868"/>
            </a:xfrm>
            <a:prstGeom prst="ellipse">
              <a:avLst/>
            </a:prstGeom>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
            <a:extLst>
              <a:ext uri="{FF2B5EF4-FFF2-40B4-BE49-F238E27FC236}">
                <a16:creationId xmlns:a16="http://schemas.microsoft.com/office/drawing/2014/main" id="{CC99D3C5-59C8-C54C-2D11-1F6F67F790B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2">
            <a:extLst>
              <a:ext uri="{FF2B5EF4-FFF2-40B4-BE49-F238E27FC236}">
                <a16:creationId xmlns:a16="http://schemas.microsoft.com/office/drawing/2014/main" id="{A3AF9CCF-3BC7-EBCF-991E-8D19E5BA49F8}"/>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8" name="Content Placeholder 5">
            <a:extLst>
              <a:ext uri="{FF2B5EF4-FFF2-40B4-BE49-F238E27FC236}">
                <a16:creationId xmlns:a16="http://schemas.microsoft.com/office/drawing/2014/main" id="{684C8C06-2B4C-2696-0AC2-0226E25DEBEF}"/>
              </a:ext>
            </a:extLst>
          </p:cNvPr>
          <p:cNvPicPr>
            <a:picLocks noGrp="1" noChangeAspect="1"/>
          </p:cNvPicPr>
          <p:nvPr>
            <p:ph idx="1"/>
          </p:nvPr>
        </p:nvPicPr>
        <p:blipFill rotWithShape="1">
          <a:blip r:embed="rId8" cstate="print">
            <a:extLst>
              <a:ext uri="{28A0092B-C50C-407E-A947-70E740481C1C}">
                <a14:useLocalDpi xmlns:a14="http://schemas.microsoft.com/office/drawing/2010/main" val="0"/>
              </a:ext>
            </a:extLst>
          </a:blip>
          <a:srcRect l="-1" r="1528" b="43013"/>
          <a:stretch>
            <a:fillRect/>
          </a:stretch>
        </p:blipFill>
        <p:spPr bwMode="auto">
          <a:xfrm>
            <a:off x="1445133" y="3404318"/>
            <a:ext cx="1529103" cy="1144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4501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AE22E-1982-70A5-F07B-DDF6C4C3C2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29EA2B-AB66-036F-BB1A-F32C27357A64}"/>
              </a:ext>
            </a:extLst>
          </p:cNvPr>
          <p:cNvSpPr>
            <a:spLocks noGrp="1"/>
          </p:cNvSpPr>
          <p:nvPr>
            <p:ph type="title"/>
          </p:nvPr>
        </p:nvSpPr>
        <p:spPr>
          <a:xfrm>
            <a:off x="326571" y="195443"/>
            <a:ext cx="11538858" cy="1061311"/>
          </a:xfrm>
        </p:spPr>
        <p:txBody>
          <a:bodyPr/>
          <a:lstStyle/>
          <a:p>
            <a:r>
              <a:rPr lang="en-US" dirty="0">
                <a:latin typeface="Montserrat" panose="00000500000000000000" pitchFamily="2" charset="0"/>
              </a:rPr>
              <a:t>Improving Visibility</a:t>
            </a:r>
          </a:p>
        </p:txBody>
      </p:sp>
      <p:sp>
        <p:nvSpPr>
          <p:cNvPr id="3" name="Content Placeholder 2">
            <a:extLst>
              <a:ext uri="{FF2B5EF4-FFF2-40B4-BE49-F238E27FC236}">
                <a16:creationId xmlns:a16="http://schemas.microsoft.com/office/drawing/2014/main" id="{98E3EE9E-1578-8B70-D740-18727A1D754D}"/>
              </a:ext>
            </a:extLst>
          </p:cNvPr>
          <p:cNvSpPr txBox="1">
            <a:spLocks/>
          </p:cNvSpPr>
          <p:nvPr/>
        </p:nvSpPr>
        <p:spPr>
          <a:xfrm>
            <a:off x="487437" y="1256754"/>
            <a:ext cx="8817430" cy="12496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600" dirty="0">
              <a:latin typeface="Roboto" panose="02000000000000000000" pitchFamily="2" charset="0"/>
              <a:ea typeface="Roboto" panose="02000000000000000000" pitchFamily="2" charset="0"/>
            </a:endParaRPr>
          </a:p>
        </p:txBody>
      </p:sp>
      <p:sp>
        <p:nvSpPr>
          <p:cNvPr id="10" name="TextBox 9">
            <a:extLst>
              <a:ext uri="{FF2B5EF4-FFF2-40B4-BE49-F238E27FC236}">
                <a16:creationId xmlns:a16="http://schemas.microsoft.com/office/drawing/2014/main" id="{7B8A67E9-E875-1C46-5921-54B04150C450}"/>
              </a:ext>
            </a:extLst>
          </p:cNvPr>
          <p:cNvSpPr txBox="1"/>
          <p:nvPr/>
        </p:nvSpPr>
        <p:spPr>
          <a:xfrm>
            <a:off x="326572" y="1305586"/>
            <a:ext cx="11538857" cy="3970318"/>
          </a:xfrm>
          <a:prstGeom prst="rect">
            <a:avLst/>
          </a:prstGeom>
          <a:noFill/>
        </p:spPr>
        <p:txBody>
          <a:bodyPr wrap="square">
            <a:spAutoFit/>
          </a:bodyPr>
          <a:lstStyle/>
          <a:p>
            <a:r>
              <a:rPr lang="en-US" sz="2800" dirty="0">
                <a:latin typeface="Roboto" panose="02000000000000000000" pitchFamily="2" charset="0"/>
                <a:ea typeface="Roboto" panose="02000000000000000000" pitchFamily="2" charset="0"/>
              </a:rPr>
              <a:t>The project would raise the intersection by approximately 6 feet and update lighting to improve visibility for vehicles approaching from all directions.</a:t>
            </a:r>
          </a:p>
          <a:p>
            <a:endParaRPr lang="en-US" sz="2800" dirty="0">
              <a:latin typeface="Roboto" panose="02000000000000000000" pitchFamily="2" charset="0"/>
              <a:ea typeface="Roboto" panose="02000000000000000000" pitchFamily="2" charset="0"/>
            </a:endParaRPr>
          </a:p>
          <a:p>
            <a:r>
              <a:rPr lang="en-US" sz="2800" dirty="0">
                <a:latin typeface="Roboto" panose="02000000000000000000" pitchFamily="2" charset="0"/>
                <a:ea typeface="Roboto" panose="02000000000000000000" pitchFamily="2" charset="0"/>
              </a:rPr>
              <a:t>Updated features:</a:t>
            </a:r>
          </a:p>
          <a:p>
            <a:endParaRPr lang="en-US" sz="2800" dirty="0">
              <a:latin typeface="Roboto" panose="02000000000000000000" pitchFamily="2" charset="0"/>
              <a:ea typeface="Roboto" panose="02000000000000000000" pitchFamily="2" charset="0"/>
            </a:endParaRPr>
          </a:p>
          <a:p>
            <a:pPr marL="457200" lvl="0" indent="-457200">
              <a:buFont typeface="Arial" panose="020B0604020202020204" pitchFamily="34" charset="0"/>
              <a:buChar char="•"/>
            </a:pPr>
            <a:r>
              <a:rPr lang="en-US" sz="2800" dirty="0">
                <a:latin typeface="Roboto" panose="02000000000000000000" pitchFamily="2" charset="0"/>
                <a:ea typeface="Roboto" panose="02000000000000000000" pitchFamily="2" charset="0"/>
              </a:rPr>
              <a:t>Raised profile</a:t>
            </a:r>
          </a:p>
          <a:p>
            <a:pPr marL="457200" lvl="0" indent="-457200">
              <a:buFont typeface="Arial" panose="020B0604020202020204" pitchFamily="34" charset="0"/>
              <a:buChar char="•"/>
            </a:pPr>
            <a:r>
              <a:rPr lang="en-US" sz="2800" dirty="0">
                <a:latin typeface="Roboto" panose="02000000000000000000" pitchFamily="2" charset="0"/>
                <a:ea typeface="Roboto" panose="02000000000000000000" pitchFamily="2" charset="0"/>
              </a:rPr>
              <a:t>Updated lighting</a:t>
            </a:r>
          </a:p>
          <a:p>
            <a:pPr marL="457200" lvl="0" indent="-457200">
              <a:buFont typeface="Arial" panose="020B0604020202020204" pitchFamily="34" charset="0"/>
              <a:buChar char="•"/>
            </a:pPr>
            <a:r>
              <a:rPr lang="en-US" sz="2800" dirty="0">
                <a:latin typeface="Roboto" panose="02000000000000000000" pitchFamily="2" charset="0"/>
                <a:ea typeface="Roboto" panose="02000000000000000000" pitchFamily="2" charset="0"/>
              </a:rPr>
              <a:t>Advance signage</a:t>
            </a:r>
          </a:p>
        </p:txBody>
      </p:sp>
    </p:spTree>
    <p:extLst>
      <p:ext uri="{BB962C8B-B14F-4D97-AF65-F5344CB8AC3E}">
        <p14:creationId xmlns:p14="http://schemas.microsoft.com/office/powerpoint/2010/main" val="3991695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CA786-7CD4-B7EA-E511-AC62952E2A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D90C97-D396-0518-6D04-EC471F983B9E}"/>
              </a:ext>
            </a:extLst>
          </p:cNvPr>
          <p:cNvSpPr>
            <a:spLocks noGrp="1"/>
          </p:cNvSpPr>
          <p:nvPr>
            <p:ph type="title"/>
          </p:nvPr>
        </p:nvSpPr>
        <p:spPr>
          <a:xfrm>
            <a:off x="326571" y="195443"/>
            <a:ext cx="11538858" cy="1061311"/>
          </a:xfrm>
        </p:spPr>
        <p:txBody>
          <a:bodyPr>
            <a:normAutofit/>
          </a:bodyPr>
          <a:lstStyle/>
          <a:p>
            <a:r>
              <a:rPr lang="en-US" dirty="0">
                <a:latin typeface="Montserrat" panose="00000500000000000000" pitchFamily="2" charset="0"/>
              </a:rPr>
              <a:t>Design Features</a:t>
            </a:r>
          </a:p>
        </p:txBody>
      </p:sp>
      <p:sp>
        <p:nvSpPr>
          <p:cNvPr id="5" name="Content Placeholder 4">
            <a:extLst>
              <a:ext uri="{FF2B5EF4-FFF2-40B4-BE49-F238E27FC236}">
                <a16:creationId xmlns:a16="http://schemas.microsoft.com/office/drawing/2014/main" id="{CBF58F50-D61F-7A4D-3C65-5AA0F3A14181}"/>
              </a:ext>
            </a:extLst>
          </p:cNvPr>
          <p:cNvSpPr>
            <a:spLocks noGrp="1"/>
          </p:cNvSpPr>
          <p:nvPr>
            <p:ph idx="1"/>
          </p:nvPr>
        </p:nvSpPr>
        <p:spPr/>
        <p:txBody>
          <a:bodyPr/>
          <a:lstStyle/>
          <a:p>
            <a:endParaRPr lang="en-US" dirty="0"/>
          </a:p>
        </p:txBody>
      </p:sp>
      <p:pic>
        <p:nvPicPr>
          <p:cNvPr id="7" name="Picture 6">
            <a:extLst>
              <a:ext uri="{FF2B5EF4-FFF2-40B4-BE49-F238E27FC236}">
                <a16:creationId xmlns:a16="http://schemas.microsoft.com/office/drawing/2014/main" id="{B3491EB7-6AB3-4DA5-EB89-04EA3F656410}"/>
              </a:ext>
            </a:extLst>
          </p:cNvPr>
          <p:cNvPicPr>
            <a:picLocks noChangeAspect="1"/>
          </p:cNvPicPr>
          <p:nvPr/>
        </p:nvPicPr>
        <p:blipFill>
          <a:blip r:embed="rId3"/>
          <a:stretch>
            <a:fillRect/>
          </a:stretch>
        </p:blipFill>
        <p:spPr>
          <a:xfrm>
            <a:off x="1666504" y="1217908"/>
            <a:ext cx="8858992" cy="4959055"/>
          </a:xfrm>
          <a:prstGeom prst="rect">
            <a:avLst/>
          </a:prstGeom>
        </p:spPr>
      </p:pic>
    </p:spTree>
    <p:extLst>
      <p:ext uri="{BB962C8B-B14F-4D97-AF65-F5344CB8AC3E}">
        <p14:creationId xmlns:p14="http://schemas.microsoft.com/office/powerpoint/2010/main" val="2543367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edia1a">
            <a:hlinkClick r:id="" action="ppaction://media"/>
            <a:extLst>
              <a:ext uri="{FF2B5EF4-FFF2-40B4-BE49-F238E27FC236}">
                <a16:creationId xmlns:a16="http://schemas.microsoft.com/office/drawing/2014/main" id="{F8C8F094-CDB9-FAFC-B515-F1E7B21959B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3402295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7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42996-A445-3633-E4D0-2DFD5A9383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8EBE60-B302-A79F-C447-2449AA7FFF77}"/>
              </a:ext>
            </a:extLst>
          </p:cNvPr>
          <p:cNvSpPr>
            <a:spLocks noGrp="1"/>
          </p:cNvSpPr>
          <p:nvPr>
            <p:ph type="title"/>
          </p:nvPr>
        </p:nvSpPr>
        <p:spPr>
          <a:xfrm>
            <a:off x="326571" y="195443"/>
            <a:ext cx="11538858" cy="1061311"/>
          </a:xfrm>
        </p:spPr>
        <p:txBody>
          <a:bodyPr/>
          <a:lstStyle/>
          <a:p>
            <a:r>
              <a:rPr lang="en-US" dirty="0">
                <a:latin typeface="Montserrat" panose="00000500000000000000" pitchFamily="2" charset="0"/>
              </a:rPr>
              <a:t>Small Group Q&amp;A</a:t>
            </a:r>
          </a:p>
        </p:txBody>
      </p:sp>
      <p:sp>
        <p:nvSpPr>
          <p:cNvPr id="6" name="TextBox 5">
            <a:extLst>
              <a:ext uri="{FF2B5EF4-FFF2-40B4-BE49-F238E27FC236}">
                <a16:creationId xmlns:a16="http://schemas.microsoft.com/office/drawing/2014/main" id="{5CC12888-B8D4-4048-FF29-176910F6D341}"/>
              </a:ext>
            </a:extLst>
          </p:cNvPr>
          <p:cNvSpPr txBox="1"/>
          <p:nvPr/>
        </p:nvSpPr>
        <p:spPr>
          <a:xfrm>
            <a:off x="326571" y="1256754"/>
            <a:ext cx="10228730" cy="4431983"/>
          </a:xfrm>
          <a:prstGeom prst="rect">
            <a:avLst/>
          </a:prstGeom>
          <a:noFill/>
        </p:spPr>
        <p:txBody>
          <a:bodyPr wrap="square">
            <a:spAutoFit/>
          </a:bodyPr>
          <a:lstStyle/>
          <a:p>
            <a:r>
              <a:rPr lang="en-US" sz="2400" b="1" cap="all" spc="150" dirty="0">
                <a:solidFill>
                  <a:schemeClr val="tx1">
                    <a:lumMod val="65000"/>
                    <a:lumOff val="35000"/>
                  </a:schemeClr>
                </a:solidFill>
                <a:latin typeface="Roboto" panose="02000000000000000000" pitchFamily="2" charset="0"/>
                <a:ea typeface="Roboto" panose="02000000000000000000" pitchFamily="2" charset="0"/>
              </a:rPr>
              <a:t>Group 1</a:t>
            </a:r>
          </a:p>
          <a:p>
            <a:r>
              <a:rPr lang="en-US" sz="3200" b="1" dirty="0">
                <a:solidFill>
                  <a:schemeClr val="tx2"/>
                </a:solidFill>
                <a:latin typeface="Roboto" panose="02000000000000000000" pitchFamily="2" charset="0"/>
                <a:ea typeface="Roboto" panose="02000000000000000000" pitchFamily="2" charset="0"/>
              </a:rPr>
              <a:t>How It Works</a:t>
            </a:r>
          </a:p>
          <a:p>
            <a:r>
              <a:rPr lang="en-US" sz="2400" i="1" dirty="0">
                <a:latin typeface="Roboto" panose="02000000000000000000" pitchFamily="2" charset="0"/>
                <a:ea typeface="Roboto" panose="02000000000000000000" pitchFamily="2" charset="0"/>
              </a:rPr>
              <a:t>Brandie Neemann, NDOT Roadway Design Engineer</a:t>
            </a:r>
          </a:p>
          <a:p>
            <a:r>
              <a:rPr lang="en-US" sz="2400" i="1" dirty="0">
                <a:latin typeface="Roboto" panose="02000000000000000000" pitchFamily="2" charset="0"/>
                <a:ea typeface="Roboto" panose="02000000000000000000" pitchFamily="2" charset="0"/>
              </a:rPr>
              <a:t>Alan Swanson, NDOT Traffic Analysis Engineer</a:t>
            </a:r>
          </a:p>
          <a:p>
            <a:endParaRPr lang="en-US" sz="2800" b="1" dirty="0">
              <a:latin typeface="Roboto" panose="02000000000000000000" pitchFamily="2" charset="0"/>
              <a:ea typeface="Roboto" panose="02000000000000000000" pitchFamily="2" charset="0"/>
            </a:endParaRPr>
          </a:p>
          <a:p>
            <a:r>
              <a:rPr lang="en-US" sz="2800" b="1" dirty="0">
                <a:solidFill>
                  <a:schemeClr val="tx2"/>
                </a:solidFill>
                <a:latin typeface="Roboto" panose="02000000000000000000" pitchFamily="2" charset="0"/>
                <a:ea typeface="Roboto" panose="02000000000000000000" pitchFamily="2" charset="0"/>
              </a:rPr>
              <a:t>For questions/concerns related to:</a:t>
            </a:r>
            <a:endParaRPr lang="en-US" sz="2800" dirty="0">
              <a:solidFill>
                <a:schemeClr val="tx2"/>
              </a:solidFill>
              <a:latin typeface="Roboto" panose="02000000000000000000" pitchFamily="2" charset="0"/>
              <a:ea typeface="Roboto" panose="02000000000000000000" pitchFamily="2" charset="0"/>
            </a:endParaRPr>
          </a:p>
          <a:p>
            <a:pPr marL="342900" indent="-231775">
              <a:buClr>
                <a:schemeClr val="accent2"/>
              </a:buClr>
              <a:buSzPct val="70000"/>
              <a:buFont typeface="Wingdings" panose="05000000000000000000" pitchFamily="2" charset="2"/>
              <a:buChar char="§"/>
            </a:pPr>
            <a:r>
              <a:rPr lang="en-US" sz="2800" dirty="0">
                <a:latin typeface="Roboto" panose="02000000000000000000" pitchFamily="2" charset="0"/>
                <a:ea typeface="Roboto" panose="02000000000000000000" pitchFamily="2" charset="0"/>
              </a:rPr>
              <a:t>How to navigate roundabouts </a:t>
            </a:r>
          </a:p>
          <a:p>
            <a:pPr marL="342900" indent="-231775">
              <a:buClr>
                <a:schemeClr val="accent2"/>
              </a:buClr>
              <a:buSzPct val="70000"/>
              <a:buFont typeface="Wingdings" panose="05000000000000000000" pitchFamily="2" charset="2"/>
              <a:buChar char="§"/>
            </a:pPr>
            <a:r>
              <a:rPr lang="en-US" sz="2800" dirty="0">
                <a:latin typeface="Roboto" panose="02000000000000000000" pitchFamily="2" charset="0"/>
                <a:ea typeface="Roboto" panose="02000000000000000000" pitchFamily="2" charset="0"/>
              </a:rPr>
              <a:t>Trucks &amp; farm equipment </a:t>
            </a:r>
          </a:p>
          <a:p>
            <a:pPr marL="342900" indent="-231775">
              <a:buClr>
                <a:schemeClr val="accent2"/>
              </a:buClr>
              <a:buSzPct val="70000"/>
              <a:buFont typeface="Wingdings" panose="05000000000000000000" pitchFamily="2" charset="2"/>
              <a:buChar char="§"/>
            </a:pPr>
            <a:r>
              <a:rPr lang="en-US" sz="2800" dirty="0">
                <a:latin typeface="Roboto" panose="02000000000000000000" pitchFamily="2" charset="0"/>
                <a:ea typeface="Roboto" panose="02000000000000000000" pitchFamily="2" charset="0"/>
              </a:rPr>
              <a:t>Layout, turning, and visibility </a:t>
            </a:r>
          </a:p>
          <a:p>
            <a:endParaRPr lang="en-US" sz="2000" dirty="0"/>
          </a:p>
          <a:p>
            <a:pPr>
              <a:buNone/>
            </a:pPr>
            <a:endParaRPr lang="en-US" dirty="0"/>
          </a:p>
        </p:txBody>
      </p:sp>
    </p:spTree>
    <p:extLst>
      <p:ext uri="{BB962C8B-B14F-4D97-AF65-F5344CB8AC3E}">
        <p14:creationId xmlns:p14="http://schemas.microsoft.com/office/powerpoint/2010/main" val="1528053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FA9C7-2297-07EE-C7DA-76091857EA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E7EF3D-EC3A-08B1-63F5-A5D1D372900E}"/>
              </a:ext>
            </a:extLst>
          </p:cNvPr>
          <p:cNvSpPr>
            <a:spLocks noGrp="1"/>
          </p:cNvSpPr>
          <p:nvPr>
            <p:ph type="title"/>
          </p:nvPr>
        </p:nvSpPr>
        <p:spPr>
          <a:xfrm>
            <a:off x="326571" y="195443"/>
            <a:ext cx="11538858" cy="1061311"/>
          </a:xfrm>
        </p:spPr>
        <p:txBody>
          <a:bodyPr/>
          <a:lstStyle/>
          <a:p>
            <a:r>
              <a:rPr lang="en-US" dirty="0">
                <a:latin typeface="Montserrat" panose="00000500000000000000" pitchFamily="2" charset="0"/>
              </a:rPr>
              <a:t>Small Group Q&amp;A</a:t>
            </a:r>
          </a:p>
        </p:txBody>
      </p:sp>
      <p:sp>
        <p:nvSpPr>
          <p:cNvPr id="3" name="TextBox 2">
            <a:extLst>
              <a:ext uri="{FF2B5EF4-FFF2-40B4-BE49-F238E27FC236}">
                <a16:creationId xmlns:a16="http://schemas.microsoft.com/office/drawing/2014/main" id="{0326D183-716B-27CD-B5C9-F9EBF2037119}"/>
              </a:ext>
            </a:extLst>
          </p:cNvPr>
          <p:cNvSpPr txBox="1"/>
          <p:nvPr/>
        </p:nvSpPr>
        <p:spPr>
          <a:xfrm>
            <a:off x="326570" y="1256754"/>
            <a:ext cx="10811329" cy="3847207"/>
          </a:xfrm>
          <a:prstGeom prst="rect">
            <a:avLst/>
          </a:prstGeom>
          <a:noFill/>
        </p:spPr>
        <p:txBody>
          <a:bodyPr wrap="square">
            <a:spAutoFit/>
          </a:bodyPr>
          <a:lstStyle/>
          <a:p>
            <a:r>
              <a:rPr lang="en-US" sz="2400" b="1" cap="all" spc="150" dirty="0">
                <a:solidFill>
                  <a:schemeClr val="tx1">
                    <a:lumMod val="65000"/>
                    <a:lumOff val="35000"/>
                  </a:schemeClr>
                </a:solidFill>
                <a:latin typeface="Roboto" panose="02000000000000000000" pitchFamily="2" charset="0"/>
                <a:ea typeface="Roboto" panose="02000000000000000000" pitchFamily="2" charset="0"/>
              </a:rPr>
              <a:t>Group 2</a:t>
            </a:r>
          </a:p>
          <a:p>
            <a:r>
              <a:rPr lang="en-US" sz="3200" b="1" dirty="0">
                <a:solidFill>
                  <a:schemeClr val="tx2"/>
                </a:solidFill>
                <a:latin typeface="Roboto" panose="02000000000000000000" pitchFamily="2" charset="0"/>
                <a:ea typeface="Roboto" panose="02000000000000000000" pitchFamily="2" charset="0"/>
              </a:rPr>
              <a:t>Why This Option?</a:t>
            </a:r>
          </a:p>
          <a:p>
            <a:r>
              <a:rPr lang="en-US" sz="2400" i="1" dirty="0">
                <a:latin typeface="Roboto" panose="02000000000000000000" pitchFamily="2" charset="0"/>
                <a:ea typeface="Roboto" panose="02000000000000000000" pitchFamily="2" charset="0"/>
              </a:rPr>
              <a:t>Khalil Jaber, NDOT Chief Operating Officer</a:t>
            </a:r>
          </a:p>
          <a:p>
            <a:r>
              <a:rPr lang="en-US" sz="2400" i="1" dirty="0">
                <a:latin typeface="Roboto" panose="02000000000000000000" pitchFamily="2" charset="0"/>
                <a:ea typeface="Roboto" panose="02000000000000000000" pitchFamily="2" charset="0"/>
              </a:rPr>
              <a:t>Matt Neemann, NDOT Traffic Engineer</a:t>
            </a:r>
          </a:p>
          <a:p>
            <a:endParaRPr lang="en-US" sz="2800" b="1" dirty="0">
              <a:latin typeface="Roboto" panose="02000000000000000000" pitchFamily="2" charset="0"/>
              <a:ea typeface="Roboto" panose="02000000000000000000" pitchFamily="2" charset="0"/>
            </a:endParaRPr>
          </a:p>
          <a:p>
            <a:r>
              <a:rPr lang="en-US" sz="2800" b="1" dirty="0">
                <a:solidFill>
                  <a:schemeClr val="tx2"/>
                </a:solidFill>
                <a:latin typeface="Roboto" panose="02000000000000000000" pitchFamily="2" charset="0"/>
                <a:ea typeface="Roboto" panose="02000000000000000000" pitchFamily="2" charset="0"/>
              </a:rPr>
              <a:t>For questions/concerns related to:</a:t>
            </a:r>
            <a:endParaRPr lang="en-US" sz="2800" dirty="0">
              <a:solidFill>
                <a:schemeClr val="tx2"/>
              </a:solidFill>
              <a:latin typeface="Roboto" panose="02000000000000000000" pitchFamily="2" charset="0"/>
              <a:ea typeface="Roboto" panose="02000000000000000000" pitchFamily="2" charset="0"/>
            </a:endParaRPr>
          </a:p>
          <a:p>
            <a:pPr marL="342900" indent="-231775">
              <a:buClr>
                <a:schemeClr val="accent2"/>
              </a:buClr>
              <a:buSzPct val="70000"/>
              <a:buFont typeface="Wingdings" panose="05000000000000000000" pitchFamily="2" charset="2"/>
              <a:buChar char="§"/>
            </a:pPr>
            <a:r>
              <a:rPr lang="en-US" sz="2800" dirty="0">
                <a:latin typeface="Roboto" panose="02000000000000000000" pitchFamily="2" charset="0"/>
                <a:ea typeface="Roboto" panose="02000000000000000000" pitchFamily="2" charset="0"/>
              </a:rPr>
              <a:t>Why a roundabout? </a:t>
            </a:r>
          </a:p>
          <a:p>
            <a:pPr marL="342900" indent="-231775">
              <a:buClr>
                <a:schemeClr val="accent2"/>
              </a:buClr>
              <a:buSzPct val="70000"/>
              <a:buFont typeface="Wingdings" panose="05000000000000000000" pitchFamily="2" charset="2"/>
              <a:buChar char="§"/>
            </a:pPr>
            <a:r>
              <a:rPr lang="en-US" sz="2800" dirty="0">
                <a:latin typeface="Roboto" panose="02000000000000000000" pitchFamily="2" charset="0"/>
                <a:ea typeface="Roboto" panose="02000000000000000000" pitchFamily="2" charset="0"/>
              </a:rPr>
              <a:t>Why not 4-way stop, signal, or interchange?</a:t>
            </a:r>
          </a:p>
          <a:p>
            <a:pPr marL="342900" indent="-231775">
              <a:buClr>
                <a:schemeClr val="accent2"/>
              </a:buClr>
              <a:buSzPct val="70000"/>
              <a:buFont typeface="Wingdings" panose="05000000000000000000" pitchFamily="2" charset="2"/>
              <a:buChar char="§"/>
            </a:pPr>
            <a:r>
              <a:rPr lang="en-US" sz="2800" dirty="0">
                <a:latin typeface="Roboto" panose="02000000000000000000" pitchFamily="2" charset="0"/>
                <a:ea typeface="Roboto" panose="02000000000000000000" pitchFamily="2" charset="0"/>
              </a:rPr>
              <a:t>Cost and funding </a:t>
            </a:r>
          </a:p>
        </p:txBody>
      </p:sp>
    </p:spTree>
    <p:extLst>
      <p:ext uri="{BB962C8B-B14F-4D97-AF65-F5344CB8AC3E}">
        <p14:creationId xmlns:p14="http://schemas.microsoft.com/office/powerpoint/2010/main" val="4090560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85651-E197-E14C-7F6D-74D898A434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3A3890-A0FD-F5E3-8FCF-88626F1007F2}"/>
              </a:ext>
            </a:extLst>
          </p:cNvPr>
          <p:cNvSpPr>
            <a:spLocks noGrp="1"/>
          </p:cNvSpPr>
          <p:nvPr>
            <p:ph type="title"/>
          </p:nvPr>
        </p:nvSpPr>
        <p:spPr>
          <a:xfrm>
            <a:off x="326571" y="195443"/>
            <a:ext cx="11538858" cy="1061311"/>
          </a:xfrm>
        </p:spPr>
        <p:txBody>
          <a:bodyPr/>
          <a:lstStyle/>
          <a:p>
            <a:r>
              <a:rPr lang="en-US" dirty="0">
                <a:latin typeface="Montserrat" panose="00000500000000000000" pitchFamily="2" charset="0"/>
              </a:rPr>
              <a:t>Small Group Q&amp;A</a:t>
            </a:r>
          </a:p>
        </p:txBody>
      </p:sp>
      <p:sp>
        <p:nvSpPr>
          <p:cNvPr id="4" name="TextBox 3">
            <a:extLst>
              <a:ext uri="{FF2B5EF4-FFF2-40B4-BE49-F238E27FC236}">
                <a16:creationId xmlns:a16="http://schemas.microsoft.com/office/drawing/2014/main" id="{0F53207C-9115-7597-1DEB-7ACB983C3520}"/>
              </a:ext>
            </a:extLst>
          </p:cNvPr>
          <p:cNvSpPr txBox="1"/>
          <p:nvPr/>
        </p:nvSpPr>
        <p:spPr>
          <a:xfrm>
            <a:off x="326571" y="1366897"/>
            <a:ext cx="10493829" cy="4124206"/>
          </a:xfrm>
          <a:prstGeom prst="rect">
            <a:avLst/>
          </a:prstGeom>
          <a:noFill/>
        </p:spPr>
        <p:txBody>
          <a:bodyPr wrap="square">
            <a:spAutoFit/>
          </a:bodyPr>
          <a:lstStyle/>
          <a:p>
            <a:r>
              <a:rPr lang="en-US" sz="2400" b="1" cap="all" spc="150" dirty="0">
                <a:solidFill>
                  <a:schemeClr val="tx1">
                    <a:lumMod val="65000"/>
                    <a:lumOff val="35000"/>
                  </a:schemeClr>
                </a:solidFill>
                <a:latin typeface="Roboto" panose="02000000000000000000" pitchFamily="2" charset="0"/>
                <a:ea typeface="Roboto" panose="02000000000000000000" pitchFamily="2" charset="0"/>
              </a:rPr>
              <a:t>Group 3 </a:t>
            </a:r>
          </a:p>
          <a:p>
            <a:r>
              <a:rPr lang="en-US" sz="3200" b="1" dirty="0">
                <a:solidFill>
                  <a:schemeClr val="tx2"/>
                </a:solidFill>
                <a:latin typeface="Roboto" panose="02000000000000000000" pitchFamily="2" charset="0"/>
                <a:ea typeface="Roboto" panose="02000000000000000000" pitchFamily="2" charset="0"/>
              </a:rPr>
              <a:t>What To Expect</a:t>
            </a:r>
          </a:p>
          <a:p>
            <a:r>
              <a:rPr lang="en-US" sz="2400" i="1" dirty="0">
                <a:latin typeface="Roboto" panose="02000000000000000000" pitchFamily="2" charset="0"/>
                <a:ea typeface="Roboto" panose="02000000000000000000" pitchFamily="2" charset="0"/>
              </a:rPr>
              <a:t>Mick Syslo, NDOT Chief Engineer, Deputy Director- Engineering</a:t>
            </a:r>
          </a:p>
          <a:p>
            <a:r>
              <a:rPr lang="en-US" sz="2400" i="1" dirty="0">
                <a:latin typeface="Roboto" panose="02000000000000000000" pitchFamily="2" charset="0"/>
                <a:ea typeface="Roboto" panose="02000000000000000000" pitchFamily="2" charset="0"/>
              </a:rPr>
              <a:t>Kevin Domogalla, NDOT District 3 Engineer</a:t>
            </a:r>
          </a:p>
          <a:p>
            <a:endParaRPr lang="en-US" sz="2800" b="1" dirty="0">
              <a:latin typeface="Roboto" panose="02000000000000000000" pitchFamily="2" charset="0"/>
              <a:ea typeface="Roboto" panose="02000000000000000000" pitchFamily="2" charset="0"/>
            </a:endParaRPr>
          </a:p>
          <a:p>
            <a:r>
              <a:rPr lang="en-US" sz="2800" b="1" dirty="0">
                <a:solidFill>
                  <a:schemeClr val="tx2"/>
                </a:solidFill>
                <a:latin typeface="Roboto" panose="02000000000000000000" pitchFamily="2" charset="0"/>
                <a:ea typeface="Roboto" panose="02000000000000000000" pitchFamily="2" charset="0"/>
              </a:rPr>
              <a:t>For questions/concerns related to:</a:t>
            </a:r>
            <a:endParaRPr lang="en-US" sz="2800" dirty="0">
              <a:solidFill>
                <a:schemeClr val="tx2"/>
              </a:solidFill>
              <a:latin typeface="Roboto" panose="02000000000000000000" pitchFamily="2" charset="0"/>
              <a:ea typeface="Roboto" panose="02000000000000000000" pitchFamily="2" charset="0"/>
            </a:endParaRPr>
          </a:p>
          <a:p>
            <a:pPr marL="342900" indent="-231775">
              <a:buClr>
                <a:schemeClr val="accent2"/>
              </a:buClr>
              <a:buSzPct val="70000"/>
              <a:buFont typeface="Wingdings" panose="05000000000000000000" pitchFamily="2" charset="2"/>
              <a:buChar char="§"/>
            </a:pPr>
            <a:r>
              <a:rPr lang="en-US" sz="2800" dirty="0">
                <a:latin typeface="Roboto" panose="02000000000000000000" pitchFamily="2" charset="0"/>
                <a:ea typeface="Roboto" panose="02000000000000000000" pitchFamily="2" charset="0"/>
              </a:rPr>
              <a:t>Safety improvements </a:t>
            </a:r>
          </a:p>
          <a:p>
            <a:pPr marL="342900" indent="-231775">
              <a:buClr>
                <a:schemeClr val="accent2"/>
              </a:buClr>
              <a:buSzPct val="70000"/>
              <a:buFont typeface="Wingdings" panose="05000000000000000000" pitchFamily="2" charset="2"/>
              <a:buChar char="§"/>
            </a:pPr>
            <a:r>
              <a:rPr lang="en-US" sz="2800" dirty="0">
                <a:latin typeface="Roboto" panose="02000000000000000000" pitchFamily="2" charset="0"/>
                <a:ea typeface="Roboto" panose="02000000000000000000" pitchFamily="2" charset="0"/>
              </a:rPr>
              <a:t>Traffic flow / delays </a:t>
            </a:r>
          </a:p>
          <a:p>
            <a:pPr marL="342900" indent="-231775">
              <a:buClr>
                <a:schemeClr val="accent2"/>
              </a:buClr>
              <a:buSzPct val="70000"/>
              <a:buFont typeface="Wingdings" panose="05000000000000000000" pitchFamily="2" charset="2"/>
              <a:buChar char="§"/>
            </a:pPr>
            <a:r>
              <a:rPr lang="en-US" sz="2800" dirty="0">
                <a:latin typeface="Roboto" panose="02000000000000000000" pitchFamily="2" charset="0"/>
                <a:ea typeface="Roboto" panose="02000000000000000000" pitchFamily="2" charset="0"/>
              </a:rPr>
              <a:t>Construction timing &amp; impacts </a:t>
            </a:r>
          </a:p>
          <a:p>
            <a:pPr>
              <a:buNone/>
            </a:pPr>
            <a:endParaRPr lang="en-US" dirty="0"/>
          </a:p>
        </p:txBody>
      </p:sp>
    </p:spTree>
    <p:extLst>
      <p:ext uri="{BB962C8B-B14F-4D97-AF65-F5344CB8AC3E}">
        <p14:creationId xmlns:p14="http://schemas.microsoft.com/office/powerpoint/2010/main" val="558794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7678F-0F73-ED92-7B0B-2A5D0D1E95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A07BFC-23DA-AF84-4E19-AF31DCB3C20A}"/>
              </a:ext>
            </a:extLst>
          </p:cNvPr>
          <p:cNvSpPr>
            <a:spLocks noGrp="1"/>
          </p:cNvSpPr>
          <p:nvPr>
            <p:ph type="title"/>
          </p:nvPr>
        </p:nvSpPr>
        <p:spPr>
          <a:xfrm>
            <a:off x="326571" y="195443"/>
            <a:ext cx="11538858" cy="1061311"/>
          </a:xfrm>
        </p:spPr>
        <p:txBody>
          <a:bodyPr/>
          <a:lstStyle/>
          <a:p>
            <a:r>
              <a:rPr lang="en-US" dirty="0">
                <a:latin typeface="Montserrat" panose="00000500000000000000" pitchFamily="2" charset="0"/>
              </a:rPr>
              <a:t>Small Group Q&amp;A</a:t>
            </a:r>
          </a:p>
        </p:txBody>
      </p:sp>
      <p:sp>
        <p:nvSpPr>
          <p:cNvPr id="6" name="TextBox 5">
            <a:extLst>
              <a:ext uri="{FF2B5EF4-FFF2-40B4-BE49-F238E27FC236}">
                <a16:creationId xmlns:a16="http://schemas.microsoft.com/office/drawing/2014/main" id="{2EC3DC67-C5C6-0322-9CFB-7826BEEA70E4}"/>
              </a:ext>
            </a:extLst>
          </p:cNvPr>
          <p:cNvSpPr txBox="1"/>
          <p:nvPr/>
        </p:nvSpPr>
        <p:spPr>
          <a:xfrm>
            <a:off x="159870" y="1639152"/>
            <a:ext cx="3840480" cy="3108543"/>
          </a:xfrm>
          <a:prstGeom prst="rect">
            <a:avLst/>
          </a:prstGeom>
          <a:noFill/>
        </p:spPr>
        <p:txBody>
          <a:bodyPr wrap="square">
            <a:spAutoFit/>
          </a:bodyPr>
          <a:lstStyle/>
          <a:p>
            <a:r>
              <a:rPr lang="en-US" sz="2000" b="1" cap="all" spc="150" dirty="0">
                <a:solidFill>
                  <a:schemeClr val="tx1">
                    <a:lumMod val="65000"/>
                    <a:lumOff val="35000"/>
                  </a:schemeClr>
                </a:solidFill>
                <a:latin typeface="Roboto" panose="02000000000000000000" pitchFamily="2" charset="0"/>
                <a:ea typeface="Roboto" panose="02000000000000000000" pitchFamily="2" charset="0"/>
              </a:rPr>
              <a:t>Group 1</a:t>
            </a:r>
          </a:p>
          <a:p>
            <a:r>
              <a:rPr lang="en-US" sz="2800" b="1" dirty="0">
                <a:solidFill>
                  <a:schemeClr val="tx2"/>
                </a:solidFill>
                <a:latin typeface="Roboto" panose="02000000000000000000" pitchFamily="2" charset="0"/>
                <a:ea typeface="Roboto" panose="02000000000000000000" pitchFamily="2" charset="0"/>
              </a:rPr>
              <a:t>How It Works</a:t>
            </a:r>
          </a:p>
          <a:p>
            <a:endParaRPr lang="en-US" b="1" dirty="0">
              <a:latin typeface="Roboto" panose="02000000000000000000" pitchFamily="2" charset="0"/>
              <a:ea typeface="Roboto" panose="02000000000000000000" pitchFamily="2" charset="0"/>
            </a:endParaRPr>
          </a:p>
          <a:p>
            <a:r>
              <a:rPr lang="en-US" b="1" dirty="0">
                <a:solidFill>
                  <a:schemeClr val="tx2"/>
                </a:solidFill>
                <a:latin typeface="Roboto" panose="02000000000000000000" pitchFamily="2" charset="0"/>
                <a:ea typeface="Roboto" panose="02000000000000000000" pitchFamily="2" charset="0"/>
              </a:rPr>
              <a:t>For questions/concerns related to:</a:t>
            </a:r>
            <a:endParaRPr lang="en-US" dirty="0">
              <a:solidFill>
                <a:schemeClr val="tx2"/>
              </a:solidFill>
              <a:latin typeface="Roboto" panose="02000000000000000000" pitchFamily="2" charset="0"/>
              <a:ea typeface="Roboto" panose="02000000000000000000" pitchFamily="2" charset="0"/>
            </a:endParaRPr>
          </a:p>
          <a:p>
            <a:pPr marL="342900" indent="-231775">
              <a:buClr>
                <a:schemeClr val="accent2"/>
              </a:buClr>
              <a:buSzPct val="70000"/>
              <a:buFont typeface="Wingdings" panose="05000000000000000000" pitchFamily="2" charset="2"/>
              <a:buChar char="§"/>
            </a:pPr>
            <a:r>
              <a:rPr lang="en-US" dirty="0">
                <a:latin typeface="Roboto" panose="02000000000000000000" pitchFamily="2" charset="0"/>
                <a:ea typeface="Roboto" panose="02000000000000000000" pitchFamily="2" charset="0"/>
              </a:rPr>
              <a:t>How to navigate roundabouts </a:t>
            </a:r>
          </a:p>
          <a:p>
            <a:pPr marL="342900" indent="-231775">
              <a:buClr>
                <a:schemeClr val="accent2"/>
              </a:buClr>
              <a:buSzPct val="70000"/>
              <a:buFont typeface="Wingdings" panose="05000000000000000000" pitchFamily="2" charset="2"/>
              <a:buChar char="§"/>
            </a:pPr>
            <a:r>
              <a:rPr lang="en-US" dirty="0">
                <a:latin typeface="Roboto" panose="02000000000000000000" pitchFamily="2" charset="0"/>
                <a:ea typeface="Roboto" panose="02000000000000000000" pitchFamily="2" charset="0"/>
              </a:rPr>
              <a:t>Trucks &amp; farm equipment </a:t>
            </a:r>
          </a:p>
          <a:p>
            <a:pPr marL="342900" indent="-231775">
              <a:buClr>
                <a:schemeClr val="accent2"/>
              </a:buClr>
              <a:buSzPct val="70000"/>
              <a:buFont typeface="Wingdings" panose="05000000000000000000" pitchFamily="2" charset="2"/>
              <a:buChar char="§"/>
            </a:pPr>
            <a:r>
              <a:rPr lang="en-US" dirty="0">
                <a:latin typeface="Roboto" panose="02000000000000000000" pitchFamily="2" charset="0"/>
                <a:ea typeface="Roboto" panose="02000000000000000000" pitchFamily="2" charset="0"/>
              </a:rPr>
              <a:t>Layout, turning, and visibility </a:t>
            </a:r>
          </a:p>
          <a:p>
            <a:br>
              <a:rPr lang="en-US" sz="2000" dirty="0"/>
            </a:br>
            <a:endParaRPr lang="en-US" sz="2000" dirty="0"/>
          </a:p>
          <a:p>
            <a:pPr>
              <a:buNone/>
            </a:pPr>
            <a:endParaRPr lang="en-US" dirty="0"/>
          </a:p>
        </p:txBody>
      </p:sp>
      <p:sp>
        <p:nvSpPr>
          <p:cNvPr id="7" name="TextBox 6">
            <a:extLst>
              <a:ext uri="{FF2B5EF4-FFF2-40B4-BE49-F238E27FC236}">
                <a16:creationId xmlns:a16="http://schemas.microsoft.com/office/drawing/2014/main" id="{1F90F1FE-473E-FD9A-E4A1-1B39DA336421}"/>
              </a:ext>
            </a:extLst>
          </p:cNvPr>
          <p:cNvSpPr txBox="1"/>
          <p:nvPr/>
        </p:nvSpPr>
        <p:spPr>
          <a:xfrm>
            <a:off x="4168964" y="1639152"/>
            <a:ext cx="3840480" cy="2492990"/>
          </a:xfrm>
          <a:prstGeom prst="rect">
            <a:avLst/>
          </a:prstGeom>
          <a:noFill/>
        </p:spPr>
        <p:txBody>
          <a:bodyPr wrap="square">
            <a:spAutoFit/>
          </a:bodyPr>
          <a:lstStyle/>
          <a:p>
            <a:r>
              <a:rPr lang="en-US" sz="2000" b="1" cap="all" spc="150" dirty="0">
                <a:solidFill>
                  <a:schemeClr val="tx1">
                    <a:lumMod val="65000"/>
                    <a:lumOff val="35000"/>
                  </a:schemeClr>
                </a:solidFill>
                <a:latin typeface="Roboto" panose="02000000000000000000" pitchFamily="2" charset="0"/>
                <a:ea typeface="Roboto" panose="02000000000000000000" pitchFamily="2" charset="0"/>
              </a:rPr>
              <a:t>Group 2</a:t>
            </a:r>
          </a:p>
          <a:p>
            <a:r>
              <a:rPr lang="en-US" sz="2800" b="1" dirty="0">
                <a:solidFill>
                  <a:schemeClr val="tx2"/>
                </a:solidFill>
                <a:latin typeface="Roboto" panose="02000000000000000000" pitchFamily="2" charset="0"/>
                <a:ea typeface="Roboto" panose="02000000000000000000" pitchFamily="2" charset="0"/>
              </a:rPr>
              <a:t>Why This Option?</a:t>
            </a:r>
          </a:p>
          <a:p>
            <a:endParaRPr lang="en-US" b="1" dirty="0">
              <a:latin typeface="Roboto" panose="02000000000000000000" pitchFamily="2" charset="0"/>
              <a:ea typeface="Roboto" panose="02000000000000000000" pitchFamily="2" charset="0"/>
            </a:endParaRPr>
          </a:p>
          <a:p>
            <a:r>
              <a:rPr lang="en-US" b="1" dirty="0">
                <a:solidFill>
                  <a:schemeClr val="tx2"/>
                </a:solidFill>
                <a:latin typeface="Roboto" panose="02000000000000000000" pitchFamily="2" charset="0"/>
                <a:ea typeface="Roboto" panose="02000000000000000000" pitchFamily="2" charset="0"/>
              </a:rPr>
              <a:t>For questions/concerns related to:</a:t>
            </a:r>
            <a:endParaRPr lang="en-US" dirty="0">
              <a:solidFill>
                <a:schemeClr val="tx2"/>
              </a:solidFill>
              <a:latin typeface="Roboto" panose="02000000000000000000" pitchFamily="2" charset="0"/>
              <a:ea typeface="Roboto" panose="02000000000000000000" pitchFamily="2" charset="0"/>
            </a:endParaRPr>
          </a:p>
          <a:p>
            <a:pPr marL="342900" indent="-231775">
              <a:buClr>
                <a:schemeClr val="accent2"/>
              </a:buClr>
              <a:buSzPct val="70000"/>
              <a:buFont typeface="Wingdings" panose="05000000000000000000" pitchFamily="2" charset="2"/>
              <a:buChar char="§"/>
            </a:pPr>
            <a:r>
              <a:rPr lang="en-US" dirty="0">
                <a:latin typeface="Roboto" panose="02000000000000000000" pitchFamily="2" charset="0"/>
                <a:ea typeface="Roboto" panose="02000000000000000000" pitchFamily="2" charset="0"/>
              </a:rPr>
              <a:t>Why a roundabout? </a:t>
            </a:r>
          </a:p>
          <a:p>
            <a:pPr marL="342900" indent="-231775">
              <a:buClr>
                <a:schemeClr val="accent2"/>
              </a:buClr>
              <a:buSzPct val="70000"/>
              <a:buFont typeface="Wingdings" panose="05000000000000000000" pitchFamily="2" charset="2"/>
              <a:buChar char="§"/>
            </a:pPr>
            <a:r>
              <a:rPr lang="en-US" dirty="0">
                <a:latin typeface="Roboto" panose="02000000000000000000" pitchFamily="2" charset="0"/>
                <a:ea typeface="Roboto" panose="02000000000000000000" pitchFamily="2" charset="0"/>
              </a:rPr>
              <a:t>Why not 4-way stop, signal, or interchange?</a:t>
            </a:r>
          </a:p>
          <a:p>
            <a:pPr marL="342900" indent="-231775">
              <a:buClr>
                <a:schemeClr val="accent2"/>
              </a:buClr>
              <a:buSzPct val="70000"/>
              <a:buFont typeface="Wingdings" panose="05000000000000000000" pitchFamily="2" charset="2"/>
              <a:buChar char="§"/>
            </a:pPr>
            <a:r>
              <a:rPr lang="en-US" dirty="0">
                <a:latin typeface="Roboto" panose="02000000000000000000" pitchFamily="2" charset="0"/>
                <a:ea typeface="Roboto" panose="02000000000000000000" pitchFamily="2" charset="0"/>
              </a:rPr>
              <a:t>Cost and funding </a:t>
            </a:r>
          </a:p>
        </p:txBody>
      </p:sp>
      <p:sp>
        <p:nvSpPr>
          <p:cNvPr id="8" name="TextBox 7">
            <a:extLst>
              <a:ext uri="{FF2B5EF4-FFF2-40B4-BE49-F238E27FC236}">
                <a16:creationId xmlns:a16="http://schemas.microsoft.com/office/drawing/2014/main" id="{AD31752A-1B9C-F14B-9370-B6D5C22849B5}"/>
              </a:ext>
            </a:extLst>
          </p:cNvPr>
          <p:cNvSpPr txBox="1"/>
          <p:nvPr/>
        </p:nvSpPr>
        <p:spPr>
          <a:xfrm>
            <a:off x="8178057" y="1639152"/>
            <a:ext cx="3840480" cy="2492990"/>
          </a:xfrm>
          <a:prstGeom prst="rect">
            <a:avLst/>
          </a:prstGeom>
          <a:noFill/>
        </p:spPr>
        <p:txBody>
          <a:bodyPr wrap="square">
            <a:spAutoFit/>
          </a:bodyPr>
          <a:lstStyle/>
          <a:p>
            <a:r>
              <a:rPr lang="en-US" sz="2000" b="1" cap="all" spc="150" dirty="0">
                <a:solidFill>
                  <a:schemeClr val="tx1">
                    <a:lumMod val="65000"/>
                    <a:lumOff val="35000"/>
                  </a:schemeClr>
                </a:solidFill>
                <a:latin typeface="Roboto" panose="02000000000000000000" pitchFamily="2" charset="0"/>
                <a:ea typeface="Roboto" panose="02000000000000000000" pitchFamily="2" charset="0"/>
              </a:rPr>
              <a:t>Group 3 </a:t>
            </a:r>
          </a:p>
          <a:p>
            <a:r>
              <a:rPr lang="en-US" sz="2800" b="1" dirty="0">
                <a:solidFill>
                  <a:schemeClr val="tx2"/>
                </a:solidFill>
                <a:latin typeface="Roboto" panose="02000000000000000000" pitchFamily="2" charset="0"/>
                <a:ea typeface="Roboto" panose="02000000000000000000" pitchFamily="2" charset="0"/>
              </a:rPr>
              <a:t>What To Expect</a:t>
            </a:r>
            <a:endParaRPr lang="en-US" sz="2400" b="1" dirty="0">
              <a:latin typeface="Roboto" panose="02000000000000000000" pitchFamily="2" charset="0"/>
              <a:ea typeface="Roboto" panose="02000000000000000000" pitchFamily="2" charset="0"/>
            </a:endParaRPr>
          </a:p>
          <a:p>
            <a:endParaRPr lang="en-US" b="1" dirty="0">
              <a:latin typeface="Roboto" panose="02000000000000000000" pitchFamily="2" charset="0"/>
              <a:ea typeface="Roboto" panose="02000000000000000000" pitchFamily="2" charset="0"/>
            </a:endParaRPr>
          </a:p>
          <a:p>
            <a:r>
              <a:rPr lang="en-US" b="1" dirty="0">
                <a:solidFill>
                  <a:schemeClr val="tx2"/>
                </a:solidFill>
                <a:latin typeface="Roboto" panose="02000000000000000000" pitchFamily="2" charset="0"/>
                <a:ea typeface="Roboto" panose="02000000000000000000" pitchFamily="2" charset="0"/>
              </a:rPr>
              <a:t>For questions/concerns related to:</a:t>
            </a:r>
            <a:endParaRPr lang="en-US" dirty="0">
              <a:solidFill>
                <a:schemeClr val="tx2"/>
              </a:solidFill>
              <a:latin typeface="Roboto" panose="02000000000000000000" pitchFamily="2" charset="0"/>
              <a:ea typeface="Roboto" panose="02000000000000000000" pitchFamily="2" charset="0"/>
            </a:endParaRPr>
          </a:p>
          <a:p>
            <a:pPr marL="342900" indent="-231775">
              <a:buClr>
                <a:schemeClr val="accent2"/>
              </a:buClr>
              <a:buSzPct val="70000"/>
              <a:buFont typeface="Wingdings" panose="05000000000000000000" pitchFamily="2" charset="2"/>
              <a:buChar char="§"/>
            </a:pPr>
            <a:r>
              <a:rPr lang="en-US" dirty="0">
                <a:latin typeface="Roboto" panose="02000000000000000000" pitchFamily="2" charset="0"/>
                <a:ea typeface="Roboto" panose="02000000000000000000" pitchFamily="2" charset="0"/>
              </a:rPr>
              <a:t>Safety improvements </a:t>
            </a:r>
          </a:p>
          <a:p>
            <a:pPr marL="342900" indent="-231775">
              <a:buClr>
                <a:schemeClr val="accent2"/>
              </a:buClr>
              <a:buSzPct val="70000"/>
              <a:buFont typeface="Wingdings" panose="05000000000000000000" pitchFamily="2" charset="2"/>
              <a:buChar char="§"/>
            </a:pPr>
            <a:r>
              <a:rPr lang="en-US" dirty="0">
                <a:latin typeface="Roboto" panose="02000000000000000000" pitchFamily="2" charset="0"/>
                <a:ea typeface="Roboto" panose="02000000000000000000" pitchFamily="2" charset="0"/>
              </a:rPr>
              <a:t>Traffic flow / delays </a:t>
            </a:r>
          </a:p>
          <a:p>
            <a:pPr marL="342900" indent="-231775">
              <a:buClr>
                <a:schemeClr val="accent2"/>
              </a:buClr>
              <a:buSzPct val="70000"/>
              <a:buFont typeface="Wingdings" panose="05000000000000000000" pitchFamily="2" charset="2"/>
              <a:buChar char="§"/>
            </a:pPr>
            <a:r>
              <a:rPr lang="en-US" dirty="0">
                <a:latin typeface="Roboto" panose="02000000000000000000" pitchFamily="2" charset="0"/>
                <a:ea typeface="Roboto" panose="02000000000000000000" pitchFamily="2" charset="0"/>
              </a:rPr>
              <a:t>Construction timing &amp; impacts </a:t>
            </a:r>
          </a:p>
          <a:p>
            <a:pPr>
              <a:buNone/>
            </a:pPr>
            <a:endParaRPr lang="en-US" dirty="0"/>
          </a:p>
        </p:txBody>
      </p:sp>
      <p:cxnSp>
        <p:nvCxnSpPr>
          <p:cNvPr id="9" name="Straight Connector 8">
            <a:extLst>
              <a:ext uri="{FF2B5EF4-FFF2-40B4-BE49-F238E27FC236}">
                <a16:creationId xmlns:a16="http://schemas.microsoft.com/office/drawing/2014/main" id="{9E2C8ED6-AE7B-230B-93C7-30C9E97F71A4}"/>
              </a:ext>
            </a:extLst>
          </p:cNvPr>
          <p:cNvCxnSpPr>
            <a:cxnSpLocks/>
          </p:cNvCxnSpPr>
          <p:nvPr/>
        </p:nvCxnSpPr>
        <p:spPr>
          <a:xfrm>
            <a:off x="4000350" y="1732849"/>
            <a:ext cx="0" cy="3307972"/>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FCA05A16-0408-1F44-C2CF-06D853E86787}"/>
              </a:ext>
            </a:extLst>
          </p:cNvPr>
          <p:cNvCxnSpPr>
            <a:cxnSpLocks/>
          </p:cNvCxnSpPr>
          <p:nvPr/>
        </p:nvCxnSpPr>
        <p:spPr>
          <a:xfrm>
            <a:off x="8046558" y="1732849"/>
            <a:ext cx="0" cy="3307972"/>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30609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1DE16-73EB-16ED-F90A-E92C800FF5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4A3968-1308-4E26-2A54-91C042D13E7D}"/>
              </a:ext>
            </a:extLst>
          </p:cNvPr>
          <p:cNvSpPr>
            <a:spLocks noGrp="1"/>
          </p:cNvSpPr>
          <p:nvPr>
            <p:ph type="title"/>
          </p:nvPr>
        </p:nvSpPr>
        <p:spPr>
          <a:xfrm>
            <a:off x="326571" y="195443"/>
            <a:ext cx="11538858" cy="1061311"/>
          </a:xfrm>
        </p:spPr>
        <p:txBody>
          <a:bodyPr/>
          <a:lstStyle/>
          <a:p>
            <a:r>
              <a:rPr lang="en-US" dirty="0">
                <a:latin typeface="Montserrat" panose="00000500000000000000" pitchFamily="2" charset="0"/>
              </a:rPr>
              <a:t>What We’ve Heard</a:t>
            </a:r>
          </a:p>
        </p:txBody>
      </p:sp>
      <p:grpSp>
        <p:nvGrpSpPr>
          <p:cNvPr id="39" name="Group 38">
            <a:extLst>
              <a:ext uri="{FF2B5EF4-FFF2-40B4-BE49-F238E27FC236}">
                <a16:creationId xmlns:a16="http://schemas.microsoft.com/office/drawing/2014/main" id="{82323EF2-869C-809A-7D35-89287509C03B}"/>
              </a:ext>
            </a:extLst>
          </p:cNvPr>
          <p:cNvGrpSpPr/>
          <p:nvPr/>
        </p:nvGrpSpPr>
        <p:grpSpPr>
          <a:xfrm>
            <a:off x="4293911" y="1226703"/>
            <a:ext cx="3589530" cy="2202297"/>
            <a:chOff x="407596" y="1202021"/>
            <a:chExt cx="3589530" cy="2202297"/>
          </a:xfrm>
        </p:grpSpPr>
        <p:sp>
          <p:nvSpPr>
            <p:cNvPr id="12" name="Oval 11">
              <a:extLst>
                <a:ext uri="{FF2B5EF4-FFF2-40B4-BE49-F238E27FC236}">
                  <a16:creationId xmlns:a16="http://schemas.microsoft.com/office/drawing/2014/main" id="{129AF486-4E87-422E-F0A5-FF19487A7E19}"/>
                </a:ext>
              </a:extLst>
            </p:cNvPr>
            <p:cNvSpPr/>
            <p:nvPr/>
          </p:nvSpPr>
          <p:spPr>
            <a:xfrm>
              <a:off x="1629892" y="1202021"/>
              <a:ext cx="1144939" cy="1144939"/>
            </a:xfrm>
            <a:prstGeom prst="ellipse">
              <a:avLst/>
            </a:prstGeom>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E16E2DB7-18C8-CCA6-774B-0F79D9BFB9FD}"/>
                </a:ext>
              </a:extLst>
            </p:cNvPr>
            <p:cNvGrpSpPr/>
            <p:nvPr/>
          </p:nvGrpSpPr>
          <p:grpSpPr>
            <a:xfrm>
              <a:off x="407596" y="1352163"/>
              <a:ext cx="3589530" cy="2052155"/>
              <a:chOff x="407596" y="1352163"/>
              <a:chExt cx="3589530" cy="2052155"/>
            </a:xfrm>
          </p:grpSpPr>
          <p:sp>
            <p:nvSpPr>
              <p:cNvPr id="4" name="Rectangle: Rounded Corners 3">
                <a:extLst>
                  <a:ext uri="{FF2B5EF4-FFF2-40B4-BE49-F238E27FC236}">
                    <a16:creationId xmlns:a16="http://schemas.microsoft.com/office/drawing/2014/main" id="{99884779-37F0-3D45-B6F2-CF4CDBBD8351}"/>
                  </a:ext>
                </a:extLst>
              </p:cNvPr>
              <p:cNvSpPr/>
              <p:nvPr/>
            </p:nvSpPr>
            <p:spPr>
              <a:xfrm>
                <a:off x="407596" y="1732677"/>
                <a:ext cx="3589530" cy="1671641"/>
              </a:xfrm>
              <a:prstGeom prst="roundRect">
                <a:avLst/>
              </a:prstGeom>
              <a:solidFill>
                <a:srgbClr val="006180">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tIns="365760" rtlCol="0" anchor="ctr"/>
              <a:lstStyle/>
              <a:p>
                <a:pPr marR="0" lvl="0" algn="ctr" defTabSz="914400" rtl="0" eaLnBrk="1" fontAlgn="auto" latinLnBrk="0" hangingPunct="1">
                  <a:lnSpc>
                    <a:spcPct val="100000"/>
                  </a:lnSpc>
                  <a:spcBef>
                    <a:spcPts val="100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rPr>
                  <a:t>Is this too </a:t>
                </a:r>
                <a:r>
                  <a:rPr kumimoji="0" lang="en-US" sz="2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rPr>
                  <a:t>expensive</a:t>
                </a:r>
                <a:r>
                  <a:rPr kumimoji="0" lang="en-US" sz="2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rPr>
                  <a:t>?</a:t>
                </a:r>
              </a:p>
            </p:txBody>
          </p:sp>
          <p:pic>
            <p:nvPicPr>
              <p:cNvPr id="19" name="Graphic 18" descr="Dollar with solid fill">
                <a:extLst>
                  <a:ext uri="{FF2B5EF4-FFF2-40B4-BE49-F238E27FC236}">
                    <a16:creationId xmlns:a16="http://schemas.microsoft.com/office/drawing/2014/main" id="{91C78E9F-0D9C-A532-4E92-14BDBDD2648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789311" y="1352163"/>
                <a:ext cx="821988" cy="821988"/>
              </a:xfrm>
              <a:prstGeom prst="rect">
                <a:avLst/>
              </a:prstGeom>
            </p:spPr>
          </p:pic>
        </p:grpSp>
      </p:grpSp>
      <p:grpSp>
        <p:nvGrpSpPr>
          <p:cNvPr id="38" name="Group 37">
            <a:extLst>
              <a:ext uri="{FF2B5EF4-FFF2-40B4-BE49-F238E27FC236}">
                <a16:creationId xmlns:a16="http://schemas.microsoft.com/office/drawing/2014/main" id="{CF469302-548E-5CD9-2472-34C403B7E346}"/>
              </a:ext>
            </a:extLst>
          </p:cNvPr>
          <p:cNvGrpSpPr/>
          <p:nvPr/>
        </p:nvGrpSpPr>
        <p:grpSpPr>
          <a:xfrm>
            <a:off x="8209528" y="3623196"/>
            <a:ext cx="3589530" cy="2202297"/>
            <a:chOff x="4301236" y="1202021"/>
            <a:chExt cx="3589530" cy="2202297"/>
          </a:xfrm>
        </p:grpSpPr>
        <p:grpSp>
          <p:nvGrpSpPr>
            <p:cNvPr id="33" name="Group 32">
              <a:extLst>
                <a:ext uri="{FF2B5EF4-FFF2-40B4-BE49-F238E27FC236}">
                  <a16:creationId xmlns:a16="http://schemas.microsoft.com/office/drawing/2014/main" id="{9DC50138-A2FE-DCB1-53BA-B0DE1FB9FC48}"/>
                </a:ext>
              </a:extLst>
            </p:cNvPr>
            <p:cNvGrpSpPr/>
            <p:nvPr/>
          </p:nvGrpSpPr>
          <p:grpSpPr>
            <a:xfrm>
              <a:off x="4301236" y="1202021"/>
              <a:ext cx="3589530" cy="2202297"/>
              <a:chOff x="4301236" y="1202021"/>
              <a:chExt cx="3589530" cy="2202297"/>
            </a:xfrm>
          </p:grpSpPr>
          <p:sp>
            <p:nvSpPr>
              <p:cNvPr id="5" name="Rectangle: Rounded Corners 4">
                <a:extLst>
                  <a:ext uri="{FF2B5EF4-FFF2-40B4-BE49-F238E27FC236}">
                    <a16:creationId xmlns:a16="http://schemas.microsoft.com/office/drawing/2014/main" id="{A3E89263-72D9-6BFB-7776-FCFF44675806}"/>
                  </a:ext>
                </a:extLst>
              </p:cNvPr>
              <p:cNvSpPr/>
              <p:nvPr/>
            </p:nvSpPr>
            <p:spPr>
              <a:xfrm>
                <a:off x="4301236" y="1732677"/>
                <a:ext cx="3589530" cy="1671641"/>
              </a:xfrm>
              <a:prstGeom prst="roundRect">
                <a:avLst/>
              </a:prstGeom>
              <a:solidFill>
                <a:srgbClr val="006180">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tIns="548640" rtlCol="0" anchor="ctr"/>
              <a:lstStyle/>
              <a:p>
                <a:pPr marR="0" lvl="0" algn="ctr" defTabSz="914400" rtl="0" eaLnBrk="1" fontAlgn="auto" latinLnBrk="0" hangingPunct="1">
                  <a:lnSpc>
                    <a:spcPts val="2500"/>
                  </a:lnSpc>
                  <a:spcBef>
                    <a:spcPts val="100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rPr>
                  <a:t>Will drivers be able to </a:t>
                </a:r>
                <a:r>
                  <a:rPr kumimoji="0" lang="en-US" sz="2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rPr>
                  <a:t>see and navigate </a:t>
                </a:r>
                <a:r>
                  <a:rPr kumimoji="0" lang="en-US" sz="2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rPr>
                  <a:t>it safely?</a:t>
                </a:r>
              </a:p>
            </p:txBody>
          </p:sp>
          <p:sp>
            <p:nvSpPr>
              <p:cNvPr id="16" name="Oval 15">
                <a:extLst>
                  <a:ext uri="{FF2B5EF4-FFF2-40B4-BE49-F238E27FC236}">
                    <a16:creationId xmlns:a16="http://schemas.microsoft.com/office/drawing/2014/main" id="{0300F8F6-E7FC-3ABA-F3F8-D29071DCFD29}"/>
                  </a:ext>
                </a:extLst>
              </p:cNvPr>
              <p:cNvSpPr/>
              <p:nvPr/>
            </p:nvSpPr>
            <p:spPr>
              <a:xfrm>
                <a:off x="5523532" y="1202021"/>
                <a:ext cx="1144939" cy="1144939"/>
              </a:xfrm>
              <a:prstGeom prst="ellipse">
                <a:avLst/>
              </a:prstGeom>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Graphic 20" descr="Eye with solid fill">
              <a:extLst>
                <a:ext uri="{FF2B5EF4-FFF2-40B4-BE49-F238E27FC236}">
                  <a16:creationId xmlns:a16="http://schemas.microsoft.com/office/drawing/2014/main" id="{18F37398-A11F-3FB8-8EBE-62CA47A7AE7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672063" y="1344940"/>
              <a:ext cx="847874" cy="847874"/>
            </a:xfrm>
            <a:prstGeom prst="rect">
              <a:avLst/>
            </a:prstGeom>
          </p:spPr>
        </p:pic>
      </p:grpSp>
      <p:grpSp>
        <p:nvGrpSpPr>
          <p:cNvPr id="37" name="Group 36">
            <a:extLst>
              <a:ext uri="{FF2B5EF4-FFF2-40B4-BE49-F238E27FC236}">
                <a16:creationId xmlns:a16="http://schemas.microsoft.com/office/drawing/2014/main" id="{CA5E01D8-0157-7BE7-80DA-BFD15905ACA5}"/>
              </a:ext>
            </a:extLst>
          </p:cNvPr>
          <p:cNvGrpSpPr/>
          <p:nvPr/>
        </p:nvGrpSpPr>
        <p:grpSpPr>
          <a:xfrm>
            <a:off x="8194876" y="1202021"/>
            <a:ext cx="3589530" cy="2202297"/>
            <a:chOff x="8194876" y="1202021"/>
            <a:chExt cx="3589530" cy="2202297"/>
          </a:xfrm>
        </p:grpSpPr>
        <p:grpSp>
          <p:nvGrpSpPr>
            <p:cNvPr id="34" name="Group 33">
              <a:extLst>
                <a:ext uri="{FF2B5EF4-FFF2-40B4-BE49-F238E27FC236}">
                  <a16:creationId xmlns:a16="http://schemas.microsoft.com/office/drawing/2014/main" id="{A252C8D5-CD5B-0459-0B1D-97A1A21868F3}"/>
                </a:ext>
              </a:extLst>
            </p:cNvPr>
            <p:cNvGrpSpPr/>
            <p:nvPr/>
          </p:nvGrpSpPr>
          <p:grpSpPr>
            <a:xfrm>
              <a:off x="8194876" y="1202021"/>
              <a:ext cx="3589530" cy="2202297"/>
              <a:chOff x="8194876" y="1202021"/>
              <a:chExt cx="3589530" cy="2202297"/>
            </a:xfrm>
          </p:grpSpPr>
          <p:sp>
            <p:nvSpPr>
              <p:cNvPr id="6" name="Rectangle: Rounded Corners 5">
                <a:extLst>
                  <a:ext uri="{FF2B5EF4-FFF2-40B4-BE49-F238E27FC236}">
                    <a16:creationId xmlns:a16="http://schemas.microsoft.com/office/drawing/2014/main" id="{009FC468-736B-AA2D-2E0E-7AC0293DEE30}"/>
                  </a:ext>
                </a:extLst>
              </p:cNvPr>
              <p:cNvSpPr/>
              <p:nvPr/>
            </p:nvSpPr>
            <p:spPr>
              <a:xfrm>
                <a:off x="8194876" y="1732677"/>
                <a:ext cx="3589530" cy="1671641"/>
              </a:xfrm>
              <a:prstGeom prst="roundRect">
                <a:avLst/>
              </a:prstGeom>
              <a:solidFill>
                <a:srgbClr val="006180">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tIns="548640" rtlCol="0" anchor="ctr"/>
              <a:lstStyle/>
              <a:p>
                <a:pPr marR="0" lvl="0" algn="ctr" defTabSz="914400" rtl="0" eaLnBrk="1" fontAlgn="auto" latinLnBrk="0" hangingPunct="1">
                  <a:lnSpc>
                    <a:spcPts val="2500"/>
                  </a:lnSpc>
                  <a:spcBef>
                    <a:spcPts val="100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rPr>
                  <a:t>Why not just install a </a:t>
                </a:r>
                <a:br>
                  <a:rPr kumimoji="0" lang="en-US" sz="2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rPr>
                </a:br>
                <a:r>
                  <a:rPr kumimoji="0" lang="en-US" sz="2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rPr>
                  <a:t>4-way stop</a:t>
                </a:r>
                <a:r>
                  <a:rPr kumimoji="0" lang="en-US" sz="2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rPr>
                  <a:t>?</a:t>
                </a:r>
              </a:p>
            </p:txBody>
          </p:sp>
          <p:sp>
            <p:nvSpPr>
              <p:cNvPr id="17" name="Oval 16">
                <a:extLst>
                  <a:ext uri="{FF2B5EF4-FFF2-40B4-BE49-F238E27FC236}">
                    <a16:creationId xmlns:a16="http://schemas.microsoft.com/office/drawing/2014/main" id="{FDE2B541-BD84-FE43-E7A8-F82DF1CF6BDF}"/>
                  </a:ext>
                </a:extLst>
              </p:cNvPr>
              <p:cNvSpPr/>
              <p:nvPr/>
            </p:nvSpPr>
            <p:spPr>
              <a:xfrm>
                <a:off x="9417172" y="1202021"/>
                <a:ext cx="1144939" cy="1144939"/>
              </a:xfrm>
              <a:prstGeom prst="ellipse">
                <a:avLst/>
              </a:prstGeom>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Picture 23">
              <a:extLst>
                <a:ext uri="{FF2B5EF4-FFF2-40B4-BE49-F238E27FC236}">
                  <a16:creationId xmlns:a16="http://schemas.microsoft.com/office/drawing/2014/main" id="{1DAB76D4-3624-5748-607A-2F4875BEBE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05055" y="1282815"/>
              <a:ext cx="969173" cy="969173"/>
            </a:xfrm>
            <a:prstGeom prst="rect">
              <a:avLst/>
            </a:prstGeom>
          </p:spPr>
        </p:pic>
      </p:grpSp>
      <p:grpSp>
        <p:nvGrpSpPr>
          <p:cNvPr id="36" name="Group 35">
            <a:extLst>
              <a:ext uri="{FF2B5EF4-FFF2-40B4-BE49-F238E27FC236}">
                <a16:creationId xmlns:a16="http://schemas.microsoft.com/office/drawing/2014/main" id="{D7BD919F-F932-B277-F3B7-F49D6EDADF64}"/>
              </a:ext>
            </a:extLst>
          </p:cNvPr>
          <p:cNvGrpSpPr/>
          <p:nvPr/>
        </p:nvGrpSpPr>
        <p:grpSpPr>
          <a:xfrm>
            <a:off x="4293911" y="3520369"/>
            <a:ext cx="3596856" cy="2268925"/>
            <a:chOff x="3908346" y="3520368"/>
            <a:chExt cx="3596856" cy="2268925"/>
          </a:xfrm>
        </p:grpSpPr>
        <p:sp>
          <p:nvSpPr>
            <p:cNvPr id="27" name="Oval 26">
              <a:extLst>
                <a:ext uri="{FF2B5EF4-FFF2-40B4-BE49-F238E27FC236}">
                  <a16:creationId xmlns:a16="http://schemas.microsoft.com/office/drawing/2014/main" id="{DBAE9BB9-B1EA-401F-7F94-EDAB7B88277F}"/>
                </a:ext>
              </a:extLst>
            </p:cNvPr>
            <p:cNvSpPr/>
            <p:nvPr/>
          </p:nvSpPr>
          <p:spPr>
            <a:xfrm>
              <a:off x="5137967" y="3520368"/>
              <a:ext cx="1144939" cy="1144939"/>
            </a:xfrm>
            <a:prstGeom prst="ellipse">
              <a:avLst/>
            </a:prstGeom>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9B792EDB-7F69-099C-E8F0-E194D67B8760}"/>
                </a:ext>
              </a:extLst>
            </p:cNvPr>
            <p:cNvGrpSpPr/>
            <p:nvPr/>
          </p:nvGrpSpPr>
          <p:grpSpPr>
            <a:xfrm>
              <a:off x="3908346" y="3699466"/>
              <a:ext cx="3596856" cy="2089827"/>
              <a:chOff x="3908346" y="3699466"/>
              <a:chExt cx="3596856" cy="2089827"/>
            </a:xfrm>
          </p:grpSpPr>
          <p:sp>
            <p:nvSpPr>
              <p:cNvPr id="8" name="Rectangle: Rounded Corners 7">
                <a:extLst>
                  <a:ext uri="{FF2B5EF4-FFF2-40B4-BE49-F238E27FC236}">
                    <a16:creationId xmlns:a16="http://schemas.microsoft.com/office/drawing/2014/main" id="{FDB9BFA8-75C3-394F-CB00-42BDB8C2B2C9}"/>
                  </a:ext>
                </a:extLst>
              </p:cNvPr>
              <p:cNvSpPr/>
              <p:nvPr/>
            </p:nvSpPr>
            <p:spPr>
              <a:xfrm>
                <a:off x="3908346" y="4117652"/>
                <a:ext cx="3596856" cy="1671641"/>
              </a:xfrm>
              <a:prstGeom prst="roundRect">
                <a:avLst/>
              </a:prstGeom>
              <a:solidFill>
                <a:srgbClr val="006180">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tIns="548640" rtlCol="0" anchor="ctr"/>
              <a:lstStyle/>
              <a:p>
                <a:pPr marR="0" lvl="0" algn="ctr" defTabSz="914400" rtl="0" eaLnBrk="1" fontAlgn="auto" latinLnBrk="0" hangingPunct="1">
                  <a:lnSpc>
                    <a:spcPts val="2500"/>
                  </a:lnSpc>
                  <a:spcBef>
                    <a:spcPts val="100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rPr>
                  <a:t>Will </a:t>
                </a:r>
                <a:r>
                  <a:rPr kumimoji="0" lang="en-US" sz="2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rPr>
                  <a:t>semis/large trucks and farm equipment </a:t>
                </a:r>
                <a:r>
                  <a:rPr kumimoji="0" lang="en-US" sz="2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rPr>
                  <a:t>be able to get through?</a:t>
                </a:r>
                <a:endParaRPr kumimoji="0" lang="en-US" sz="220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endParaRPr>
              </a:p>
            </p:txBody>
          </p:sp>
          <p:pic>
            <p:nvPicPr>
              <p:cNvPr id="31" name="Graphic 30" descr="Truck with solid fill">
                <a:extLst>
                  <a:ext uri="{FF2B5EF4-FFF2-40B4-BE49-F238E27FC236}">
                    <a16:creationId xmlns:a16="http://schemas.microsoft.com/office/drawing/2014/main" id="{70AC43C8-1864-2B56-0AF8-F0B09DBB4E3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319638" y="3699466"/>
                <a:ext cx="824065" cy="824065"/>
              </a:xfrm>
              <a:prstGeom prst="rect">
                <a:avLst/>
              </a:prstGeom>
            </p:spPr>
          </p:pic>
        </p:grpSp>
      </p:grpSp>
      <p:grpSp>
        <p:nvGrpSpPr>
          <p:cNvPr id="47" name="Group 46">
            <a:extLst>
              <a:ext uri="{FF2B5EF4-FFF2-40B4-BE49-F238E27FC236}">
                <a16:creationId xmlns:a16="http://schemas.microsoft.com/office/drawing/2014/main" id="{57ECBB07-ECE2-3174-55E9-20DCC5B577A7}"/>
              </a:ext>
            </a:extLst>
          </p:cNvPr>
          <p:cNvGrpSpPr/>
          <p:nvPr/>
        </p:nvGrpSpPr>
        <p:grpSpPr>
          <a:xfrm>
            <a:off x="385620" y="1184889"/>
            <a:ext cx="3596856" cy="2244111"/>
            <a:chOff x="561925" y="3573915"/>
            <a:chExt cx="3596856" cy="2244111"/>
          </a:xfrm>
        </p:grpSpPr>
        <p:sp>
          <p:nvSpPr>
            <p:cNvPr id="25" name="Oval 24">
              <a:extLst>
                <a:ext uri="{FF2B5EF4-FFF2-40B4-BE49-F238E27FC236}">
                  <a16:creationId xmlns:a16="http://schemas.microsoft.com/office/drawing/2014/main" id="{8C293FDD-8265-96EE-E35D-C0A36D74A19A}"/>
                </a:ext>
              </a:extLst>
            </p:cNvPr>
            <p:cNvSpPr/>
            <p:nvPr/>
          </p:nvSpPr>
          <p:spPr>
            <a:xfrm>
              <a:off x="1787857" y="3573915"/>
              <a:ext cx="1144939" cy="1144939"/>
            </a:xfrm>
            <a:prstGeom prst="ellipse">
              <a:avLst/>
            </a:prstGeom>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C6020C86-2F89-8148-FCCF-ABF8B187C3CB}"/>
                </a:ext>
              </a:extLst>
            </p:cNvPr>
            <p:cNvGrpSpPr/>
            <p:nvPr/>
          </p:nvGrpSpPr>
          <p:grpSpPr>
            <a:xfrm>
              <a:off x="561925" y="3598728"/>
              <a:ext cx="3596856" cy="2219298"/>
              <a:chOff x="561925" y="3598728"/>
              <a:chExt cx="3596856" cy="2219298"/>
            </a:xfrm>
          </p:grpSpPr>
          <p:sp>
            <p:nvSpPr>
              <p:cNvPr id="7" name="Rectangle: Rounded Corners 6">
                <a:extLst>
                  <a:ext uri="{FF2B5EF4-FFF2-40B4-BE49-F238E27FC236}">
                    <a16:creationId xmlns:a16="http://schemas.microsoft.com/office/drawing/2014/main" id="{46136018-170E-47DE-072B-C1E91FED0004}"/>
                  </a:ext>
                </a:extLst>
              </p:cNvPr>
              <p:cNvSpPr/>
              <p:nvPr/>
            </p:nvSpPr>
            <p:spPr>
              <a:xfrm>
                <a:off x="561925" y="4146385"/>
                <a:ext cx="3596856" cy="1671641"/>
              </a:xfrm>
              <a:prstGeom prst="roundRect">
                <a:avLst/>
              </a:prstGeom>
              <a:solidFill>
                <a:srgbClr val="006180">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tIns="548640" rtlCol="0" anchor="ctr"/>
              <a:lstStyle/>
              <a:p>
                <a:pPr marR="0" lvl="0" algn="ctr" defTabSz="914400" rtl="0" eaLnBrk="1" fontAlgn="auto" latinLnBrk="0" hangingPunct="1">
                  <a:lnSpc>
                    <a:spcPts val="2500"/>
                  </a:lnSpc>
                  <a:spcBef>
                    <a:spcPts val="100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rPr>
                  <a:t>Why not expand to a       </a:t>
                </a:r>
                <a:r>
                  <a:rPr kumimoji="0" lang="en-US" sz="2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rPr>
                  <a:t>4-lane highway </a:t>
                </a:r>
                <a:r>
                  <a:rPr kumimoji="0" lang="en-US" sz="2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rPr>
                  <a:t>with an </a:t>
                </a:r>
                <a:r>
                  <a:rPr kumimoji="0" lang="en-US" sz="2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rPr>
                  <a:t>interchange</a:t>
                </a:r>
                <a:r>
                  <a:rPr kumimoji="0" lang="en-US" sz="2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rPr>
                  <a:t>?</a:t>
                </a:r>
              </a:p>
            </p:txBody>
          </p:sp>
          <p:pic>
            <p:nvPicPr>
              <p:cNvPr id="45" name="Picture 44">
                <a:extLst>
                  <a:ext uri="{FF2B5EF4-FFF2-40B4-BE49-F238E27FC236}">
                    <a16:creationId xmlns:a16="http://schemas.microsoft.com/office/drawing/2014/main" id="{BD9CEE5C-FA8F-0E41-2C05-29FBA5D89E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8842" y="3598728"/>
                <a:ext cx="1642968" cy="1095312"/>
              </a:xfrm>
              <a:prstGeom prst="rect">
                <a:avLst/>
              </a:prstGeom>
            </p:spPr>
          </p:pic>
        </p:grpSp>
      </p:grpSp>
      <p:grpSp>
        <p:nvGrpSpPr>
          <p:cNvPr id="9" name="Group 8">
            <a:extLst>
              <a:ext uri="{FF2B5EF4-FFF2-40B4-BE49-F238E27FC236}">
                <a16:creationId xmlns:a16="http://schemas.microsoft.com/office/drawing/2014/main" id="{42B5618C-92CD-029A-4B56-9C6B2F829C2A}"/>
              </a:ext>
            </a:extLst>
          </p:cNvPr>
          <p:cNvGrpSpPr/>
          <p:nvPr/>
        </p:nvGrpSpPr>
        <p:grpSpPr>
          <a:xfrm>
            <a:off x="385620" y="3564448"/>
            <a:ext cx="3589530" cy="2261045"/>
            <a:chOff x="8194876" y="1210403"/>
            <a:chExt cx="3589530" cy="2193915"/>
          </a:xfrm>
        </p:grpSpPr>
        <p:sp>
          <p:nvSpPr>
            <p:cNvPr id="11" name="Rectangle: Rounded Corners 10">
              <a:extLst>
                <a:ext uri="{FF2B5EF4-FFF2-40B4-BE49-F238E27FC236}">
                  <a16:creationId xmlns:a16="http://schemas.microsoft.com/office/drawing/2014/main" id="{2D36D2CA-3239-E9CC-7A42-41001D9CEBDB}"/>
                </a:ext>
              </a:extLst>
            </p:cNvPr>
            <p:cNvSpPr/>
            <p:nvPr/>
          </p:nvSpPr>
          <p:spPr>
            <a:xfrm>
              <a:off x="8194876" y="1732677"/>
              <a:ext cx="3589530" cy="1671641"/>
            </a:xfrm>
            <a:prstGeom prst="roundRect">
              <a:avLst/>
            </a:prstGeom>
            <a:solidFill>
              <a:srgbClr val="006180">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tIns="548640" rtlCol="0" anchor="ctr"/>
            <a:lstStyle/>
            <a:p>
              <a:pPr marR="0" lvl="0" algn="ctr" defTabSz="914400" rtl="0" eaLnBrk="1" fontAlgn="auto" latinLnBrk="0" hangingPunct="1">
                <a:lnSpc>
                  <a:spcPts val="2500"/>
                </a:lnSpc>
                <a:spcBef>
                  <a:spcPts val="100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rPr>
                <a:t>Support for </a:t>
              </a:r>
              <a:r>
                <a:rPr kumimoji="0" lang="en-US" sz="22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rPr>
                <a:t>improving safety </a:t>
              </a:r>
              <a:r>
                <a:rPr kumimoji="0" lang="en-US" sz="22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rPr>
                <a:t>and reducing crashes in the area</a:t>
              </a:r>
            </a:p>
          </p:txBody>
        </p:sp>
        <p:sp>
          <p:nvSpPr>
            <p:cNvPr id="13" name="Oval 12">
              <a:extLst>
                <a:ext uri="{FF2B5EF4-FFF2-40B4-BE49-F238E27FC236}">
                  <a16:creationId xmlns:a16="http://schemas.microsoft.com/office/drawing/2014/main" id="{FDF39797-D320-E958-EC7F-124B9DA108A9}"/>
                </a:ext>
              </a:extLst>
            </p:cNvPr>
            <p:cNvSpPr/>
            <p:nvPr/>
          </p:nvSpPr>
          <p:spPr>
            <a:xfrm>
              <a:off x="9415540" y="1210403"/>
              <a:ext cx="1144939" cy="1086868"/>
            </a:xfrm>
            <a:prstGeom prst="ellipse">
              <a:avLst/>
            </a:prstGeom>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
            <a:extLst>
              <a:ext uri="{FF2B5EF4-FFF2-40B4-BE49-F238E27FC236}">
                <a16:creationId xmlns:a16="http://schemas.microsoft.com/office/drawing/2014/main" id="{5545AF54-EAD6-DED7-E9A5-57A9C200418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2">
            <a:extLst>
              <a:ext uri="{FF2B5EF4-FFF2-40B4-BE49-F238E27FC236}">
                <a16:creationId xmlns:a16="http://schemas.microsoft.com/office/drawing/2014/main" id="{F285E3E6-E75B-C910-3150-8D4AD3665CA7}"/>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8" name="Content Placeholder 5">
            <a:extLst>
              <a:ext uri="{FF2B5EF4-FFF2-40B4-BE49-F238E27FC236}">
                <a16:creationId xmlns:a16="http://schemas.microsoft.com/office/drawing/2014/main" id="{C33C30DF-AE16-8E7A-2E8E-2006F3BDE474}"/>
              </a:ext>
            </a:extLst>
          </p:cNvPr>
          <p:cNvPicPr>
            <a:picLocks noGrp="1" noChangeAspect="1"/>
          </p:cNvPicPr>
          <p:nvPr>
            <p:ph idx="1"/>
          </p:nvPr>
        </p:nvPicPr>
        <p:blipFill rotWithShape="1">
          <a:blip r:embed="rId8" cstate="print">
            <a:extLst>
              <a:ext uri="{28A0092B-C50C-407E-A947-70E740481C1C}">
                <a14:useLocalDpi xmlns:a14="http://schemas.microsoft.com/office/drawing/2010/main" val="0"/>
              </a:ext>
            </a:extLst>
          </a:blip>
          <a:srcRect l="-1" r="1528" b="43013"/>
          <a:stretch>
            <a:fillRect/>
          </a:stretch>
        </p:blipFill>
        <p:spPr bwMode="auto">
          <a:xfrm>
            <a:off x="1414201" y="3426991"/>
            <a:ext cx="1529103" cy="1144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4309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759FA-2AB2-5606-09B7-4F43FA6609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D46A61-1BA4-9394-9C3D-2E8D46B23DF7}"/>
              </a:ext>
            </a:extLst>
          </p:cNvPr>
          <p:cNvSpPr>
            <a:spLocks noGrp="1"/>
          </p:cNvSpPr>
          <p:nvPr>
            <p:ph type="title"/>
          </p:nvPr>
        </p:nvSpPr>
        <p:spPr>
          <a:xfrm>
            <a:off x="326571" y="195443"/>
            <a:ext cx="11538858" cy="1061311"/>
          </a:xfrm>
        </p:spPr>
        <p:txBody>
          <a:bodyPr/>
          <a:lstStyle/>
          <a:p>
            <a:r>
              <a:rPr lang="en-US" dirty="0">
                <a:latin typeface="Montserrat" panose="00000500000000000000" pitchFamily="2" charset="0"/>
              </a:rPr>
              <a:t>Project Overview</a:t>
            </a:r>
          </a:p>
        </p:txBody>
      </p:sp>
      <p:sp>
        <p:nvSpPr>
          <p:cNvPr id="3" name="Content Placeholder 2">
            <a:extLst>
              <a:ext uri="{FF2B5EF4-FFF2-40B4-BE49-F238E27FC236}">
                <a16:creationId xmlns:a16="http://schemas.microsoft.com/office/drawing/2014/main" id="{9432F2CC-EE48-E12B-1828-6BBBF17D1A22}"/>
              </a:ext>
            </a:extLst>
          </p:cNvPr>
          <p:cNvSpPr>
            <a:spLocks noGrp="1"/>
          </p:cNvSpPr>
          <p:nvPr>
            <p:ph idx="1"/>
          </p:nvPr>
        </p:nvSpPr>
        <p:spPr>
          <a:xfrm>
            <a:off x="326572" y="1188720"/>
            <a:ext cx="6890305" cy="4839245"/>
          </a:xfrm>
        </p:spPr>
        <p:txBody>
          <a:bodyPr>
            <a:normAutofit/>
          </a:bodyPr>
          <a:lstStyle/>
          <a:p>
            <a:pPr marL="0" indent="0">
              <a:buNone/>
            </a:pPr>
            <a:r>
              <a:rPr lang="en-US" sz="2600" b="1" dirty="0">
                <a:solidFill>
                  <a:schemeClr val="tx2"/>
                </a:solidFill>
                <a:latin typeface="Roboto" panose="02000000000000000000" pitchFamily="2" charset="0"/>
                <a:ea typeface="Roboto" panose="02000000000000000000" pitchFamily="2" charset="0"/>
              </a:rPr>
              <a:t>What’s being proposed?</a:t>
            </a:r>
          </a:p>
          <a:p>
            <a:pPr>
              <a:spcBef>
                <a:spcPts val="400"/>
              </a:spcBef>
            </a:pPr>
            <a:r>
              <a:rPr lang="en-US" sz="2600" dirty="0">
                <a:latin typeface="Roboto" panose="02000000000000000000" pitchFamily="2" charset="0"/>
                <a:ea typeface="Roboto" panose="02000000000000000000" pitchFamily="2" charset="0"/>
              </a:rPr>
              <a:t>A rural single-lane roundabout</a:t>
            </a:r>
          </a:p>
          <a:p>
            <a:pPr>
              <a:spcBef>
                <a:spcPts val="600"/>
              </a:spcBef>
            </a:pPr>
            <a:r>
              <a:rPr lang="en-US" sz="2600" dirty="0">
                <a:latin typeface="Roboto" panose="02000000000000000000" pitchFamily="2" charset="0"/>
                <a:ea typeface="Roboto" panose="02000000000000000000" pitchFamily="2" charset="0"/>
              </a:rPr>
              <a:t>Designed to reduce severe crashes </a:t>
            </a:r>
          </a:p>
          <a:p>
            <a:pPr>
              <a:spcBef>
                <a:spcPts val="600"/>
              </a:spcBef>
              <a:spcAft>
                <a:spcPts val="800"/>
              </a:spcAft>
            </a:pPr>
            <a:r>
              <a:rPr lang="en-US" sz="2600" dirty="0">
                <a:latin typeface="Roboto" panose="02000000000000000000" pitchFamily="2" charset="0"/>
                <a:ea typeface="Roboto" panose="02000000000000000000" pitchFamily="2" charset="0"/>
              </a:rPr>
              <a:t>Includes lighting, signage, and geometric safety improvements</a:t>
            </a:r>
          </a:p>
          <a:p>
            <a:pPr marL="0" lvl="0" indent="0">
              <a:spcBef>
                <a:spcPts val="800"/>
              </a:spcBef>
              <a:buNone/>
            </a:pPr>
            <a:r>
              <a:rPr lang="en-US" sz="2600" b="1" dirty="0">
                <a:solidFill>
                  <a:srgbClr val="00607F"/>
                </a:solidFill>
                <a:latin typeface="Roboto" panose="02000000000000000000" pitchFamily="2" charset="0"/>
                <a:ea typeface="Roboto" panose="02000000000000000000" pitchFamily="2" charset="0"/>
              </a:rPr>
              <a:t>When would construction occur?</a:t>
            </a:r>
          </a:p>
          <a:p>
            <a:pPr>
              <a:spcBef>
                <a:spcPts val="400"/>
              </a:spcBef>
              <a:spcAft>
                <a:spcPts val="800"/>
              </a:spcAft>
            </a:pPr>
            <a:r>
              <a:rPr lang="en-US" sz="2600" dirty="0">
                <a:latin typeface="Roboto" panose="02000000000000000000" pitchFamily="2" charset="0"/>
                <a:ea typeface="Roboto" panose="02000000000000000000" pitchFamily="2" charset="0"/>
              </a:rPr>
              <a:t>Tentatively spring 2027-fall 2027</a:t>
            </a:r>
          </a:p>
          <a:p>
            <a:pPr marL="0" lvl="0" indent="0">
              <a:spcBef>
                <a:spcPts val="800"/>
              </a:spcBef>
              <a:buNone/>
            </a:pPr>
            <a:r>
              <a:rPr lang="en-US" sz="2600" b="1" dirty="0">
                <a:solidFill>
                  <a:srgbClr val="00607F"/>
                </a:solidFill>
                <a:latin typeface="Roboto" panose="02000000000000000000" pitchFamily="2" charset="0"/>
                <a:ea typeface="Roboto" panose="02000000000000000000" pitchFamily="2" charset="0"/>
              </a:rPr>
              <a:t>How much would it cost?</a:t>
            </a:r>
          </a:p>
          <a:p>
            <a:pPr lvl="0">
              <a:spcBef>
                <a:spcPts val="400"/>
              </a:spcBef>
            </a:pPr>
            <a:r>
              <a:rPr lang="en-US" sz="2600" dirty="0">
                <a:solidFill>
                  <a:prstClr val="black"/>
                </a:solidFill>
                <a:latin typeface="Roboto" panose="02000000000000000000" pitchFamily="2" charset="0"/>
                <a:ea typeface="Roboto" panose="02000000000000000000" pitchFamily="2" charset="0"/>
              </a:rPr>
              <a:t>Estimated $7.4 million funded through the federal Highway Safety Improvement Program (HSIP)</a:t>
            </a:r>
          </a:p>
          <a:p>
            <a:pPr marL="0" indent="0">
              <a:buNone/>
            </a:pPr>
            <a:endParaRPr lang="en-US" dirty="0"/>
          </a:p>
        </p:txBody>
      </p:sp>
      <p:pic>
        <p:nvPicPr>
          <p:cNvPr id="5" name="Picture 4">
            <a:extLst>
              <a:ext uri="{FF2B5EF4-FFF2-40B4-BE49-F238E27FC236}">
                <a16:creationId xmlns:a16="http://schemas.microsoft.com/office/drawing/2014/main" id="{40498933-5230-04C3-1B0C-0557E459B7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8558" y="830035"/>
            <a:ext cx="4763824" cy="4555067"/>
          </a:xfrm>
          <a:prstGeom prst="rect">
            <a:avLst/>
          </a:prstGeom>
        </p:spPr>
      </p:pic>
    </p:spTree>
    <p:extLst>
      <p:ext uri="{BB962C8B-B14F-4D97-AF65-F5344CB8AC3E}">
        <p14:creationId xmlns:p14="http://schemas.microsoft.com/office/powerpoint/2010/main" val="1141156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9CC69-3F2A-702F-841D-E64DC07D1D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9E53CF-BE6D-879E-0591-1366E2F8D8D2}"/>
              </a:ext>
            </a:extLst>
          </p:cNvPr>
          <p:cNvSpPr>
            <a:spLocks noGrp="1"/>
          </p:cNvSpPr>
          <p:nvPr>
            <p:ph type="title"/>
          </p:nvPr>
        </p:nvSpPr>
        <p:spPr>
          <a:xfrm>
            <a:off x="326571" y="195443"/>
            <a:ext cx="11538858" cy="1061311"/>
          </a:xfrm>
        </p:spPr>
        <p:txBody>
          <a:bodyPr/>
          <a:lstStyle/>
          <a:p>
            <a:r>
              <a:rPr lang="en-US" dirty="0">
                <a:latin typeface="Montserrat" panose="00000500000000000000" pitchFamily="2" charset="0"/>
              </a:rPr>
              <a:t>Project Update</a:t>
            </a:r>
          </a:p>
        </p:txBody>
      </p:sp>
      <p:pic>
        <p:nvPicPr>
          <p:cNvPr id="7" name="Picture 6">
            <a:extLst>
              <a:ext uri="{FF2B5EF4-FFF2-40B4-BE49-F238E27FC236}">
                <a16:creationId xmlns:a16="http://schemas.microsoft.com/office/drawing/2014/main" id="{2D114867-AB1B-E4F7-6E86-1076AFB8F6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3429" y="1066800"/>
            <a:ext cx="5133840" cy="5113156"/>
          </a:xfrm>
          <a:prstGeom prst="rect">
            <a:avLst/>
          </a:prstGeom>
        </p:spPr>
      </p:pic>
    </p:spTree>
    <p:extLst>
      <p:ext uri="{BB962C8B-B14F-4D97-AF65-F5344CB8AC3E}">
        <p14:creationId xmlns:p14="http://schemas.microsoft.com/office/powerpoint/2010/main" val="4289536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8BB59-EACD-970A-A61F-FD8280A36D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BF578E-C2CB-601F-E9DD-7A9D179D7EB2}"/>
              </a:ext>
            </a:extLst>
          </p:cNvPr>
          <p:cNvSpPr>
            <a:spLocks noGrp="1"/>
          </p:cNvSpPr>
          <p:nvPr>
            <p:ph type="title"/>
          </p:nvPr>
        </p:nvSpPr>
        <p:spPr>
          <a:xfrm>
            <a:off x="326571" y="195443"/>
            <a:ext cx="11538858" cy="1061311"/>
          </a:xfrm>
        </p:spPr>
        <p:txBody>
          <a:bodyPr/>
          <a:lstStyle/>
          <a:p>
            <a:r>
              <a:rPr lang="en-US" dirty="0">
                <a:latin typeface="Montserrat" panose="00000500000000000000" pitchFamily="2" charset="0"/>
              </a:rPr>
              <a:t>Project Update</a:t>
            </a:r>
          </a:p>
        </p:txBody>
      </p:sp>
      <p:pic>
        <p:nvPicPr>
          <p:cNvPr id="4" name="Picture 3">
            <a:extLst>
              <a:ext uri="{FF2B5EF4-FFF2-40B4-BE49-F238E27FC236}">
                <a16:creationId xmlns:a16="http://schemas.microsoft.com/office/drawing/2014/main" id="{3EB395C7-967F-E981-09DF-694555425E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8799" y="1057592"/>
            <a:ext cx="5168901" cy="5121637"/>
          </a:xfrm>
          <a:prstGeom prst="rect">
            <a:avLst/>
          </a:prstGeom>
        </p:spPr>
      </p:pic>
    </p:spTree>
    <p:extLst>
      <p:ext uri="{BB962C8B-B14F-4D97-AF65-F5344CB8AC3E}">
        <p14:creationId xmlns:p14="http://schemas.microsoft.com/office/powerpoint/2010/main" val="3860628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86C4E-41BF-BAE6-27EF-76149FFEDF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FA468A-BB38-B8C3-1EE0-9B448FAEDAB6}"/>
              </a:ext>
            </a:extLst>
          </p:cNvPr>
          <p:cNvSpPr>
            <a:spLocks noGrp="1"/>
          </p:cNvSpPr>
          <p:nvPr>
            <p:ph type="title"/>
          </p:nvPr>
        </p:nvSpPr>
        <p:spPr>
          <a:xfrm>
            <a:off x="326571" y="195443"/>
            <a:ext cx="11538858" cy="1061311"/>
          </a:xfrm>
        </p:spPr>
        <p:txBody>
          <a:bodyPr/>
          <a:lstStyle/>
          <a:p>
            <a:r>
              <a:rPr lang="en-US" dirty="0">
                <a:latin typeface="Montserrat" panose="00000500000000000000" pitchFamily="2" charset="0"/>
              </a:rPr>
              <a:t>The Need for Improvements</a:t>
            </a:r>
          </a:p>
        </p:txBody>
      </p:sp>
      <p:sp>
        <p:nvSpPr>
          <p:cNvPr id="3" name="Content Placeholder 2">
            <a:extLst>
              <a:ext uri="{FF2B5EF4-FFF2-40B4-BE49-F238E27FC236}">
                <a16:creationId xmlns:a16="http://schemas.microsoft.com/office/drawing/2014/main" id="{894B8A05-D22E-B40C-AA2F-CC11B89123E0}"/>
              </a:ext>
            </a:extLst>
          </p:cNvPr>
          <p:cNvSpPr>
            <a:spLocks noGrp="1"/>
          </p:cNvSpPr>
          <p:nvPr>
            <p:ph idx="1"/>
          </p:nvPr>
        </p:nvSpPr>
        <p:spPr>
          <a:xfrm>
            <a:off x="0" y="1188720"/>
            <a:ext cx="7052796" cy="5669280"/>
          </a:xfrm>
        </p:spPr>
        <p:txBody>
          <a:bodyPr>
            <a:normAutofit/>
          </a:bodyPr>
          <a:lstStyle/>
          <a:p>
            <a:pPr marL="457200" lvl="1" indent="0">
              <a:spcBef>
                <a:spcPts val="2400"/>
              </a:spcBef>
              <a:buNone/>
            </a:pPr>
            <a:r>
              <a:rPr lang="en-US" sz="2600" b="1" dirty="0">
                <a:solidFill>
                  <a:schemeClr val="tx2"/>
                </a:solidFill>
                <a:latin typeface="Roboto" panose="02000000000000000000" pitchFamily="2" charset="0"/>
                <a:ea typeface="Roboto" panose="02000000000000000000" pitchFamily="2" charset="0"/>
              </a:rPr>
              <a:t>Why was this proposed?</a:t>
            </a:r>
            <a:endParaRPr lang="en-US" sz="2600" dirty="0">
              <a:latin typeface="Roboto" panose="02000000000000000000" pitchFamily="2" charset="0"/>
              <a:ea typeface="Roboto" panose="02000000000000000000" pitchFamily="2" charset="0"/>
            </a:endParaRPr>
          </a:p>
          <a:p>
            <a:pPr lvl="1">
              <a:spcBef>
                <a:spcPts val="600"/>
              </a:spcBef>
            </a:pPr>
            <a:r>
              <a:rPr lang="en-US" sz="2600" dirty="0">
                <a:latin typeface="Roboto" panose="02000000000000000000" pitchFamily="2" charset="0"/>
                <a:ea typeface="Roboto" panose="02000000000000000000" pitchFamily="2" charset="0"/>
              </a:rPr>
              <a:t>Crash data has been reviewed by safety and traffic teams</a:t>
            </a:r>
          </a:p>
          <a:p>
            <a:pPr lvl="1">
              <a:spcBef>
                <a:spcPts val="600"/>
              </a:spcBef>
            </a:pPr>
            <a:r>
              <a:rPr lang="en-US" sz="2600" dirty="0">
                <a:latin typeface="Roboto" panose="02000000000000000000" pitchFamily="2" charset="0"/>
                <a:ea typeface="Roboto" panose="02000000000000000000" pitchFamily="2" charset="0"/>
              </a:rPr>
              <a:t>Crash patterns indicate ongoing safety concerns </a:t>
            </a:r>
          </a:p>
          <a:p>
            <a:pPr lvl="1">
              <a:spcBef>
                <a:spcPts val="600"/>
              </a:spcBef>
            </a:pPr>
            <a:r>
              <a:rPr lang="en-US" sz="2600" dirty="0">
                <a:latin typeface="Roboto" panose="02000000000000000000" pitchFamily="2" charset="0"/>
                <a:ea typeface="Roboto" panose="02000000000000000000" pitchFamily="2" charset="0"/>
              </a:rPr>
              <a:t>A roundabout has been identified as a preferred mitigation strategy to reduce crash frequency and severity.</a:t>
            </a:r>
          </a:p>
          <a:p>
            <a:pPr lvl="1"/>
            <a:endParaRPr lang="en-US" sz="2200" dirty="0">
              <a:latin typeface="Roboto" panose="02000000000000000000" pitchFamily="2" charset="0"/>
              <a:ea typeface="Roboto" panose="02000000000000000000" pitchFamily="2" charset="0"/>
            </a:endParaRPr>
          </a:p>
        </p:txBody>
      </p:sp>
      <p:pic>
        <p:nvPicPr>
          <p:cNvPr id="5" name="Picture 4">
            <a:extLst>
              <a:ext uri="{FF2B5EF4-FFF2-40B4-BE49-F238E27FC236}">
                <a16:creationId xmlns:a16="http://schemas.microsoft.com/office/drawing/2014/main" id="{63193B37-910A-D3DE-08FF-1C6CB3FB2308}"/>
              </a:ext>
            </a:extLst>
          </p:cNvPr>
          <p:cNvPicPr>
            <a:picLocks noChangeAspect="1"/>
          </p:cNvPicPr>
          <p:nvPr/>
        </p:nvPicPr>
        <p:blipFill>
          <a:blip r:embed="rId3"/>
          <a:srcRect l="10785" t="6720" r="8929" b="10333"/>
          <a:stretch>
            <a:fillRect/>
          </a:stretch>
        </p:blipFill>
        <p:spPr>
          <a:xfrm>
            <a:off x="7162800" y="1439333"/>
            <a:ext cx="4615019" cy="3615267"/>
          </a:xfrm>
          <a:prstGeom prst="rect">
            <a:avLst/>
          </a:prstGeom>
        </p:spPr>
      </p:pic>
    </p:spTree>
    <p:extLst>
      <p:ext uri="{BB962C8B-B14F-4D97-AF65-F5344CB8AC3E}">
        <p14:creationId xmlns:p14="http://schemas.microsoft.com/office/powerpoint/2010/main" val="3929846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759FA-2AB2-5606-09B7-4F43FA6609F6}"/>
            </a:ext>
          </a:extLst>
        </p:cNvPr>
        <p:cNvGrpSpPr/>
        <p:nvPr/>
      </p:nvGrpSpPr>
      <p:grpSpPr>
        <a:xfrm>
          <a:off x="0" y="0"/>
          <a:ext cx="0" cy="0"/>
          <a:chOff x="0" y="0"/>
          <a:chExt cx="0" cy="0"/>
        </a:xfrm>
      </p:grpSpPr>
      <p:sp>
        <p:nvSpPr>
          <p:cNvPr id="24" name="Arc 23">
            <a:extLst>
              <a:ext uri="{FF2B5EF4-FFF2-40B4-BE49-F238E27FC236}">
                <a16:creationId xmlns:a16="http://schemas.microsoft.com/office/drawing/2014/main" id="{06D13A3C-5BEF-5695-23E3-73A86886EE5B}"/>
              </a:ext>
            </a:extLst>
          </p:cNvPr>
          <p:cNvSpPr/>
          <p:nvPr/>
        </p:nvSpPr>
        <p:spPr>
          <a:xfrm rot="16664035">
            <a:off x="4272514" y="3217295"/>
            <a:ext cx="3646972" cy="3525992"/>
          </a:xfrm>
          <a:prstGeom prst="arc">
            <a:avLst>
              <a:gd name="adj1" fmla="val 16217124"/>
              <a:gd name="adj2" fmla="val 4461740"/>
            </a:avLst>
          </a:prstGeom>
          <a:ln w="381000" cap="rnd">
            <a:solidFill>
              <a:schemeClr val="accent2">
                <a:alpha val="37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a:extLst>
              <a:ext uri="{FF2B5EF4-FFF2-40B4-BE49-F238E27FC236}">
                <a16:creationId xmlns:a16="http://schemas.microsoft.com/office/drawing/2014/main" id="{63D46A61-1BA4-9394-9C3D-2E8D46B23DF7}"/>
              </a:ext>
            </a:extLst>
          </p:cNvPr>
          <p:cNvSpPr>
            <a:spLocks noGrp="1"/>
          </p:cNvSpPr>
          <p:nvPr>
            <p:ph type="title"/>
          </p:nvPr>
        </p:nvSpPr>
        <p:spPr>
          <a:xfrm>
            <a:off x="326571" y="195443"/>
            <a:ext cx="11538858" cy="1061311"/>
          </a:xfrm>
        </p:spPr>
        <p:txBody>
          <a:bodyPr/>
          <a:lstStyle/>
          <a:p>
            <a:r>
              <a:rPr lang="en-US" dirty="0">
                <a:latin typeface="Montserrat" panose="00000500000000000000" pitchFamily="2" charset="0"/>
              </a:rPr>
              <a:t>Crash History</a:t>
            </a:r>
          </a:p>
        </p:txBody>
      </p:sp>
      <p:grpSp>
        <p:nvGrpSpPr>
          <p:cNvPr id="28" name="Group 27">
            <a:extLst>
              <a:ext uri="{FF2B5EF4-FFF2-40B4-BE49-F238E27FC236}">
                <a16:creationId xmlns:a16="http://schemas.microsoft.com/office/drawing/2014/main" id="{90C8C5DB-44F1-BA31-36FE-CA143BD4F062}"/>
              </a:ext>
            </a:extLst>
          </p:cNvPr>
          <p:cNvGrpSpPr/>
          <p:nvPr/>
        </p:nvGrpSpPr>
        <p:grpSpPr>
          <a:xfrm>
            <a:off x="743265" y="1716201"/>
            <a:ext cx="3578942" cy="1862048"/>
            <a:chOff x="2620297" y="1309083"/>
            <a:chExt cx="3578942" cy="1862048"/>
          </a:xfrm>
        </p:grpSpPr>
        <p:sp>
          <p:nvSpPr>
            <p:cNvPr id="5" name="TextBox 4">
              <a:extLst>
                <a:ext uri="{FF2B5EF4-FFF2-40B4-BE49-F238E27FC236}">
                  <a16:creationId xmlns:a16="http://schemas.microsoft.com/office/drawing/2014/main" id="{9D2A7DFF-A8AE-0A2B-A996-E01BC53D2650}"/>
                </a:ext>
              </a:extLst>
            </p:cNvPr>
            <p:cNvSpPr txBox="1"/>
            <p:nvPr/>
          </p:nvSpPr>
          <p:spPr>
            <a:xfrm>
              <a:off x="2620297" y="1309083"/>
              <a:ext cx="1683850" cy="1862048"/>
            </a:xfrm>
            <a:prstGeom prst="rect">
              <a:avLst/>
            </a:prstGeom>
            <a:noFill/>
          </p:spPr>
          <p:txBody>
            <a:bodyPr wrap="square" rtlCol="0">
              <a:spAutoFit/>
            </a:bodyPr>
            <a:lstStyle/>
            <a:p>
              <a:pPr algn="r"/>
              <a:r>
                <a:rPr lang="en-US" sz="11500" b="1" dirty="0">
                  <a:solidFill>
                    <a:schemeClr val="tx2"/>
                  </a:solidFill>
                  <a:latin typeface="Montserrat" panose="00000500000000000000" pitchFamily="2" charset="0"/>
                </a:rPr>
                <a:t>15</a:t>
              </a:r>
            </a:p>
          </p:txBody>
        </p:sp>
        <p:sp>
          <p:nvSpPr>
            <p:cNvPr id="8" name="TextBox 57">
              <a:extLst>
                <a:ext uri="{FF2B5EF4-FFF2-40B4-BE49-F238E27FC236}">
                  <a16:creationId xmlns:a16="http://schemas.microsoft.com/office/drawing/2014/main" id="{2822347B-33F4-40CE-AD90-E30F7063AB34}"/>
                </a:ext>
              </a:extLst>
            </p:cNvPr>
            <p:cNvSpPr txBox="1"/>
            <p:nvPr/>
          </p:nvSpPr>
          <p:spPr>
            <a:xfrm>
              <a:off x="4237851" y="1828439"/>
              <a:ext cx="1961388" cy="101245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3700"/>
                </a:lnSpc>
              </a:pPr>
              <a:r>
                <a:rPr lang="en-US" sz="2800" b="1" dirty="0">
                  <a:latin typeface="Roboto" panose="02000000000000000000" pitchFamily="2" charset="0"/>
                  <a:ea typeface="Roboto" panose="02000000000000000000" pitchFamily="2" charset="0"/>
                </a:rPr>
                <a:t>TOTAL CRASHES</a:t>
              </a:r>
              <a:endParaRPr lang="en-US" dirty="0">
                <a:latin typeface="Roboto" panose="02000000000000000000" pitchFamily="2" charset="0"/>
                <a:ea typeface="Roboto" panose="02000000000000000000" pitchFamily="2" charset="0"/>
              </a:endParaRPr>
            </a:p>
          </p:txBody>
        </p:sp>
      </p:grpSp>
      <p:grpSp>
        <p:nvGrpSpPr>
          <p:cNvPr id="29" name="Group 28">
            <a:extLst>
              <a:ext uri="{FF2B5EF4-FFF2-40B4-BE49-F238E27FC236}">
                <a16:creationId xmlns:a16="http://schemas.microsoft.com/office/drawing/2014/main" id="{9784005F-1CB8-29C4-0489-535539E3F59F}"/>
              </a:ext>
            </a:extLst>
          </p:cNvPr>
          <p:cNvGrpSpPr/>
          <p:nvPr/>
        </p:nvGrpSpPr>
        <p:grpSpPr>
          <a:xfrm>
            <a:off x="7964374" y="1714376"/>
            <a:ext cx="3234812" cy="1862048"/>
            <a:chOff x="6336891" y="1309083"/>
            <a:chExt cx="3234812" cy="1862048"/>
          </a:xfrm>
        </p:grpSpPr>
        <p:sp>
          <p:nvSpPr>
            <p:cNvPr id="11" name="TextBox 10">
              <a:extLst>
                <a:ext uri="{FF2B5EF4-FFF2-40B4-BE49-F238E27FC236}">
                  <a16:creationId xmlns:a16="http://schemas.microsoft.com/office/drawing/2014/main" id="{E6C8ECC3-F53E-7B44-7353-2CFCF44F63A6}"/>
                </a:ext>
              </a:extLst>
            </p:cNvPr>
            <p:cNvSpPr txBox="1"/>
            <p:nvPr/>
          </p:nvSpPr>
          <p:spPr>
            <a:xfrm>
              <a:off x="6336891" y="1309083"/>
              <a:ext cx="1339720" cy="1862048"/>
            </a:xfrm>
            <a:prstGeom prst="rect">
              <a:avLst/>
            </a:prstGeom>
            <a:noFill/>
          </p:spPr>
          <p:txBody>
            <a:bodyPr wrap="square" rtlCol="0">
              <a:spAutoFit/>
            </a:bodyPr>
            <a:lstStyle/>
            <a:p>
              <a:pPr algn="r"/>
              <a:r>
                <a:rPr lang="en-US" sz="11500" b="1" dirty="0">
                  <a:solidFill>
                    <a:schemeClr val="tx2"/>
                  </a:solidFill>
                  <a:latin typeface="Montserrat" panose="00000500000000000000" pitchFamily="2" charset="0"/>
                </a:rPr>
                <a:t>3</a:t>
              </a:r>
            </a:p>
          </p:txBody>
        </p:sp>
        <p:sp>
          <p:nvSpPr>
            <p:cNvPr id="12" name="TextBox 57">
              <a:extLst>
                <a:ext uri="{FF2B5EF4-FFF2-40B4-BE49-F238E27FC236}">
                  <a16:creationId xmlns:a16="http://schemas.microsoft.com/office/drawing/2014/main" id="{4E715423-2E59-DDB9-AA34-52A986988E06}"/>
                </a:ext>
              </a:extLst>
            </p:cNvPr>
            <p:cNvSpPr txBox="1"/>
            <p:nvPr/>
          </p:nvSpPr>
          <p:spPr>
            <a:xfrm>
              <a:off x="7610315" y="1828439"/>
              <a:ext cx="1961388" cy="101245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3700"/>
                </a:lnSpc>
              </a:pPr>
              <a:r>
                <a:rPr lang="en-US" sz="2800" b="1" dirty="0">
                  <a:latin typeface="Roboto" panose="02000000000000000000" pitchFamily="2" charset="0"/>
                  <a:ea typeface="Roboto" panose="02000000000000000000" pitchFamily="2" charset="0"/>
                </a:rPr>
                <a:t>FATAL CRASHES</a:t>
              </a:r>
              <a:endParaRPr lang="en-US" dirty="0">
                <a:latin typeface="Roboto" panose="02000000000000000000" pitchFamily="2" charset="0"/>
                <a:ea typeface="Roboto" panose="02000000000000000000" pitchFamily="2" charset="0"/>
              </a:endParaRPr>
            </a:p>
          </p:txBody>
        </p:sp>
      </p:grpSp>
      <p:sp>
        <p:nvSpPr>
          <p:cNvPr id="14" name="Content Placeholder 2">
            <a:extLst>
              <a:ext uri="{FF2B5EF4-FFF2-40B4-BE49-F238E27FC236}">
                <a16:creationId xmlns:a16="http://schemas.microsoft.com/office/drawing/2014/main" id="{060E8E7E-E228-63DF-0EAA-8F3A2166CAA2}"/>
              </a:ext>
            </a:extLst>
          </p:cNvPr>
          <p:cNvSpPr>
            <a:spLocks noGrp="1"/>
          </p:cNvSpPr>
          <p:nvPr>
            <p:ph idx="1"/>
          </p:nvPr>
        </p:nvSpPr>
        <p:spPr>
          <a:xfrm>
            <a:off x="326572" y="1436213"/>
            <a:ext cx="11538858" cy="591893"/>
          </a:xfrm>
        </p:spPr>
        <p:txBody>
          <a:bodyPr/>
          <a:lstStyle/>
          <a:p>
            <a:pPr marL="0" indent="0" algn="ctr">
              <a:buNone/>
            </a:pPr>
            <a:r>
              <a:rPr lang="en-US" b="1" dirty="0">
                <a:solidFill>
                  <a:schemeClr val="accent1"/>
                </a:solidFill>
                <a:latin typeface="Roboto" panose="02000000000000000000" pitchFamily="2" charset="0"/>
                <a:ea typeface="Roboto" panose="02000000000000000000" pitchFamily="2" charset="0"/>
              </a:rPr>
              <a:t>From 2016 to 2025:</a:t>
            </a:r>
          </a:p>
        </p:txBody>
      </p:sp>
      <p:sp>
        <p:nvSpPr>
          <p:cNvPr id="23" name="Arc 22">
            <a:extLst>
              <a:ext uri="{FF2B5EF4-FFF2-40B4-BE49-F238E27FC236}">
                <a16:creationId xmlns:a16="http://schemas.microsoft.com/office/drawing/2014/main" id="{A71FCD97-3E52-31CE-1948-644119361A7A}"/>
              </a:ext>
            </a:extLst>
          </p:cNvPr>
          <p:cNvSpPr/>
          <p:nvPr/>
        </p:nvSpPr>
        <p:spPr>
          <a:xfrm rot="16664035">
            <a:off x="4272514" y="3217295"/>
            <a:ext cx="3646972" cy="3525992"/>
          </a:xfrm>
          <a:prstGeom prst="arc">
            <a:avLst>
              <a:gd name="adj1" fmla="val 16217124"/>
              <a:gd name="adj2" fmla="val 1572342"/>
            </a:avLst>
          </a:prstGeom>
          <a:ln w="381000" cap="rnd">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2"/>
              </a:solidFill>
            </a:endParaRPr>
          </a:p>
        </p:txBody>
      </p:sp>
      <p:grpSp>
        <p:nvGrpSpPr>
          <p:cNvPr id="27" name="Group 26">
            <a:extLst>
              <a:ext uri="{FF2B5EF4-FFF2-40B4-BE49-F238E27FC236}">
                <a16:creationId xmlns:a16="http://schemas.microsoft.com/office/drawing/2014/main" id="{AA85EBED-32FC-76BA-6111-1EBEEC06C173}"/>
              </a:ext>
            </a:extLst>
          </p:cNvPr>
          <p:cNvGrpSpPr/>
          <p:nvPr/>
        </p:nvGrpSpPr>
        <p:grpSpPr>
          <a:xfrm>
            <a:off x="4274917" y="3576424"/>
            <a:ext cx="3642167" cy="1792085"/>
            <a:chOff x="4322207" y="3626592"/>
            <a:chExt cx="3642167" cy="1792085"/>
          </a:xfrm>
        </p:grpSpPr>
        <p:sp>
          <p:nvSpPr>
            <p:cNvPr id="25" name="TextBox 24">
              <a:extLst>
                <a:ext uri="{FF2B5EF4-FFF2-40B4-BE49-F238E27FC236}">
                  <a16:creationId xmlns:a16="http://schemas.microsoft.com/office/drawing/2014/main" id="{5331F5DE-D81A-32F8-FF9D-E591AD1AD610}"/>
                </a:ext>
              </a:extLst>
            </p:cNvPr>
            <p:cNvSpPr txBox="1"/>
            <p:nvPr/>
          </p:nvSpPr>
          <p:spPr>
            <a:xfrm>
              <a:off x="4767397" y="3626592"/>
              <a:ext cx="3099275" cy="1323439"/>
            </a:xfrm>
            <a:prstGeom prst="rect">
              <a:avLst/>
            </a:prstGeom>
            <a:noFill/>
          </p:spPr>
          <p:txBody>
            <a:bodyPr wrap="square" rtlCol="0">
              <a:spAutoFit/>
            </a:bodyPr>
            <a:lstStyle/>
            <a:p>
              <a:pPr algn="ctr"/>
              <a:r>
                <a:rPr lang="en-US" sz="8000" b="1" dirty="0">
                  <a:solidFill>
                    <a:schemeClr val="tx2"/>
                  </a:solidFill>
                  <a:latin typeface="Montserrat" panose="00000500000000000000" pitchFamily="2" charset="0"/>
                </a:rPr>
                <a:t>73%</a:t>
              </a:r>
            </a:p>
          </p:txBody>
        </p:sp>
        <p:sp>
          <p:nvSpPr>
            <p:cNvPr id="26" name="TextBox 57">
              <a:extLst>
                <a:ext uri="{FF2B5EF4-FFF2-40B4-BE49-F238E27FC236}">
                  <a16:creationId xmlns:a16="http://schemas.microsoft.com/office/drawing/2014/main" id="{5487692B-AF2C-2DDF-DDC5-E42FC2352142}"/>
                </a:ext>
              </a:extLst>
            </p:cNvPr>
            <p:cNvSpPr txBox="1"/>
            <p:nvPr/>
          </p:nvSpPr>
          <p:spPr>
            <a:xfrm>
              <a:off x="4322207" y="4996125"/>
              <a:ext cx="3642167" cy="42255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ts val="2500"/>
                </a:lnSpc>
              </a:pPr>
              <a:r>
                <a:rPr lang="en-US" sz="2800" b="1" dirty="0">
                  <a:latin typeface="Roboto" panose="02000000000000000000" pitchFamily="2" charset="0"/>
                  <a:ea typeface="Roboto" panose="02000000000000000000" pitchFamily="2" charset="0"/>
                </a:rPr>
                <a:t>ANGLE CRASHES</a:t>
              </a:r>
            </a:p>
          </p:txBody>
        </p:sp>
      </p:grpSp>
    </p:spTree>
    <p:extLst>
      <p:ext uri="{BB962C8B-B14F-4D97-AF65-F5344CB8AC3E}">
        <p14:creationId xmlns:p14="http://schemas.microsoft.com/office/powerpoint/2010/main" val="4150664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7C98E-ED9D-FDFD-1E6B-98D7E4772C13}"/>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89879F5E-136E-F491-DCCD-6B32FC6059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6380" y="1121474"/>
            <a:ext cx="7675394" cy="5121022"/>
          </a:xfrm>
          <a:prstGeom prst="rect">
            <a:avLst/>
          </a:prstGeom>
        </p:spPr>
      </p:pic>
      <p:grpSp>
        <p:nvGrpSpPr>
          <p:cNvPr id="26" name="Group 25">
            <a:extLst>
              <a:ext uri="{FF2B5EF4-FFF2-40B4-BE49-F238E27FC236}">
                <a16:creationId xmlns:a16="http://schemas.microsoft.com/office/drawing/2014/main" id="{167D4DC3-3A7D-3FB2-8070-5F49FF6D91C5}"/>
              </a:ext>
            </a:extLst>
          </p:cNvPr>
          <p:cNvGrpSpPr/>
          <p:nvPr/>
        </p:nvGrpSpPr>
        <p:grpSpPr>
          <a:xfrm>
            <a:off x="5670295" y="3481093"/>
            <a:ext cx="2318278" cy="698520"/>
            <a:chOff x="8662415" y="3371873"/>
            <a:chExt cx="2318278" cy="698520"/>
          </a:xfrm>
        </p:grpSpPr>
        <p:sp>
          <p:nvSpPr>
            <p:cNvPr id="20" name="Rectangle: Rounded Corners 19">
              <a:extLst>
                <a:ext uri="{FF2B5EF4-FFF2-40B4-BE49-F238E27FC236}">
                  <a16:creationId xmlns:a16="http://schemas.microsoft.com/office/drawing/2014/main" id="{22315429-E7AC-FBBB-ABCD-23A080D32664}"/>
                </a:ext>
              </a:extLst>
            </p:cNvPr>
            <p:cNvSpPr/>
            <p:nvPr/>
          </p:nvSpPr>
          <p:spPr>
            <a:xfrm>
              <a:off x="8662415" y="3453840"/>
              <a:ext cx="1910481" cy="50207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350" b="1" dirty="0">
                  <a:solidFill>
                    <a:schemeClr val="tx2"/>
                  </a:solidFill>
                  <a:latin typeface="Roboto" panose="02000000000000000000" pitchFamily="2" charset="0"/>
                  <a:ea typeface="Roboto" panose="02000000000000000000" pitchFamily="2" charset="0"/>
                </a:rPr>
                <a:t>West of Bennington</a:t>
              </a:r>
            </a:p>
            <a:p>
              <a:r>
                <a:rPr lang="en-US" sz="1350" b="1" dirty="0">
                  <a:solidFill>
                    <a:schemeClr val="tx2"/>
                  </a:solidFill>
                  <a:latin typeface="Roboto" panose="02000000000000000000" pitchFamily="2" charset="0"/>
                  <a:ea typeface="Roboto" panose="02000000000000000000" pitchFamily="2" charset="0"/>
                </a:rPr>
                <a:t>N-31 &amp; N-36</a:t>
              </a:r>
            </a:p>
          </p:txBody>
        </p:sp>
        <p:pic>
          <p:nvPicPr>
            <p:cNvPr id="21" name="Graphic 8">
              <a:extLst>
                <a:ext uri="{FF2B5EF4-FFF2-40B4-BE49-F238E27FC236}">
                  <a16:creationId xmlns:a16="http://schemas.microsoft.com/office/drawing/2014/main" id="{1D62D092-887A-C0FE-70FC-8654BFD8A44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282173" y="3371873"/>
              <a:ext cx="698520" cy="698520"/>
            </a:xfrm>
            <a:prstGeom prst="rect">
              <a:avLst/>
            </a:prstGeom>
          </p:spPr>
        </p:pic>
      </p:grpSp>
      <p:sp>
        <p:nvSpPr>
          <p:cNvPr id="2" name="Title 1">
            <a:extLst>
              <a:ext uri="{FF2B5EF4-FFF2-40B4-BE49-F238E27FC236}">
                <a16:creationId xmlns:a16="http://schemas.microsoft.com/office/drawing/2014/main" id="{80D5E100-2573-416B-0226-1D416D16ED8C}"/>
              </a:ext>
            </a:extLst>
          </p:cNvPr>
          <p:cNvSpPr>
            <a:spLocks noGrp="1"/>
          </p:cNvSpPr>
          <p:nvPr>
            <p:ph type="title"/>
          </p:nvPr>
        </p:nvSpPr>
        <p:spPr>
          <a:xfrm>
            <a:off x="326571" y="195443"/>
            <a:ext cx="11538858" cy="1061311"/>
          </a:xfrm>
        </p:spPr>
        <p:txBody>
          <a:bodyPr>
            <a:noAutofit/>
          </a:bodyPr>
          <a:lstStyle/>
          <a:p>
            <a:r>
              <a:rPr lang="en-US" sz="3600" dirty="0">
                <a:latin typeface="Montserrat" panose="00000500000000000000" pitchFamily="2" charset="0"/>
              </a:rPr>
              <a:t>Results from Similar Nebraska Intersections </a:t>
            </a:r>
          </a:p>
        </p:txBody>
      </p:sp>
      <p:grpSp>
        <p:nvGrpSpPr>
          <p:cNvPr id="27" name="Group 26">
            <a:extLst>
              <a:ext uri="{FF2B5EF4-FFF2-40B4-BE49-F238E27FC236}">
                <a16:creationId xmlns:a16="http://schemas.microsoft.com/office/drawing/2014/main" id="{9A8D83A7-4CCB-0DE3-D94E-1CDA46D75C3A}"/>
              </a:ext>
            </a:extLst>
          </p:cNvPr>
          <p:cNvGrpSpPr/>
          <p:nvPr/>
        </p:nvGrpSpPr>
        <p:grpSpPr>
          <a:xfrm>
            <a:off x="4770217" y="4117462"/>
            <a:ext cx="2536654" cy="698520"/>
            <a:chOff x="7762337" y="4008242"/>
            <a:chExt cx="2536654" cy="698520"/>
          </a:xfrm>
        </p:grpSpPr>
        <p:sp>
          <p:nvSpPr>
            <p:cNvPr id="24" name="Rectangle: Rounded Corners 23">
              <a:extLst>
                <a:ext uri="{FF2B5EF4-FFF2-40B4-BE49-F238E27FC236}">
                  <a16:creationId xmlns:a16="http://schemas.microsoft.com/office/drawing/2014/main" id="{56678F72-A83F-6F90-F634-FD192B6A15E7}"/>
                </a:ext>
              </a:extLst>
            </p:cNvPr>
            <p:cNvSpPr/>
            <p:nvPr/>
          </p:nvSpPr>
          <p:spPr>
            <a:xfrm>
              <a:off x="7762337" y="4070393"/>
              <a:ext cx="2099456" cy="50207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350" b="1" dirty="0">
                  <a:solidFill>
                    <a:schemeClr val="tx2"/>
                  </a:solidFill>
                  <a:latin typeface="Roboto" panose="02000000000000000000" pitchFamily="2" charset="0"/>
                  <a:ea typeface="Roboto" panose="02000000000000000000" pitchFamily="2" charset="0"/>
                </a:rPr>
                <a:t>North of Pleasant Dale</a:t>
              </a:r>
            </a:p>
            <a:p>
              <a:r>
                <a:rPr lang="en-US" sz="1350" b="1" dirty="0">
                  <a:solidFill>
                    <a:schemeClr val="tx2"/>
                  </a:solidFill>
                  <a:latin typeface="Roboto" panose="02000000000000000000" pitchFamily="2" charset="0"/>
                  <a:ea typeface="Roboto" panose="02000000000000000000" pitchFamily="2" charset="0"/>
                </a:rPr>
                <a:t>US-6 &amp; N-103</a:t>
              </a:r>
            </a:p>
          </p:txBody>
        </p:sp>
        <p:pic>
          <p:nvPicPr>
            <p:cNvPr id="19" name="Graphic 8">
              <a:extLst>
                <a:ext uri="{FF2B5EF4-FFF2-40B4-BE49-F238E27FC236}">
                  <a16:creationId xmlns:a16="http://schemas.microsoft.com/office/drawing/2014/main" id="{FE470131-3164-D541-6FA5-FC57AF00C44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600471" y="4008242"/>
              <a:ext cx="698520" cy="698520"/>
            </a:xfrm>
            <a:prstGeom prst="rect">
              <a:avLst/>
            </a:prstGeom>
          </p:spPr>
        </p:pic>
      </p:grpSp>
      <p:grpSp>
        <p:nvGrpSpPr>
          <p:cNvPr id="25" name="Group 24">
            <a:extLst>
              <a:ext uri="{FF2B5EF4-FFF2-40B4-BE49-F238E27FC236}">
                <a16:creationId xmlns:a16="http://schemas.microsoft.com/office/drawing/2014/main" id="{D5CC54F6-DF36-C024-CFFA-0A8E00A8EB50}"/>
              </a:ext>
            </a:extLst>
          </p:cNvPr>
          <p:cNvGrpSpPr/>
          <p:nvPr/>
        </p:nvGrpSpPr>
        <p:grpSpPr>
          <a:xfrm>
            <a:off x="5481321" y="2848042"/>
            <a:ext cx="2133609" cy="698520"/>
            <a:chOff x="8473441" y="2738822"/>
            <a:chExt cx="2133609" cy="698520"/>
          </a:xfrm>
        </p:grpSpPr>
        <p:sp>
          <p:nvSpPr>
            <p:cNvPr id="23" name="Rectangle: Rounded Corners 22">
              <a:extLst>
                <a:ext uri="{FF2B5EF4-FFF2-40B4-BE49-F238E27FC236}">
                  <a16:creationId xmlns:a16="http://schemas.microsoft.com/office/drawing/2014/main" id="{427A1040-D102-255B-52A3-B83BEF65237A}"/>
                </a:ext>
              </a:extLst>
            </p:cNvPr>
            <p:cNvSpPr/>
            <p:nvPr/>
          </p:nvSpPr>
          <p:spPr>
            <a:xfrm>
              <a:off x="8473441" y="2836598"/>
              <a:ext cx="1729632" cy="50207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350" b="1" dirty="0">
                  <a:solidFill>
                    <a:schemeClr val="tx2"/>
                  </a:solidFill>
                  <a:latin typeface="Roboto" panose="02000000000000000000" pitchFamily="2" charset="0"/>
                  <a:ea typeface="Roboto" panose="02000000000000000000" pitchFamily="2" charset="0"/>
                </a:rPr>
                <a:t>South of Oakland</a:t>
              </a:r>
            </a:p>
            <a:p>
              <a:r>
                <a:rPr lang="en-US" sz="1350" b="1" dirty="0">
                  <a:solidFill>
                    <a:schemeClr val="tx2"/>
                  </a:solidFill>
                  <a:latin typeface="Roboto" panose="02000000000000000000" pitchFamily="2" charset="0"/>
                  <a:ea typeface="Roboto" panose="02000000000000000000" pitchFamily="2" charset="0"/>
                </a:rPr>
                <a:t>US-77 &amp; N-32</a:t>
              </a:r>
            </a:p>
          </p:txBody>
        </p:sp>
        <p:pic>
          <p:nvPicPr>
            <p:cNvPr id="9" name="Graphic 8">
              <a:extLst>
                <a:ext uri="{FF2B5EF4-FFF2-40B4-BE49-F238E27FC236}">
                  <a16:creationId xmlns:a16="http://schemas.microsoft.com/office/drawing/2014/main" id="{B74674AD-7607-F0B6-27F5-A00D6F0A97A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908530" y="2738822"/>
              <a:ext cx="698520" cy="698520"/>
            </a:xfrm>
            <a:prstGeom prst="rect">
              <a:avLst/>
            </a:prstGeom>
          </p:spPr>
        </p:pic>
      </p:grpSp>
      <p:grpSp>
        <p:nvGrpSpPr>
          <p:cNvPr id="7" name="Group 6">
            <a:extLst>
              <a:ext uri="{FF2B5EF4-FFF2-40B4-BE49-F238E27FC236}">
                <a16:creationId xmlns:a16="http://schemas.microsoft.com/office/drawing/2014/main" id="{4FCEF971-6324-FBA2-B048-06E0B62D09FB}"/>
              </a:ext>
            </a:extLst>
          </p:cNvPr>
          <p:cNvGrpSpPr/>
          <p:nvPr/>
        </p:nvGrpSpPr>
        <p:grpSpPr>
          <a:xfrm>
            <a:off x="7023100" y="4239475"/>
            <a:ext cx="3775276" cy="1441677"/>
            <a:chOff x="7666507" y="1271764"/>
            <a:chExt cx="3775276" cy="1441677"/>
          </a:xfrm>
        </p:grpSpPr>
        <p:grpSp>
          <p:nvGrpSpPr>
            <p:cNvPr id="8" name="Group 7">
              <a:extLst>
                <a:ext uri="{FF2B5EF4-FFF2-40B4-BE49-F238E27FC236}">
                  <a16:creationId xmlns:a16="http://schemas.microsoft.com/office/drawing/2014/main" id="{2425B6FD-D774-DF47-8C77-A16FFC213DCF}"/>
                </a:ext>
              </a:extLst>
            </p:cNvPr>
            <p:cNvGrpSpPr/>
            <p:nvPr/>
          </p:nvGrpSpPr>
          <p:grpSpPr>
            <a:xfrm>
              <a:off x="8164163" y="1394460"/>
              <a:ext cx="3277620" cy="1318981"/>
              <a:chOff x="8164163" y="1394460"/>
              <a:chExt cx="3277620" cy="1318981"/>
            </a:xfrm>
          </p:grpSpPr>
          <p:sp>
            <p:nvSpPr>
              <p:cNvPr id="11" name="Rectangle: Rounded Corners 10">
                <a:extLst>
                  <a:ext uri="{FF2B5EF4-FFF2-40B4-BE49-F238E27FC236}">
                    <a16:creationId xmlns:a16="http://schemas.microsoft.com/office/drawing/2014/main" id="{E9BE6A7C-4479-76DF-C02A-18F3B22FD820}"/>
                  </a:ext>
                </a:extLst>
              </p:cNvPr>
              <p:cNvSpPr/>
              <p:nvPr/>
            </p:nvSpPr>
            <p:spPr>
              <a:xfrm>
                <a:off x="8164163" y="1527811"/>
                <a:ext cx="3277620" cy="1185630"/>
              </a:xfrm>
              <a:prstGeom prst="roundRect">
                <a:avLst/>
              </a:prstGeom>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tIns="640080" bIns="0" rtlCol="0" anchor="ctr" anchorCtr="0"/>
              <a:lstStyle/>
              <a:p>
                <a:pPr algn="ctr">
                  <a:lnSpc>
                    <a:spcPts val="5000"/>
                  </a:lnSpc>
                </a:pPr>
                <a:r>
                  <a:rPr lang="en-US" sz="7200" b="1" dirty="0">
                    <a:latin typeface="Montserrat" panose="00000500000000000000" pitchFamily="2" charset="0"/>
                  </a:rPr>
                  <a:t>100%</a:t>
                </a:r>
              </a:p>
            </p:txBody>
          </p:sp>
          <p:sp>
            <p:nvSpPr>
              <p:cNvPr id="13" name="Rectangle: Rounded Corners 12">
                <a:extLst>
                  <a:ext uri="{FF2B5EF4-FFF2-40B4-BE49-F238E27FC236}">
                    <a16:creationId xmlns:a16="http://schemas.microsoft.com/office/drawing/2014/main" id="{6DDF8548-3639-CE51-A391-C801FD14E688}"/>
                  </a:ext>
                </a:extLst>
              </p:cNvPr>
              <p:cNvSpPr/>
              <p:nvPr/>
            </p:nvSpPr>
            <p:spPr>
              <a:xfrm>
                <a:off x="8164163" y="1394460"/>
                <a:ext cx="3277620" cy="351613"/>
              </a:xfrm>
              <a:prstGeom prst="roundRect">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latin typeface="Roboto" panose="02000000000000000000" pitchFamily="2" charset="0"/>
                    <a:ea typeface="Roboto" panose="02000000000000000000" pitchFamily="2" charset="0"/>
                  </a:rPr>
                  <a:t>Reduced By</a:t>
                </a:r>
              </a:p>
            </p:txBody>
          </p:sp>
        </p:grpSp>
        <p:cxnSp>
          <p:nvCxnSpPr>
            <p:cNvPr id="10" name="Straight Connector 9">
              <a:extLst>
                <a:ext uri="{FF2B5EF4-FFF2-40B4-BE49-F238E27FC236}">
                  <a16:creationId xmlns:a16="http://schemas.microsoft.com/office/drawing/2014/main" id="{8343C3F8-1938-E74D-01D7-4362817C40EB}"/>
                </a:ext>
              </a:extLst>
            </p:cNvPr>
            <p:cNvCxnSpPr>
              <a:cxnSpLocks/>
            </p:cNvCxnSpPr>
            <p:nvPr/>
          </p:nvCxnSpPr>
          <p:spPr>
            <a:xfrm flipH="1" flipV="1">
              <a:off x="7666507" y="1271764"/>
              <a:ext cx="490771" cy="254456"/>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9F05B736-D0F1-7F0F-2239-156BF22F3A1C}"/>
              </a:ext>
            </a:extLst>
          </p:cNvPr>
          <p:cNvGrpSpPr/>
          <p:nvPr/>
        </p:nvGrpSpPr>
        <p:grpSpPr>
          <a:xfrm>
            <a:off x="7764068" y="2882394"/>
            <a:ext cx="3427204" cy="1318981"/>
            <a:chOff x="7897897" y="1394460"/>
            <a:chExt cx="3543886" cy="1318981"/>
          </a:xfrm>
        </p:grpSpPr>
        <p:grpSp>
          <p:nvGrpSpPr>
            <p:cNvPr id="4" name="Group 3">
              <a:extLst>
                <a:ext uri="{FF2B5EF4-FFF2-40B4-BE49-F238E27FC236}">
                  <a16:creationId xmlns:a16="http://schemas.microsoft.com/office/drawing/2014/main" id="{7DA15910-A604-15D9-5040-1D135E08871C}"/>
                </a:ext>
              </a:extLst>
            </p:cNvPr>
            <p:cNvGrpSpPr/>
            <p:nvPr/>
          </p:nvGrpSpPr>
          <p:grpSpPr>
            <a:xfrm>
              <a:off x="8164163" y="1394460"/>
              <a:ext cx="3277620" cy="1318981"/>
              <a:chOff x="8164163" y="1394460"/>
              <a:chExt cx="3277620" cy="1318981"/>
            </a:xfrm>
          </p:grpSpPr>
          <p:sp>
            <p:nvSpPr>
              <p:cNvPr id="6" name="Rectangle: Rounded Corners 5">
                <a:extLst>
                  <a:ext uri="{FF2B5EF4-FFF2-40B4-BE49-F238E27FC236}">
                    <a16:creationId xmlns:a16="http://schemas.microsoft.com/office/drawing/2014/main" id="{5C4E93FE-DE35-0C24-DCC2-3E652401B913}"/>
                  </a:ext>
                </a:extLst>
              </p:cNvPr>
              <p:cNvSpPr/>
              <p:nvPr/>
            </p:nvSpPr>
            <p:spPr>
              <a:xfrm>
                <a:off x="8164163" y="1527811"/>
                <a:ext cx="3277620" cy="1185630"/>
              </a:xfrm>
              <a:prstGeom prst="roundRect">
                <a:avLst/>
              </a:prstGeom>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tIns="640080" bIns="0" rtlCol="0" anchor="ctr" anchorCtr="0"/>
              <a:lstStyle/>
              <a:p>
                <a:pPr algn="ctr">
                  <a:lnSpc>
                    <a:spcPts val="5000"/>
                  </a:lnSpc>
                </a:pPr>
                <a:r>
                  <a:rPr lang="en-US" sz="7200" b="1" dirty="0">
                    <a:latin typeface="Montserrat" panose="00000500000000000000" pitchFamily="2" charset="0"/>
                  </a:rPr>
                  <a:t>100%</a:t>
                </a:r>
              </a:p>
            </p:txBody>
          </p:sp>
          <p:sp>
            <p:nvSpPr>
              <p:cNvPr id="12" name="Rectangle: Rounded Corners 11">
                <a:extLst>
                  <a:ext uri="{FF2B5EF4-FFF2-40B4-BE49-F238E27FC236}">
                    <a16:creationId xmlns:a16="http://schemas.microsoft.com/office/drawing/2014/main" id="{E8E47A78-CE3C-BABB-29E3-620D9D4C44A6}"/>
                  </a:ext>
                </a:extLst>
              </p:cNvPr>
              <p:cNvSpPr/>
              <p:nvPr/>
            </p:nvSpPr>
            <p:spPr>
              <a:xfrm>
                <a:off x="8164163" y="1394460"/>
                <a:ext cx="3277620" cy="351613"/>
              </a:xfrm>
              <a:prstGeom prst="roundRect">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latin typeface="Roboto" panose="02000000000000000000" pitchFamily="2" charset="0"/>
                    <a:ea typeface="Roboto" panose="02000000000000000000" pitchFamily="2" charset="0"/>
                  </a:rPr>
                  <a:t>Reduced By</a:t>
                </a:r>
              </a:p>
            </p:txBody>
          </p:sp>
        </p:grpSp>
        <p:cxnSp>
          <p:nvCxnSpPr>
            <p:cNvPr id="5" name="Straight Connector 4">
              <a:extLst>
                <a:ext uri="{FF2B5EF4-FFF2-40B4-BE49-F238E27FC236}">
                  <a16:creationId xmlns:a16="http://schemas.microsoft.com/office/drawing/2014/main" id="{BCAEAB7C-735B-F88D-862D-5C93DD1AEDB9}"/>
                </a:ext>
              </a:extLst>
            </p:cNvPr>
            <p:cNvCxnSpPr>
              <a:cxnSpLocks/>
            </p:cNvCxnSpPr>
            <p:nvPr/>
          </p:nvCxnSpPr>
          <p:spPr>
            <a:xfrm flipH="1">
              <a:off x="7897897" y="1868769"/>
              <a:ext cx="303950" cy="341056"/>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1D49DFBF-D16A-1259-A093-491EF315926C}"/>
              </a:ext>
            </a:extLst>
          </p:cNvPr>
          <p:cNvGrpSpPr/>
          <p:nvPr/>
        </p:nvGrpSpPr>
        <p:grpSpPr>
          <a:xfrm>
            <a:off x="7345371" y="1430387"/>
            <a:ext cx="3290005" cy="1506361"/>
            <a:chOff x="8039767" y="1394460"/>
            <a:chExt cx="3402016" cy="1506361"/>
          </a:xfrm>
        </p:grpSpPr>
        <p:grpSp>
          <p:nvGrpSpPr>
            <p:cNvPr id="17" name="Group 16">
              <a:extLst>
                <a:ext uri="{FF2B5EF4-FFF2-40B4-BE49-F238E27FC236}">
                  <a16:creationId xmlns:a16="http://schemas.microsoft.com/office/drawing/2014/main" id="{13D674E7-996F-8F56-7C94-77A0A56F6AA0}"/>
                </a:ext>
              </a:extLst>
            </p:cNvPr>
            <p:cNvGrpSpPr/>
            <p:nvPr/>
          </p:nvGrpSpPr>
          <p:grpSpPr>
            <a:xfrm>
              <a:off x="8164162" y="1394460"/>
              <a:ext cx="3277621" cy="1318981"/>
              <a:chOff x="8164162" y="1394460"/>
              <a:chExt cx="3277621" cy="1318981"/>
            </a:xfrm>
          </p:grpSpPr>
          <p:sp>
            <p:nvSpPr>
              <p:cNvPr id="22" name="Rectangle: Rounded Corners 21">
                <a:extLst>
                  <a:ext uri="{FF2B5EF4-FFF2-40B4-BE49-F238E27FC236}">
                    <a16:creationId xmlns:a16="http://schemas.microsoft.com/office/drawing/2014/main" id="{8BC2B0C8-F89D-AA09-6CF2-9D0BF1E53F35}"/>
                  </a:ext>
                </a:extLst>
              </p:cNvPr>
              <p:cNvSpPr/>
              <p:nvPr/>
            </p:nvSpPr>
            <p:spPr>
              <a:xfrm>
                <a:off x="8164162" y="1527811"/>
                <a:ext cx="3277620" cy="1185630"/>
              </a:xfrm>
              <a:prstGeom prst="roundRect">
                <a:avLst/>
              </a:prstGeom>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tIns="640080" bIns="0" rtlCol="0" anchor="ctr" anchorCtr="0"/>
              <a:lstStyle/>
              <a:p>
                <a:pPr algn="ctr">
                  <a:lnSpc>
                    <a:spcPts val="5000"/>
                  </a:lnSpc>
                </a:pPr>
                <a:r>
                  <a:rPr lang="en-US" sz="7200" b="1" dirty="0">
                    <a:latin typeface="Montserrat" panose="00000500000000000000" pitchFamily="2" charset="0"/>
                  </a:rPr>
                  <a:t>67%</a:t>
                </a:r>
              </a:p>
            </p:txBody>
          </p:sp>
          <p:sp>
            <p:nvSpPr>
              <p:cNvPr id="28" name="Rectangle: Rounded Corners 27">
                <a:extLst>
                  <a:ext uri="{FF2B5EF4-FFF2-40B4-BE49-F238E27FC236}">
                    <a16:creationId xmlns:a16="http://schemas.microsoft.com/office/drawing/2014/main" id="{5D99FA23-229D-40EA-189C-E842395A9795}"/>
                  </a:ext>
                </a:extLst>
              </p:cNvPr>
              <p:cNvSpPr/>
              <p:nvPr/>
            </p:nvSpPr>
            <p:spPr>
              <a:xfrm>
                <a:off x="8164163" y="1394460"/>
                <a:ext cx="3277620" cy="351613"/>
              </a:xfrm>
              <a:prstGeom prst="roundRect">
                <a:avLst/>
              </a:prstGeom>
              <a:solidFill>
                <a:schemeClr val="bg1"/>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latin typeface="Roboto" panose="02000000000000000000" pitchFamily="2" charset="0"/>
                    <a:ea typeface="Roboto" panose="02000000000000000000" pitchFamily="2" charset="0"/>
                  </a:rPr>
                  <a:t>Reduced By</a:t>
                </a:r>
              </a:p>
            </p:txBody>
          </p:sp>
        </p:grpSp>
        <p:cxnSp>
          <p:nvCxnSpPr>
            <p:cNvPr id="18" name="Straight Connector 17">
              <a:extLst>
                <a:ext uri="{FF2B5EF4-FFF2-40B4-BE49-F238E27FC236}">
                  <a16:creationId xmlns:a16="http://schemas.microsoft.com/office/drawing/2014/main" id="{924132AA-D950-E966-CACC-1CEF91402099}"/>
                </a:ext>
              </a:extLst>
            </p:cNvPr>
            <p:cNvCxnSpPr>
              <a:cxnSpLocks/>
            </p:cNvCxnSpPr>
            <p:nvPr/>
          </p:nvCxnSpPr>
          <p:spPr>
            <a:xfrm flipH="1">
              <a:off x="8039767" y="2559765"/>
              <a:ext cx="303949" cy="341056"/>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62198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2690D-6679-487A-A826-0370010C9D0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206D297-0F59-FE5A-9AD2-29FBE81515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50" y="1508377"/>
            <a:ext cx="5777478" cy="4701923"/>
          </a:xfrm>
          <a:prstGeom prst="rect">
            <a:avLst/>
          </a:prstGeom>
        </p:spPr>
      </p:pic>
      <p:sp>
        <p:nvSpPr>
          <p:cNvPr id="2" name="Title 1">
            <a:extLst>
              <a:ext uri="{FF2B5EF4-FFF2-40B4-BE49-F238E27FC236}">
                <a16:creationId xmlns:a16="http://schemas.microsoft.com/office/drawing/2014/main" id="{47A06FBF-F349-0F22-B518-4BC0B8EE49C1}"/>
              </a:ext>
            </a:extLst>
          </p:cNvPr>
          <p:cNvSpPr>
            <a:spLocks noGrp="1"/>
          </p:cNvSpPr>
          <p:nvPr>
            <p:ph type="title"/>
          </p:nvPr>
        </p:nvSpPr>
        <p:spPr>
          <a:xfrm>
            <a:off x="326571" y="195443"/>
            <a:ext cx="11538858" cy="1312934"/>
          </a:xfrm>
        </p:spPr>
        <p:txBody>
          <a:bodyPr>
            <a:normAutofit/>
          </a:bodyPr>
          <a:lstStyle/>
          <a:p>
            <a:r>
              <a:rPr lang="en-US" sz="5400" dirty="0">
                <a:latin typeface="Montserrat" panose="00000500000000000000" pitchFamily="2" charset="0"/>
              </a:rPr>
              <a:t>Why a Roundabout Works</a:t>
            </a:r>
          </a:p>
        </p:txBody>
      </p:sp>
      <p:graphicFrame>
        <p:nvGraphicFramePr>
          <p:cNvPr id="4" name="Table 3">
            <a:extLst>
              <a:ext uri="{FF2B5EF4-FFF2-40B4-BE49-F238E27FC236}">
                <a16:creationId xmlns:a16="http://schemas.microsoft.com/office/drawing/2014/main" id="{3021B79B-1218-1744-AC8F-CAD52E8B21E2}"/>
              </a:ext>
            </a:extLst>
          </p:cNvPr>
          <p:cNvGraphicFramePr>
            <a:graphicFrameLocks noGrp="1"/>
          </p:cNvGraphicFramePr>
          <p:nvPr>
            <p:extLst>
              <p:ext uri="{D42A27DB-BD31-4B8C-83A1-F6EECF244321}">
                <p14:modId xmlns:p14="http://schemas.microsoft.com/office/powerpoint/2010/main" val="1711143050"/>
              </p:ext>
            </p:extLst>
          </p:nvPr>
        </p:nvGraphicFramePr>
        <p:xfrm>
          <a:off x="5982723" y="2075689"/>
          <a:ext cx="5777478" cy="1810512"/>
        </p:xfrm>
        <a:graphic>
          <a:graphicData uri="http://schemas.openxmlformats.org/drawingml/2006/table">
            <a:tbl>
              <a:tblPr firstRow="1" bandRow="1">
                <a:tableStyleId>{5C22544A-7EE6-4342-B048-85BDC9FD1C3A}</a:tableStyleId>
              </a:tblPr>
              <a:tblGrid>
                <a:gridCol w="1973490">
                  <a:extLst>
                    <a:ext uri="{9D8B030D-6E8A-4147-A177-3AD203B41FA5}">
                      <a16:colId xmlns:a16="http://schemas.microsoft.com/office/drawing/2014/main" val="2330013045"/>
                    </a:ext>
                  </a:extLst>
                </a:gridCol>
                <a:gridCol w="1289487">
                  <a:extLst>
                    <a:ext uri="{9D8B030D-6E8A-4147-A177-3AD203B41FA5}">
                      <a16:colId xmlns:a16="http://schemas.microsoft.com/office/drawing/2014/main" val="3489589563"/>
                    </a:ext>
                  </a:extLst>
                </a:gridCol>
                <a:gridCol w="2514501">
                  <a:extLst>
                    <a:ext uri="{9D8B030D-6E8A-4147-A177-3AD203B41FA5}">
                      <a16:colId xmlns:a16="http://schemas.microsoft.com/office/drawing/2014/main" val="2262072632"/>
                    </a:ext>
                  </a:extLst>
                </a:gridCol>
              </a:tblGrid>
              <a:tr h="603504">
                <a:tc>
                  <a:txBody>
                    <a:bodyPr/>
                    <a:lstStyle/>
                    <a:p>
                      <a:endParaRPr lang="en-US" sz="2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latin typeface="Roboto" panose="02000000000000000000" pitchFamily="2" charset="0"/>
                          <a:ea typeface="Roboto" panose="02000000000000000000" pitchFamily="2" charset="0"/>
                        </a:rPr>
                        <a:t>Current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latin typeface="Roboto" panose="02000000000000000000" pitchFamily="2" charset="0"/>
                          <a:ea typeface="Roboto" panose="02000000000000000000" pitchFamily="2" charset="0"/>
                        </a:rPr>
                        <a:t>With Roundabout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18247460"/>
                  </a:ext>
                </a:extLst>
              </a:tr>
              <a:tr h="603504">
                <a:tc>
                  <a:txBody>
                    <a:bodyPr/>
                    <a:lstStyle/>
                    <a:p>
                      <a:pPr algn="l"/>
                      <a:r>
                        <a:rPr lang="en-US" sz="2000" b="1" dirty="0">
                          <a:latin typeface="Roboto" panose="02000000000000000000" pitchFamily="2" charset="0"/>
                          <a:ea typeface="Roboto" panose="02000000000000000000" pitchFamily="2" charset="0"/>
                        </a:rPr>
                        <a:t>Speeds</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latin typeface="Roboto" panose="02000000000000000000" pitchFamily="2" charset="0"/>
                          <a:ea typeface="Roboto" panose="02000000000000000000" pitchFamily="2" charset="0"/>
                        </a:rPr>
                        <a:t>65 mph</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F8F9FB"/>
                    </a:solidFill>
                  </a:tcPr>
                </a:tc>
                <a:tc>
                  <a:txBody>
                    <a:bodyPr/>
                    <a:lstStyle/>
                    <a:p>
                      <a:pPr algn="ctr"/>
                      <a:r>
                        <a:rPr lang="en-US" sz="2000" dirty="0">
                          <a:latin typeface="Roboto" panose="02000000000000000000" pitchFamily="2" charset="0"/>
                          <a:ea typeface="Roboto" panose="02000000000000000000" pitchFamily="2" charset="0"/>
                        </a:rPr>
                        <a:t>20 mph</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3510446"/>
                  </a:ext>
                </a:extLst>
              </a:tr>
              <a:tr h="603504">
                <a:tc>
                  <a:txBody>
                    <a:bodyPr/>
                    <a:lstStyle/>
                    <a:p>
                      <a:pPr algn="l"/>
                      <a:r>
                        <a:rPr lang="en-US" sz="2000" b="1" dirty="0">
                          <a:latin typeface="Roboto" panose="02000000000000000000" pitchFamily="2" charset="0"/>
                          <a:ea typeface="Roboto" panose="02000000000000000000" pitchFamily="2" charset="0"/>
                        </a:rPr>
                        <a:t>Conflict points</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latin typeface="Roboto" panose="02000000000000000000" pitchFamily="2" charset="0"/>
                          <a:ea typeface="Roboto" panose="02000000000000000000" pitchFamily="2" charset="0"/>
                        </a:rPr>
                        <a:t>32</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F8F9FB"/>
                    </a:solidFill>
                  </a:tcPr>
                </a:tc>
                <a:tc>
                  <a:txBody>
                    <a:bodyPr/>
                    <a:lstStyle/>
                    <a:p>
                      <a:pPr algn="ctr"/>
                      <a:r>
                        <a:rPr lang="en-US" sz="2000" dirty="0">
                          <a:latin typeface="Roboto" panose="02000000000000000000" pitchFamily="2" charset="0"/>
                          <a:ea typeface="Roboto" panose="02000000000000000000" pitchFamily="2" charset="0"/>
                        </a:rPr>
                        <a:t>8</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5575862"/>
                  </a:ext>
                </a:extLst>
              </a:tr>
            </a:tbl>
          </a:graphicData>
        </a:graphic>
      </p:graphicFrame>
      <p:sp>
        <p:nvSpPr>
          <p:cNvPr id="7" name="Content Placeholder 2">
            <a:extLst>
              <a:ext uri="{FF2B5EF4-FFF2-40B4-BE49-F238E27FC236}">
                <a16:creationId xmlns:a16="http://schemas.microsoft.com/office/drawing/2014/main" id="{18D286D7-FDCE-2122-36CB-8EC7D1534D58}"/>
              </a:ext>
            </a:extLst>
          </p:cNvPr>
          <p:cNvSpPr txBox="1">
            <a:spLocks/>
          </p:cNvSpPr>
          <p:nvPr/>
        </p:nvSpPr>
        <p:spPr>
          <a:xfrm>
            <a:off x="5982723" y="3886201"/>
            <a:ext cx="5777478" cy="1460499"/>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2200" dirty="0">
                <a:latin typeface="Roboto" panose="02000000000000000000" pitchFamily="2" charset="0"/>
                <a:ea typeface="Roboto" panose="02000000000000000000" pitchFamily="2" charset="0"/>
              </a:rPr>
              <a:t>Roundabouts reduce conflict points and have a lower risk for severe crashes.</a:t>
            </a:r>
            <a:endParaRPr lang="en-US" sz="2200" b="1" dirty="0">
              <a:latin typeface="Roboto" panose="02000000000000000000" pitchFamily="2" charset="0"/>
              <a:ea typeface="Roboto" panose="02000000000000000000" pitchFamily="2" charset="0"/>
            </a:endParaRPr>
          </a:p>
          <a:p>
            <a:pPr>
              <a:spcBef>
                <a:spcPts val="400"/>
              </a:spcBef>
            </a:pPr>
            <a:r>
              <a:rPr lang="en-US" sz="2200" b="1" dirty="0">
                <a:latin typeface="Roboto" panose="02000000000000000000" pitchFamily="2" charset="0"/>
                <a:ea typeface="Roboto" panose="02000000000000000000" pitchFamily="2" charset="0"/>
              </a:rPr>
              <a:t>73% </a:t>
            </a:r>
            <a:r>
              <a:rPr lang="en-US" sz="2200" dirty="0">
                <a:latin typeface="Roboto" panose="02000000000000000000" pitchFamily="2" charset="0"/>
                <a:ea typeface="Roboto" panose="02000000000000000000" pitchFamily="2" charset="0"/>
              </a:rPr>
              <a:t>of crashes at this location have been </a:t>
            </a:r>
            <a:br>
              <a:rPr lang="en-US" sz="2200" dirty="0">
                <a:latin typeface="Roboto" panose="02000000000000000000" pitchFamily="2" charset="0"/>
                <a:ea typeface="Roboto" panose="02000000000000000000" pitchFamily="2" charset="0"/>
              </a:rPr>
            </a:br>
            <a:r>
              <a:rPr lang="en-US" sz="2200" b="1" dirty="0">
                <a:latin typeface="Roboto" panose="02000000000000000000" pitchFamily="2" charset="0"/>
                <a:ea typeface="Roboto" panose="02000000000000000000" pitchFamily="2" charset="0"/>
              </a:rPr>
              <a:t>angle crashes.</a:t>
            </a:r>
            <a:endParaRPr lang="en-US" sz="22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3625686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Office Theme">
  <a:themeElements>
    <a:clrScheme name="New Color Scheme">
      <a:dk1>
        <a:sysClr val="windowText" lastClr="000000"/>
      </a:dk1>
      <a:lt1>
        <a:sysClr val="window" lastClr="FFFFFF"/>
      </a:lt1>
      <a:dk2>
        <a:srgbClr val="00607F"/>
      </a:dk2>
      <a:lt2>
        <a:srgbClr val="EEECE1"/>
      </a:lt2>
      <a:accent1>
        <a:srgbClr val="00607F"/>
      </a:accent1>
      <a:accent2>
        <a:srgbClr val="FFC843"/>
      </a:accent2>
      <a:accent3>
        <a:srgbClr val="BABF33"/>
      </a:accent3>
      <a:accent4>
        <a:srgbClr val="BB1F53"/>
      </a:accent4>
      <a:accent5>
        <a:srgbClr val="B9C8D3"/>
      </a:accent5>
      <a:accent6>
        <a:srgbClr val="F79646"/>
      </a:accent6>
      <a:hlink>
        <a:srgbClr val="00607F"/>
      </a:hlink>
      <a:folHlink>
        <a:srgbClr val="00607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DOT PowerPoint Template - Widescreen w slide numbers" id="{38732F58-97C1-46D3-A139-AC9A2B41E065}" vid="{6B7A8B1C-E529-4F51-8D6F-537BDCDD34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af925ec0-c813-4139-b12c-c08ceb26bc28" xsi:nil="true"/>
    <lcf76f155ced4ddcb4097134ff3c332f xmlns="bd4d7699-a4d8-4cc8-88d8-c6be3bc62e1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2641148466AB84492026B1720A6A13E" ma:contentTypeVersion="10" ma:contentTypeDescription="Create a new document." ma:contentTypeScope="" ma:versionID="fee6eb1c010857c179941e2370a23674">
  <xsd:schema xmlns:xsd="http://www.w3.org/2001/XMLSchema" xmlns:xs="http://www.w3.org/2001/XMLSchema" xmlns:p="http://schemas.microsoft.com/office/2006/metadata/properties" xmlns:ns2="bd4d7699-a4d8-4cc8-88d8-c6be3bc62e17" xmlns:ns3="af925ec0-c813-4139-b12c-c08ceb26bc28" targetNamespace="http://schemas.microsoft.com/office/2006/metadata/properties" ma:root="true" ma:fieldsID="7242c574549ecd2a743114bfee8fd172" ns2:_="" ns3:_="">
    <xsd:import namespace="bd4d7699-a4d8-4cc8-88d8-c6be3bc62e17"/>
    <xsd:import namespace="af925ec0-c813-4139-b12c-c08ceb26bc2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4d7699-a4d8-4cc8-88d8-c6be3bc62e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0f90c05-606b-48f3-b61d-f3cfbc761cab"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925ec0-c813-4139-b12c-c08ceb26bc2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05eff55-2305-4787-bf4a-50de895cea23}" ma:internalName="TaxCatchAll" ma:showField="CatchAllData" ma:web="af925ec0-c813-4139-b12c-c08ceb26bc2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F3DA2D-ED10-44AB-8F2D-1518BF187F46}">
  <ds:schemaRefs>
    <ds:schemaRef ds:uri="http://schemas.microsoft.com/sharepoint/v3/contenttype/forms"/>
  </ds:schemaRefs>
</ds:datastoreItem>
</file>

<file path=customXml/itemProps2.xml><?xml version="1.0" encoding="utf-8"?>
<ds:datastoreItem xmlns:ds="http://schemas.openxmlformats.org/officeDocument/2006/customXml" ds:itemID="{A0A1F1A3-1E58-4E46-BB7C-8A0B323B8A3F}">
  <ds:schemaRefs>
    <ds:schemaRef ds:uri="http://purl.org/dc/elements/1.1/"/>
    <ds:schemaRef ds:uri="http://schemas.microsoft.com/office/2006/metadata/properties"/>
    <ds:schemaRef ds:uri="http://schemas.microsoft.com/office/2006/documentManagement/types"/>
    <ds:schemaRef ds:uri="bd4d7699-a4d8-4cc8-88d8-c6be3bc62e17"/>
    <ds:schemaRef ds:uri="http://purl.org/dc/terms/"/>
    <ds:schemaRef ds:uri="http://schemas.microsoft.com/office/infopath/2007/PartnerControls"/>
    <ds:schemaRef ds:uri="http://purl.org/dc/dcmitype/"/>
    <ds:schemaRef ds:uri="http://schemas.openxmlformats.org/package/2006/metadata/core-properties"/>
    <ds:schemaRef ds:uri="af925ec0-c813-4139-b12c-c08ceb26bc28"/>
    <ds:schemaRef ds:uri="http://www.w3.org/XML/1998/namespace"/>
  </ds:schemaRefs>
</ds:datastoreItem>
</file>

<file path=customXml/itemProps3.xml><?xml version="1.0" encoding="utf-8"?>
<ds:datastoreItem xmlns:ds="http://schemas.openxmlformats.org/officeDocument/2006/customXml" ds:itemID="{AB3F8483-5462-42B1-A930-6B1614BAF21A}">
  <ds:schemaRefs>
    <ds:schemaRef ds:uri="af925ec0-c813-4139-b12c-c08ceb26bc28"/>
    <ds:schemaRef ds:uri="bd4d7699-a4d8-4cc8-88d8-c6be3bc62e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Event Slides Formatted</Template>
  <TotalTime>1402</TotalTime>
  <Words>2062</Words>
  <Application>Microsoft Office PowerPoint</Application>
  <PresentationFormat>Widescreen</PresentationFormat>
  <Paragraphs>278</Paragraphs>
  <Slides>17</Slides>
  <Notes>17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Aptos</vt:lpstr>
      <vt:lpstr>Arial</vt:lpstr>
      <vt:lpstr>Calibri Light</vt:lpstr>
      <vt:lpstr>Montserrat</vt:lpstr>
      <vt:lpstr>Roboto</vt:lpstr>
      <vt:lpstr>Wingdings</vt:lpstr>
      <vt:lpstr>Office Theme</vt:lpstr>
      <vt:lpstr>Jct. US-81/N-12 Safety Improvement Project</vt:lpstr>
      <vt:lpstr>What We’ve Heard</vt:lpstr>
      <vt:lpstr>Project Overview</vt:lpstr>
      <vt:lpstr>Project Update</vt:lpstr>
      <vt:lpstr>Project Update</vt:lpstr>
      <vt:lpstr>The Need for Improvements</vt:lpstr>
      <vt:lpstr>Crash History</vt:lpstr>
      <vt:lpstr>Results from Similar Nebraska Intersections </vt:lpstr>
      <vt:lpstr>Why a Roundabout Works</vt:lpstr>
      <vt:lpstr>What We’ve Heard</vt:lpstr>
      <vt:lpstr>Improving Visibility</vt:lpstr>
      <vt:lpstr>Design Features</vt:lpstr>
      <vt:lpstr>PowerPoint Presentation</vt:lpstr>
      <vt:lpstr>Small Group Q&amp;A</vt:lpstr>
      <vt:lpstr>Small Group Q&amp;A</vt:lpstr>
      <vt:lpstr>Small Group Q&amp;A</vt:lpstr>
      <vt:lpstr>Small Group Q&amp;A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Hannah Kerkering</dc:creator>
  <cp:lastModifiedBy>Mangen, Clint</cp:lastModifiedBy>
  <cp:revision>27</cp:revision>
  <cp:lastPrinted>2026-05-06T15:45:21Z</cp:lastPrinted>
  <dcterms:created xsi:type="dcterms:W3CDTF">2026-05-04T15:41:33Z</dcterms:created>
  <dcterms:modified xsi:type="dcterms:W3CDTF">2026-05-12T19:12:16Z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0x01010032641148466AB84492026B1720A6A13E</vt:lpwstr>
  </property>
  <property fmtid="{D5CDD505-2E9C-101B-9397-08002B2CF9AE}" pid="3" name="MediaServiceImageTags">
    <vt:lpwstr/>
  </property>
</Properties>
</file>