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326" r:id="rId12"/>
    <p:sldId id="266" r:id="rId13"/>
    <p:sldId id="267" r:id="rId14"/>
    <p:sldId id="268" r:id="rId15"/>
    <p:sldId id="269" r:id="rId16"/>
    <p:sldId id="323" r:id="rId17"/>
    <p:sldId id="324" r:id="rId18"/>
    <p:sldId id="270" r:id="rId19"/>
    <p:sldId id="327" r:id="rId20"/>
    <p:sldId id="310" r:id="rId21"/>
    <p:sldId id="305" r:id="rId22"/>
    <p:sldId id="316" r:id="rId23"/>
    <p:sldId id="317" r:id="rId24"/>
    <p:sldId id="318" r:id="rId25"/>
    <p:sldId id="319" r:id="rId26"/>
    <p:sldId id="320" r:id="rId27"/>
    <p:sldId id="321" r:id="rId28"/>
    <p:sldId id="322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A68732-442A-F407-D891-3A516DC7B782}" name="Ruesch, Mary Catherine" initials="RMC" userId="S::MRUESCH@hdrinc.com::73b0de5d-f782-4162-9352-087340b54b2c" providerId="AD"/>
  <p188:author id="{76B28534-C332-D3FA-29DD-DD134341AC6C}" name="DesRosiers, Gisele" initials="DG" userId="S::gdesrosi@hdrinc.com::3f916ff2-86c4-429c-aafd-22270879e799" providerId="AD"/>
  <p188:author id="{B4C9AF67-1F61-F4A2-9F6D-4D1FAD25BD51}" name="Fisher, Sarah" initials="FS" userId="S::sarah.fisher@Nebraska.gov::963d0ac3-fac3-4488-a5cd-dcbc791d1f74" providerId="AD"/>
  <p188:author id="{7C135D90-C622-ED69-8431-963812ECB12C}" name="TenHulzen, Bre" initials="TB" userId="S::BTENHULZEN@hdrinc.com::c6e32fb6-1897-4c03-9275-e717f1473fde" providerId="AD"/>
  <p188:author id="{259C43DE-2601-010D-C377-5CD9300D5066}" name="Veldhouse, Kristen" initials="VK" userId="S::KVELDHOU@hdrinc.com::282a0255-d94f-4733-b7bb-8e66b1c464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ievel, Paul J." initials="KPJ" lastIdx="78" clrIdx="0">
    <p:extLst>
      <p:ext uri="{19B8F6BF-5375-455C-9EA6-DF929625EA0E}">
        <p15:presenceInfo xmlns:p15="http://schemas.microsoft.com/office/powerpoint/2012/main" userId="S::pknievel@hdrinc.com::174f0e75-1a4f-4206-a0fe-b0996248ea40" providerId="AD"/>
      </p:ext>
    </p:extLst>
  </p:cmAuthor>
  <p:cmAuthor id="2" name="Veldhouse, Kristen" initials="VK" lastIdx="44" clrIdx="1">
    <p:extLst>
      <p:ext uri="{19B8F6BF-5375-455C-9EA6-DF929625EA0E}">
        <p15:presenceInfo xmlns:p15="http://schemas.microsoft.com/office/powerpoint/2012/main" userId="S::KVELDHOU@hdrinc.com::282a0255-d94f-4733-b7bb-8e66b1c464f5" providerId="AD"/>
      </p:ext>
    </p:extLst>
  </p:cmAuthor>
  <p:cmAuthor id="3" name="Jesse Cooper" initials="JC" lastIdx="9" clrIdx="2">
    <p:extLst>
      <p:ext uri="{19B8F6BF-5375-455C-9EA6-DF929625EA0E}">
        <p15:presenceInfo xmlns:p15="http://schemas.microsoft.com/office/powerpoint/2012/main" userId="Jesse Coo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853" autoAdjust="0"/>
  </p:normalViewPr>
  <p:slideViewPr>
    <p:cSldViewPr snapToGrid="0">
      <p:cViewPr varScale="1">
        <p:scale>
          <a:sx n="64" d="100"/>
          <a:sy n="64" d="100"/>
        </p:scale>
        <p:origin x="1378" y="62"/>
      </p:cViewPr>
      <p:guideLst/>
    </p:cSldViewPr>
  </p:slideViewPr>
  <p:outlineViewPr>
    <p:cViewPr>
      <p:scale>
        <a:sx n="33" d="100"/>
        <a:sy n="33" d="100"/>
      </p:scale>
      <p:origin x="0" y="-283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Please describe your reaction/opinion of the RCUT intersection: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Supportive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Prior to Construction</c:v>
                </c:pt>
                <c:pt idx="1">
                  <c:v>Immediately Following Construction</c:v>
                </c:pt>
                <c:pt idx="2">
                  <c:v>Today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0.03</c:v>
                </c:pt>
                <c:pt idx="1">
                  <c:v>7.0000000000000007E-2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0-40DB-A9A5-0C8A83CD22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Supportive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Prior to Construction</c:v>
                </c:pt>
                <c:pt idx="1">
                  <c:v>Immediately Following Construction</c:v>
                </c:pt>
                <c:pt idx="2">
                  <c:v>Today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0.03</c:v>
                </c:pt>
                <c:pt idx="1">
                  <c:v>0.25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00-40DB-A9A5-0C8A83CD22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Prior to Construction</c:v>
                </c:pt>
                <c:pt idx="1">
                  <c:v>Immediately Following Construction</c:v>
                </c:pt>
                <c:pt idx="2">
                  <c:v>Today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0.11</c:v>
                </c:pt>
                <c:pt idx="1">
                  <c:v>0.09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00-40DB-A9A5-0C8A83CD228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Hesitant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Prior to Construction</c:v>
                </c:pt>
                <c:pt idx="1">
                  <c:v>Immediately Following Construction</c:v>
                </c:pt>
                <c:pt idx="2">
                  <c:v>Today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0.39</c:v>
                </c:pt>
                <c:pt idx="1">
                  <c:v>0.25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00-40DB-A9A5-0C8A83CD228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Hesitant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Prior to Construction</c:v>
                </c:pt>
                <c:pt idx="1">
                  <c:v>Immediately Following Construction</c:v>
                </c:pt>
                <c:pt idx="2">
                  <c:v>Today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0.41</c:v>
                </c:pt>
                <c:pt idx="1">
                  <c:v>0.31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00-40DB-A9A5-0C8A83CD2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14962240"/>
        <c:axId val="2014956416"/>
      </c:barChart>
      <c:catAx>
        <c:axId val="201496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956416"/>
        <c:crosses val="autoZero"/>
        <c:auto val="1"/>
        <c:lblAlgn val="ctr"/>
        <c:lblOffset val="100"/>
        <c:noMultiLvlLbl val="0"/>
      </c:catAx>
      <c:valAx>
        <c:axId val="201495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96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As</a:t>
            </a:r>
            <a:r>
              <a:rPr lang="en-US" sz="1400" baseline="0" dirty="0"/>
              <a:t> compared to the previous stop-controlled intersection, and with the RCUT now in operation, how would you rate the change in overall intersection safety?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ED-44B4-8D26-A3A2CAA494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ED-44B4-8D26-A3A2CAA494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ED-44B4-8D26-A3A2CAA4945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BE4-4876-A492-D93A2B368F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ED-44B4-8D26-A3A2CAA4945E}"/>
              </c:ext>
            </c:extLst>
          </c:dPt>
          <c:cat>
            <c:strRef>
              <c:f>Sheet1!$A$2:$A$6</c:f>
              <c:strCache>
                <c:ptCount val="5"/>
                <c:pt idx="0">
                  <c:v>Increased</c:v>
                </c:pt>
                <c:pt idx="1">
                  <c:v>Somewhat Increased</c:v>
                </c:pt>
                <c:pt idx="2">
                  <c:v>No Change</c:v>
                </c:pt>
                <c:pt idx="3">
                  <c:v>Somewhat Decreased</c:v>
                </c:pt>
                <c:pt idx="4">
                  <c:v>Decreased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0.28999999999999998</c:v>
                </c:pt>
                <c:pt idx="2">
                  <c:v>0.13</c:v>
                </c:pt>
                <c:pt idx="3">
                  <c:v>0.05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4-4876-A492-D93A2B368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65195323631E-2"/>
          <c:y val="0.86171306276516635"/>
          <c:w val="0.98506349226274914"/>
          <c:h val="0.119155043162256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00A7E-F2EE-4EE3-BA02-B6CA8F140EAA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</dgm:pt>
    <dgm:pt modelId="{1014CAA4-82B4-495F-A21B-69D0E70335A6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2400" b="1" i="0" u="none" dirty="0">
              <a:solidFill>
                <a:schemeClr val="bg1"/>
              </a:solidFill>
              <a:latin typeface="Montserrat Medium" panose="00000600000000000000" pitchFamily="50" charset="0"/>
            </a:rPr>
            <a:t>Interchange</a:t>
          </a:r>
          <a:endParaRPr lang="en-US" sz="2400" b="1" dirty="0">
            <a:solidFill>
              <a:schemeClr val="bg1"/>
            </a:solidFill>
            <a:latin typeface="Montserrat Medium" panose="00000600000000000000" pitchFamily="50" charset="0"/>
          </a:endParaRPr>
        </a:p>
      </dgm:t>
    </dgm:pt>
    <dgm:pt modelId="{4D93CDAE-4C4B-4F2B-8201-55B8C3A0A194}" type="parTrans" cxnId="{03AD8B12-32B5-408C-96A4-0F84030DBA34}">
      <dgm:prSet/>
      <dgm:spPr/>
      <dgm:t>
        <a:bodyPr/>
        <a:lstStyle/>
        <a:p>
          <a:endParaRPr lang="en-US" sz="2400"/>
        </a:p>
      </dgm:t>
    </dgm:pt>
    <dgm:pt modelId="{31B41F0B-60F4-4EAF-954A-4B61DEBFDC28}" type="sibTrans" cxnId="{03AD8B12-32B5-408C-96A4-0F84030DBA34}">
      <dgm:prSet/>
      <dgm:spPr/>
      <dgm:t>
        <a:bodyPr/>
        <a:lstStyle/>
        <a:p>
          <a:endParaRPr lang="en-US" sz="2400"/>
        </a:p>
      </dgm:t>
    </dgm:pt>
    <dgm:pt modelId="{EC1AAEB4-AF87-4666-BE3C-31ABF3924B6E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n-US" sz="2400" b="1" i="0" u="none" dirty="0">
              <a:solidFill>
                <a:schemeClr val="tx1"/>
              </a:solidFill>
              <a:latin typeface="Montserrat Medium" panose="00000600000000000000" pitchFamily="50" charset="0"/>
            </a:rPr>
            <a:t>Stop Sign Controlled</a:t>
          </a:r>
        </a:p>
      </dgm:t>
    </dgm:pt>
    <dgm:pt modelId="{75F02A1D-A277-465E-977C-D57BEC78C28A}" type="parTrans" cxnId="{CD6ED7D1-CBF3-4D9D-AA41-B442F3CB268A}">
      <dgm:prSet/>
      <dgm:spPr/>
      <dgm:t>
        <a:bodyPr/>
        <a:lstStyle/>
        <a:p>
          <a:endParaRPr lang="en-US" sz="2400"/>
        </a:p>
      </dgm:t>
    </dgm:pt>
    <dgm:pt modelId="{0A1E891C-5A47-44D0-B25E-D55DFDD59E44}" type="sibTrans" cxnId="{CD6ED7D1-CBF3-4D9D-AA41-B442F3CB268A}">
      <dgm:prSet/>
      <dgm:spPr/>
      <dgm:t>
        <a:bodyPr/>
        <a:lstStyle/>
        <a:p>
          <a:endParaRPr lang="en-US" sz="2400"/>
        </a:p>
      </dgm:t>
    </dgm:pt>
    <dgm:pt modelId="{CD986E51-C7CE-4FF9-A471-F7996D3B0C90}">
      <dgm:prSet custT="1"/>
      <dgm:spPr/>
      <dgm:t>
        <a:bodyPr/>
        <a:lstStyle/>
        <a:p>
          <a:r>
            <a:rPr lang="en-US" sz="2400" b="1" i="0" u="none" dirty="0">
              <a:solidFill>
                <a:schemeClr val="bg1"/>
              </a:solidFill>
              <a:latin typeface="Montserrat Medium" panose="00000600000000000000" pitchFamily="50" charset="0"/>
            </a:rPr>
            <a:t>Signalized Intersection, RCUT or Roundabout</a:t>
          </a:r>
        </a:p>
      </dgm:t>
    </dgm:pt>
    <dgm:pt modelId="{5A3F907D-6DE6-43D1-8B14-7673E37F2943}" type="parTrans" cxnId="{A444EB5E-D003-4ADA-B787-A23BF55C10E5}">
      <dgm:prSet/>
      <dgm:spPr/>
      <dgm:t>
        <a:bodyPr/>
        <a:lstStyle/>
        <a:p>
          <a:endParaRPr lang="en-US" sz="2400"/>
        </a:p>
      </dgm:t>
    </dgm:pt>
    <dgm:pt modelId="{060517E4-9F3F-465E-85F5-92DE5437C94D}" type="sibTrans" cxnId="{A444EB5E-D003-4ADA-B787-A23BF55C10E5}">
      <dgm:prSet/>
      <dgm:spPr/>
      <dgm:t>
        <a:bodyPr/>
        <a:lstStyle/>
        <a:p>
          <a:endParaRPr lang="en-US" sz="2400"/>
        </a:p>
      </dgm:t>
    </dgm:pt>
    <dgm:pt modelId="{A3A86C81-6A84-4A92-A20B-03DAC3309BA9}" type="pres">
      <dgm:prSet presAssocID="{F0A00A7E-F2EE-4EE3-BA02-B6CA8F140EAA}" presName="Name0" presStyleCnt="0">
        <dgm:presLayoutVars>
          <dgm:dir/>
          <dgm:animLvl val="lvl"/>
          <dgm:resizeHandles val="exact"/>
        </dgm:presLayoutVars>
      </dgm:prSet>
      <dgm:spPr/>
    </dgm:pt>
    <dgm:pt modelId="{41C5CAF9-58B1-4A5C-AA98-D0092998E83B}" type="pres">
      <dgm:prSet presAssocID="{1014CAA4-82B4-495F-A21B-69D0E70335A6}" presName="boxAndChildren" presStyleCnt="0"/>
      <dgm:spPr/>
    </dgm:pt>
    <dgm:pt modelId="{A6CD9D10-2B89-40E4-80E5-5D2516DE4582}" type="pres">
      <dgm:prSet presAssocID="{1014CAA4-82B4-495F-A21B-69D0E70335A6}" presName="parentTextBox" presStyleLbl="node1" presStyleIdx="0" presStyleCnt="3" custLinFactNeighborY="-4464"/>
      <dgm:spPr/>
    </dgm:pt>
    <dgm:pt modelId="{954BA1DD-7FB0-4759-BDD1-834935C2E05E}" type="pres">
      <dgm:prSet presAssocID="{060517E4-9F3F-465E-85F5-92DE5437C94D}" presName="sp" presStyleCnt="0"/>
      <dgm:spPr/>
    </dgm:pt>
    <dgm:pt modelId="{E9920A5E-4F13-4805-A8D7-C8EA0C82A23D}" type="pres">
      <dgm:prSet presAssocID="{CD986E51-C7CE-4FF9-A471-F7996D3B0C90}" presName="arrowAndChildren" presStyleCnt="0"/>
      <dgm:spPr/>
    </dgm:pt>
    <dgm:pt modelId="{07DA632B-6502-42DF-863A-954DDD703825}" type="pres">
      <dgm:prSet presAssocID="{CD986E51-C7CE-4FF9-A471-F7996D3B0C90}" presName="parentTextArrow" presStyleLbl="node1" presStyleIdx="1" presStyleCnt="3"/>
      <dgm:spPr/>
    </dgm:pt>
    <dgm:pt modelId="{732E2935-C69B-4454-9194-7835C1F41F0E}" type="pres">
      <dgm:prSet presAssocID="{0A1E891C-5A47-44D0-B25E-D55DFDD59E44}" presName="sp" presStyleCnt="0"/>
      <dgm:spPr/>
    </dgm:pt>
    <dgm:pt modelId="{21B23593-B99D-45D4-B242-B0AD587800B6}" type="pres">
      <dgm:prSet presAssocID="{EC1AAEB4-AF87-4666-BE3C-31ABF3924B6E}" presName="arrowAndChildren" presStyleCnt="0"/>
      <dgm:spPr/>
    </dgm:pt>
    <dgm:pt modelId="{0FFAAEB4-4B1E-4A09-A668-210448A5A080}" type="pres">
      <dgm:prSet presAssocID="{EC1AAEB4-AF87-4666-BE3C-31ABF3924B6E}" presName="parentTextArrow" presStyleLbl="node1" presStyleIdx="2" presStyleCnt="3"/>
      <dgm:spPr/>
    </dgm:pt>
  </dgm:ptLst>
  <dgm:cxnLst>
    <dgm:cxn modelId="{27CBDE0E-20BA-4904-970E-189321F31E69}" type="presOf" srcId="{1014CAA4-82B4-495F-A21B-69D0E70335A6}" destId="{A6CD9D10-2B89-40E4-80E5-5D2516DE4582}" srcOrd="0" destOrd="0" presId="urn:microsoft.com/office/officeart/2005/8/layout/process4"/>
    <dgm:cxn modelId="{03AD8B12-32B5-408C-96A4-0F84030DBA34}" srcId="{F0A00A7E-F2EE-4EE3-BA02-B6CA8F140EAA}" destId="{1014CAA4-82B4-495F-A21B-69D0E70335A6}" srcOrd="2" destOrd="0" parTransId="{4D93CDAE-4C4B-4F2B-8201-55B8C3A0A194}" sibTransId="{31B41F0B-60F4-4EAF-954A-4B61DEBFDC28}"/>
    <dgm:cxn modelId="{504E203E-3E27-4C4B-B548-87A6176E473A}" type="presOf" srcId="{EC1AAEB4-AF87-4666-BE3C-31ABF3924B6E}" destId="{0FFAAEB4-4B1E-4A09-A668-210448A5A080}" srcOrd="0" destOrd="0" presId="urn:microsoft.com/office/officeart/2005/8/layout/process4"/>
    <dgm:cxn modelId="{A444EB5E-D003-4ADA-B787-A23BF55C10E5}" srcId="{F0A00A7E-F2EE-4EE3-BA02-B6CA8F140EAA}" destId="{CD986E51-C7CE-4FF9-A471-F7996D3B0C90}" srcOrd="1" destOrd="0" parTransId="{5A3F907D-6DE6-43D1-8B14-7673E37F2943}" sibTransId="{060517E4-9F3F-465E-85F5-92DE5437C94D}"/>
    <dgm:cxn modelId="{88B32F64-86EC-46F7-B4EF-2A02780FC4EB}" type="presOf" srcId="{F0A00A7E-F2EE-4EE3-BA02-B6CA8F140EAA}" destId="{A3A86C81-6A84-4A92-A20B-03DAC3309BA9}" srcOrd="0" destOrd="0" presId="urn:microsoft.com/office/officeart/2005/8/layout/process4"/>
    <dgm:cxn modelId="{25103B4B-FB38-4929-BA5E-178989A3ACD3}" type="presOf" srcId="{CD986E51-C7CE-4FF9-A471-F7996D3B0C90}" destId="{07DA632B-6502-42DF-863A-954DDD703825}" srcOrd="0" destOrd="0" presId="urn:microsoft.com/office/officeart/2005/8/layout/process4"/>
    <dgm:cxn modelId="{CD6ED7D1-CBF3-4D9D-AA41-B442F3CB268A}" srcId="{F0A00A7E-F2EE-4EE3-BA02-B6CA8F140EAA}" destId="{EC1AAEB4-AF87-4666-BE3C-31ABF3924B6E}" srcOrd="0" destOrd="0" parTransId="{75F02A1D-A277-465E-977C-D57BEC78C28A}" sibTransId="{0A1E891C-5A47-44D0-B25E-D55DFDD59E44}"/>
    <dgm:cxn modelId="{8C508109-4DEC-464E-9AC4-DF59180C7F8C}" type="presParOf" srcId="{A3A86C81-6A84-4A92-A20B-03DAC3309BA9}" destId="{41C5CAF9-58B1-4A5C-AA98-D0092998E83B}" srcOrd="0" destOrd="0" presId="urn:microsoft.com/office/officeart/2005/8/layout/process4"/>
    <dgm:cxn modelId="{88F53516-E60D-4370-8AB4-DCDA2A60CE72}" type="presParOf" srcId="{41C5CAF9-58B1-4A5C-AA98-D0092998E83B}" destId="{A6CD9D10-2B89-40E4-80E5-5D2516DE4582}" srcOrd="0" destOrd="0" presId="urn:microsoft.com/office/officeart/2005/8/layout/process4"/>
    <dgm:cxn modelId="{BCD7127F-FB0E-46A9-A204-BEC7AD8904FD}" type="presParOf" srcId="{A3A86C81-6A84-4A92-A20B-03DAC3309BA9}" destId="{954BA1DD-7FB0-4759-BDD1-834935C2E05E}" srcOrd="1" destOrd="0" presId="urn:microsoft.com/office/officeart/2005/8/layout/process4"/>
    <dgm:cxn modelId="{8E8AFF50-AF9C-49C3-A677-2DE930B6EC8D}" type="presParOf" srcId="{A3A86C81-6A84-4A92-A20B-03DAC3309BA9}" destId="{E9920A5E-4F13-4805-A8D7-C8EA0C82A23D}" srcOrd="2" destOrd="0" presId="urn:microsoft.com/office/officeart/2005/8/layout/process4"/>
    <dgm:cxn modelId="{3278E24A-E9FE-4604-89C0-FF383C2891C5}" type="presParOf" srcId="{E9920A5E-4F13-4805-A8D7-C8EA0C82A23D}" destId="{07DA632B-6502-42DF-863A-954DDD703825}" srcOrd="0" destOrd="0" presId="urn:microsoft.com/office/officeart/2005/8/layout/process4"/>
    <dgm:cxn modelId="{DEA71F6F-3D33-4C44-9215-F4526D2B8E08}" type="presParOf" srcId="{A3A86C81-6A84-4A92-A20B-03DAC3309BA9}" destId="{732E2935-C69B-4454-9194-7835C1F41F0E}" srcOrd="3" destOrd="0" presId="urn:microsoft.com/office/officeart/2005/8/layout/process4"/>
    <dgm:cxn modelId="{B1F8ACFA-6FE4-4D2A-9467-6AFA34671444}" type="presParOf" srcId="{A3A86C81-6A84-4A92-A20B-03DAC3309BA9}" destId="{21B23593-B99D-45D4-B242-B0AD587800B6}" srcOrd="4" destOrd="0" presId="urn:microsoft.com/office/officeart/2005/8/layout/process4"/>
    <dgm:cxn modelId="{FFEF0CDD-9744-4719-B162-135CAB1F2537}" type="presParOf" srcId="{21B23593-B99D-45D4-B242-B0AD587800B6}" destId="{0FFAAEB4-4B1E-4A09-A668-210448A5A08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D9D10-2B89-40E4-80E5-5D2516DE4582}">
      <dsp:nvSpPr>
        <dsp:cNvPr id="0" name=""/>
        <dsp:cNvSpPr/>
      </dsp:nvSpPr>
      <dsp:spPr>
        <a:xfrm>
          <a:off x="0" y="1921504"/>
          <a:ext cx="11181465" cy="6400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kern="1200" dirty="0">
              <a:solidFill>
                <a:schemeClr val="bg1"/>
              </a:solidFill>
              <a:latin typeface="Montserrat Medium" panose="00000600000000000000" pitchFamily="50" charset="0"/>
            </a:rPr>
            <a:t>Interchange</a:t>
          </a:r>
          <a:endParaRPr lang="en-US" sz="2400" b="1" kern="1200" dirty="0">
            <a:solidFill>
              <a:schemeClr val="bg1"/>
            </a:solidFill>
            <a:latin typeface="Montserrat Medium" panose="00000600000000000000" pitchFamily="50" charset="0"/>
          </a:endParaRPr>
        </a:p>
      </dsp:txBody>
      <dsp:txXfrm>
        <a:off x="0" y="1921504"/>
        <a:ext cx="11181465" cy="640058"/>
      </dsp:txXfrm>
    </dsp:sp>
    <dsp:sp modelId="{07DA632B-6502-42DF-863A-954DDD703825}">
      <dsp:nvSpPr>
        <dsp:cNvPr id="0" name=""/>
        <dsp:cNvSpPr/>
      </dsp:nvSpPr>
      <dsp:spPr>
        <a:xfrm rot="10800000">
          <a:off x="0" y="975267"/>
          <a:ext cx="11181465" cy="984410"/>
        </a:xfrm>
        <a:prstGeom prst="upArrowCallout">
          <a:avLst/>
        </a:prstGeom>
        <a:solidFill>
          <a:schemeClr val="accent5">
            <a:hueOff val="322197"/>
            <a:satOff val="-38596"/>
            <a:lumOff val="26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kern="1200" dirty="0">
              <a:solidFill>
                <a:schemeClr val="bg1"/>
              </a:solidFill>
              <a:latin typeface="Montserrat Medium" panose="00000600000000000000" pitchFamily="50" charset="0"/>
            </a:rPr>
            <a:t>Signalized Intersection, RCUT or Roundabout</a:t>
          </a:r>
        </a:p>
      </dsp:txBody>
      <dsp:txXfrm rot="10800000">
        <a:off x="0" y="975267"/>
        <a:ext cx="11181465" cy="639640"/>
      </dsp:txXfrm>
    </dsp:sp>
    <dsp:sp modelId="{0FFAAEB4-4B1E-4A09-A668-210448A5A080}">
      <dsp:nvSpPr>
        <dsp:cNvPr id="0" name=""/>
        <dsp:cNvSpPr/>
      </dsp:nvSpPr>
      <dsp:spPr>
        <a:xfrm rot="10800000">
          <a:off x="0" y="457"/>
          <a:ext cx="11181465" cy="984410"/>
        </a:xfrm>
        <a:prstGeom prst="upArrowCallout">
          <a:avLst/>
        </a:prstGeom>
        <a:solidFill>
          <a:schemeClr val="accent5">
            <a:hueOff val="644393"/>
            <a:satOff val="-77192"/>
            <a:lumOff val="52745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kern="1200" dirty="0">
              <a:solidFill>
                <a:schemeClr val="tx1"/>
              </a:solidFill>
              <a:latin typeface="Montserrat Medium" panose="00000600000000000000" pitchFamily="50" charset="0"/>
            </a:rPr>
            <a:t>Stop Sign Controlled</a:t>
          </a:r>
        </a:p>
      </dsp:txBody>
      <dsp:txXfrm rot="10800000">
        <a:off x="0" y="457"/>
        <a:ext cx="11181465" cy="639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94869C-8603-4845-930B-69B60812F65B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F955B4-2F26-40DD-8275-B140E3141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5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95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14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37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14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63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17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77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04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48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2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0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90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54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73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40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31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08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93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65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43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6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1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7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2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75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5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98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2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4F93295-26FD-4EE4-BBE9-6DE07D5E1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6500"/>
            <a:ext cx="12192000" cy="210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0679"/>
            <a:ext cx="10363200" cy="2408464"/>
          </a:xfrm>
        </p:spPr>
        <p:txBody>
          <a:bodyPr anchor="b">
            <a:normAutofit/>
          </a:bodyPr>
          <a:lstStyle>
            <a:lvl1pPr algn="l">
              <a:defRPr sz="4800" cap="none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0539"/>
            <a:ext cx="9753600" cy="93730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FE131-6708-4A73-8F7A-D5950ECFF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7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915E6357-C42B-4630-94EA-63CA8B991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E4DA8-8BED-4556-8FB7-C5C79C31E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D2B2C-9256-42D2-B390-9C44934AC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7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7EAF3-B6C2-4ECD-9411-B351F885C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BE29F-F24E-4435-8BD2-A044515EB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4C8FA9A5-F127-4283-B29C-179F4356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0AFE9-EBA1-4E4C-85B1-117CDBD35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0765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10C26F6-CB25-4BF0-BE9F-09EBC895F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CC85B-9A0C-4853-982A-34875ED42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3019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019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2717A-C3C7-4166-857A-DA4776A02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7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2834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2834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9C9B3-8D26-43F6-9840-1166BFC19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2AC16-41A2-4B24-8A24-A1F0C4E17B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6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D3BA7-ED68-49A6-9460-7AE6D4ED2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9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B009A-170F-4F1A-93C6-1BDE29B08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8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34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72" r:id="rId8"/>
    <p:sldLayoutId id="2147483667" r:id="rId9"/>
    <p:sldLayoutId id="2147483670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accent5">
              <a:lumMod val="75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Fisher@nebraska.go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EEFD74-4DA7-4418-B444-30B862190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Murray – Plattsmouth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4000" dirty="0">
                <a:effectLst/>
                <a:latin typeface="Arial Black" panose="020B0A04020102020204" pitchFamily="34" charset="0"/>
                <a:ea typeface="Roboto" panose="02000000000000000000" pitchFamily="2" charset="0"/>
              </a:rPr>
              <a:t>US-34/US-75 &amp; N-1 Intersection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C4A1162-350F-4D1F-9D55-50DB29EA9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>
                <a:latin typeface="Arial Black" panose="020B0A04020102020204" pitchFamily="34" charset="0"/>
                <a:ea typeface="Roboto" panose="02000000000000000000" pitchFamily="2" charset="0"/>
              </a:rPr>
              <a:t>NH-75-2(128); CN 21209</a:t>
            </a:r>
          </a:p>
          <a:p>
            <a:r>
              <a:rPr lang="en-US" sz="1800" dirty="0">
                <a:latin typeface="Arial Black" panose="020B0A04020102020204" pitchFamily="34" charset="0"/>
                <a:ea typeface="Roboto" panose="02000000000000000000" pitchFamily="2" charset="0"/>
              </a:rPr>
              <a:t>Public Information Meeting</a:t>
            </a:r>
          </a:p>
          <a:p>
            <a:r>
              <a:rPr lang="en-US" sz="1800" dirty="0">
                <a:latin typeface="Arial Black" panose="020B0A04020102020204" pitchFamily="34" charset="0"/>
                <a:ea typeface="Roboto" panose="02000000000000000000" pitchFamily="2" charset="0"/>
              </a:rPr>
              <a:t>October 13,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2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A2F6-A526-4CF0-A48E-DEB76563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Why an RCUT Intersection?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DA891-8137-4F24-90C1-76F2FCCC8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6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72775-D848-4B74-BC99-41DA43582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Potential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D74D-51D5-4CB7-B4F5-B903AF06C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469"/>
            <a:ext cx="1099185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NDOT reviews safety and traffic control improvements on a progressive scale to determine which solution provides the best overall benefits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B565177-2E4F-4B7E-B826-BA804C1E6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457444"/>
              </p:ext>
            </p:extLst>
          </p:nvPr>
        </p:nvGraphicFramePr>
        <p:xfrm>
          <a:off x="505267" y="3653969"/>
          <a:ext cx="11181465" cy="2590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5FFE441-9A66-43A3-97F9-B29A04EC9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32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ACE0-5A1A-4CDB-9769-27B7B212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What is an RCUT?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780A0-07D6-4F67-847A-1325C9F79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77DDAB-793B-4BDE-B6A3-4D22E8801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896" y="1708550"/>
            <a:ext cx="10200904" cy="407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0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0CD530-2733-4AF0-9646-B2206922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02" y="3289115"/>
            <a:ext cx="7906215" cy="3568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52C9C-B276-4947-ADB7-96906CE6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Why an RCUT intersection?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261D-1505-4A05-8A2B-E834E47FD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440354" cy="14155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Reduce the points of conflict at the intersection of US-34/US-75 &amp; N-1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32CF3-2C47-4FF2-8D28-B7327AE2C9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t="17323" r="17410" b="17323"/>
          <a:stretch/>
        </p:blipFill>
        <p:spPr>
          <a:xfrm>
            <a:off x="6278555" y="1573641"/>
            <a:ext cx="5075246" cy="27308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6A7D4A0-B157-4041-A5E4-3642B00500EF}"/>
              </a:ext>
            </a:extLst>
          </p:cNvPr>
          <p:cNvGrpSpPr/>
          <p:nvPr/>
        </p:nvGrpSpPr>
        <p:grpSpPr>
          <a:xfrm>
            <a:off x="9774307" y="4160647"/>
            <a:ext cx="1269084" cy="425758"/>
            <a:chOff x="7343072" y="3534766"/>
            <a:chExt cx="1269084" cy="42575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ABCED8-EBE4-4F78-B13D-3D4F237D269D}"/>
                </a:ext>
              </a:extLst>
            </p:cNvPr>
            <p:cNvSpPr txBox="1"/>
            <p:nvPr/>
          </p:nvSpPr>
          <p:spPr>
            <a:xfrm>
              <a:off x="7466209" y="3534766"/>
              <a:ext cx="1145947" cy="4257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1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Traffic Flow</a:t>
              </a:r>
            </a:p>
            <a:p>
              <a:pPr>
                <a:spcAft>
                  <a:spcPts val="200"/>
                </a:spcAft>
              </a:pPr>
              <a:r>
                <a:rPr lang="en-US" sz="1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Conflict Points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4134459-EAB0-4FC9-A78A-1C3DE64AF6DD}"/>
                </a:ext>
              </a:extLst>
            </p:cNvPr>
            <p:cNvCxnSpPr/>
            <p:nvPr/>
          </p:nvCxnSpPr>
          <p:spPr>
            <a:xfrm>
              <a:off x="7343072" y="3648075"/>
              <a:ext cx="1682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3D68506-6B6C-4226-8105-A80F332E8F5E}"/>
                </a:ext>
              </a:extLst>
            </p:cNvPr>
            <p:cNvSpPr/>
            <p:nvPr/>
          </p:nvSpPr>
          <p:spPr>
            <a:xfrm>
              <a:off x="7372345" y="3784042"/>
              <a:ext cx="109728" cy="1097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51A01EB-7D14-4661-9995-928EDF377788}"/>
              </a:ext>
            </a:extLst>
          </p:cNvPr>
          <p:cNvSpPr txBox="1"/>
          <p:nvPr/>
        </p:nvSpPr>
        <p:spPr>
          <a:xfrm>
            <a:off x="358698" y="6116222"/>
            <a:ext cx="3692973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RCUT Design Conflict Points</a:t>
            </a:r>
          </a:p>
          <a:p>
            <a:pPr algn="ctr"/>
            <a:r>
              <a:rPr lang="en-US" sz="15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Points Total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C93794-2E76-4B92-8FAE-A494F61F7A36}"/>
              </a:ext>
            </a:extLst>
          </p:cNvPr>
          <p:cNvSpPr txBox="1"/>
          <p:nvPr/>
        </p:nvSpPr>
        <p:spPr>
          <a:xfrm>
            <a:off x="6278555" y="1738916"/>
            <a:ext cx="2081462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Traditional Design Conflict Points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392784-276F-49E2-B22C-DFA250A69677}"/>
              </a:ext>
            </a:extLst>
          </p:cNvPr>
          <p:cNvSpPr txBox="1"/>
          <p:nvPr/>
        </p:nvSpPr>
        <p:spPr>
          <a:xfrm>
            <a:off x="9552072" y="1830195"/>
            <a:ext cx="1801728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Points Total</a:t>
            </a:r>
          </a:p>
        </p:txBody>
      </p:sp>
    </p:spTree>
    <p:extLst>
      <p:ext uri="{BB962C8B-B14F-4D97-AF65-F5344CB8AC3E}">
        <p14:creationId xmlns:p14="http://schemas.microsoft.com/office/powerpoint/2010/main" val="358731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39EA-F002-4981-96BB-B37AE8E3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Why an RCUT Intersection?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EE514-7811-4BCC-9922-49232662D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Reduced number of crossing conflict points reduces the chance for right-angle crashes (i.e., T-bone crashes)</a:t>
            </a:r>
          </a:p>
          <a:p>
            <a:r>
              <a:rPr lang="en-US" dirty="0"/>
              <a:t>Compared to traditional unsignalized intersections, RCUT intersections have been shown to: </a:t>
            </a:r>
          </a:p>
          <a:p>
            <a:pPr lvl="1"/>
            <a:r>
              <a:rPr lang="en-US" dirty="0"/>
              <a:t>Reduce total crashes by 59%</a:t>
            </a:r>
          </a:p>
          <a:p>
            <a:pPr lvl="1"/>
            <a:r>
              <a:rPr lang="en-US" dirty="0"/>
              <a:t>Reduce injury and fatal crashes by 71%</a:t>
            </a:r>
          </a:p>
          <a:p>
            <a:pPr lvl="1"/>
            <a:r>
              <a:rPr lang="en-US" dirty="0"/>
              <a:t>FHWA research from 2020</a:t>
            </a:r>
          </a:p>
          <a:p>
            <a:r>
              <a:rPr lang="en-US" dirty="0"/>
              <a:t>Compared to signalized intersections, RCUT intersections have been shown to:</a:t>
            </a:r>
          </a:p>
          <a:p>
            <a:pPr lvl="1"/>
            <a:r>
              <a:rPr lang="en-US" dirty="0"/>
              <a:t>Have 28% fewer crashes</a:t>
            </a:r>
          </a:p>
          <a:p>
            <a:pPr lvl="1"/>
            <a:r>
              <a:rPr lang="en-US" dirty="0"/>
              <a:t>Have 43% fewer injury crashes</a:t>
            </a:r>
          </a:p>
          <a:p>
            <a:pPr lvl="1"/>
            <a:r>
              <a:rPr lang="en-US" dirty="0"/>
              <a:t>North Carolina DOT Research</a:t>
            </a:r>
          </a:p>
        </p:txBody>
      </p:sp>
    </p:spTree>
    <p:extLst>
      <p:ext uri="{BB962C8B-B14F-4D97-AF65-F5344CB8AC3E}">
        <p14:creationId xmlns:p14="http://schemas.microsoft.com/office/powerpoint/2010/main" val="3085620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E5C70-8749-4E9E-ADB7-381BB5BA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RCUT</a:t>
            </a:r>
            <a:r>
              <a:rPr lang="en-US" dirty="0"/>
              <a:t> </a:t>
            </a:r>
            <a:r>
              <a:rPr lang="en-US" dirty="0">
                <a:latin typeface="Arial Black" panose="020B0A04020102020204" pitchFamily="34" charset="0"/>
              </a:rPr>
              <a:t>Travel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BA93D-8415-45A8-BAFE-6540B17CE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Generally, delay caused by waiting to cross both sets of lanes, or waiting for a traffic signal, is greater than the delay caused by the RCUT movement.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71A907-AE14-4608-95DD-C3C6CC1EAF81}"/>
              </a:ext>
            </a:extLst>
          </p:cNvPr>
          <p:cNvGrpSpPr/>
          <p:nvPr/>
        </p:nvGrpSpPr>
        <p:grpSpPr>
          <a:xfrm>
            <a:off x="1803310" y="3429000"/>
            <a:ext cx="7321025" cy="2286000"/>
            <a:chOff x="1499022" y="3426673"/>
            <a:chExt cx="7321025" cy="2286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8F49CC-9138-4330-AA78-0AB00D9DE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9022" y="3426673"/>
              <a:ext cx="2784570" cy="2286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6466BC-5410-45B2-9094-DE49EABCD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8047" y="3426673"/>
              <a:ext cx="3642000" cy="2286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147104D-B79F-48B5-94D5-C350887C55C2}"/>
              </a:ext>
            </a:extLst>
          </p:cNvPr>
          <p:cNvSpPr txBox="1"/>
          <p:nvPr/>
        </p:nvSpPr>
        <p:spPr>
          <a:xfrm>
            <a:off x="1803310" y="5715000"/>
            <a:ext cx="278457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Traditional Intersection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D2CD9-7FFA-4EFE-B7F6-CF5F5DCE6522}"/>
              </a:ext>
            </a:extLst>
          </p:cNvPr>
          <p:cNvSpPr txBox="1"/>
          <p:nvPr/>
        </p:nvSpPr>
        <p:spPr>
          <a:xfrm>
            <a:off x="5482334" y="5715000"/>
            <a:ext cx="3641999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RCUT Intersection</a:t>
            </a:r>
          </a:p>
        </p:txBody>
      </p:sp>
    </p:spTree>
    <p:extLst>
      <p:ext uri="{BB962C8B-B14F-4D97-AF65-F5344CB8AC3E}">
        <p14:creationId xmlns:p14="http://schemas.microsoft.com/office/powerpoint/2010/main" val="104411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46DD5-9C9F-49A7-8C5B-762B3DE2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of </a:t>
            </a:r>
            <a:r>
              <a:rPr lang="en-US" dirty="0" err="1"/>
              <a:t>rCUT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4C0C-5B7C-480F-AAD0-BEE9C7E59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TBD – add in two camera views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B9203A-6777-4702-ADED-A64D3C2E1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1" y="1690381"/>
            <a:ext cx="8316556" cy="46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46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46DD5-9C9F-49A7-8C5B-762B3DE2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of </a:t>
            </a:r>
            <a:r>
              <a:rPr lang="en-US" dirty="0" err="1"/>
              <a:t>rCUT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4C0C-5B7C-480F-AAD0-BEE9C7E59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TBD – add in two camera views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3A066-68B7-4E5C-9B20-41C282A63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663497"/>
            <a:ext cx="8251726" cy="464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4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E6A8-7692-42AA-A20D-B20D67EA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RCUT at US-81 / n-91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08119-7A50-46C0-9344-4FCF1037F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898" y="2273075"/>
            <a:ext cx="5567198" cy="3455354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A508CEC-20FB-491B-8591-F4CF600B3302}"/>
              </a:ext>
            </a:extLst>
          </p:cNvPr>
          <p:cNvSpPr txBox="1">
            <a:spLocks/>
          </p:cNvSpPr>
          <p:nvPr/>
        </p:nvSpPr>
        <p:spPr>
          <a:xfrm>
            <a:off x="6046725" y="1933117"/>
            <a:ext cx="6078759" cy="1603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Located near Humphrey, NE</a:t>
            </a:r>
          </a:p>
          <a:p>
            <a:r>
              <a:rPr lang="en-US" sz="2600" dirty="0"/>
              <a:t>Built in 2020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B422607-BCC8-4C8E-A848-949AAF558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871010"/>
              </p:ext>
            </p:extLst>
          </p:nvPr>
        </p:nvGraphicFramePr>
        <p:xfrm>
          <a:off x="6046726" y="3258680"/>
          <a:ext cx="6078758" cy="1880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767">
                  <a:extLst>
                    <a:ext uri="{9D8B030D-6E8A-4147-A177-3AD203B41FA5}">
                      <a16:colId xmlns:a16="http://schemas.microsoft.com/office/drawing/2014/main" val="4212811175"/>
                    </a:ext>
                  </a:extLst>
                </a:gridCol>
                <a:gridCol w="2946991">
                  <a:extLst>
                    <a:ext uri="{9D8B030D-6E8A-4147-A177-3AD203B41FA5}">
                      <a16:colId xmlns:a16="http://schemas.microsoft.com/office/drawing/2014/main" val="517125622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Crash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Daily Traffic (ADT)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512915"/>
                  </a:ext>
                </a:extLst>
              </a:tr>
              <a:tr h="1005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June 2015 – February 2020 </a:t>
                      </a:r>
                      <a:b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(pre-RCUT)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November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 – Present </a:t>
                      </a:r>
                      <a:b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(post-RCUT)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72937"/>
                  </a:ext>
                </a:extLst>
              </a:tr>
              <a:tr h="4784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 Crashes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 Recorded Crash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897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12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DDD43-B801-410E-899D-A5292C43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15950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Humphrey AND MURRAY crash comparison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2C52A-7CAB-4AA5-A669-FCB260D07479}"/>
              </a:ext>
            </a:extLst>
          </p:cNvPr>
          <p:cNvSpPr txBox="1"/>
          <p:nvPr/>
        </p:nvSpPr>
        <p:spPr>
          <a:xfrm>
            <a:off x="391094" y="1161163"/>
            <a:ext cx="353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US-81/N-91 Intersection Crash Data </a:t>
            </a:r>
            <a:br>
              <a:rPr lang="en-US" sz="1200" b="1" dirty="0">
                <a:latin typeface="+mj-lt"/>
              </a:rPr>
            </a:br>
            <a:r>
              <a:rPr lang="en-US" sz="1200" b="1" dirty="0">
                <a:latin typeface="+mj-lt"/>
              </a:rPr>
              <a:t>Pre-RCUT (2015 – 2019)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72814-0903-4A0B-8145-26B8DC637A34}"/>
              </a:ext>
            </a:extLst>
          </p:cNvPr>
          <p:cNvSpPr txBox="1"/>
          <p:nvPr/>
        </p:nvSpPr>
        <p:spPr>
          <a:xfrm>
            <a:off x="472257" y="4174688"/>
            <a:ext cx="389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US-34/US-75 &amp; N-1 Intersection Crash Data (2014 – 2018)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5E774-DC26-4198-9660-9A2C0C851FAA}"/>
              </a:ext>
            </a:extLst>
          </p:cNvPr>
          <p:cNvSpPr txBox="1"/>
          <p:nvPr/>
        </p:nvSpPr>
        <p:spPr>
          <a:xfrm>
            <a:off x="4636649" y="1161163"/>
            <a:ext cx="353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US-81/N-91 Intersection Crash Data </a:t>
            </a:r>
            <a:br>
              <a:rPr lang="en-US" sz="1200" b="1" dirty="0">
                <a:latin typeface="+mj-lt"/>
              </a:rPr>
            </a:br>
            <a:r>
              <a:rPr lang="en-US" sz="1200" b="1" dirty="0">
                <a:latin typeface="+mj-lt"/>
              </a:rPr>
              <a:t>Post-RCUT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0CCA4-215C-4810-B075-7048B3A99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9276" y="4345960"/>
            <a:ext cx="6209119" cy="20866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5D64D0-4AB3-4FDA-97AF-575F944AA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224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EF6F71-E1AD-422D-91C7-6BDCEA322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2232"/>
          <a:stretch/>
        </p:blipFill>
        <p:spPr>
          <a:xfrm>
            <a:off x="742504" y="4608724"/>
            <a:ext cx="3058718" cy="214080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26F625-76CD-468A-8399-3E5D4F3D78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" b="7675"/>
          <a:stretch/>
        </p:blipFill>
        <p:spPr>
          <a:xfrm>
            <a:off x="4874651" y="1654040"/>
            <a:ext cx="3058714" cy="2351670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3E63EB-ACE7-4358-847E-7AF122D084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b="9473"/>
          <a:stretch/>
        </p:blipFill>
        <p:spPr>
          <a:xfrm>
            <a:off x="742507" y="1681220"/>
            <a:ext cx="3058715" cy="2351671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80268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3C77-54AD-42B0-B980-41B92216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26EC9-F1F5-4C5E-B04A-A6E1680AB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Thank you for joining us today! </a:t>
            </a:r>
          </a:p>
          <a:p>
            <a:r>
              <a:rPr lang="en-US" dirty="0"/>
              <a:t>Please sign-in at the welcome table if you haven’t already</a:t>
            </a:r>
          </a:p>
          <a:p>
            <a:r>
              <a:rPr lang="en-US" dirty="0"/>
              <a:t>Comment forms and a handout for the project are available</a:t>
            </a:r>
          </a:p>
          <a:p>
            <a:r>
              <a:rPr lang="en-US" dirty="0"/>
              <a:t>Staff are available following the presentation to discuss your 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3790317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7B49-DE4C-4A15-B1EB-0CDDE8F9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RCUT At US-81 / N-91 Survey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452EA21-D1B8-4B4E-BDE3-C2C6D2B840ED}"/>
              </a:ext>
            </a:extLst>
          </p:cNvPr>
          <p:cNvGraphicFramePr/>
          <p:nvPr/>
        </p:nvGraphicFramePr>
        <p:xfrm>
          <a:off x="507659" y="1878469"/>
          <a:ext cx="5176873" cy="345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9228824-83A3-4433-920C-E8B6E97C8E35}"/>
              </a:ext>
            </a:extLst>
          </p:cNvPr>
          <p:cNvGraphicFramePr/>
          <p:nvPr/>
        </p:nvGraphicFramePr>
        <p:xfrm>
          <a:off x="6378604" y="1878469"/>
          <a:ext cx="5305738" cy="345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0439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2B84-8ADB-426D-8915-CC8B7855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RcUT</a:t>
            </a:r>
            <a:r>
              <a:rPr lang="en-US" dirty="0"/>
              <a:t> Intersection &amp; Semis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BE00B-DA09-4314-A04B-67A343D9A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952" y="1714544"/>
            <a:ext cx="5900894" cy="3766910"/>
          </a:xfrm>
        </p:spPr>
        <p:txBody>
          <a:bodyPr/>
          <a:lstStyle/>
          <a:p>
            <a:r>
              <a:rPr lang="en-US" dirty="0"/>
              <a:t>The US-34/US-75 &amp; N-1 RCUT would allow for more room for semis to turn at the intersection.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E8C4C-5D16-4A93-8B7E-34167B01A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r="5288"/>
          <a:stretch/>
        </p:blipFill>
        <p:spPr>
          <a:xfrm>
            <a:off x="838200" y="1714544"/>
            <a:ext cx="3305616" cy="2947057"/>
          </a:xfrm>
          <a:prstGeom prst="rect">
            <a:avLst/>
          </a:prstGeom>
        </p:spPr>
      </p:pic>
      <p:pic>
        <p:nvPicPr>
          <p:cNvPr id="7" name="Picture 6" descr="A picture containing text, grass, road, outdoor&#10;&#10;Description automatically generated">
            <a:extLst>
              <a:ext uri="{FF2B5EF4-FFF2-40B4-BE49-F238E27FC236}">
                <a16:creationId xmlns:a16="http://schemas.microsoft.com/office/drawing/2014/main" id="{FC748770-51AD-4D3A-927F-803778251F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63"/>
          <a:stretch/>
        </p:blipFill>
        <p:spPr>
          <a:xfrm>
            <a:off x="4883076" y="3597999"/>
            <a:ext cx="5486327" cy="19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86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1206-2034-4F23-B8E6-2E7BC76DE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RCUT Design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66D21-6DBC-49FB-AC74-DE4DBDA67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3930196"/>
          </a:xfrm>
        </p:spPr>
        <p:txBody>
          <a:bodyPr>
            <a:normAutofit/>
          </a:bodyPr>
          <a:lstStyle/>
          <a:p>
            <a:r>
              <a:rPr lang="en-US" dirty="0"/>
              <a:t>Designed for 15 mph U-turn movements with a yield sign</a:t>
            </a:r>
          </a:p>
          <a:p>
            <a:r>
              <a:rPr lang="en-US" dirty="0"/>
              <a:t>The speed limit on US-34/US-75 is anticipated to be lowered to 60 miles per hour (mph)</a:t>
            </a:r>
          </a:p>
          <a:p>
            <a:r>
              <a:rPr lang="en-US" dirty="0"/>
              <a:t>Extended auxiliary lane to tie bulb-out to right-turn lane</a:t>
            </a:r>
          </a:p>
          <a:p>
            <a:pPr lvl="2"/>
            <a:r>
              <a:rPr lang="en-US" dirty="0"/>
              <a:t>Vehicles making the U-turn do not have to go back into traffic to utilize the right turn lane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73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CEA3-614D-40BB-90C6-B6365B6D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Right-Of-Way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48A2D-967E-4DCB-9754-AE8606606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545"/>
            <a:ext cx="10515600" cy="37669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Additional right-of-way would be required for this project.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8367B-50B4-4AB9-A1FC-2879A2B42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08489"/>
            <a:ext cx="7657214" cy="45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6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460B-FB99-432E-BE64-C5B44CE2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F8A12-89BA-4A87-B583-0FD542516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92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30EE-A8A6-4A53-8920-27DC7282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Anticipated Schedule &amp;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6C08E-188D-4728-A805-4B8D13E5A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b="1" dirty="0"/>
              <a:t>Schedule</a:t>
            </a:r>
          </a:p>
          <a:p>
            <a:pPr marL="0" marR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/>
              <a:t>Construction on the US-34/US-75 &amp; N-1 intersection would occur as the US-34/US-75 project pavement is completed, with the RCUT intersection in service when all 4-lanes are open to traffic.</a:t>
            </a:r>
          </a:p>
          <a:p>
            <a:pPr marL="0" marR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b="1" dirty="0"/>
              <a:t>Cost</a:t>
            </a:r>
          </a:p>
          <a:p>
            <a:pPr marL="0" marR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/>
              <a:t>Total cost for the RCUT improvements is approximately $1.6M and funding would come from state sources. </a:t>
            </a:r>
          </a:p>
        </p:txBody>
      </p:sp>
      <p:pic>
        <p:nvPicPr>
          <p:cNvPr id="5" name="Graphic 4" descr="Dollar with solid fill">
            <a:extLst>
              <a:ext uri="{FF2B5EF4-FFF2-40B4-BE49-F238E27FC236}">
                <a16:creationId xmlns:a16="http://schemas.microsoft.com/office/drawing/2014/main" id="{E73711F6-B495-4CF4-B417-44558985E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726" y="4309787"/>
            <a:ext cx="568362" cy="488123"/>
          </a:xfrm>
          <a:prstGeom prst="rect">
            <a:avLst/>
          </a:prstGeom>
        </p:spPr>
      </p:pic>
      <p:pic>
        <p:nvPicPr>
          <p:cNvPr id="7" name="Graphic 6" descr="Monthly calendar with solid fill">
            <a:extLst>
              <a:ext uri="{FF2B5EF4-FFF2-40B4-BE49-F238E27FC236}">
                <a16:creationId xmlns:a16="http://schemas.microsoft.com/office/drawing/2014/main" id="{5F98700E-DF73-4321-A892-D07D364A4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765" y="2013404"/>
            <a:ext cx="664284" cy="6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26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6998-3CAC-4DCE-B0D1-D589CEF2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Public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8940F-0940-4A34-ADB9-C45C17BCB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Questions, comments, or feedback should be submitted to: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Sarah Fisher</a:t>
            </a:r>
            <a:br>
              <a:rPr lang="en-US" dirty="0"/>
            </a:br>
            <a:r>
              <a:rPr lang="en-US" dirty="0"/>
              <a:t>NDOT Public Involvement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PO Box 94759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Lincoln, NE 68509-4759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402-479-3832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Sarah.Fisher@nebraska.gov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Comments will be collected through October 28, 2022</a:t>
            </a:r>
          </a:p>
        </p:txBody>
      </p:sp>
    </p:spTree>
    <p:extLst>
      <p:ext uri="{BB962C8B-B14F-4D97-AF65-F5344CB8AC3E}">
        <p14:creationId xmlns:p14="http://schemas.microsoft.com/office/powerpoint/2010/main" val="2303078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76FC8-D986-4101-8F56-F0705FF0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Questions?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58EC6-3E07-4589-BD14-119B7F3E0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92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E877-C442-4C4E-9E20-210001DF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1D78E-C9DB-400A-9479-5A17B7140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2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A57E-CA8E-4F63-B702-98C8935A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ABBEE-DE86-4BD7-8606-0D5D1EB0A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  <a:p>
            <a:r>
              <a:rPr lang="en-US" dirty="0"/>
              <a:t>Why a Restricted Crossing U-Turn (RCUT) intersection?</a:t>
            </a:r>
          </a:p>
          <a:p>
            <a:r>
              <a:rPr lang="en-US" dirty="0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106809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506B-DE3A-4F8E-BB04-FF9AF116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Project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65C94-0BCD-4076-AE8F-E195A7C39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4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22BC-29C9-4B81-93FF-255EA3FB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Project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57AA-9AA8-411A-8979-1D2DF51F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3"/>
            <a:ext cx="5707566" cy="4599269"/>
          </a:xfrm>
        </p:spPr>
        <p:txBody>
          <a:bodyPr/>
          <a:lstStyle/>
          <a:p>
            <a:r>
              <a:rPr lang="en-US" dirty="0"/>
              <a:t>US-34/US-75 &amp; N-1 intersection RCUT would be part of the </a:t>
            </a:r>
            <a:r>
              <a:rPr lang="en-US" b="1" dirty="0"/>
              <a:t>Murray – Plattsmouth </a:t>
            </a:r>
            <a:r>
              <a:rPr lang="en-US" dirty="0"/>
              <a:t>project, which is currently under construction to build a four-lane expressway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46E46A-A83B-4629-AAC9-482B01E79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696" y="1372005"/>
            <a:ext cx="4869629" cy="53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9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F4B7-F79B-4DDA-9F83-F7482E3C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RCUT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FD161-9BCF-43B9-9DEE-2D6EA9308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15" y="1618794"/>
            <a:ext cx="75533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1700-0E00-4345-832E-5A8B380F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Purpose &amp;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DEE9-C9CC-4F38-9281-558DA1BEB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purpose of these improvements is to: </a:t>
            </a:r>
          </a:p>
          <a:p>
            <a:r>
              <a:rPr lang="en-US" dirty="0"/>
              <a:t>Reduce the frequency and severity of crashes at the intersection of US-34/US-75 &amp; N-1</a:t>
            </a:r>
          </a:p>
          <a:p>
            <a:r>
              <a:rPr lang="en-US" dirty="0"/>
              <a:t>Improve the mobility of the traveling public </a:t>
            </a:r>
          </a:p>
          <a:p>
            <a:r>
              <a:rPr lang="en-US" dirty="0"/>
              <a:t>Improve the reliability of the transportation system</a:t>
            </a:r>
          </a:p>
          <a:p>
            <a:pPr marL="0" indent="0">
              <a:buNone/>
            </a:pPr>
            <a:r>
              <a:rPr lang="en-US" dirty="0"/>
              <a:t>The need for the improvements is based on information from the NDOT Safety Committee, Strategic Safety Infrastructure Project Teams, Traffic Engineering Division, and District 2.</a:t>
            </a:r>
          </a:p>
        </p:txBody>
      </p:sp>
    </p:spTree>
    <p:extLst>
      <p:ext uri="{BB962C8B-B14F-4D97-AF65-F5344CB8AC3E}">
        <p14:creationId xmlns:p14="http://schemas.microsoft.com/office/powerpoint/2010/main" val="6808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5285D-26B5-4FE1-A239-101EBE44A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Scope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F2F96-308B-421A-B65B-06E8CB787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3"/>
            <a:ext cx="10515600" cy="445119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400" b="1" dirty="0"/>
              <a:t>The improvements include:</a:t>
            </a:r>
          </a:p>
          <a:p>
            <a:pPr>
              <a:lnSpc>
                <a:spcPct val="120000"/>
              </a:lnSpc>
            </a:pPr>
            <a:r>
              <a:rPr lang="en-US" dirty="0"/>
              <a:t>Construction of NB and SB left-turn lanes and bulb-outs on US-34/US-75</a:t>
            </a:r>
          </a:p>
          <a:p>
            <a:pPr>
              <a:lnSpc>
                <a:spcPct val="120000"/>
              </a:lnSpc>
            </a:pPr>
            <a:r>
              <a:rPr lang="en-US" dirty="0"/>
              <a:t>Construction of right-turn lanes for northbound US-34/US-75 to eastbound Murray Road and southbound US-34/US-75 to westbound N-1 traffic. </a:t>
            </a:r>
            <a:r>
              <a:rPr lang="en-US" sz="2900" dirty="0"/>
              <a:t>The turn lanes would extend to connect to the bulb-out</a:t>
            </a:r>
          </a:p>
          <a:p>
            <a:pPr>
              <a:lnSpc>
                <a:spcPct val="120000"/>
              </a:lnSpc>
            </a:pPr>
            <a:r>
              <a:rPr lang="en-US" dirty="0"/>
              <a:t>Construction of medians on N-1 and Murray Road</a:t>
            </a:r>
          </a:p>
          <a:p>
            <a:pPr>
              <a:lnSpc>
                <a:spcPct val="120000"/>
              </a:lnSpc>
            </a:pPr>
            <a:r>
              <a:rPr lang="en-US" dirty="0"/>
              <a:t>Grading, signing and new permanent pavement markings</a:t>
            </a:r>
          </a:p>
          <a:p>
            <a:pPr>
              <a:lnSpc>
                <a:spcPct val="120000"/>
              </a:lnSpc>
            </a:pPr>
            <a:r>
              <a:rPr lang="en-US" dirty="0"/>
              <a:t>Utility and lighting relocations, and additional lighting</a:t>
            </a:r>
          </a:p>
        </p:txBody>
      </p:sp>
    </p:spTree>
    <p:extLst>
      <p:ext uri="{BB962C8B-B14F-4D97-AF65-F5344CB8AC3E}">
        <p14:creationId xmlns:p14="http://schemas.microsoft.com/office/powerpoint/2010/main" val="3750489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1289-5FC6-4973-925C-956CC928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RCUT Footprint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43A59-0B90-470C-8741-4BCF2DB0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BD3D-0475-46C3-9E25-0751CB3B0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514587"/>
            <a:ext cx="7984178" cy="47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8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DOT">
      <a:dk1>
        <a:srgbClr val="44546A"/>
      </a:dk1>
      <a:lt1>
        <a:srgbClr val="FFFFFF"/>
      </a:lt1>
      <a:dk2>
        <a:srgbClr val="4D4D4F"/>
      </a:dk2>
      <a:lt2>
        <a:srgbClr val="B9C8D3"/>
      </a:lt2>
      <a:accent1>
        <a:srgbClr val="BABF33"/>
      </a:accent1>
      <a:accent2>
        <a:srgbClr val="FFC843"/>
      </a:accent2>
      <a:accent3>
        <a:srgbClr val="BB1F53"/>
      </a:accent3>
      <a:accent4>
        <a:srgbClr val="FFC000"/>
      </a:accent4>
      <a:accent5>
        <a:srgbClr val="00607F"/>
      </a:accent5>
      <a:accent6>
        <a:srgbClr val="B9C8D3"/>
      </a:accent6>
      <a:hlink>
        <a:srgbClr val="0563C1"/>
      </a:hlink>
      <a:folHlink>
        <a:srgbClr val="BB1F53"/>
      </a:folHlink>
    </a:clrScheme>
    <a:fontScheme name="Custom 5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9EC7349-6A53-42A7-95D1-C974B44F817B}" vid="{48E78E84-1DBF-4671-A1A2-ADD9F39ECF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NDOT-Presentation_TEMPLATE_Wide_2021-09</Template>
  <TotalTime>1231</TotalTime>
  <Words>833</Words>
  <Application>Microsoft Office PowerPoint</Application>
  <PresentationFormat>Widescreen</PresentationFormat>
  <Paragraphs>134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Montserrat</vt:lpstr>
      <vt:lpstr>Montserrat Light</vt:lpstr>
      <vt:lpstr>Montserrat Medium</vt:lpstr>
      <vt:lpstr>Office Theme</vt:lpstr>
      <vt:lpstr>Murray – Plattsmouth US-34/US-75 &amp; N-1 Intersection</vt:lpstr>
      <vt:lpstr>Welcome!</vt:lpstr>
      <vt:lpstr>Agenda</vt:lpstr>
      <vt:lpstr>Project Overview</vt:lpstr>
      <vt:lpstr>Project Location</vt:lpstr>
      <vt:lpstr>RCUT Location</vt:lpstr>
      <vt:lpstr>Purpose &amp; Need</vt:lpstr>
      <vt:lpstr>Scope of Work</vt:lpstr>
      <vt:lpstr>RCUT Footprint</vt:lpstr>
      <vt:lpstr>Why an RCUT Intersection?</vt:lpstr>
      <vt:lpstr>Review of Potential Solutions</vt:lpstr>
      <vt:lpstr>What is an RCUT?</vt:lpstr>
      <vt:lpstr>Why an RCUT intersection? </vt:lpstr>
      <vt:lpstr>Why an RCUT Intersection?</vt:lpstr>
      <vt:lpstr>RCUT Travel Time</vt:lpstr>
      <vt:lpstr>Rendering of rCUT</vt:lpstr>
      <vt:lpstr>Rendering of rCUT</vt:lpstr>
      <vt:lpstr>RCUT at US-81 / n-91</vt:lpstr>
      <vt:lpstr>Humphrey AND MURRAY crash comparison</vt:lpstr>
      <vt:lpstr>RCUT At US-81 / N-91 Survey</vt:lpstr>
      <vt:lpstr>RcUT Intersection &amp; Semis</vt:lpstr>
      <vt:lpstr>RCUT Design Features</vt:lpstr>
      <vt:lpstr>Right-Of-Way</vt:lpstr>
      <vt:lpstr>Next Steps</vt:lpstr>
      <vt:lpstr>Anticipated Schedule &amp; Cost</vt:lpstr>
      <vt:lpstr>Public Feedback</vt:lpstr>
      <vt:lpstr>Questions?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Veldhouse, Kristen</dc:creator>
  <cp:lastModifiedBy>Fisher, Sarah</cp:lastModifiedBy>
  <cp:revision>57</cp:revision>
  <cp:lastPrinted>2021-03-11T13:02:15Z</cp:lastPrinted>
  <dcterms:created xsi:type="dcterms:W3CDTF">2022-06-10T15:52:59Z</dcterms:created>
  <dcterms:modified xsi:type="dcterms:W3CDTF">2022-10-14T17:58:02Z</dcterms:modified>
</cp:coreProperties>
</file>