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29"/>
  </p:notesMasterIdLst>
  <p:sldIdLst>
    <p:sldId id="287" r:id="rId3"/>
    <p:sldId id="291" r:id="rId4"/>
    <p:sldId id="295" r:id="rId5"/>
    <p:sldId id="289" r:id="rId6"/>
    <p:sldId id="319" r:id="rId7"/>
    <p:sldId id="297" r:id="rId8"/>
    <p:sldId id="298" r:id="rId9"/>
    <p:sldId id="300" r:id="rId10"/>
    <p:sldId id="301" r:id="rId11"/>
    <p:sldId id="302" r:id="rId12"/>
    <p:sldId id="303" r:id="rId13"/>
    <p:sldId id="304" r:id="rId14"/>
    <p:sldId id="305" r:id="rId15"/>
    <p:sldId id="306" r:id="rId16"/>
    <p:sldId id="308" r:id="rId17"/>
    <p:sldId id="309" r:id="rId18"/>
    <p:sldId id="310" r:id="rId19"/>
    <p:sldId id="312" r:id="rId20"/>
    <p:sldId id="313" r:id="rId21"/>
    <p:sldId id="314" r:id="rId22"/>
    <p:sldId id="315" r:id="rId23"/>
    <p:sldId id="320" r:id="rId24"/>
    <p:sldId id="321" r:id="rId25"/>
    <p:sldId id="316" r:id="rId26"/>
    <p:sldId id="296" r:id="rId27"/>
    <p:sldId id="28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Wilkinson" initials="JW" lastIdx="2" clrIdx="0">
    <p:extLst>
      <p:ext uri="{19B8F6BF-5375-455C-9EA6-DF929625EA0E}">
        <p15:presenceInfo xmlns:p15="http://schemas.microsoft.com/office/powerpoint/2012/main" userId="b2adc51a673aec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1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62" autoAdjust="0"/>
    <p:restoredTop sz="73806" autoAdjust="0"/>
  </p:normalViewPr>
  <p:slideViewPr>
    <p:cSldViewPr snapToGrid="0">
      <p:cViewPr>
        <p:scale>
          <a:sx n="66" d="100"/>
          <a:sy n="66" d="100"/>
        </p:scale>
        <p:origin x="738" y="300"/>
      </p:cViewPr>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3-13T09:42:16.002" idx="1">
    <p:pos x="10" y="10"/>
    <p:text>3/13/2017 LeMoyne's comment</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3-13T09:43:21.076" idx="2">
    <p:pos x="10" y="10"/>
    <p:text>What is the Plan of Action - it hasn't been explained in this presentation</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B5404-65A9-4442-9FEA-D88B9E900E7D}" type="datetimeFigureOut">
              <a:rPr lang="en-US" smtClean="0"/>
              <a:t>8/10/2019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E4E09-0C6A-498C-860B-86A5777787F9}" type="slidenum">
              <a:rPr lang="en-US" smtClean="0"/>
              <a:t>‹#›</a:t>
            </a:fld>
            <a:endParaRPr lang="en-US"/>
          </a:p>
        </p:txBody>
      </p:sp>
    </p:spTree>
    <p:extLst>
      <p:ext uri="{BB962C8B-B14F-4D97-AF65-F5344CB8AC3E}">
        <p14:creationId xmlns:p14="http://schemas.microsoft.com/office/powerpoint/2010/main" val="1228567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8/10/2019 Made some minor changes, recorded updated audio media, and converted the Power Point into a video.  </a:t>
            </a:r>
          </a:p>
          <a:p>
            <a:r>
              <a:rPr lang="en-US" i="1" dirty="0"/>
              <a:t>8/9/2019 Updated Slide 21 from 60 days to 30 days per Babrak </a:t>
            </a:r>
            <a:r>
              <a:rPr lang="en-US" i="1" dirty="0" err="1"/>
              <a:t>Niazi’s</a:t>
            </a:r>
            <a:r>
              <a:rPr lang="en-US" i="1" dirty="0"/>
              <a:t> 8/9/2019 email.  </a:t>
            </a:r>
          </a:p>
          <a:p>
            <a:r>
              <a:rPr lang="en-US" i="1" dirty="0"/>
              <a:t>8/3/2019 Updated NDOR logo to NDOT logo in several slides.  The previous version of this video dated 3/15/2017.  11 slides modified.  Slides 1, 2, 6, 8 thru10, 18 thru 20, 23, and 26.  Changed NDOR to NDOT, updated to NDOT logo, and updated web links as needed.  On Slide 10 changed the BIP Manual cover to the current version March, 2018.            </a:t>
            </a:r>
          </a:p>
          <a:p>
            <a:endParaRPr lang="en-US" dirty="0"/>
          </a:p>
          <a:p>
            <a:endParaRPr lang="en-US" dirty="0"/>
          </a:p>
          <a:p>
            <a:r>
              <a:rPr lang="en-US" dirty="0"/>
              <a:t>Welcome to “Managing Nebraska’s Public Roads and Streets, Bridge Inspection and the National Bridge Inspection Standards, or NBIS.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itchFamily="34" charset="0"/>
                <a:cs typeface="Arial" pitchFamily="34" charset="0"/>
              </a:rPr>
              <a:t>The focus of this video is on inspection requirements for bridge-size structures on county roads and municipal streets.  </a:t>
            </a:r>
          </a:p>
          <a:p>
            <a:endParaRPr lang="en-US" dirty="0"/>
          </a:p>
          <a:p>
            <a:r>
              <a:rPr lang="en-US" dirty="0"/>
              <a:t>This is the sixth topic                    in a series of videos the purpose of which is to summarize Nebraska’s management of public roads and streets as directed by state law and also by rule and regulation.  </a:t>
            </a:r>
          </a:p>
          <a:p>
            <a:endParaRPr lang="en-US" dirty="0"/>
          </a:p>
          <a:p>
            <a:r>
              <a:rPr lang="en-US" dirty="0"/>
              <a:t>The target audience is county highway and city street superintendents, and those aspiring to attain those positions.  Elected officials and anyone interested in the management of the state’s public roads and streets are also encouraged to view this.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5801FA-8D92-4EDB-BE69-F7F9A1B58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587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8/10/2019 Updated slide – changed the BIP Manual Cover to the March, 2018 version.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8/3/2019 Updated slide – changed NDOR to NDOT.   Updated web link.   </a:t>
            </a:r>
          </a:p>
          <a:p>
            <a:endParaRPr lang="en-US" dirty="0"/>
          </a:p>
          <a:p>
            <a:r>
              <a:rPr lang="en-US" dirty="0"/>
              <a:t>Policies, procedures and other resources can be found on </a:t>
            </a:r>
            <a:r>
              <a:rPr lang="en-US" strike="sngStrike" dirty="0"/>
              <a:t>NDOR’s</a:t>
            </a:r>
            <a:r>
              <a:rPr lang="en-US" dirty="0"/>
              <a:t> </a:t>
            </a:r>
            <a:r>
              <a:rPr lang="en-US" i="1" dirty="0"/>
              <a:t>The </a:t>
            </a:r>
            <a:r>
              <a:rPr lang="en-US" i="1" dirty="0" err="1"/>
              <a:t>Nebr</a:t>
            </a:r>
            <a:r>
              <a:rPr lang="en-US" i="1" dirty="0"/>
              <a:t> DOT ‘s</a:t>
            </a:r>
            <a:r>
              <a:rPr lang="en-US" dirty="0"/>
              <a:t> website, under Business Center, Bridge Information.  </a:t>
            </a:r>
          </a:p>
        </p:txBody>
      </p:sp>
      <p:sp>
        <p:nvSpPr>
          <p:cNvPr id="4" name="Slide Number Placeholder 3"/>
          <p:cNvSpPr>
            <a:spLocks noGrp="1"/>
          </p:cNvSpPr>
          <p:nvPr>
            <p:ph type="sldNum" sz="quarter" idx="10"/>
          </p:nvPr>
        </p:nvSpPr>
        <p:spPr/>
        <p:txBody>
          <a:bodyPr/>
          <a:lstStyle/>
          <a:p>
            <a:fld id="{4ADE4E09-0C6A-498C-860B-86A5777787F9}" type="slidenum">
              <a:rPr lang="en-US" smtClean="0"/>
              <a:t>10</a:t>
            </a:fld>
            <a:endParaRPr lang="en-US"/>
          </a:p>
        </p:txBody>
      </p:sp>
    </p:spTree>
    <p:extLst>
      <p:ext uri="{BB962C8B-B14F-4D97-AF65-F5344CB8AC3E}">
        <p14:creationId xmlns:p14="http://schemas.microsoft.com/office/powerpoint/2010/main" val="204099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Bridge Inspection Program Manager is in </a:t>
            </a:r>
            <a:r>
              <a:rPr lang="en-US" b="1" dirty="0"/>
              <a:t>charge</a:t>
            </a:r>
            <a:r>
              <a:rPr lang="en-US" dirty="0"/>
              <a:t> of a unit that performs bridge inspections, reporting, bridge load rating and inventory.  </a:t>
            </a:r>
          </a:p>
          <a:p>
            <a:endParaRPr lang="en-US" dirty="0"/>
          </a:p>
          <a:p>
            <a:r>
              <a:rPr lang="en-US" dirty="0"/>
              <a:t>The Bridge Inspection Team leader is in charge of the bridge inspection team.  </a:t>
            </a:r>
          </a:p>
          <a:p>
            <a:endParaRPr lang="en-US" dirty="0"/>
          </a:p>
          <a:p>
            <a:r>
              <a:rPr lang="en-US" u="sng" dirty="0"/>
              <a:t>NOT FOR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Babrak Niazi 3/14/2017:</a:t>
            </a:r>
          </a:p>
          <a:p>
            <a:r>
              <a:rPr lang="en-US" sz="1200" kern="1200" dirty="0">
                <a:solidFill>
                  <a:schemeClr val="tx1"/>
                </a:solidFill>
                <a:effectLst/>
                <a:latin typeface="+mn-lt"/>
                <a:ea typeface="+mn-ea"/>
                <a:cs typeface="+mn-cs"/>
              </a:rPr>
              <a:t>Add </a:t>
            </a:r>
            <a:r>
              <a:rPr lang="en-US" sz="1200" b="1" kern="1200" dirty="0">
                <a:solidFill>
                  <a:schemeClr val="tx1"/>
                </a:solidFill>
                <a:effectLst/>
                <a:latin typeface="+mn-lt"/>
                <a:ea typeface="+mn-ea"/>
                <a:cs typeface="+mn-cs"/>
              </a:rPr>
              <a:t>Bridge Load Rating </a:t>
            </a:r>
            <a:r>
              <a:rPr lang="en-US" sz="1200" kern="1200" dirty="0">
                <a:solidFill>
                  <a:schemeClr val="tx1"/>
                </a:solidFill>
                <a:effectLst/>
                <a:latin typeface="+mn-lt"/>
                <a:ea typeface="+mn-ea"/>
                <a:cs typeface="+mn-cs"/>
              </a:rPr>
              <a:t>on Slide 11 under Program Manager responsibilities</a:t>
            </a:r>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11</a:t>
            </a:fld>
            <a:endParaRPr lang="en-US"/>
          </a:p>
        </p:txBody>
      </p:sp>
    </p:spTree>
    <p:extLst>
      <p:ext uri="{BB962C8B-B14F-4D97-AF65-F5344CB8AC3E}">
        <p14:creationId xmlns:p14="http://schemas.microsoft.com/office/powerpoint/2010/main" val="1258230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qualifications for a Program Manager are</a:t>
            </a:r>
          </a:p>
          <a:p>
            <a:r>
              <a:rPr lang="en-US" dirty="0"/>
              <a:t>Registration as a professional engineer</a:t>
            </a:r>
          </a:p>
          <a:p>
            <a:r>
              <a:rPr lang="en-US" dirty="0"/>
              <a:t>10 years bridge inspection experience</a:t>
            </a:r>
          </a:p>
          <a:p>
            <a:r>
              <a:rPr lang="en-US" dirty="0"/>
              <a:t>And successful completion of a Federal Highway Administration approved bridge inspection training course</a:t>
            </a:r>
          </a:p>
        </p:txBody>
      </p:sp>
      <p:sp>
        <p:nvSpPr>
          <p:cNvPr id="4" name="Slide Number Placeholder 3"/>
          <p:cNvSpPr>
            <a:spLocks noGrp="1"/>
          </p:cNvSpPr>
          <p:nvPr>
            <p:ph type="sldNum" sz="quarter" idx="10"/>
          </p:nvPr>
        </p:nvSpPr>
        <p:spPr/>
        <p:txBody>
          <a:bodyPr/>
          <a:lstStyle/>
          <a:p>
            <a:fld id="{4ADE4E09-0C6A-498C-860B-86A5777787F9}" type="slidenum">
              <a:rPr lang="en-US" smtClean="0"/>
              <a:t>12</a:t>
            </a:fld>
            <a:endParaRPr lang="en-US"/>
          </a:p>
        </p:txBody>
      </p:sp>
    </p:spTree>
    <p:extLst>
      <p:ext uri="{BB962C8B-B14F-4D97-AF65-F5344CB8AC3E}">
        <p14:creationId xmlns:p14="http://schemas.microsoft.com/office/powerpoint/2010/main" val="393130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ways to qualify as a Bridge Inspection Team Leader</a:t>
            </a:r>
          </a:p>
          <a:p>
            <a:endParaRPr lang="en-US" dirty="0"/>
          </a:p>
          <a:p>
            <a:r>
              <a:rPr lang="en-US" dirty="0"/>
              <a:t>One way is to have the same qualifications as a Program Manager, as previously described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second way is to have 5 years of Active participation in bridge inspections in accordance with the NBIS, in a field inspection, supervisory, or management role                     and successful completion of a Federal Highway Administration approved bridge inspection training course</a:t>
            </a:r>
          </a:p>
          <a:p>
            <a:endParaRPr lang="en-US" dirty="0"/>
          </a:p>
          <a:p>
            <a:r>
              <a:rPr lang="en-US" dirty="0"/>
              <a:t>A third way to qualify is to achieve a NICET certification as a Level III or Level IV Bridge Safety Inspector </a:t>
            </a:r>
          </a:p>
          <a:p>
            <a:endParaRPr lang="en-US" dirty="0"/>
          </a:p>
          <a:p>
            <a:r>
              <a:rPr lang="en-US" dirty="0"/>
              <a:t>and successful completion of a Federal Highway Administration approved bridge inspection training course</a:t>
            </a:r>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13</a:t>
            </a:fld>
            <a:endParaRPr lang="en-US"/>
          </a:p>
        </p:txBody>
      </p:sp>
    </p:spTree>
    <p:extLst>
      <p:ext uri="{BB962C8B-B14F-4D97-AF65-F5344CB8AC3E}">
        <p14:creationId xmlns:p14="http://schemas.microsoft.com/office/powerpoint/2010/main" val="113631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fourth way to be qualified as a Team Leader </a:t>
            </a:r>
          </a:p>
          <a:p>
            <a:endParaRPr lang="en-US" dirty="0"/>
          </a:p>
          <a:p>
            <a:r>
              <a:rPr lang="en-US" dirty="0"/>
              <a:t>is to have a bachelors degree in engineering from a university or college that is accredited by </a:t>
            </a:r>
          </a:p>
          <a:p>
            <a:endParaRPr lang="en-US" dirty="0"/>
          </a:p>
          <a:p>
            <a:r>
              <a:rPr lang="en-US" dirty="0"/>
              <a:t>the Accreditation Board for Engineering and Technology, or ABET</a:t>
            </a:r>
          </a:p>
          <a:p>
            <a:endParaRPr lang="en-US" dirty="0"/>
          </a:p>
          <a:p>
            <a:r>
              <a:rPr lang="en-US" dirty="0"/>
              <a:t>Along with two years of Active participation in bridge inspections in accordance with the NBIS</a:t>
            </a:r>
          </a:p>
          <a:p>
            <a:endParaRPr lang="en-US" dirty="0"/>
          </a:p>
          <a:p>
            <a:r>
              <a:rPr lang="en-US" dirty="0"/>
              <a:t>and successful completion of a Federal Highway Administration approved bridge inspection training course</a:t>
            </a:r>
          </a:p>
        </p:txBody>
      </p:sp>
      <p:sp>
        <p:nvSpPr>
          <p:cNvPr id="4" name="Slide Number Placeholder 3"/>
          <p:cNvSpPr>
            <a:spLocks noGrp="1"/>
          </p:cNvSpPr>
          <p:nvPr>
            <p:ph type="sldNum" sz="quarter" idx="10"/>
          </p:nvPr>
        </p:nvSpPr>
        <p:spPr/>
        <p:txBody>
          <a:bodyPr/>
          <a:lstStyle/>
          <a:p>
            <a:fld id="{4ADE4E09-0C6A-498C-860B-86A5777787F9}" type="slidenum">
              <a:rPr lang="en-US" smtClean="0"/>
              <a:t>14</a:t>
            </a:fld>
            <a:endParaRPr lang="en-US"/>
          </a:p>
        </p:txBody>
      </p:sp>
    </p:spTree>
    <p:extLst>
      <p:ext uri="{BB962C8B-B14F-4D97-AF65-F5344CB8AC3E}">
        <p14:creationId xmlns:p14="http://schemas.microsoft.com/office/powerpoint/2010/main" val="1278797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fifth way to be qualified as a Team Leader </a:t>
            </a:r>
          </a:p>
          <a:p>
            <a:endParaRPr lang="en-US" dirty="0"/>
          </a:p>
          <a:p>
            <a:r>
              <a:rPr lang="en-US" dirty="0"/>
              <a:t>is to have an associates degree in engineering from a university or college that is accredited by </a:t>
            </a:r>
          </a:p>
          <a:p>
            <a:endParaRPr lang="en-US" dirty="0"/>
          </a:p>
          <a:p>
            <a:r>
              <a:rPr lang="en-US" dirty="0"/>
              <a:t>the Accreditation Board for Engineering and Technology, or ABET</a:t>
            </a:r>
          </a:p>
          <a:p>
            <a:endParaRPr lang="en-US" dirty="0"/>
          </a:p>
          <a:p>
            <a:r>
              <a:rPr lang="en-US" dirty="0"/>
              <a:t>Along with </a:t>
            </a:r>
            <a:r>
              <a:rPr lang="en-US" b="1" dirty="0"/>
              <a:t>four</a:t>
            </a:r>
            <a:r>
              <a:rPr lang="en-US" dirty="0"/>
              <a:t> years of Active participation in bridge inspections in accordance with the NBIS</a:t>
            </a:r>
          </a:p>
          <a:p>
            <a:endParaRPr lang="en-US" dirty="0"/>
          </a:p>
          <a:p>
            <a:r>
              <a:rPr lang="en-US" dirty="0"/>
              <a:t>and successful completion of a Federal Highway Administration approved bridge inspection training course</a:t>
            </a:r>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15</a:t>
            </a:fld>
            <a:endParaRPr lang="en-US"/>
          </a:p>
        </p:txBody>
      </p:sp>
    </p:spTree>
    <p:extLst>
      <p:ext uri="{BB962C8B-B14F-4D97-AF65-F5344CB8AC3E}">
        <p14:creationId xmlns:p14="http://schemas.microsoft.com/office/powerpoint/2010/main" val="768515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a bridge is inspected depends on its characteristics and its deficiencies.  </a:t>
            </a:r>
          </a:p>
          <a:p>
            <a:endParaRPr lang="en-US" dirty="0"/>
          </a:p>
          <a:p>
            <a:r>
              <a:rPr lang="en-US" dirty="0"/>
              <a:t>The maximum inspection interval for a routine inspection is 24 months.  This may be increased to 48 months if approved by FHWA.  </a:t>
            </a:r>
          </a:p>
          <a:p>
            <a:endParaRPr lang="en-US" dirty="0"/>
          </a:p>
          <a:p>
            <a:r>
              <a:rPr lang="en-US" dirty="0"/>
              <a:t>Underwater inspections have a maximum 60-month interval.  This may be increased to 72 months if approved by FHWA.  </a:t>
            </a:r>
          </a:p>
          <a:p>
            <a:endParaRPr lang="en-US" dirty="0"/>
          </a:p>
          <a:p>
            <a:r>
              <a:rPr lang="en-US" dirty="0"/>
              <a:t>FCM or Fracture Critical Members, may need to be inspected more often.  </a:t>
            </a:r>
            <a:r>
              <a:rPr lang="en-US" i="1" dirty="0"/>
              <a:t>A fracture critical member is a steel component in tension whose failure is expected to result in the collapse of the bridge or the inability of the bridge to perform it’s function.</a:t>
            </a:r>
            <a:r>
              <a:rPr lang="en-US" dirty="0"/>
              <a:t>”  Namely, a fracture-critical element is a non-redundant tensile member.  Fracture critical members are not limited to old bridges; they can exist on new bridges also.  </a:t>
            </a:r>
          </a:p>
          <a:p>
            <a:endParaRPr lang="en-US" dirty="0"/>
          </a:p>
          <a:p>
            <a:r>
              <a:rPr lang="en-US" dirty="0"/>
              <a:t>Some fracture critical members need to be inspected every six months! </a:t>
            </a:r>
          </a:p>
        </p:txBody>
      </p:sp>
      <p:sp>
        <p:nvSpPr>
          <p:cNvPr id="4" name="Slide Number Placeholder 3"/>
          <p:cNvSpPr>
            <a:spLocks noGrp="1"/>
          </p:cNvSpPr>
          <p:nvPr>
            <p:ph type="sldNum" sz="quarter" idx="10"/>
          </p:nvPr>
        </p:nvSpPr>
        <p:spPr/>
        <p:txBody>
          <a:bodyPr/>
          <a:lstStyle/>
          <a:p>
            <a:fld id="{4ADE4E09-0C6A-498C-860B-86A5777787F9}" type="slidenum">
              <a:rPr lang="en-US" smtClean="0"/>
              <a:t>16</a:t>
            </a:fld>
            <a:endParaRPr lang="en-US"/>
          </a:p>
        </p:txBody>
      </p:sp>
    </p:spTree>
    <p:extLst>
      <p:ext uri="{BB962C8B-B14F-4D97-AF65-F5344CB8AC3E}">
        <p14:creationId xmlns:p14="http://schemas.microsoft.com/office/powerpoint/2010/main" val="4029499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procedure is to inspect each bridge with at least one team leader present,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 and reconstructed bridges must have their initial inspection </a:t>
            </a:r>
            <a:r>
              <a:rPr lang="en-US" sz="1200" b="1"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opening the bridge to traffic</a:t>
            </a:r>
            <a:endParaRPr lang="en-US" dirty="0"/>
          </a:p>
          <a:p>
            <a:endParaRPr lang="en-US" dirty="0"/>
          </a:p>
          <a:p>
            <a:r>
              <a:rPr lang="en-US" dirty="0"/>
              <a:t>Rate each bridge to determine its safe load-carrying capacity.  This will be discussed momentarily. </a:t>
            </a:r>
          </a:p>
          <a:p>
            <a:endParaRPr lang="en-US" dirty="0"/>
          </a:p>
          <a:p>
            <a:r>
              <a:rPr lang="en-US" dirty="0"/>
              <a:t>Prepare the bridge files – this </a:t>
            </a:r>
            <a:r>
              <a:rPr lang="en-US" b="1" dirty="0"/>
              <a:t>record-keeping</a:t>
            </a:r>
            <a:r>
              <a:rPr lang="en-US" dirty="0"/>
              <a:t> activity will be discussed later in this video </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NOT FOR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Babrak Niazi 3/14/2017:</a:t>
            </a:r>
          </a:p>
          <a:p>
            <a:pPr lvl="0"/>
            <a:r>
              <a:rPr lang="en-US" sz="1200" kern="1200" dirty="0">
                <a:solidFill>
                  <a:schemeClr val="tx1"/>
                </a:solidFill>
                <a:effectLst/>
                <a:latin typeface="+mn-lt"/>
                <a:ea typeface="+mn-ea"/>
                <a:cs typeface="+mn-cs"/>
              </a:rPr>
              <a:t>See section 4.10.3.2 BIP, New and reconstructed bridges must have their initial inspection before opening to the traffic, </a:t>
            </a:r>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17</a:t>
            </a:fld>
            <a:endParaRPr lang="en-US"/>
          </a:p>
        </p:txBody>
      </p:sp>
    </p:spTree>
    <p:extLst>
      <p:ext uri="{BB962C8B-B14F-4D97-AF65-F5344CB8AC3E}">
        <p14:creationId xmlns:p14="http://schemas.microsoft.com/office/powerpoint/2010/main" val="4107186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8/3/2019 Updated slide – changed NDOR to NDOT.  </a:t>
            </a:r>
            <a:endParaRPr lang="en-US" dirty="0"/>
          </a:p>
          <a:p>
            <a:endParaRPr lang="en-US" dirty="0"/>
          </a:p>
          <a:p>
            <a:r>
              <a:rPr lang="en-US" dirty="0"/>
              <a:t>Identify fracture critical members, bridges requiring underwater inspection, and scour critical bridges.  </a:t>
            </a:r>
          </a:p>
          <a:p>
            <a:endParaRPr lang="en-US" dirty="0"/>
          </a:p>
          <a:p>
            <a:r>
              <a:rPr lang="en-US" dirty="0"/>
              <a:t>Bridge data and reports are to be submitted to the </a:t>
            </a:r>
            <a:r>
              <a:rPr lang="en-US" strike="sngStrike" dirty="0"/>
              <a:t>NDOR</a:t>
            </a:r>
            <a:r>
              <a:rPr lang="en-US" dirty="0"/>
              <a:t> NDOT as soon as the Quality Control process is complete, but no later than 90 days after the inspection.  </a:t>
            </a:r>
          </a:p>
          <a:p>
            <a:endParaRPr lang="en-US" dirty="0"/>
          </a:p>
          <a:p>
            <a:r>
              <a:rPr lang="en-US" dirty="0"/>
              <a:t>The Federal-aid Essentials clip mentioned 180 days.  Nebraska’s rule is </a:t>
            </a:r>
            <a:r>
              <a:rPr lang="en-US" b="1" dirty="0"/>
              <a:t>90</a:t>
            </a:r>
            <a:r>
              <a:rPr lang="en-US" dirty="0"/>
              <a:t> days.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NOT FOR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Babrak Niazi 3/14/2017:</a:t>
            </a:r>
          </a:p>
          <a:p>
            <a:r>
              <a:rPr lang="en-US" sz="1200" i="1" u="sng" kern="1200" dirty="0">
                <a:solidFill>
                  <a:schemeClr val="tx1"/>
                </a:solidFill>
                <a:effectLst/>
                <a:latin typeface="+mn-lt"/>
                <a:ea typeface="+mn-ea"/>
                <a:cs typeface="+mn-cs"/>
              </a:rPr>
              <a:t>Slides 18 item F</a:t>
            </a:r>
            <a:r>
              <a:rPr lang="en-US" sz="1200" i="1" kern="1200" dirty="0">
                <a:solidFill>
                  <a:schemeClr val="tx1"/>
                </a:solidFill>
                <a:effectLst/>
                <a:latin typeface="+mn-lt"/>
                <a:ea typeface="+mn-ea"/>
                <a:cs typeface="+mn-cs"/>
              </a:rPr>
              <a:t>.  Please confirm that it is correct and worded correctly.  Also, the narrative states that if it’s a new bridge or a bridge that has been altered or reconstructed, you have </a:t>
            </a:r>
            <a:r>
              <a:rPr lang="en-US" sz="1200" b="1" i="1" kern="1200" dirty="0">
                <a:solidFill>
                  <a:schemeClr val="tx1"/>
                </a:solidFill>
                <a:effectLst/>
                <a:latin typeface="+mn-lt"/>
                <a:ea typeface="+mn-ea"/>
                <a:cs typeface="+mn-cs"/>
              </a:rPr>
              <a:t>60</a:t>
            </a:r>
            <a:r>
              <a:rPr lang="en-US" sz="1200" i="1" kern="1200" dirty="0">
                <a:solidFill>
                  <a:schemeClr val="tx1"/>
                </a:solidFill>
                <a:effectLst/>
                <a:latin typeface="+mn-lt"/>
                <a:ea typeface="+mn-ea"/>
                <a:cs typeface="+mn-cs"/>
              </a:rPr>
              <a:t> days to submit the plans and the initial inspection report; please confirm this.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See section 1.3.2 of Bridge Inspection Manual (BIP), page 9. Bridge Design Plans, Hydraulic Design and Analysis Report, and Load Rating Report should be submitted to NDOR Prior to construction.</a:t>
            </a:r>
          </a:p>
          <a:p>
            <a:pPr lvl="0"/>
            <a:r>
              <a:rPr lang="en-US" sz="1200" kern="1200" dirty="0">
                <a:solidFill>
                  <a:schemeClr val="tx1"/>
                </a:solidFill>
                <a:effectLst/>
                <a:latin typeface="+mn-lt"/>
                <a:ea typeface="+mn-ea"/>
                <a:cs typeface="+mn-cs"/>
              </a:rPr>
              <a:t>See section 4.10.3.2 BIP, New and reconstructed bridges must have their initial inspection before opening to the traffic, but the report must be submitted to NDOR through </a:t>
            </a:r>
            <a:r>
              <a:rPr lang="en-US" sz="1200" kern="1200" dirty="0" err="1">
                <a:solidFill>
                  <a:schemeClr val="tx1"/>
                </a:solidFill>
                <a:effectLst/>
                <a:latin typeface="+mn-lt"/>
                <a:ea typeface="+mn-ea"/>
                <a:cs typeface="+mn-cs"/>
              </a:rPr>
              <a:t>BrM</a:t>
            </a:r>
            <a:r>
              <a:rPr lang="en-US" sz="1200" kern="1200" dirty="0">
                <a:solidFill>
                  <a:schemeClr val="tx1"/>
                </a:solidFill>
                <a:effectLst/>
                <a:latin typeface="+mn-lt"/>
                <a:ea typeface="+mn-ea"/>
                <a:cs typeface="+mn-cs"/>
              </a:rPr>
              <a:t> (bridge management software) within 90 days of the inspection date.</a:t>
            </a:r>
          </a:p>
          <a:p>
            <a:pPr lvl="0"/>
            <a:r>
              <a:rPr lang="en-US" sz="1200" kern="1200" dirty="0">
                <a:solidFill>
                  <a:schemeClr val="tx1"/>
                </a:solidFill>
                <a:effectLst/>
                <a:latin typeface="+mn-lt"/>
                <a:ea typeface="+mn-ea"/>
                <a:cs typeface="+mn-cs"/>
              </a:rPr>
              <a:t>It is noteworthy to know that bridge owners must install weight limit signs after load rating as soon as possible but no later than 60 days (see section 5.4.3 BIP). And if a bridge needs to be re-rated, it should be load rated within 60 days after the inspection. (see section 5.4.1 BIP)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18</a:t>
            </a:fld>
            <a:endParaRPr lang="en-US"/>
          </a:p>
        </p:txBody>
      </p:sp>
    </p:spTree>
    <p:extLst>
      <p:ext uri="{BB962C8B-B14F-4D97-AF65-F5344CB8AC3E}">
        <p14:creationId xmlns:p14="http://schemas.microsoft.com/office/powerpoint/2010/main" val="130233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8/3/2019 Updated slide – web link at bottom of slide updated.  </a:t>
            </a:r>
            <a:endParaRPr lang="en-US" dirty="0"/>
          </a:p>
          <a:p>
            <a:endParaRPr lang="en-US" dirty="0"/>
          </a:p>
          <a:p>
            <a:endParaRPr lang="en-US" dirty="0"/>
          </a:p>
          <a:p>
            <a:r>
              <a:rPr lang="en-US" dirty="0"/>
              <a:t>Each bridge has a load rating evaluation done to determine its load carrying capacity.  </a:t>
            </a:r>
          </a:p>
          <a:p>
            <a:endParaRPr lang="en-US" dirty="0"/>
          </a:p>
          <a:p>
            <a:r>
              <a:rPr lang="en-US" dirty="0"/>
              <a:t>Which is compared to Nebraska’s legal load thresholds.  </a:t>
            </a:r>
          </a:p>
          <a:p>
            <a:endParaRPr lang="en-US" dirty="0"/>
          </a:p>
          <a:p>
            <a:r>
              <a:rPr lang="en-US" dirty="0"/>
              <a:t>This screen shows the three Nebraska legal loads, represented by three hypothetical vehicles with each assigned a threshold.  </a:t>
            </a:r>
          </a:p>
        </p:txBody>
      </p:sp>
      <p:sp>
        <p:nvSpPr>
          <p:cNvPr id="4" name="Slide Number Placeholder 3"/>
          <p:cNvSpPr>
            <a:spLocks noGrp="1"/>
          </p:cNvSpPr>
          <p:nvPr>
            <p:ph type="sldNum" sz="quarter" idx="10"/>
          </p:nvPr>
        </p:nvSpPr>
        <p:spPr/>
        <p:txBody>
          <a:bodyPr/>
          <a:lstStyle/>
          <a:p>
            <a:fld id="{4ADE4E09-0C6A-498C-860B-86A5777787F9}" type="slidenum">
              <a:rPr lang="en-US" smtClean="0"/>
              <a:t>19</a:t>
            </a:fld>
            <a:endParaRPr lang="en-US"/>
          </a:p>
        </p:txBody>
      </p:sp>
    </p:spTree>
    <p:extLst>
      <p:ext uri="{BB962C8B-B14F-4D97-AF65-F5344CB8AC3E}">
        <p14:creationId xmlns:p14="http://schemas.microsoft.com/office/powerpoint/2010/main" val="36104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8/3/2019 Updated slide – changed NDOR to NDOT.  </a:t>
            </a:r>
          </a:p>
          <a:p>
            <a:endParaRPr lang="en-US" dirty="0"/>
          </a:p>
          <a:p>
            <a:r>
              <a:rPr lang="en-US" dirty="0"/>
              <a:t>Federal and State regulations define a bridge.  The </a:t>
            </a:r>
            <a:r>
              <a:rPr lang="en-US" strike="sngStrike" dirty="0"/>
              <a:t>NDOR’s</a:t>
            </a:r>
            <a:r>
              <a:rPr lang="en-US" dirty="0"/>
              <a:t> </a:t>
            </a:r>
            <a:r>
              <a:rPr lang="en-US" i="1" dirty="0" err="1"/>
              <a:t>Nebr</a:t>
            </a:r>
            <a:r>
              <a:rPr lang="en-US" i="1" dirty="0"/>
              <a:t> DOT’s </a:t>
            </a:r>
            <a:r>
              <a:rPr lang="en-US" dirty="0"/>
              <a:t>Bridge Inspection Program Manual also refers to this same definition.  </a:t>
            </a:r>
          </a:p>
          <a:p>
            <a:endParaRPr lang="en-US" dirty="0"/>
          </a:p>
          <a:p>
            <a:r>
              <a:rPr lang="en-US" dirty="0"/>
              <a:t>Read the bullets.  </a:t>
            </a:r>
          </a:p>
          <a:p>
            <a:endParaRPr lang="en-US" dirty="0"/>
          </a:p>
          <a:p>
            <a:endParaRPr lang="en-US" dirty="0"/>
          </a:p>
          <a:p>
            <a:r>
              <a:rPr lang="en-US" u="sng" dirty="0"/>
              <a:t>NOT FOR AUDIO</a:t>
            </a:r>
          </a:p>
          <a:p>
            <a:endParaRPr lang="en-US" dirty="0"/>
          </a:p>
          <a:p>
            <a:r>
              <a:rPr lang="en-US" sz="1200" u="sng" kern="1200" dirty="0">
                <a:solidFill>
                  <a:schemeClr val="tx1"/>
                </a:solidFill>
                <a:effectLst/>
                <a:latin typeface="+mn-lt"/>
                <a:ea typeface="+mn-ea"/>
                <a:cs typeface="+mn-cs"/>
              </a:rPr>
              <a:t>001.03A5a	BRIDGE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structure including supports erected over a depression or an obstruction, such as water, highway, or railway, and having a track or passageway for carrying traffic or other moving loads, and having an opening measured along the center of the roadway of more than 20 feet between undercopings of abutments or spring lines of arches, or extreme ends of openings for multiple boxes; it may also include multiple pipes, where the clear distance between openings is less than half of the smaller contiguous opening.</a:t>
            </a:r>
          </a:p>
          <a:p>
            <a:endParaRPr lang="en-US" dirty="0"/>
          </a:p>
          <a:p>
            <a:r>
              <a:rPr lang="en-US" dirty="0"/>
              <a:t>For interstate bridges Neb.</a:t>
            </a:r>
            <a:r>
              <a:rPr lang="en-US" baseline="0" dirty="0"/>
              <a:t> Rev. Stat. </a:t>
            </a:r>
            <a:r>
              <a:rPr lang="en-US" dirty="0"/>
              <a:t>§39-892(5) currently has a similar definition.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Notice that the definition of bridge encompasses not only what you normally think of when you hear the work “bridge”, but also other types of structures.  And these structures must have a length of more than 20 ft as measured along the center of the road.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2</a:t>
            </a:fld>
            <a:endParaRPr lang="en-US"/>
          </a:p>
        </p:txBody>
      </p:sp>
    </p:spTree>
    <p:extLst>
      <p:ext uri="{BB962C8B-B14F-4D97-AF65-F5344CB8AC3E}">
        <p14:creationId xmlns:p14="http://schemas.microsoft.com/office/powerpoint/2010/main" val="1342583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8/3/2019 Updated slide – changed NDOR to NDOT.  </a:t>
            </a:r>
            <a:endParaRPr lang="en-US" dirty="0"/>
          </a:p>
          <a:p>
            <a:endParaRPr lang="en-US" dirty="0"/>
          </a:p>
          <a:p>
            <a:endParaRPr lang="en-US" dirty="0"/>
          </a:p>
          <a:p>
            <a:r>
              <a:rPr lang="en-US" dirty="0"/>
              <a:t>Each bridge in the National Bridge Inventory or NBI must have a current bridge load rating.</a:t>
            </a:r>
          </a:p>
          <a:p>
            <a:endParaRPr lang="en-US" dirty="0"/>
          </a:p>
          <a:p>
            <a:r>
              <a:rPr lang="en-US" dirty="0"/>
              <a:t>The load rating evaluation must be done by a professional engineer licensed in Nebraska.</a:t>
            </a:r>
          </a:p>
          <a:p>
            <a:endParaRPr lang="en-US" dirty="0"/>
          </a:p>
          <a:p>
            <a:r>
              <a:rPr lang="en-US" dirty="0"/>
              <a:t>Bridge owners are responsible for determining when a bridge needs to be re-rated.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bridge needs to be re-rated, it should be load rated within </a:t>
            </a:r>
            <a:r>
              <a:rPr lang="en-US" sz="1200" b="1" kern="1200" dirty="0">
                <a:solidFill>
                  <a:schemeClr val="tx1"/>
                </a:solidFill>
                <a:effectLst/>
                <a:latin typeface="+mn-lt"/>
                <a:ea typeface="+mn-ea"/>
                <a:cs typeface="+mn-cs"/>
              </a:rPr>
              <a:t>60 days </a:t>
            </a:r>
            <a:r>
              <a:rPr lang="en-US" sz="1200" kern="1200" dirty="0">
                <a:solidFill>
                  <a:schemeClr val="tx1"/>
                </a:solidFill>
                <a:effectLst/>
                <a:latin typeface="+mn-lt"/>
                <a:ea typeface="+mn-ea"/>
                <a:cs typeface="+mn-cs"/>
              </a:rPr>
              <a:t>after the inspection</a:t>
            </a:r>
            <a:endParaRPr lang="en-US" dirty="0"/>
          </a:p>
          <a:p>
            <a:endParaRPr lang="en-US" dirty="0"/>
          </a:p>
          <a:p>
            <a:r>
              <a:rPr lang="en-US" dirty="0"/>
              <a:t>The load rating report for a New bridge, or a bridge that is replaced, must be submitted to the </a:t>
            </a:r>
            <a:r>
              <a:rPr lang="en-US" i="0" strike="sngStrike" dirty="0"/>
              <a:t>NDOR</a:t>
            </a:r>
            <a:r>
              <a:rPr lang="en-US" dirty="0"/>
              <a:t> </a:t>
            </a:r>
            <a:r>
              <a:rPr lang="en-US" i="1" dirty="0"/>
              <a:t>NDOT</a:t>
            </a:r>
            <a:r>
              <a:rPr lang="en-US" dirty="0"/>
              <a:t> prior to construction.  </a:t>
            </a:r>
          </a:p>
          <a:p>
            <a:endParaRPr lang="en-US" dirty="0"/>
          </a:p>
          <a:p>
            <a:r>
              <a:rPr lang="en-US" dirty="0"/>
              <a:t>The </a:t>
            </a:r>
            <a:r>
              <a:rPr lang="en-US" strike="sngStrike" dirty="0"/>
              <a:t>NDOR</a:t>
            </a:r>
            <a:r>
              <a:rPr lang="en-US" dirty="0"/>
              <a:t> </a:t>
            </a:r>
            <a:r>
              <a:rPr lang="en-US" i="1" dirty="0"/>
              <a:t>NDOT</a:t>
            </a:r>
            <a:r>
              <a:rPr lang="en-US" dirty="0"/>
              <a:t> is currently re-figuring the load rating for all bridges for trucks with more than three axles.  </a:t>
            </a:r>
          </a:p>
          <a:p>
            <a:endParaRPr lang="en-US" dirty="0"/>
          </a:p>
          <a:p>
            <a:r>
              <a:rPr lang="en-US" u="sng" dirty="0"/>
              <a:t>NOT FOR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Babrak Niazi 3/14/2017:</a:t>
            </a:r>
          </a:p>
          <a:p>
            <a:r>
              <a:rPr lang="en-US" sz="1200" i="1" u="sng" kern="1200" dirty="0">
                <a:solidFill>
                  <a:schemeClr val="tx1"/>
                </a:solidFill>
                <a:effectLst/>
                <a:latin typeface="+mn-lt"/>
                <a:ea typeface="+mn-ea"/>
                <a:cs typeface="+mn-cs"/>
              </a:rPr>
              <a:t>Slide 20 item 3</a:t>
            </a:r>
            <a:r>
              <a:rPr lang="en-US" sz="1200" i="1" kern="1200" dirty="0">
                <a:solidFill>
                  <a:schemeClr val="tx1"/>
                </a:solidFill>
                <a:effectLst/>
                <a:latin typeface="+mn-lt"/>
                <a:ea typeface="+mn-ea"/>
                <a:cs typeface="+mn-cs"/>
              </a:rPr>
              <a:t>.  Please confirm that it is correct and worded correctly.  Is this item in conflict with the narrative on Slide 18 item F (that if it’s a new bridge or a bridge that has been altered or reconstructed, you have </a:t>
            </a:r>
            <a:r>
              <a:rPr lang="en-US" sz="1200" b="1" i="1" kern="1200" dirty="0">
                <a:solidFill>
                  <a:schemeClr val="tx1"/>
                </a:solidFill>
                <a:effectLst/>
                <a:latin typeface="+mn-lt"/>
                <a:ea typeface="+mn-ea"/>
                <a:cs typeface="+mn-cs"/>
              </a:rPr>
              <a:t>60</a:t>
            </a:r>
            <a:r>
              <a:rPr lang="en-US" sz="1200" i="1" kern="1200" dirty="0">
                <a:solidFill>
                  <a:schemeClr val="tx1"/>
                </a:solidFill>
                <a:effectLst/>
                <a:latin typeface="+mn-lt"/>
                <a:ea typeface="+mn-ea"/>
                <a:cs typeface="+mn-cs"/>
              </a:rPr>
              <a:t> days to submit the plans and the initial inspection report).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See section 1.3.2 of Bridge Inspection Manual (BIP), page 9. Bridge Design Plans, Hydraulic Design and Analysis Report, and Load Rating Report should be submitted to </a:t>
            </a:r>
            <a:r>
              <a:rPr lang="en-US" sz="1200" strike="sngStrike" kern="1200" dirty="0">
                <a:solidFill>
                  <a:schemeClr val="tx1"/>
                </a:solidFill>
                <a:effectLst/>
                <a:latin typeface="+mn-lt"/>
                <a:ea typeface="+mn-ea"/>
                <a:cs typeface="+mn-cs"/>
              </a:rPr>
              <a:t>NDOR</a:t>
            </a:r>
            <a:r>
              <a:rPr lang="en-US" sz="1200" kern="1200" dirty="0">
                <a:solidFill>
                  <a:schemeClr val="tx1"/>
                </a:solidFill>
                <a:effectLst/>
                <a:latin typeface="+mn-lt"/>
                <a:ea typeface="+mn-ea"/>
                <a:cs typeface="+mn-cs"/>
              </a:rPr>
              <a:t> NDOT Prior to construction. Item 3 is correct. </a:t>
            </a:r>
          </a:p>
          <a:p>
            <a:pPr lvl="0"/>
            <a:r>
              <a:rPr lang="en-US" sz="1200" kern="1200" dirty="0">
                <a:solidFill>
                  <a:schemeClr val="tx1"/>
                </a:solidFill>
                <a:effectLst/>
                <a:latin typeface="+mn-lt"/>
                <a:ea typeface="+mn-ea"/>
                <a:cs typeface="+mn-cs"/>
              </a:rPr>
              <a:t>It is noteworthy to know that bridge owners must install weight limit signs after load rating as soon as possible but no later than 60 days (see section 5.4.3 BIP). And if a bridge needs to be re-rated, it should be load rated within 60 days after the inspection. (see section 5.4.1 BIP)</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20</a:t>
            </a:fld>
            <a:endParaRPr lang="en-US"/>
          </a:p>
        </p:txBody>
      </p:sp>
    </p:spTree>
    <p:extLst>
      <p:ext uri="{BB962C8B-B14F-4D97-AF65-F5344CB8AC3E}">
        <p14:creationId xmlns:p14="http://schemas.microsoft.com/office/powerpoint/2010/main" val="983297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8/9/2019 Updated slide – changed 60 days to 30 days after load rating.  Per Babrak Niazi 8/9/2019 email.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8/3/2019 Updated slide – changed NDOR to NDOT.  </a:t>
            </a:r>
            <a:endParaRPr lang="en-US" dirty="0"/>
          </a:p>
          <a:p>
            <a:endParaRPr lang="en-US" dirty="0"/>
          </a:p>
          <a:p>
            <a:r>
              <a:rPr lang="en-US" dirty="0"/>
              <a:t>A bridge must be load posted if the load carrying capacity is less than a Nebraska legal load threshold.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Bridge owners must install weight limit signs as necessary after the load rating evaluation as soon as possible but no later than </a:t>
            </a:r>
            <a:r>
              <a:rPr lang="en-US" sz="1200" strike="sngStrike" kern="1200" dirty="0">
                <a:solidFill>
                  <a:schemeClr val="tx1"/>
                </a:solidFill>
                <a:effectLst/>
                <a:latin typeface="+mn-lt"/>
                <a:ea typeface="+mn-ea"/>
                <a:cs typeface="+mn-cs"/>
              </a:rPr>
              <a:t>60</a:t>
            </a:r>
            <a:r>
              <a:rPr lang="en-US" sz="120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30</a:t>
            </a:r>
            <a:r>
              <a:rPr lang="en-US" sz="1200" kern="1200" dirty="0">
                <a:solidFill>
                  <a:schemeClr val="tx1"/>
                </a:solidFill>
                <a:effectLst/>
                <a:latin typeface="+mn-lt"/>
                <a:ea typeface="+mn-ea"/>
                <a:cs typeface="+mn-cs"/>
              </a:rPr>
              <a:t> days. As mentioned previously, if a bridge needs to be re-rated, it should be load rated within 60 days after the inspection.</a:t>
            </a:r>
          </a:p>
          <a:p>
            <a:endParaRPr lang="en-US" dirty="0"/>
          </a:p>
          <a:p>
            <a:r>
              <a:rPr lang="en-US" dirty="0"/>
              <a:t>A bridge must be closed if the load carrying capacity is less than 3 tons</a:t>
            </a:r>
          </a:p>
          <a:p>
            <a:endParaRPr lang="en-US" dirty="0"/>
          </a:p>
          <a:p>
            <a:r>
              <a:rPr lang="en-US" dirty="0"/>
              <a:t>In that case, the bridge owner must install closure barricades immediately</a:t>
            </a:r>
          </a:p>
          <a:p>
            <a:endParaRPr lang="en-US" dirty="0"/>
          </a:p>
          <a:p>
            <a:r>
              <a:rPr lang="en-US" dirty="0"/>
              <a:t>And provide documentation of the closure to the </a:t>
            </a:r>
            <a:r>
              <a:rPr lang="en-US" strike="sngStrike" dirty="0"/>
              <a:t>NDOR</a:t>
            </a:r>
            <a:r>
              <a:rPr lang="en-US" dirty="0"/>
              <a:t> </a:t>
            </a:r>
            <a:r>
              <a:rPr lang="en-US" i="1" dirty="0" err="1"/>
              <a:t>Nebr</a:t>
            </a:r>
            <a:r>
              <a:rPr lang="en-US" i="1" dirty="0"/>
              <a:t> DOT</a:t>
            </a:r>
            <a:r>
              <a:rPr lang="en-US" dirty="0"/>
              <a:t> within three days of installing the barricade(s)</a:t>
            </a:r>
          </a:p>
          <a:p>
            <a:endParaRPr lang="en-US" dirty="0"/>
          </a:p>
          <a:p>
            <a:r>
              <a:rPr lang="en-US" u="sng" dirty="0"/>
              <a:t>NOT FOR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Babrak Niazi 3/14/2017:</a:t>
            </a:r>
          </a:p>
          <a:p>
            <a:pPr lvl="0"/>
            <a:r>
              <a:rPr lang="en-US" sz="1200" kern="1200" dirty="0">
                <a:solidFill>
                  <a:schemeClr val="tx1"/>
                </a:solidFill>
                <a:effectLst/>
                <a:latin typeface="+mn-lt"/>
                <a:ea typeface="+mn-ea"/>
                <a:cs typeface="+mn-cs"/>
              </a:rPr>
              <a:t>It is noteworthy to know that bridge owners must install weight limit signs after load rating as soon as possible but no later than 60 days (see section 5.4.3 BIP). And if a bridge needs to be re-rated, it should be load rated within 60 days after the inspection. (see section 5.4.1 BIP)</a:t>
            </a:r>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21</a:t>
            </a:fld>
            <a:endParaRPr lang="en-US"/>
          </a:p>
        </p:txBody>
      </p:sp>
    </p:spTree>
    <p:extLst>
      <p:ext uri="{BB962C8B-B14F-4D97-AF65-F5344CB8AC3E}">
        <p14:creationId xmlns:p14="http://schemas.microsoft.com/office/powerpoint/2010/main" val="420529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Record keeping is an important element of compliance with NBIS. </a:t>
            </a:r>
          </a:p>
          <a:p>
            <a:endParaRPr lang="en-US" sz="1200" kern="1200" dirty="0">
              <a:solidFill>
                <a:schemeClr val="tx1"/>
              </a:solidFill>
              <a:effectLst/>
              <a:latin typeface="+mn-lt"/>
              <a:ea typeface="+mn-ea"/>
              <a:cs typeface="+mn-cs"/>
            </a:endParaRPr>
          </a:p>
          <a:p>
            <a:r>
              <a:rPr lang="en-US" dirty="0"/>
              <a:t>The Bridge File, kept at the Bridge Owners’ facilities, is necessary for future assessments of the bridge.  [NOT FOR AUDIO: this can be done with software such as </a:t>
            </a:r>
            <a:r>
              <a:rPr lang="en-US" dirty="0" err="1"/>
              <a:t>AASHTOWare</a:t>
            </a:r>
            <a:r>
              <a:rPr lang="en-US" dirty="0"/>
              <a:t>]  </a:t>
            </a:r>
          </a:p>
          <a:p>
            <a:endParaRPr lang="en-US" dirty="0"/>
          </a:p>
          <a:p>
            <a:pPr marL="0" lvl="0" indent="0">
              <a:buFont typeface="Arial" panose="020B0604020202020204" pitchFamily="34" charset="0"/>
              <a:buNone/>
            </a:pPr>
            <a:r>
              <a:rPr lang="en-US" sz="2800" dirty="0"/>
              <a:t>Findings and results of bridge inspections must be recorded on standard State or Federal agency forms</a:t>
            </a:r>
          </a:p>
          <a:p>
            <a:endParaRPr lang="en-US" dirty="0"/>
          </a:p>
          <a:p>
            <a:r>
              <a:rPr lang="en-US" sz="1200" kern="1200" dirty="0">
                <a:solidFill>
                  <a:schemeClr val="tx1"/>
                </a:solidFill>
                <a:effectLst/>
                <a:latin typeface="+mn-lt"/>
                <a:ea typeface="+mn-ea"/>
                <a:cs typeface="+mn-cs"/>
              </a:rPr>
              <a:t>The Bridge File generally includes design plans and specifications, correspondence, inspection documents and reports, findings and actions taken to address those findings, photographs, the Bridge Load Rating and Posting data, Structure Inventory &amp; Appraisal Sheet, Maintenance and Repair History, and Crash History.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may also have, if applicable, Fracture Critical information and a Scour Plan of Action. </a:t>
            </a:r>
            <a:endParaRPr lang="en-US" dirty="0"/>
          </a:p>
          <a:p>
            <a:endParaRPr lang="en-US" dirty="0"/>
          </a:p>
          <a:p>
            <a:endParaRPr lang="en-US" dirty="0"/>
          </a:p>
          <a:p>
            <a:r>
              <a:rPr lang="en-US" u="sng" dirty="0"/>
              <a:t>NOT FOR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Babrak Niazi 3/14/2017: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Record keeping (Bridge File) is an important element of the NBIS compliance with NBIS. Although it is briefly described in the FHWA video, you may consider adding a slide explaining the requirements.  Please read Section 1.4.2 BIP, 2.3.2 BIP, 2.4.2.1 BIP, 2.4.2.2 BIP.  It could be as simple as “ </a:t>
            </a:r>
            <a:r>
              <a:rPr lang="en-US" sz="1200" b="1" kern="1200" dirty="0">
                <a:solidFill>
                  <a:schemeClr val="tx1"/>
                </a:solidFill>
                <a:effectLst/>
                <a:latin typeface="+mn-lt"/>
                <a:ea typeface="+mn-ea"/>
                <a:cs typeface="+mn-cs"/>
              </a:rPr>
              <a:t>The Individual Bridge Record is a file kept at the Owners’ facilities that will contain all components of each Bridge Record</a:t>
            </a:r>
            <a:r>
              <a:rPr lang="en-US" sz="1200" kern="1200" dirty="0">
                <a:solidFill>
                  <a:schemeClr val="tx1"/>
                </a:solidFill>
                <a:effectLst/>
                <a:latin typeface="+mn-lt"/>
                <a:ea typeface="+mn-ea"/>
                <a:cs typeface="+mn-cs"/>
              </a:rPr>
              <a:t>”  It generally includes design plans, Bridge Load Rating, SI&amp;A Sheet, Maintenance Records, Scour Plan of Action, if applicable, and Access to </a:t>
            </a:r>
            <a:r>
              <a:rPr lang="en-US" sz="1200" kern="1200" dirty="0" err="1">
                <a:solidFill>
                  <a:schemeClr val="tx1"/>
                </a:solidFill>
                <a:effectLst/>
                <a:latin typeface="+mn-lt"/>
                <a:ea typeface="+mn-ea"/>
                <a:cs typeface="+mn-cs"/>
              </a:rPr>
              <a:t>BrM</a:t>
            </a:r>
            <a:r>
              <a:rPr lang="en-US" sz="1200" kern="1200" dirty="0">
                <a:solidFill>
                  <a:schemeClr val="tx1"/>
                </a:solidFill>
                <a:effectLst/>
                <a:latin typeface="+mn-lt"/>
                <a:ea typeface="+mn-ea"/>
                <a:cs typeface="+mn-cs"/>
              </a:rPr>
              <a:t> for inspection reports and pictures. </a:t>
            </a:r>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22</a:t>
            </a:fld>
            <a:endParaRPr lang="en-US"/>
          </a:p>
        </p:txBody>
      </p:sp>
    </p:spTree>
    <p:extLst>
      <p:ext uri="{BB962C8B-B14F-4D97-AF65-F5344CB8AC3E}">
        <p14:creationId xmlns:p14="http://schemas.microsoft.com/office/powerpoint/2010/main" val="348371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8/3/2019 Updated slide – changed NDOR to NDOT.  </a:t>
            </a:r>
            <a:endParaRPr lang="en-US" dirty="0"/>
          </a:p>
          <a:p>
            <a:endParaRPr lang="en-US" dirty="0"/>
          </a:p>
          <a:p>
            <a:endParaRPr lang="en-US" dirty="0"/>
          </a:p>
          <a:p>
            <a:r>
              <a:rPr lang="en-US" dirty="0"/>
              <a:t>This screen will list some basic responsibilities of the owners of public bridges in Nebraska, including counties and municipalities that own bridge-size structures.  </a:t>
            </a:r>
          </a:p>
          <a:p>
            <a:endParaRPr lang="en-US" dirty="0"/>
          </a:p>
          <a:p>
            <a:r>
              <a:rPr lang="en-US" dirty="0"/>
              <a:t>Read the bullets</a:t>
            </a:r>
          </a:p>
          <a:p>
            <a:endParaRPr lang="en-US" dirty="0"/>
          </a:p>
          <a:p>
            <a:r>
              <a:rPr lang="en-US" u="sng" dirty="0"/>
              <a:t>NOT FOR AUDIO</a:t>
            </a:r>
          </a:p>
          <a:p>
            <a:r>
              <a:rPr lang="en-US" dirty="0"/>
              <a:t>Reference: BIP Manual 2.1.2</a:t>
            </a:r>
          </a:p>
        </p:txBody>
      </p:sp>
      <p:sp>
        <p:nvSpPr>
          <p:cNvPr id="4" name="Slide Number Placeholder 3"/>
          <p:cNvSpPr>
            <a:spLocks noGrp="1"/>
          </p:cNvSpPr>
          <p:nvPr>
            <p:ph type="sldNum" sz="quarter" idx="10"/>
          </p:nvPr>
        </p:nvSpPr>
        <p:spPr/>
        <p:txBody>
          <a:bodyPr/>
          <a:lstStyle/>
          <a:p>
            <a:fld id="{4ADE4E09-0C6A-498C-860B-86A5777787F9}" type="slidenum">
              <a:rPr lang="en-US" smtClean="0"/>
              <a:t>23</a:t>
            </a:fld>
            <a:endParaRPr lang="en-US"/>
          </a:p>
        </p:txBody>
      </p:sp>
    </p:spTree>
    <p:extLst>
      <p:ext uri="{BB962C8B-B14F-4D97-AF65-F5344CB8AC3E}">
        <p14:creationId xmlns:p14="http://schemas.microsoft.com/office/powerpoint/2010/main" val="3711739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doing bridge inspections, do not go alone, it is best to go in teams of at least two.</a:t>
            </a:r>
          </a:p>
          <a:p>
            <a:endParaRPr lang="en-US" dirty="0"/>
          </a:p>
          <a:p>
            <a:r>
              <a:rPr lang="en-US" dirty="0"/>
              <a:t>Wear personal protective equipment – safety vest, hard hat – and an OSHA approved harness if you are working at heights</a:t>
            </a:r>
          </a:p>
          <a:p>
            <a:endParaRPr lang="en-US" dirty="0"/>
          </a:p>
          <a:p>
            <a:r>
              <a:rPr lang="en-US" dirty="0"/>
              <a:t>Be sure to take photos and plenty of notes</a:t>
            </a:r>
          </a:p>
          <a:p>
            <a:endParaRPr lang="en-US" dirty="0"/>
          </a:p>
          <a:p>
            <a:r>
              <a:rPr lang="en-US" u="sng" dirty="0"/>
              <a:t>NOT FOR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Babrak Niazi 3/14/2017:</a:t>
            </a:r>
          </a:p>
          <a:p>
            <a:r>
              <a:rPr lang="en-US" sz="1200" i="1" u="sng" kern="1200" dirty="0">
                <a:solidFill>
                  <a:schemeClr val="tx1"/>
                </a:solidFill>
                <a:effectLst/>
                <a:latin typeface="+mn-lt"/>
                <a:ea typeface="+mn-ea"/>
                <a:cs typeface="+mn-cs"/>
              </a:rPr>
              <a:t>Slide 22 bottom bullet</a:t>
            </a:r>
            <a:r>
              <a:rPr lang="en-US" sz="1200" i="1" kern="1200" dirty="0">
                <a:solidFill>
                  <a:schemeClr val="tx1"/>
                </a:solidFill>
                <a:effectLst/>
                <a:latin typeface="+mn-lt"/>
                <a:ea typeface="+mn-ea"/>
                <a:cs typeface="+mn-cs"/>
              </a:rPr>
              <a:t>.  Not sure what “plan of action” is with respect to going out and inspecting bridges.  Is there supposed to be a plan of action for inspecting each bridge.  Can you help me understand this bullet?  If I understand it, I might want to change the narrative. </a:t>
            </a:r>
          </a:p>
          <a:p>
            <a:r>
              <a:rPr lang="en-US" sz="1200" kern="1200" dirty="0">
                <a:solidFill>
                  <a:schemeClr val="tx1"/>
                </a:solidFill>
                <a:effectLst/>
                <a:latin typeface="+mn-lt"/>
                <a:ea typeface="+mn-ea"/>
                <a:cs typeface="+mn-cs"/>
              </a:rPr>
              <a:t>A Scour Plan of Action (POA) is required for any bridge that is vulnerable to scour problems determined by Hydraulic assessment of the bridge.   This is not applicable to the vast majority of our bridge inspections. I do not see it a good fit in this specific slid.  On Fracture Critical and complicated bridge inspections, inspectors are should  follow Inspection Procedures recorded on inspection reports for efficiencies and inspector safety. </a:t>
            </a:r>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24</a:t>
            </a:fld>
            <a:endParaRPr lang="en-US"/>
          </a:p>
        </p:txBody>
      </p:sp>
    </p:spTree>
    <p:extLst>
      <p:ext uri="{BB962C8B-B14F-4D97-AF65-F5344CB8AC3E}">
        <p14:creationId xmlns:p14="http://schemas.microsoft.com/office/powerpoint/2010/main" val="3571661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only bridges and structures that meet the </a:t>
            </a:r>
            <a:r>
              <a:rPr kumimoji="0" lang="en-US" sz="1200" i="0" u="none" strike="noStrike" kern="1200" cap="none" spc="0" normalizeH="0" baseline="0" noProof="0" dirty="0">
                <a:ln>
                  <a:noFill/>
                </a:ln>
                <a:solidFill>
                  <a:prstClr val="black"/>
                </a:solidFill>
                <a:effectLst/>
                <a:uLnTx/>
                <a:uFillTx/>
                <a:latin typeface="+mn-lt"/>
                <a:ea typeface="ＭＳ Ｐゴシック" charset="0"/>
              </a:rPr>
              <a:t>Federal Definition of a Bridge are reportable in the National Bridge Inventory, i</a:t>
            </a:r>
            <a:r>
              <a:rPr lang="en-US" dirty="0"/>
              <a:t>t would be a best practice to inspect </a:t>
            </a:r>
            <a:r>
              <a:rPr lang="en-US" b="1" dirty="0"/>
              <a:t>all</a:t>
            </a:r>
            <a:r>
              <a:rPr lang="en-US" dirty="0"/>
              <a:t> structures, no matter the size</a:t>
            </a:r>
            <a:r>
              <a:rPr kumimoji="0" lang="en-US" sz="1200" i="0" u="none" strike="noStrike" kern="1200" cap="none" spc="0" normalizeH="0" baseline="0" noProof="0" dirty="0">
                <a:ln>
                  <a:noFill/>
                </a:ln>
                <a:solidFill>
                  <a:prstClr val="black"/>
                </a:solidFill>
                <a:effectLst/>
                <a:uLnTx/>
                <a:uFillTx/>
                <a:latin typeface="+mn-lt"/>
                <a:ea typeface="ＭＳ Ｐゴシック"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mn-lt"/>
                <a:ea typeface="ＭＳ Ｐゴシック" charset="0"/>
              </a:rPr>
              <a:t>Smaller structures deteriorate over time much the same as bridge-size structures, being subjected to stresses from traffic and the forces of nature.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Nebraska Board of Public Roads minimum standards for county roads and municipal streets, which apply whenever </a:t>
            </a:r>
            <a:r>
              <a:rPr lang="en-US" b="1" dirty="0"/>
              <a:t>work is done</a:t>
            </a:r>
            <a:r>
              <a:rPr lang="en-US" dirty="0"/>
              <a:t>, has two criteria for bridges, non-buried structures and culverts.  They are structural capacity and clear bridge width.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Structural Capacity applies to </a:t>
            </a:r>
            <a:r>
              <a:rPr lang="en-US" b="1" dirty="0"/>
              <a:t>all</a:t>
            </a:r>
            <a:r>
              <a:rPr lang="en-US" dirty="0"/>
              <a:t> sizes of structures, including those with openings of 20 ft and less, and Clear Bridge Width applies to bridges and non-buried structures with a </a:t>
            </a:r>
            <a:r>
              <a:rPr lang="en-US" b="1" dirty="0"/>
              <a:t>four foot </a:t>
            </a:r>
            <a:r>
              <a:rPr lang="en-US" dirty="0"/>
              <a:t>opening, or greater.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it is a best practice to inspect, maintain and keep records on all structures, no matter the size.  </a:t>
            </a:r>
          </a:p>
          <a:p>
            <a:endParaRPr lang="en-US" dirty="0"/>
          </a:p>
          <a:p>
            <a:r>
              <a:rPr kumimoji="0" lang="en-US" sz="1200" i="0" u="none" strike="noStrike" kern="1200" cap="none" spc="0" normalizeH="0" baseline="0" noProof="0" dirty="0">
                <a:ln>
                  <a:noFill/>
                </a:ln>
                <a:solidFill>
                  <a:prstClr val="black"/>
                </a:solidFill>
                <a:effectLst/>
                <a:uLnTx/>
                <a:uFillTx/>
                <a:latin typeface="+mn-lt"/>
                <a:ea typeface="ＭＳ Ｐゴシック" charset="0"/>
              </a:rPr>
              <a:t>After all, a structure with less than a 20 ft opening that needs to be repaired or replaced can cause as much inconvenience to the travelling public as a structure with an opening of more than 20-ft. </a:t>
            </a:r>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25</a:t>
            </a:fld>
            <a:endParaRPr lang="en-US"/>
          </a:p>
        </p:txBody>
      </p:sp>
    </p:spTree>
    <p:extLst>
      <p:ext uri="{BB962C8B-B14F-4D97-AF65-F5344CB8AC3E}">
        <p14:creationId xmlns:p14="http://schemas.microsoft.com/office/powerpoint/2010/main" val="2541204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was the sixth topic                    in a series of videos the purpose of which is to summarize Nebraska’s management of public roads and streets as directed by state law and also by rule and regulation.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an overview of </a:t>
            </a:r>
            <a:r>
              <a:rPr lang="en-US" i="0" dirty="0">
                <a:latin typeface="Arial" pitchFamily="34" charset="0"/>
                <a:cs typeface="Arial" pitchFamily="34" charset="0"/>
              </a:rPr>
              <a:t>inspection requirements for bridge-size structures on county roads and municipal streets.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5801FA-8D92-4EDB-BE69-F7F9A1B58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44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 shows examples of bridges.  </a:t>
            </a:r>
          </a:p>
          <a:p>
            <a:endParaRPr lang="en-US" dirty="0"/>
          </a:p>
          <a:p>
            <a:pPr marL="0" indent="0">
              <a:buNone/>
            </a:pPr>
            <a:r>
              <a:rPr lang="en-US" sz="1200" kern="1200" dirty="0">
                <a:solidFill>
                  <a:schemeClr val="tx1"/>
                </a:solidFill>
                <a:latin typeface="+mn-lt"/>
                <a:ea typeface="+mn-ea"/>
                <a:cs typeface="+mn-cs"/>
              </a:rPr>
              <a:t>Length, of bridges and other structures, is a key measurement and important to understand what it is. </a:t>
            </a:r>
          </a:p>
          <a:p>
            <a:pPr marL="0" indent="0">
              <a:buNone/>
            </a:pPr>
            <a:r>
              <a:rPr lang="en-US" sz="1200" kern="1200" dirty="0">
                <a:solidFill>
                  <a:schemeClr val="tx1"/>
                </a:solidFill>
                <a:latin typeface="+mn-lt"/>
                <a:ea typeface="+mn-ea"/>
                <a:cs typeface="+mn-cs"/>
              </a:rPr>
              <a:t>It has implications with respect to design standards, funding and inspections.</a:t>
            </a:r>
          </a:p>
          <a:p>
            <a:pPr marL="0" indent="0">
              <a:buNone/>
            </a:pPr>
            <a:endParaRPr lang="en-US"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It is VERY important to understand that</a:t>
            </a:r>
          </a:p>
          <a:p>
            <a:pPr marL="0" indent="0">
              <a:buNone/>
            </a:pPr>
            <a:r>
              <a:rPr lang="en-US" sz="1200" kern="1200" dirty="0">
                <a:solidFill>
                  <a:schemeClr val="tx1"/>
                </a:solidFill>
                <a:latin typeface="+mn-lt"/>
                <a:ea typeface="+mn-ea"/>
                <a:cs typeface="+mn-cs"/>
              </a:rPr>
              <a:t>Length of a structure is the OPENING measured along the CENTER OF THE ROAD, </a:t>
            </a:r>
          </a:p>
          <a:p>
            <a:pPr marL="0" indent="0">
              <a:buNone/>
            </a:pPr>
            <a:r>
              <a:rPr lang="en-US" sz="1200" kern="1200" dirty="0">
                <a:solidFill>
                  <a:schemeClr val="tx1"/>
                </a:solidFill>
                <a:latin typeface="+mn-lt"/>
                <a:ea typeface="+mn-ea"/>
                <a:cs typeface="+mn-cs"/>
              </a:rPr>
              <a:t>no matter how a structure is oriented.  </a:t>
            </a:r>
          </a:p>
          <a:p>
            <a:pPr marL="0" indent="0">
              <a:buNone/>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Bridge length is the NBIS Length.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In the upper sketch, it is measured between undercopings of abutments.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indent="0">
              <a:buNone/>
            </a:pPr>
            <a:r>
              <a:rPr lang="en-US" b="0" i="0" baseline="0" dirty="0"/>
              <a:t>For culverts and multiple-pipe arrangements, such as the bottom two examples on this screen, NBIS</a:t>
            </a:r>
          </a:p>
          <a:p>
            <a:pPr marL="0" indent="0">
              <a:buNone/>
            </a:pPr>
            <a:r>
              <a:rPr lang="en-US" b="0" i="0" baseline="0" dirty="0"/>
              <a:t> length is also measured along the center of the road, to the </a:t>
            </a:r>
            <a:r>
              <a:rPr lang="en-US" b="0" i="0" u="sng" baseline="0" dirty="0"/>
              <a:t>extreme ends of the openings</a:t>
            </a:r>
            <a:r>
              <a:rPr lang="en-US" b="0" i="0" baseline="0" dirty="0"/>
              <a:t>. </a:t>
            </a:r>
          </a:p>
          <a:p>
            <a:pPr marL="0" indent="0">
              <a:buNone/>
            </a:pPr>
            <a:r>
              <a:rPr lang="en-US" b="0" i="0" baseline="0" dirty="0"/>
              <a:t> </a:t>
            </a:r>
          </a:p>
          <a:p>
            <a:pPr marL="0" indent="0">
              <a:buNone/>
            </a:pPr>
            <a:r>
              <a:rPr lang="en-US" b="0" i="0" baseline="0" dirty="0"/>
              <a:t>The sketch at the bottom of the slide shows multiple pipes, a common arrangement.  To be considered as acting together for the purposes of NBIS length, the clear distance between openings (i.e. pipes) must be less than half of the </a:t>
            </a:r>
            <a:r>
              <a:rPr lang="en-US" b="0" i="0" u="sng" baseline="0" dirty="0"/>
              <a:t>smaller</a:t>
            </a:r>
            <a:r>
              <a:rPr lang="en-US" b="0" i="0" baseline="0" dirty="0"/>
              <a:t> contiguous opening.  In the example, the smaller pipe is 48” therefore, the clear  distance between the pipes must be less than half of that, or 24 inches and, by definition, the overall NBIS length of the arrangement must be more than 20 feet.  </a:t>
            </a:r>
          </a:p>
          <a:p>
            <a:pPr marL="0" indent="0">
              <a:buNone/>
            </a:pPr>
            <a:endParaRPr lang="en-US" b="1" i="1" baseline="0" dirty="0"/>
          </a:p>
          <a:p>
            <a:r>
              <a:rPr lang="en-US" u="sng" dirty="0"/>
              <a:t>NOT FOR AUDIO</a:t>
            </a:r>
          </a:p>
          <a:p>
            <a:r>
              <a:rPr lang="en-US" dirty="0"/>
              <a:t>Do not confuse Structure</a:t>
            </a:r>
            <a:r>
              <a:rPr lang="en-US" baseline="0" dirty="0"/>
              <a:t> Length with NBIS Bridge Length</a:t>
            </a:r>
            <a:endParaRPr lang="en-US" dirty="0"/>
          </a:p>
          <a:p>
            <a:r>
              <a:rPr lang="en-US" dirty="0"/>
              <a:t>The NDOT</a:t>
            </a:r>
            <a:r>
              <a:rPr lang="en-US" baseline="0" dirty="0"/>
              <a:t> Bridge Inspection Program Manual has two different lengths: </a:t>
            </a:r>
            <a:br>
              <a:rPr lang="en-US" baseline="0" dirty="0"/>
            </a:br>
            <a:r>
              <a:rPr lang="en-US" b="1" baseline="0" dirty="0"/>
              <a:t>Structure Length</a:t>
            </a:r>
            <a:r>
              <a:rPr lang="en-US" baseline="0" dirty="0"/>
              <a:t>, Item 49 on Page 71</a:t>
            </a:r>
          </a:p>
          <a:p>
            <a:r>
              <a:rPr lang="en-US" b="1" baseline="0" dirty="0"/>
              <a:t>NBIS Bridge Length</a:t>
            </a:r>
            <a:r>
              <a:rPr lang="en-US" baseline="0" dirty="0"/>
              <a:t>, Item 112 on Page 154</a:t>
            </a:r>
          </a:p>
          <a:p>
            <a:r>
              <a:rPr lang="en-US" baseline="0" dirty="0"/>
              <a:t>The MDS uses </a:t>
            </a:r>
            <a:r>
              <a:rPr lang="en-US" b="1" baseline="0" dirty="0"/>
              <a:t>NBIS Bridge Length (Item 112) </a:t>
            </a:r>
            <a:r>
              <a:rPr lang="en-US" baseline="0" dirty="0"/>
              <a:t>to distinguish between Bridges and Non-Buried Structures.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baseline="0" dirty="0"/>
          </a:p>
          <a:p>
            <a:pPr marL="0" indent="0">
              <a:buNone/>
            </a:pP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3</a:t>
            </a:fld>
            <a:endParaRPr lang="en-US"/>
          </a:p>
        </p:txBody>
      </p:sp>
    </p:spTree>
    <p:extLst>
      <p:ext uri="{BB962C8B-B14F-4D97-AF65-F5344CB8AC3E}">
        <p14:creationId xmlns:p14="http://schemas.microsoft.com/office/powerpoint/2010/main" val="590025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bridge failure in 1967 resulted in congressional action to assure the safety of bridges.  </a:t>
            </a:r>
          </a:p>
          <a:p>
            <a:endParaRPr lang="en-US" dirty="0"/>
          </a:p>
          <a:p>
            <a:r>
              <a:rPr lang="en-US" dirty="0"/>
              <a:t>National Bridge Inspection Standards were created.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Frequently asked questions on the NBIS can be found online at the link shown on the screen</a:t>
            </a:r>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4</a:t>
            </a:fld>
            <a:endParaRPr lang="en-US"/>
          </a:p>
        </p:txBody>
      </p:sp>
    </p:spTree>
    <p:extLst>
      <p:ext uri="{BB962C8B-B14F-4D97-AF65-F5344CB8AC3E}">
        <p14:creationId xmlns:p14="http://schemas.microsoft.com/office/powerpoint/2010/main" val="355417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is a short clip from the Federal Highway Administration’s video series called Federal-aid Essentials.  </a:t>
            </a:r>
          </a:p>
          <a:p>
            <a:endParaRPr lang="en-US" dirty="0"/>
          </a:p>
          <a:p>
            <a:r>
              <a:rPr lang="en-US" dirty="0"/>
              <a:t>It is online at the link shown. </a:t>
            </a:r>
          </a:p>
          <a:p>
            <a:endParaRPr lang="en-US" dirty="0"/>
          </a:p>
          <a:p>
            <a:r>
              <a:rPr lang="en-US" dirty="0"/>
              <a:t>Federal-aid Essentials videos can also be viewed on YouTube.  </a:t>
            </a:r>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5</a:t>
            </a:fld>
            <a:endParaRPr lang="en-US"/>
          </a:p>
        </p:txBody>
      </p:sp>
    </p:spTree>
    <p:extLst>
      <p:ext uri="{BB962C8B-B14F-4D97-AF65-F5344CB8AC3E}">
        <p14:creationId xmlns:p14="http://schemas.microsoft.com/office/powerpoint/2010/main" val="736916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8/3/2019 Updated slide – changed NDOR to NDOT.  </a:t>
            </a:r>
          </a:p>
          <a:p>
            <a:endParaRPr lang="en-US" dirty="0"/>
          </a:p>
          <a:p>
            <a:endParaRPr lang="en-US" dirty="0"/>
          </a:p>
          <a:p>
            <a:r>
              <a:rPr lang="en-US" dirty="0"/>
              <a:t>Bridge inspections for all of Nebraska’s over </a:t>
            </a:r>
            <a:r>
              <a:rPr lang="en-US" b="1" dirty="0"/>
              <a:t>15,000</a:t>
            </a:r>
            <a:r>
              <a:rPr lang="en-US" dirty="0"/>
              <a:t> bridge-size structures are mandatory, and the data is required to be reported.  </a:t>
            </a:r>
          </a:p>
          <a:p>
            <a:endParaRPr lang="en-US" dirty="0"/>
          </a:p>
          <a:p>
            <a:r>
              <a:rPr lang="en-US" strike="sngStrike" dirty="0"/>
              <a:t>NDOR</a:t>
            </a:r>
            <a:r>
              <a:rPr lang="en-US" dirty="0"/>
              <a:t> </a:t>
            </a:r>
            <a:r>
              <a:rPr lang="en-US" i="1" dirty="0"/>
              <a:t>The</a:t>
            </a:r>
            <a:r>
              <a:rPr lang="en-US" dirty="0"/>
              <a:t> </a:t>
            </a:r>
            <a:r>
              <a:rPr lang="en-US" i="1" dirty="0" err="1"/>
              <a:t>NebrDOT</a:t>
            </a:r>
            <a:r>
              <a:rPr lang="en-US" dirty="0"/>
              <a:t> is the keeper of the database for Nebraska’s bridge inspections.  </a:t>
            </a:r>
          </a:p>
        </p:txBody>
      </p:sp>
      <p:sp>
        <p:nvSpPr>
          <p:cNvPr id="4" name="Slide Number Placeholder 3"/>
          <p:cNvSpPr>
            <a:spLocks noGrp="1"/>
          </p:cNvSpPr>
          <p:nvPr>
            <p:ph type="sldNum" sz="quarter" idx="10"/>
          </p:nvPr>
        </p:nvSpPr>
        <p:spPr/>
        <p:txBody>
          <a:bodyPr/>
          <a:lstStyle/>
          <a:p>
            <a:fld id="{4ADE4E09-0C6A-498C-860B-86A5777787F9}" type="slidenum">
              <a:rPr lang="en-US" smtClean="0"/>
              <a:t>6</a:t>
            </a:fld>
            <a:endParaRPr lang="en-US"/>
          </a:p>
        </p:txBody>
      </p:sp>
    </p:spTree>
    <p:extLst>
      <p:ext uri="{BB962C8B-B14F-4D97-AF65-F5344CB8AC3E}">
        <p14:creationId xmlns:p14="http://schemas.microsoft.com/office/powerpoint/2010/main" val="1043304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23 Code of Federal Regulations Chapter I (as in i) Subchapter G Part 650 Subpart C</a:t>
            </a:r>
          </a:p>
          <a:p>
            <a:r>
              <a:rPr lang="en-US" dirty="0"/>
              <a:t>Commonly known as Part 650C</a:t>
            </a:r>
          </a:p>
          <a:p>
            <a:endParaRPr lang="en-US" dirty="0"/>
          </a:p>
          <a:p>
            <a:r>
              <a:rPr lang="en-US" dirty="0"/>
              <a:t>Has several sections.  This video provides brief summaries of the sections shown in bold font</a:t>
            </a:r>
          </a:p>
          <a:p>
            <a:endParaRPr lang="en-US" dirty="0"/>
          </a:p>
          <a:p>
            <a:r>
              <a:rPr lang="en-US" dirty="0"/>
              <a:t>Bridge inspection organization, bridge inspector qualifications, frequency of inspections, and inspection procedures.  </a:t>
            </a:r>
          </a:p>
          <a:p>
            <a:endParaRPr lang="en-US" dirty="0"/>
          </a:p>
        </p:txBody>
      </p:sp>
      <p:sp>
        <p:nvSpPr>
          <p:cNvPr id="4" name="Slide Number Placeholder 3"/>
          <p:cNvSpPr>
            <a:spLocks noGrp="1"/>
          </p:cNvSpPr>
          <p:nvPr>
            <p:ph type="sldNum" sz="quarter" idx="10"/>
          </p:nvPr>
        </p:nvSpPr>
        <p:spPr/>
        <p:txBody>
          <a:bodyPr/>
          <a:lstStyle/>
          <a:p>
            <a:fld id="{4ADE4E09-0C6A-498C-860B-86A5777787F9}" type="slidenum">
              <a:rPr lang="en-US" smtClean="0"/>
              <a:t>7</a:t>
            </a:fld>
            <a:endParaRPr lang="en-US"/>
          </a:p>
        </p:txBody>
      </p:sp>
    </p:spTree>
    <p:extLst>
      <p:ext uri="{BB962C8B-B14F-4D97-AF65-F5344CB8AC3E}">
        <p14:creationId xmlns:p14="http://schemas.microsoft.com/office/powerpoint/2010/main" val="3827848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8/3/2019 Updated slide – changed NDOR to NDOT.  </a:t>
            </a:r>
          </a:p>
          <a:p>
            <a:endParaRPr lang="en-US" dirty="0"/>
          </a:p>
          <a:p>
            <a:endParaRPr lang="en-US" dirty="0"/>
          </a:p>
          <a:p>
            <a:r>
              <a:rPr lang="en-US" strike="sngStrike" dirty="0"/>
              <a:t>NDOR</a:t>
            </a:r>
            <a:r>
              <a:rPr lang="en-US" dirty="0"/>
              <a:t> </a:t>
            </a:r>
            <a:r>
              <a:rPr lang="en-US" i="1" dirty="0"/>
              <a:t>The </a:t>
            </a:r>
            <a:r>
              <a:rPr lang="en-US" i="1" dirty="0" err="1"/>
              <a:t>Nebr</a:t>
            </a:r>
            <a:r>
              <a:rPr lang="en-US" i="1" dirty="0"/>
              <a:t> DOT </a:t>
            </a:r>
            <a:r>
              <a:rPr lang="en-US" dirty="0"/>
              <a:t>inspects approximately </a:t>
            </a:r>
            <a:r>
              <a:rPr lang="en-US" b="1" dirty="0"/>
              <a:t>3,500</a:t>
            </a:r>
            <a:r>
              <a:rPr lang="en-US" dirty="0"/>
              <a:t> bridge-size structures on the </a:t>
            </a:r>
            <a:r>
              <a:rPr lang="en-US" b="1" dirty="0"/>
              <a:t>state </a:t>
            </a:r>
            <a:r>
              <a:rPr lang="en-US" dirty="0"/>
              <a:t>highway system, </a:t>
            </a:r>
          </a:p>
          <a:p>
            <a:r>
              <a:rPr lang="en-US" dirty="0"/>
              <a:t>Off the state highway system, counties and municipalities in Nebraska are responsible to inspect their own bridges. </a:t>
            </a:r>
          </a:p>
          <a:p>
            <a:r>
              <a:rPr lang="en-US" dirty="0"/>
              <a:t>There are just-under </a:t>
            </a:r>
            <a:r>
              <a:rPr lang="en-US" b="1" dirty="0"/>
              <a:t>12,000</a:t>
            </a:r>
            <a:r>
              <a:rPr lang="en-US" dirty="0"/>
              <a:t> bridge-size structures </a:t>
            </a:r>
            <a:r>
              <a:rPr lang="en-US" b="1" dirty="0"/>
              <a:t>off</a:t>
            </a:r>
            <a:r>
              <a:rPr lang="en-US" dirty="0"/>
              <a:t> the state highway system.  Over </a:t>
            </a:r>
            <a:r>
              <a:rPr lang="en-US" sz="1600" b="1" dirty="0"/>
              <a:t>11</a:t>
            </a:r>
            <a:r>
              <a:rPr lang="en-US" b="1" dirty="0"/>
              <a:t>,</a:t>
            </a:r>
            <a:r>
              <a:rPr lang="en-US" b="0" dirty="0"/>
              <a:t>000</a:t>
            </a:r>
            <a:r>
              <a:rPr lang="en-US" dirty="0"/>
              <a:t> of those are owned by Counties.  </a:t>
            </a:r>
          </a:p>
        </p:txBody>
      </p:sp>
      <p:sp>
        <p:nvSpPr>
          <p:cNvPr id="4" name="Slide Number Placeholder 3"/>
          <p:cNvSpPr>
            <a:spLocks noGrp="1"/>
          </p:cNvSpPr>
          <p:nvPr>
            <p:ph type="sldNum" sz="quarter" idx="10"/>
          </p:nvPr>
        </p:nvSpPr>
        <p:spPr/>
        <p:txBody>
          <a:bodyPr/>
          <a:lstStyle/>
          <a:p>
            <a:fld id="{4ADE4E09-0C6A-498C-860B-86A5777787F9}" type="slidenum">
              <a:rPr lang="en-US" smtClean="0"/>
              <a:t>8</a:t>
            </a:fld>
            <a:endParaRPr lang="en-US"/>
          </a:p>
        </p:txBody>
      </p:sp>
    </p:spTree>
    <p:extLst>
      <p:ext uri="{BB962C8B-B14F-4D97-AF65-F5344CB8AC3E}">
        <p14:creationId xmlns:p14="http://schemas.microsoft.com/office/powerpoint/2010/main" val="3693627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8/3/2019 Updated slide – changed NDOR to NDOT.  </a:t>
            </a:r>
          </a:p>
          <a:p>
            <a:endParaRPr lang="en-US" dirty="0"/>
          </a:p>
          <a:p>
            <a:r>
              <a:rPr lang="en-US" strike="sngStrike" dirty="0"/>
              <a:t>NDOR</a:t>
            </a:r>
            <a:r>
              <a:rPr lang="en-US" dirty="0"/>
              <a:t> </a:t>
            </a:r>
            <a:r>
              <a:rPr lang="en-US" i="1" dirty="0"/>
              <a:t>The </a:t>
            </a:r>
            <a:r>
              <a:rPr lang="en-US" i="1" dirty="0" err="1"/>
              <a:t>Nebr</a:t>
            </a:r>
            <a:r>
              <a:rPr lang="en-US" i="1" dirty="0"/>
              <a:t> DOT </a:t>
            </a:r>
            <a:r>
              <a:rPr lang="en-US" dirty="0"/>
              <a:t> provides bridge inspection policies and procedures, a quality assurance and quality control program, maintains the bridge inventory database, and provides reports on bridges.    </a:t>
            </a:r>
          </a:p>
        </p:txBody>
      </p:sp>
      <p:sp>
        <p:nvSpPr>
          <p:cNvPr id="4" name="Slide Number Placeholder 3"/>
          <p:cNvSpPr>
            <a:spLocks noGrp="1"/>
          </p:cNvSpPr>
          <p:nvPr>
            <p:ph type="sldNum" sz="quarter" idx="10"/>
          </p:nvPr>
        </p:nvSpPr>
        <p:spPr/>
        <p:txBody>
          <a:bodyPr/>
          <a:lstStyle/>
          <a:p>
            <a:fld id="{4ADE4E09-0C6A-498C-860B-86A5777787F9}" type="slidenum">
              <a:rPr lang="en-US" smtClean="0"/>
              <a:t>9</a:t>
            </a:fld>
            <a:endParaRPr lang="en-US"/>
          </a:p>
        </p:txBody>
      </p:sp>
    </p:spTree>
    <p:extLst>
      <p:ext uri="{BB962C8B-B14F-4D97-AF65-F5344CB8AC3E}">
        <p14:creationId xmlns:p14="http://schemas.microsoft.com/office/powerpoint/2010/main" val="1500166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133350" y="-176213"/>
            <a:ext cx="9472613" cy="7229476"/>
          </a:xfrm>
          <a:prstGeom prst="rect">
            <a:avLst/>
          </a:prstGeom>
          <a:solidFill>
            <a:srgbClr val="BA0C2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334963" y="323850"/>
            <a:ext cx="9929813" cy="1235075"/>
          </a:xfrm>
          <a:prstGeom prst="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userDrawn="1"/>
        </p:nvSpPr>
        <p:spPr>
          <a:xfrm>
            <a:off x="-334963" y="5638800"/>
            <a:ext cx="9929813" cy="1235075"/>
          </a:xfrm>
          <a:prstGeom prst="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10" descr="FHWA_horizontal_2013.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9113" y="5900738"/>
            <a:ext cx="18240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NDORorng.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0221" y="5900738"/>
            <a:ext cx="14668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LTAP_N.ai"/>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3700" y="-684156"/>
            <a:ext cx="3263900" cy="2552700"/>
          </a:xfrm>
          <a:prstGeom prst="rect">
            <a:avLst/>
          </a:prstGeom>
        </p:spPr>
      </p:pic>
    </p:spTree>
    <p:extLst>
      <p:ext uri="{BB962C8B-B14F-4D97-AF65-F5344CB8AC3E}">
        <p14:creationId xmlns:p14="http://schemas.microsoft.com/office/powerpoint/2010/main" val="1601122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89AB26-7F2E-874F-B54D-76EBE3E6A02F}" type="datetimeFigureOut">
              <a:rPr lang="en-US"/>
              <a:pPr>
                <a:defRPr/>
              </a:pPr>
              <a:t>8/10/2019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CF0454-63A7-374C-B905-4FE03A2FFD12}" type="slidenum">
              <a:rPr lang="en-US"/>
              <a:pPr>
                <a:defRPr/>
              </a:pPr>
              <a:t>‹#›</a:t>
            </a:fld>
            <a:endParaRPr lang="en-US"/>
          </a:p>
        </p:txBody>
      </p:sp>
    </p:spTree>
    <p:extLst>
      <p:ext uri="{BB962C8B-B14F-4D97-AF65-F5344CB8AC3E}">
        <p14:creationId xmlns:p14="http://schemas.microsoft.com/office/powerpoint/2010/main" val="642503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DE8A83-9C95-0346-8FDC-F486E3B74140}" type="datetimeFigureOut">
              <a:rPr lang="en-US"/>
              <a:pPr>
                <a:defRPr/>
              </a:pPr>
              <a:t>8/10/2019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2B97EE-07C2-524A-89CA-BE12AB0692F5}" type="slidenum">
              <a:rPr lang="en-US"/>
              <a:pPr>
                <a:defRPr/>
              </a:pPr>
              <a:t>‹#›</a:t>
            </a:fld>
            <a:endParaRPr lang="en-US"/>
          </a:p>
        </p:txBody>
      </p:sp>
    </p:spTree>
    <p:extLst>
      <p:ext uri="{BB962C8B-B14F-4D97-AF65-F5344CB8AC3E}">
        <p14:creationId xmlns:p14="http://schemas.microsoft.com/office/powerpoint/2010/main" val="1998089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103D9B-04B9-4DD2-895C-B93C40FACBF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1053305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103D9B-04B9-4DD2-895C-B93C40FACBF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4173288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103D9B-04B9-4DD2-895C-B93C40FACBF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2338059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103D9B-04B9-4DD2-895C-B93C40FACBF2}" type="datetimeFigureOut">
              <a:rPr lang="en-US" smtClean="0"/>
              <a:t>8/10/2019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2361867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103D9B-04B9-4DD2-895C-B93C40FACBF2}" type="datetimeFigureOut">
              <a:rPr lang="en-US" smtClean="0"/>
              <a:t>8/10/2019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3758749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103D9B-04B9-4DD2-895C-B93C40FACBF2}" type="datetimeFigureOut">
              <a:rPr lang="en-US" smtClean="0"/>
              <a:t>8/10/2019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1363474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03D9B-04B9-4DD2-895C-B93C40FACBF2}" type="datetimeFigureOut">
              <a:rPr lang="en-US" smtClean="0"/>
              <a:t>8/10/2019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764255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7103D9B-04B9-4DD2-895C-B93C40FACBF2}" type="datetimeFigureOut">
              <a:rPr lang="en-US" smtClean="0"/>
              <a:t>8/10/2019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379148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6D64F84-7811-9C4F-BE61-4E98FBEAB6BF}" type="datetimeFigureOut">
              <a:rPr lang="en-US"/>
              <a:pPr>
                <a:defRPr/>
              </a:pPr>
              <a:t>8/10/2019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59C78A-94DC-BE40-AE37-7344B79256B1}" type="slidenum">
              <a:rPr lang="en-US"/>
              <a:pPr>
                <a:defRPr/>
              </a:pPr>
              <a:t>‹#›</a:t>
            </a:fld>
            <a:endParaRPr lang="en-US"/>
          </a:p>
        </p:txBody>
      </p:sp>
    </p:spTree>
    <p:extLst>
      <p:ext uri="{BB962C8B-B14F-4D97-AF65-F5344CB8AC3E}">
        <p14:creationId xmlns:p14="http://schemas.microsoft.com/office/powerpoint/2010/main" val="1185839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7103D9B-04B9-4DD2-895C-B93C40FACBF2}" type="datetimeFigureOut">
              <a:rPr lang="en-US" smtClean="0"/>
              <a:t>8/10/2019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3989283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103D9B-04B9-4DD2-895C-B93C40FACBF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3565060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103D9B-04B9-4DD2-895C-B93C40FACBF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8CD1F1-92D9-4EF6-A324-E724D62AD0CD}" type="slidenum">
              <a:rPr lang="en-US" smtClean="0"/>
              <a:t>‹#›</a:t>
            </a:fld>
            <a:endParaRPr lang="en-US"/>
          </a:p>
        </p:txBody>
      </p:sp>
    </p:spTree>
    <p:extLst>
      <p:ext uri="{BB962C8B-B14F-4D97-AF65-F5344CB8AC3E}">
        <p14:creationId xmlns:p14="http://schemas.microsoft.com/office/powerpoint/2010/main" val="269708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07137" y="4406900"/>
            <a:ext cx="6987575"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1507137" y="2906713"/>
            <a:ext cx="698757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6E7D961-E76D-3D44-AB8D-B6027931853F}" type="datetimeFigureOut">
              <a:rPr lang="en-US"/>
              <a:pPr>
                <a:defRPr/>
              </a:pPr>
              <a:t>8/10/2019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C8ADC3-4618-3C47-ACC9-584AA51EEE8A}" type="slidenum">
              <a:rPr lang="en-US"/>
              <a:pPr>
                <a:defRPr/>
              </a:pPr>
              <a:t>‹#›</a:t>
            </a:fld>
            <a:endParaRPr lang="en-US"/>
          </a:p>
        </p:txBody>
      </p:sp>
    </p:spTree>
    <p:extLst>
      <p:ext uri="{BB962C8B-B14F-4D97-AF65-F5344CB8AC3E}">
        <p14:creationId xmlns:p14="http://schemas.microsoft.com/office/powerpoint/2010/main" val="1630726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07138" y="2121427"/>
            <a:ext cx="3558519" cy="40047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58711" y="2121427"/>
            <a:ext cx="3558519" cy="40047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48941CD-D77B-5845-9CB5-5E3AF5C02B5F}" type="datetimeFigureOut">
              <a:rPr lang="en-US"/>
              <a:pPr>
                <a:defRPr/>
              </a:pPr>
              <a:t>8/10/2019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2C80AB-5AE1-1348-973F-F0F15463023E}" type="slidenum">
              <a:rPr lang="en-US"/>
              <a:pPr>
                <a:defRPr/>
              </a:pPr>
              <a:t>‹#›</a:t>
            </a:fld>
            <a:endParaRPr lang="en-US"/>
          </a:p>
        </p:txBody>
      </p:sp>
    </p:spTree>
    <p:extLst>
      <p:ext uri="{BB962C8B-B14F-4D97-AF65-F5344CB8AC3E}">
        <p14:creationId xmlns:p14="http://schemas.microsoft.com/office/powerpoint/2010/main" val="87896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07138" y="2174875"/>
            <a:ext cx="3558519" cy="4210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07138" y="2721567"/>
            <a:ext cx="3558519" cy="34045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58711" y="2174875"/>
            <a:ext cx="3558519" cy="4210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58711" y="2721567"/>
            <a:ext cx="3558519" cy="34045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B7979380-59F9-4542-A41B-4029C543CE81}" type="datetimeFigureOut">
              <a:rPr lang="en-US"/>
              <a:pPr>
                <a:defRPr/>
              </a:pPr>
              <a:t>8/10/2019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EFF6876-A81D-D147-9D79-EA25EF0B378F}" type="slidenum">
              <a:rPr lang="en-US"/>
              <a:pPr>
                <a:defRPr/>
              </a:pPr>
              <a:t>‹#›</a:t>
            </a:fld>
            <a:endParaRPr lang="en-US"/>
          </a:p>
        </p:txBody>
      </p:sp>
    </p:spTree>
    <p:extLst>
      <p:ext uri="{BB962C8B-B14F-4D97-AF65-F5344CB8AC3E}">
        <p14:creationId xmlns:p14="http://schemas.microsoft.com/office/powerpoint/2010/main" val="62017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AC5DF07-BD88-F641-A198-4DEC08393F70}" type="datetimeFigureOut">
              <a:rPr lang="en-US"/>
              <a:pPr>
                <a:defRPr/>
              </a:pPr>
              <a:t>8/10/2019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F77D12-5F9B-0E48-BFEA-A73386C605D3}" type="slidenum">
              <a:rPr lang="en-US"/>
              <a:pPr>
                <a:defRPr/>
              </a:pPr>
              <a:t>‹#›</a:t>
            </a:fld>
            <a:endParaRPr lang="en-US"/>
          </a:p>
        </p:txBody>
      </p:sp>
    </p:spTree>
    <p:extLst>
      <p:ext uri="{BB962C8B-B14F-4D97-AF65-F5344CB8AC3E}">
        <p14:creationId xmlns:p14="http://schemas.microsoft.com/office/powerpoint/2010/main" val="4042287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A42DB6D-CE82-9645-AC80-D74EAECE3B25}" type="datetimeFigureOut">
              <a:rPr lang="en-US"/>
              <a:pPr>
                <a:defRPr/>
              </a:pPr>
              <a:t>8/10/2019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F8AECB8-3BB5-B544-870C-076D2AFD58B0}" type="slidenum">
              <a:rPr lang="en-US"/>
              <a:pPr>
                <a:defRPr/>
              </a:pPr>
              <a:t>‹#›</a:t>
            </a:fld>
            <a:endParaRPr lang="en-US"/>
          </a:p>
        </p:txBody>
      </p:sp>
    </p:spTree>
    <p:extLst>
      <p:ext uri="{BB962C8B-B14F-4D97-AF65-F5344CB8AC3E}">
        <p14:creationId xmlns:p14="http://schemas.microsoft.com/office/powerpoint/2010/main" val="212353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7C85FEE-EF1D-8443-9E7F-F77EBBFA1279}" type="datetimeFigureOut">
              <a:rPr lang="en-US"/>
              <a:pPr>
                <a:defRPr/>
              </a:pPr>
              <a:t>8/10/2019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37A571-7DFC-A740-AA1B-0EC7A5D5DBAD}" type="slidenum">
              <a:rPr lang="en-US"/>
              <a:pPr>
                <a:defRPr/>
              </a:pPr>
              <a:t>‹#›</a:t>
            </a:fld>
            <a:endParaRPr lang="en-US"/>
          </a:p>
        </p:txBody>
      </p:sp>
    </p:spTree>
    <p:extLst>
      <p:ext uri="{BB962C8B-B14F-4D97-AF65-F5344CB8AC3E}">
        <p14:creationId xmlns:p14="http://schemas.microsoft.com/office/powerpoint/2010/main" val="121820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3B5B229-A1DD-A64B-BEC3-5A30D582C2DE}" type="datetimeFigureOut">
              <a:rPr lang="en-US"/>
              <a:pPr>
                <a:defRPr/>
              </a:pPr>
              <a:t>8/10/2019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60EE2D-CD9E-D541-A296-0930AA577B41}" type="slidenum">
              <a:rPr lang="en-US"/>
              <a:pPr>
                <a:defRPr/>
              </a:pPr>
              <a:t>‹#›</a:t>
            </a:fld>
            <a:endParaRPr lang="en-US"/>
          </a:p>
        </p:txBody>
      </p:sp>
    </p:spTree>
    <p:extLst>
      <p:ext uri="{BB962C8B-B14F-4D97-AF65-F5344CB8AC3E}">
        <p14:creationId xmlns:p14="http://schemas.microsoft.com/office/powerpoint/2010/main" val="1375007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PPT_Background.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900" y="0"/>
            <a:ext cx="8947948" cy="6858000"/>
          </a:xfrm>
          <a:prstGeom prst="rect">
            <a:avLst/>
          </a:prstGeom>
        </p:spPr>
      </p:pic>
      <p:sp>
        <p:nvSpPr>
          <p:cNvPr id="1026" name="Title Placeholder 1"/>
          <p:cNvSpPr>
            <a:spLocks noGrp="1"/>
          </p:cNvSpPr>
          <p:nvPr>
            <p:ph type="title"/>
          </p:nvPr>
        </p:nvSpPr>
        <p:spPr bwMode="auto">
          <a:xfrm>
            <a:off x="1507138" y="846138"/>
            <a:ext cx="741009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507138" y="2121427"/>
            <a:ext cx="7410094" cy="400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7138" y="6356350"/>
            <a:ext cx="1869966"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ED1DDC63-506D-D347-AB05-1AAC0AD11DCE}" type="datetimeFigureOut">
              <a:rPr lang="en-US"/>
              <a:pPr>
                <a:defRPr/>
              </a:pPr>
              <a:t>8/10/2019</a:t>
            </a:fld>
            <a:endParaRPr lang="en-US" dirty="0"/>
          </a:p>
        </p:txBody>
      </p:sp>
      <p:sp>
        <p:nvSpPr>
          <p:cNvPr id="5" name="Footer Placeholder 4"/>
          <p:cNvSpPr>
            <a:spLocks noGrp="1"/>
          </p:cNvSpPr>
          <p:nvPr>
            <p:ph type="ftr" sz="quarter" idx="3"/>
          </p:nvPr>
        </p:nvSpPr>
        <p:spPr>
          <a:xfrm>
            <a:off x="3502700" y="6356350"/>
            <a:ext cx="3656204"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7284498" y="6356350"/>
            <a:ext cx="1632733"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83CA13B8-8BB9-F54C-AE28-18333D72D1F7}" type="slidenum">
              <a:rPr lang="en-US"/>
              <a:pPr>
                <a:defRPr/>
              </a:pPr>
              <a:t>‹#›</a:t>
            </a:fld>
            <a:endParaRPr lang="en-US" dirty="0"/>
          </a:p>
        </p:txBody>
      </p:sp>
    </p:spTree>
    <p:extLst>
      <p:ext uri="{BB962C8B-B14F-4D97-AF65-F5344CB8AC3E}">
        <p14:creationId xmlns:p14="http://schemas.microsoft.com/office/powerpoint/2010/main" val="21632067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03D9B-04B9-4DD2-895C-B93C40FACBF2}" type="datetimeFigureOut">
              <a:rPr lang="en-US" smtClean="0"/>
              <a:t>8/10/2019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CD1F1-92D9-4EF6-A324-E724D62AD0CD}" type="slidenum">
              <a:rPr lang="en-US" smtClean="0"/>
              <a:t>‹#›</a:t>
            </a:fld>
            <a:endParaRPr lang="en-US"/>
          </a:p>
        </p:txBody>
      </p:sp>
    </p:spTree>
    <p:extLst>
      <p:ext uri="{BB962C8B-B14F-4D97-AF65-F5344CB8AC3E}">
        <p14:creationId xmlns:p14="http://schemas.microsoft.com/office/powerpoint/2010/main" val="41834946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https://dot.nebraska.gov/business-center/bridge/inspection/"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nicet.or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www.abet.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abet.or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dot.nebraska.gov/media/11212/ndot-bip-manual.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s://www.fhwa.dot.gov/bridge/nbi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uwa4y5dRBro" TargetMode="External"/><Relationship Id="rId3" Type="http://schemas.openxmlformats.org/officeDocument/2006/relationships/slideLayout" Target="../slideLayouts/slideLayout7.xml"/><Relationship Id="rId7" Type="http://schemas.openxmlformats.org/officeDocument/2006/relationships/hyperlink" Target="https://www.fhwa.dot.gov/federal-aidessentials/catmod.cfm?id=87"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9144000" cy="2387600"/>
          </a:xfrm>
        </p:spPr>
        <p:txBody>
          <a:bodyPr>
            <a:normAutofit/>
          </a:bodyPr>
          <a:lstStyle/>
          <a:p>
            <a:r>
              <a:rPr lang="en-US" dirty="0"/>
              <a:t>Managing Nebraska’s </a:t>
            </a:r>
            <a:br>
              <a:rPr lang="en-US" dirty="0"/>
            </a:br>
            <a:r>
              <a:rPr lang="en-US" dirty="0"/>
              <a:t>Public Roads and Streets</a:t>
            </a:r>
          </a:p>
        </p:txBody>
      </p:sp>
      <p:sp>
        <p:nvSpPr>
          <p:cNvPr id="3" name="Subtitle 2"/>
          <p:cNvSpPr>
            <a:spLocks noGrp="1"/>
          </p:cNvSpPr>
          <p:nvPr>
            <p:ph type="subTitle" idx="1"/>
          </p:nvPr>
        </p:nvSpPr>
        <p:spPr>
          <a:xfrm>
            <a:off x="2227216" y="3574473"/>
            <a:ext cx="4755118" cy="1278085"/>
          </a:xfrm>
        </p:spPr>
        <p:txBody>
          <a:bodyPr>
            <a:normAutofit/>
          </a:bodyPr>
          <a:lstStyle/>
          <a:p>
            <a:r>
              <a:rPr lang="en-US" dirty="0"/>
              <a:t>Bridge Inspection and the NBIS</a:t>
            </a:r>
          </a:p>
          <a:p>
            <a:endParaRPr lang="en-US" sz="600" dirty="0"/>
          </a:p>
          <a:p>
            <a:r>
              <a:rPr lang="en-US" dirty="0"/>
              <a:t>23 CFR 650-C</a:t>
            </a:r>
          </a:p>
        </p:txBody>
      </p:sp>
      <p:pic>
        <p:nvPicPr>
          <p:cNvPr id="4" name="Picture 3" descr="1 &amp; 6 year plan logoCS1-2.emf"/>
          <p:cNvPicPr>
            <a:picLocks noChangeAspect="1"/>
          </p:cNvPicPr>
          <p:nvPr/>
        </p:nvPicPr>
        <p:blipFill>
          <a:blip r:embed="rId3" cstate="print"/>
          <a:stretch>
            <a:fillRect/>
          </a:stretch>
        </p:blipFill>
        <p:spPr>
          <a:xfrm>
            <a:off x="3565538" y="5023006"/>
            <a:ext cx="2305464" cy="1226088"/>
          </a:xfrm>
          <a:prstGeom prst="rect">
            <a:avLst/>
          </a:prstGeom>
        </p:spPr>
      </p:pic>
      <p:pic>
        <p:nvPicPr>
          <p:cNvPr id="6" name="Picture 5" descr="Nv_m_Extension__4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581" y="5202557"/>
            <a:ext cx="3266500" cy="1306600"/>
          </a:xfrm>
          <a:prstGeom prst="rect">
            <a:avLst/>
          </a:prstGeom>
        </p:spPr>
      </p:pic>
      <p:sp>
        <p:nvSpPr>
          <p:cNvPr id="7"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4213760" y="6419542"/>
            <a:ext cx="12691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8</a:t>
            </a:r>
            <a:r>
              <a:rPr kumimoji="0" lang="en-US" sz="1800" b="0" i="0" u="none" strike="noStrike" kern="1200" cap="none" spc="0" normalizeH="0" baseline="0" noProof="0" dirty="0">
                <a:ln>
                  <a:noFill/>
                </a:ln>
                <a:solidFill>
                  <a:prstClr val="black"/>
                </a:solidFill>
                <a:effectLst/>
                <a:uLnTx/>
                <a:uFillTx/>
                <a:latin typeface="Calibri"/>
                <a:ea typeface="+mn-ea"/>
                <a:cs typeface="+mn-cs"/>
              </a:rPr>
              <a:t>/10/2019</a:t>
            </a:r>
          </a:p>
        </p:txBody>
      </p:sp>
      <p:pic>
        <p:nvPicPr>
          <p:cNvPr id="9" name="Picture 8"/>
          <p:cNvPicPr>
            <a:picLocks noChangeAspect="1"/>
          </p:cNvPicPr>
          <p:nvPr/>
        </p:nvPicPr>
        <p:blipFill>
          <a:blip r:embed="rId5"/>
          <a:stretch>
            <a:fillRect/>
          </a:stretch>
        </p:blipFill>
        <p:spPr>
          <a:xfrm>
            <a:off x="1803281" y="10530"/>
            <a:ext cx="2722715" cy="1574904"/>
          </a:xfrm>
          <a:prstGeom prst="rect">
            <a:avLst/>
          </a:prstGeom>
        </p:spPr>
      </p:pic>
      <p:pic>
        <p:nvPicPr>
          <p:cNvPr id="10" name="Picture 9"/>
          <p:cNvPicPr>
            <a:picLocks noChangeAspect="1"/>
          </p:cNvPicPr>
          <p:nvPr/>
        </p:nvPicPr>
        <p:blipFill>
          <a:blip r:embed="rId6"/>
          <a:stretch>
            <a:fillRect/>
          </a:stretch>
        </p:blipFill>
        <p:spPr>
          <a:xfrm>
            <a:off x="4805706" y="10530"/>
            <a:ext cx="2867751" cy="1568390"/>
          </a:xfrm>
          <a:prstGeom prst="rect">
            <a:avLst/>
          </a:prstGeom>
        </p:spPr>
      </p:pic>
      <p:pic>
        <p:nvPicPr>
          <p:cNvPr id="11" name="Picture 10"/>
          <p:cNvPicPr>
            <a:picLocks noChangeAspect="1"/>
          </p:cNvPicPr>
          <p:nvPr/>
        </p:nvPicPr>
        <p:blipFill>
          <a:blip r:embed="rId7"/>
          <a:stretch>
            <a:fillRect/>
          </a:stretch>
        </p:blipFill>
        <p:spPr>
          <a:xfrm>
            <a:off x="0" y="-19420"/>
            <a:ext cx="1226622" cy="1977843"/>
          </a:xfrm>
          <a:prstGeom prst="rect">
            <a:avLst/>
          </a:prstGeom>
        </p:spPr>
      </p:pic>
      <p:pic>
        <p:nvPicPr>
          <p:cNvPr id="13" name="Picture 12"/>
          <p:cNvPicPr>
            <a:picLocks noChangeAspect="1"/>
          </p:cNvPicPr>
          <p:nvPr/>
        </p:nvPicPr>
        <p:blipFill>
          <a:blip r:embed="rId8"/>
          <a:stretch>
            <a:fillRect/>
          </a:stretch>
        </p:blipFill>
        <p:spPr>
          <a:xfrm>
            <a:off x="7873068" y="-7481"/>
            <a:ext cx="1253844" cy="1965903"/>
          </a:xfrm>
          <a:prstGeom prst="rect">
            <a:avLst/>
          </a:prstGeom>
        </p:spPr>
      </p:pic>
      <p:sp>
        <p:nvSpPr>
          <p:cNvPr id="15" name="TextBox 14"/>
          <p:cNvSpPr txBox="1"/>
          <p:nvPr/>
        </p:nvSpPr>
        <p:spPr>
          <a:xfrm>
            <a:off x="179760" y="6419542"/>
            <a:ext cx="19756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F</a:t>
            </a:r>
          </a:p>
        </p:txBody>
      </p:sp>
      <p:sp>
        <p:nvSpPr>
          <p:cNvPr id="20" name="TextBox 19"/>
          <p:cNvSpPr txBox="1"/>
          <p:nvPr/>
        </p:nvSpPr>
        <p:spPr>
          <a:xfrm>
            <a:off x="106004" y="6134804"/>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Boards - Liaison Services Section</a:t>
            </a:r>
          </a:p>
        </p:txBody>
      </p:sp>
      <p:pic>
        <p:nvPicPr>
          <p:cNvPr id="22" name="Picture 21"/>
          <p:cNvPicPr>
            <a:picLocks noChangeAspect="1"/>
          </p:cNvPicPr>
          <p:nvPr/>
        </p:nvPicPr>
        <p:blipFill>
          <a:blip r:embed="rId9"/>
          <a:stretch>
            <a:fillRect/>
          </a:stretch>
        </p:blipFill>
        <p:spPr>
          <a:xfrm>
            <a:off x="6800900" y="3397769"/>
            <a:ext cx="2096058" cy="1610743"/>
          </a:xfrm>
          <a:prstGeom prst="rect">
            <a:avLst/>
          </a:prstGeom>
        </p:spPr>
      </p:pic>
      <p:pic>
        <p:nvPicPr>
          <p:cNvPr id="24" name="Picture 23"/>
          <p:cNvPicPr>
            <a:picLocks noChangeAspect="1"/>
          </p:cNvPicPr>
          <p:nvPr/>
        </p:nvPicPr>
        <p:blipFill>
          <a:blip r:embed="rId10"/>
          <a:stretch>
            <a:fillRect/>
          </a:stretch>
        </p:blipFill>
        <p:spPr>
          <a:xfrm>
            <a:off x="106004" y="3347867"/>
            <a:ext cx="2011502" cy="1610743"/>
          </a:xfrm>
          <a:prstGeom prst="rect">
            <a:avLst/>
          </a:prstGeom>
        </p:spPr>
      </p:pic>
      <p:pic>
        <p:nvPicPr>
          <p:cNvPr id="25" name="Picture 24">
            <a:extLst>
              <a:ext uri="{FF2B5EF4-FFF2-40B4-BE49-F238E27FC236}">
                <a16:creationId xmlns:a16="http://schemas.microsoft.com/office/drawing/2014/main" id="{365A480F-E8A9-4573-A276-43A25158A7FA}"/>
              </a:ext>
            </a:extLst>
          </p:cNvPr>
          <p:cNvPicPr>
            <a:picLocks noChangeAspect="1"/>
          </p:cNvPicPr>
          <p:nvPr/>
        </p:nvPicPr>
        <p:blipFill>
          <a:blip r:embed="rId11"/>
          <a:stretch>
            <a:fillRect/>
          </a:stretch>
        </p:blipFill>
        <p:spPr>
          <a:xfrm>
            <a:off x="179760" y="5061503"/>
            <a:ext cx="2578385" cy="1027452"/>
          </a:xfrm>
          <a:prstGeom prst="rect">
            <a:avLst/>
          </a:prstGeom>
        </p:spPr>
      </p:pic>
    </p:spTree>
    <p:extLst>
      <p:ext uri="{BB962C8B-B14F-4D97-AF65-F5344CB8AC3E}">
        <p14:creationId xmlns:p14="http://schemas.microsoft.com/office/powerpoint/2010/main" val="401505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rot="16200000">
            <a:off x="-2355116" y="3404180"/>
            <a:ext cx="608059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Inventory Standards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0" y="6326129"/>
            <a:ext cx="9144000" cy="400110"/>
          </a:xfrm>
          <a:prstGeom prst="rect">
            <a:avLst/>
          </a:prstGeom>
          <a:noFill/>
        </p:spPr>
        <p:txBody>
          <a:bodyPr wrap="square" rtlCol="0">
            <a:spAutoFit/>
          </a:bodyPr>
          <a:lstStyle/>
          <a:p>
            <a:pPr algn="ctr"/>
            <a:r>
              <a:rPr lang="en-US" sz="2000" dirty="0">
                <a:hlinkClick r:id="rId3"/>
              </a:rPr>
              <a:t>https://dot.nebraska.gov/business-center/bridge/inspection/</a:t>
            </a:r>
            <a:endParaRPr lang="en-US" sz="2000" dirty="0"/>
          </a:p>
        </p:txBody>
      </p:sp>
      <p:pic>
        <p:nvPicPr>
          <p:cNvPr id="4" name="Picture 3"/>
          <p:cNvPicPr>
            <a:picLocks noChangeAspect="1"/>
          </p:cNvPicPr>
          <p:nvPr/>
        </p:nvPicPr>
        <p:blipFill>
          <a:blip r:embed="rId4"/>
          <a:stretch>
            <a:fillRect/>
          </a:stretch>
        </p:blipFill>
        <p:spPr>
          <a:xfrm>
            <a:off x="1244448" y="79373"/>
            <a:ext cx="7105650" cy="6076326"/>
          </a:xfrm>
          <a:prstGeom prst="rect">
            <a:avLst/>
          </a:prstGeom>
        </p:spPr>
      </p:pic>
      <p:pic>
        <p:nvPicPr>
          <p:cNvPr id="5" name="Picture 4">
            <a:extLst>
              <a:ext uri="{FF2B5EF4-FFF2-40B4-BE49-F238E27FC236}">
                <a16:creationId xmlns:a16="http://schemas.microsoft.com/office/drawing/2014/main" id="{B8A5CE13-66C5-423E-AA71-F9973298D1C2}"/>
              </a:ext>
            </a:extLst>
          </p:cNvPr>
          <p:cNvPicPr>
            <a:picLocks noChangeAspect="1"/>
          </p:cNvPicPr>
          <p:nvPr/>
        </p:nvPicPr>
        <p:blipFill>
          <a:blip r:embed="rId5"/>
          <a:stretch>
            <a:fillRect/>
          </a:stretch>
        </p:blipFill>
        <p:spPr>
          <a:xfrm>
            <a:off x="408181" y="1352282"/>
            <a:ext cx="3410005" cy="4969084"/>
          </a:xfrm>
          <a:prstGeom prst="rect">
            <a:avLst/>
          </a:prstGeom>
        </p:spPr>
      </p:pic>
    </p:spTree>
    <p:extLst>
      <p:ext uri="{BB962C8B-B14F-4D97-AF65-F5344CB8AC3E}">
        <p14:creationId xmlns:p14="http://schemas.microsoft.com/office/powerpoint/2010/main" val="310031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650.309 Personnel Qualifications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1649314" y="1477911"/>
            <a:ext cx="6905625" cy="3481541"/>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a:t>Program Manager</a:t>
            </a:r>
          </a:p>
          <a:p>
            <a:pPr lvl="1"/>
            <a:r>
              <a:rPr lang="en-US" dirty="0"/>
              <a:t>In charge of a unit that performs bridge inspections, reporting, bridge load rating and inventory</a:t>
            </a:r>
          </a:p>
          <a:p>
            <a:pPr marL="514350" indent="-514350">
              <a:buFont typeface="+mj-lt"/>
              <a:buAutoNum type="arabicPeriod"/>
            </a:pPr>
            <a:r>
              <a:rPr lang="en-US" dirty="0"/>
              <a:t>Team Leader</a:t>
            </a:r>
          </a:p>
          <a:p>
            <a:pPr lvl="1"/>
            <a:r>
              <a:rPr lang="en-US" dirty="0"/>
              <a:t>In charge of the bridge inspection team</a:t>
            </a:r>
          </a:p>
        </p:txBody>
      </p:sp>
      <p:sp>
        <p:nvSpPr>
          <p:cNvPr id="9" name="TextBox 8"/>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pic>
        <p:nvPicPr>
          <p:cNvPr id="2" name="Picture 1"/>
          <p:cNvPicPr>
            <a:picLocks noChangeAspect="1"/>
          </p:cNvPicPr>
          <p:nvPr/>
        </p:nvPicPr>
        <p:blipFill>
          <a:blip r:embed="rId3"/>
          <a:stretch>
            <a:fillRect/>
          </a:stretch>
        </p:blipFill>
        <p:spPr>
          <a:xfrm>
            <a:off x="3660775" y="4499896"/>
            <a:ext cx="2779102" cy="2182147"/>
          </a:xfrm>
          <a:prstGeom prst="rect">
            <a:avLst/>
          </a:prstGeom>
        </p:spPr>
      </p:pic>
    </p:spTree>
    <p:extLst>
      <p:ext uri="{BB962C8B-B14F-4D97-AF65-F5344CB8AC3E}">
        <p14:creationId xmlns:p14="http://schemas.microsoft.com/office/powerpoint/2010/main" val="68724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4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400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860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101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112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650.309 Personnel Qualifications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ontent Placeholder 2"/>
          <p:cNvSpPr txBox="1">
            <a:spLocks/>
          </p:cNvSpPr>
          <p:nvPr/>
        </p:nvSpPr>
        <p:spPr>
          <a:xfrm>
            <a:off x="1257300" y="1802379"/>
            <a:ext cx="7886700" cy="435133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a:t>Program Manager Qualifications</a:t>
            </a:r>
          </a:p>
          <a:p>
            <a:pPr lvl="1"/>
            <a:r>
              <a:rPr lang="en-US" dirty="0"/>
              <a:t>Registered professional engineer</a:t>
            </a:r>
          </a:p>
          <a:p>
            <a:pPr lvl="1"/>
            <a:r>
              <a:rPr lang="en-US" dirty="0"/>
              <a:t>10 years bridge inspection experience</a:t>
            </a:r>
          </a:p>
          <a:p>
            <a:pPr marL="0" indent="0" algn="ctr">
              <a:buNone/>
            </a:pPr>
            <a:r>
              <a:rPr lang="en-US" dirty="0"/>
              <a:t>AND</a:t>
            </a:r>
          </a:p>
          <a:p>
            <a:pPr lvl="1"/>
            <a:r>
              <a:rPr lang="en-US" dirty="0"/>
              <a:t>Successfully completed FHWA approved comprehensive training course (2 week course)</a:t>
            </a:r>
          </a:p>
        </p:txBody>
      </p:sp>
      <p:sp>
        <p:nvSpPr>
          <p:cNvPr id="9" name="TextBox 8"/>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12555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8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350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600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880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960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650.309 Personnel Qualifications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1257300" y="1435406"/>
            <a:ext cx="7886700" cy="490824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2"/>
            </a:pPr>
            <a:r>
              <a:rPr lang="en-US" dirty="0"/>
              <a:t>Team Leader Qualifications</a:t>
            </a:r>
          </a:p>
          <a:p>
            <a:pPr marL="971550" lvl="1" indent="-514350">
              <a:buFont typeface="+mj-lt"/>
              <a:buAutoNum type="alphaLcParenR"/>
            </a:pPr>
            <a:r>
              <a:rPr lang="en-US" dirty="0"/>
              <a:t>Same as Program Manager, </a:t>
            </a:r>
            <a:r>
              <a:rPr lang="en-US" b="1" dirty="0"/>
              <a:t>OR</a:t>
            </a:r>
          </a:p>
          <a:p>
            <a:pPr marL="971550" lvl="1" indent="-514350">
              <a:buFont typeface="+mj-lt"/>
              <a:buAutoNum type="alphaLcParenR"/>
            </a:pPr>
            <a:r>
              <a:rPr lang="en-US" dirty="0"/>
              <a:t>Five years bridge inspection experience*, </a:t>
            </a:r>
            <a:r>
              <a:rPr lang="en-US" b="1" dirty="0"/>
              <a:t>OR</a:t>
            </a:r>
          </a:p>
          <a:p>
            <a:pPr marL="971550" lvl="1" indent="-514350">
              <a:buFont typeface="+mj-lt"/>
              <a:buAutoNum type="alphaLcParenR"/>
            </a:pPr>
            <a:r>
              <a:rPr lang="en-US" dirty="0"/>
              <a:t>NICET Level III or IV Bridge Safety Inspector*</a:t>
            </a:r>
            <a:endParaRPr lang="en-US" b="1" dirty="0"/>
          </a:p>
          <a:p>
            <a:pPr marL="971550" lvl="1" indent="-514350">
              <a:buFont typeface="+mj-lt"/>
              <a:buAutoNum type="alphaLcParenR"/>
            </a:pPr>
            <a:endParaRPr lang="en-US" dirty="0"/>
          </a:p>
          <a:p>
            <a:pPr marL="971550" lvl="1" indent="-514350">
              <a:buFont typeface="+mj-lt"/>
              <a:buAutoNum type="alphaLcParenR"/>
            </a:pPr>
            <a:endParaRPr lang="en-US" dirty="0"/>
          </a:p>
          <a:p>
            <a:pPr marL="971550" lvl="1" indent="-514350">
              <a:buFont typeface="+mj-lt"/>
              <a:buAutoNum type="alphaLcParenR"/>
            </a:pPr>
            <a:endParaRPr lang="en-US" dirty="0"/>
          </a:p>
          <a:p>
            <a:pPr marL="971550" lvl="1" indent="-514350">
              <a:buFont typeface="+mj-lt"/>
              <a:buAutoNum type="alphaLcParenR"/>
            </a:pPr>
            <a:endParaRPr lang="en-US" dirty="0"/>
          </a:p>
          <a:p>
            <a:pPr marL="971550" lvl="1" indent="-514350">
              <a:buFont typeface="+mj-lt"/>
              <a:buAutoNum type="alphaLcParenR"/>
            </a:pPr>
            <a:endParaRPr lang="en-US" dirty="0"/>
          </a:p>
        </p:txBody>
      </p:sp>
      <p:sp>
        <p:nvSpPr>
          <p:cNvPr id="3" name="TextBox 2"/>
          <p:cNvSpPr txBox="1"/>
          <p:nvPr/>
        </p:nvSpPr>
        <p:spPr>
          <a:xfrm>
            <a:off x="4694257" y="4128894"/>
            <a:ext cx="3076575" cy="461665"/>
          </a:xfrm>
          <a:prstGeom prst="rect">
            <a:avLst/>
          </a:prstGeom>
          <a:noFill/>
        </p:spPr>
        <p:txBody>
          <a:bodyPr wrap="square" rtlCol="0">
            <a:spAutoFit/>
          </a:bodyPr>
          <a:lstStyle/>
          <a:p>
            <a:r>
              <a:rPr lang="en-US" sz="2400" dirty="0">
                <a:hlinkClick r:id="rId3"/>
              </a:rPr>
              <a:t>http://www.nicet.org/</a:t>
            </a:r>
            <a:endParaRPr lang="en-US" sz="2400" dirty="0"/>
          </a:p>
        </p:txBody>
      </p:sp>
      <p:pic>
        <p:nvPicPr>
          <p:cNvPr id="4" name="Picture 3"/>
          <p:cNvPicPr>
            <a:picLocks noChangeAspect="1"/>
          </p:cNvPicPr>
          <p:nvPr/>
        </p:nvPicPr>
        <p:blipFill>
          <a:blip r:embed="rId4"/>
          <a:stretch>
            <a:fillRect/>
          </a:stretch>
        </p:blipFill>
        <p:spPr>
          <a:xfrm>
            <a:off x="3877747" y="3512996"/>
            <a:ext cx="4709597" cy="623439"/>
          </a:xfrm>
          <a:prstGeom prst="rect">
            <a:avLst/>
          </a:prstGeom>
        </p:spPr>
      </p:pic>
      <p:pic>
        <p:nvPicPr>
          <p:cNvPr id="9" name="Picture 8"/>
          <p:cNvPicPr>
            <a:picLocks noChangeAspect="1"/>
          </p:cNvPicPr>
          <p:nvPr/>
        </p:nvPicPr>
        <p:blipFill>
          <a:blip r:embed="rId5"/>
          <a:stretch>
            <a:fillRect/>
          </a:stretch>
        </p:blipFill>
        <p:spPr>
          <a:xfrm>
            <a:off x="2519902" y="3510302"/>
            <a:ext cx="1198374" cy="900112"/>
          </a:xfrm>
          <a:prstGeom prst="rect">
            <a:avLst/>
          </a:prstGeom>
        </p:spPr>
      </p:pic>
      <p:sp>
        <p:nvSpPr>
          <p:cNvPr id="10" name="TextBox 9"/>
          <p:cNvSpPr txBox="1"/>
          <p:nvPr/>
        </p:nvSpPr>
        <p:spPr>
          <a:xfrm>
            <a:off x="1257300" y="4927877"/>
            <a:ext cx="7886700" cy="830997"/>
          </a:xfrm>
          <a:prstGeom prst="rect">
            <a:avLst/>
          </a:prstGeom>
          <a:noFill/>
        </p:spPr>
        <p:txBody>
          <a:bodyPr wrap="square" rtlCol="0">
            <a:spAutoFit/>
          </a:bodyPr>
          <a:lstStyle/>
          <a:p>
            <a:pPr algn="ctr"/>
            <a:r>
              <a:rPr lang="en-US" sz="2400" b="1" dirty="0"/>
              <a:t>* AND</a:t>
            </a:r>
            <a:r>
              <a:rPr lang="en-US" sz="2400" dirty="0"/>
              <a:t> successfully completed FHWA approved comprehensive training course</a:t>
            </a:r>
          </a:p>
        </p:txBody>
      </p:sp>
      <p:sp>
        <p:nvSpPr>
          <p:cNvPr id="11" name="TextBox 10"/>
          <p:cNvSpPr txBox="1"/>
          <p:nvPr/>
        </p:nvSpPr>
        <p:spPr>
          <a:xfrm>
            <a:off x="4225509" y="6051261"/>
            <a:ext cx="1950281" cy="584775"/>
          </a:xfrm>
          <a:prstGeom prst="rect">
            <a:avLst/>
          </a:prstGeom>
          <a:noFill/>
        </p:spPr>
        <p:txBody>
          <a:bodyPr wrap="square" rtlCol="0">
            <a:spAutoFit/>
          </a:bodyPr>
          <a:lstStyle/>
          <a:p>
            <a:r>
              <a:rPr lang="en-US" sz="3200" b="1" dirty="0">
                <a:solidFill>
                  <a:srgbClr val="C00000"/>
                </a:solidFill>
              </a:rPr>
              <a:t>OR </a:t>
            </a:r>
            <a:r>
              <a:rPr lang="en-US" dirty="0">
                <a:solidFill>
                  <a:srgbClr val="C00000"/>
                </a:solidFill>
              </a:rPr>
              <a:t>(continued)</a:t>
            </a:r>
            <a:endParaRPr lang="en-US" sz="3200" dirty="0">
              <a:solidFill>
                <a:srgbClr val="C00000"/>
              </a:solidFill>
            </a:endParaRPr>
          </a:p>
        </p:txBody>
      </p:sp>
      <p:sp>
        <p:nvSpPr>
          <p:cNvPr id="19" name="TextBox 18"/>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87868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6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700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1330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203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306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317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3270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3370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3970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3"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650.309 Personnel Qualifications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1257300" y="1435406"/>
            <a:ext cx="7886700" cy="4384369"/>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2"/>
            </a:pPr>
            <a:r>
              <a:rPr lang="en-US" dirty="0"/>
              <a:t>Team Leader Qualifications</a:t>
            </a:r>
          </a:p>
          <a:p>
            <a:pPr marL="971550" lvl="1" indent="-514350">
              <a:buFont typeface="+mj-lt"/>
              <a:buAutoNum type="alphaLcParenR" startAt="4"/>
            </a:pPr>
            <a:r>
              <a:rPr lang="en-US" dirty="0"/>
              <a:t>Have </a:t>
            </a:r>
            <a:r>
              <a:rPr lang="en-US" b="1" dirty="0"/>
              <a:t>ALL</a:t>
            </a:r>
            <a:r>
              <a:rPr lang="en-US" dirty="0"/>
              <a:t> of the following:</a:t>
            </a:r>
          </a:p>
          <a:p>
            <a:pPr lvl="2"/>
            <a:r>
              <a:rPr lang="en-US" u="sng" dirty="0"/>
              <a:t>Bachelors</a:t>
            </a:r>
            <a:r>
              <a:rPr lang="en-US" dirty="0"/>
              <a:t> Degree in engineering from an Accreditation Board for Engineering and Technology (ABET) accredited university or college and successfully pass the </a:t>
            </a:r>
            <a:r>
              <a:rPr lang="en-US" u="sng" dirty="0"/>
              <a:t>Fundamentals of Engineering Exam</a:t>
            </a:r>
          </a:p>
          <a:p>
            <a:pPr lvl="2"/>
            <a:r>
              <a:rPr lang="en-US" u="sng" dirty="0"/>
              <a:t>Two</a:t>
            </a:r>
            <a:r>
              <a:rPr lang="en-US" dirty="0"/>
              <a:t> years bridge inspection experience, </a:t>
            </a:r>
            <a:r>
              <a:rPr lang="en-US" b="1" dirty="0"/>
              <a:t>AND</a:t>
            </a:r>
            <a:endParaRPr lang="en-US" dirty="0"/>
          </a:p>
          <a:p>
            <a:pPr lvl="2"/>
            <a:r>
              <a:rPr lang="en-US" dirty="0"/>
              <a:t>Successfully completed FHWA approved comprehensive training course</a:t>
            </a:r>
          </a:p>
        </p:txBody>
      </p:sp>
      <p:sp>
        <p:nvSpPr>
          <p:cNvPr id="7" name="TextBox 6"/>
          <p:cNvSpPr txBox="1"/>
          <p:nvPr/>
        </p:nvSpPr>
        <p:spPr>
          <a:xfrm>
            <a:off x="4225509" y="6051261"/>
            <a:ext cx="1950281" cy="584775"/>
          </a:xfrm>
          <a:prstGeom prst="rect">
            <a:avLst/>
          </a:prstGeom>
          <a:noFill/>
        </p:spPr>
        <p:txBody>
          <a:bodyPr wrap="square" rtlCol="0">
            <a:spAutoFit/>
          </a:bodyPr>
          <a:lstStyle/>
          <a:p>
            <a:r>
              <a:rPr lang="en-US" sz="3200" b="1" dirty="0">
                <a:solidFill>
                  <a:srgbClr val="C00000"/>
                </a:solidFill>
              </a:rPr>
              <a:t>OR </a:t>
            </a:r>
            <a:r>
              <a:rPr lang="en-US" dirty="0">
                <a:solidFill>
                  <a:srgbClr val="C00000"/>
                </a:solidFill>
              </a:rPr>
              <a:t>(continued)</a:t>
            </a:r>
            <a:endParaRPr lang="en-US" sz="3200" dirty="0">
              <a:solidFill>
                <a:srgbClr val="C00000"/>
              </a:solidFill>
            </a:endParaRPr>
          </a:p>
        </p:txBody>
      </p:sp>
      <p:pic>
        <p:nvPicPr>
          <p:cNvPr id="3" name="Picture 2"/>
          <p:cNvPicPr>
            <a:picLocks noChangeAspect="1"/>
          </p:cNvPicPr>
          <p:nvPr/>
        </p:nvPicPr>
        <p:blipFill>
          <a:blip r:embed="rId3"/>
          <a:stretch>
            <a:fillRect/>
          </a:stretch>
        </p:blipFill>
        <p:spPr>
          <a:xfrm>
            <a:off x="1374645" y="2951457"/>
            <a:ext cx="980852" cy="987711"/>
          </a:xfrm>
          <a:prstGeom prst="rect">
            <a:avLst/>
          </a:prstGeom>
        </p:spPr>
      </p:pic>
      <p:sp>
        <p:nvSpPr>
          <p:cNvPr id="4" name="TextBox 3"/>
          <p:cNvSpPr txBox="1"/>
          <p:nvPr/>
        </p:nvSpPr>
        <p:spPr>
          <a:xfrm>
            <a:off x="3445093" y="3939168"/>
            <a:ext cx="3168212" cy="461665"/>
          </a:xfrm>
          <a:prstGeom prst="rect">
            <a:avLst/>
          </a:prstGeom>
          <a:noFill/>
        </p:spPr>
        <p:txBody>
          <a:bodyPr wrap="square" rtlCol="0">
            <a:spAutoFit/>
          </a:bodyPr>
          <a:lstStyle/>
          <a:p>
            <a:r>
              <a:rPr lang="en-US" sz="2400" dirty="0">
                <a:hlinkClick r:id="rId4"/>
              </a:rPr>
              <a:t>http://www.abet.org/</a:t>
            </a:r>
            <a:endParaRPr lang="en-US" sz="2400" dirty="0"/>
          </a:p>
        </p:txBody>
      </p:sp>
      <p:sp>
        <p:nvSpPr>
          <p:cNvPr id="15" name="TextBox 14"/>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92683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1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220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450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990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1120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1560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203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241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650.309 Personnel Qualifications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1257300" y="1435406"/>
            <a:ext cx="7886700" cy="490824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2"/>
            </a:pPr>
            <a:r>
              <a:rPr lang="en-US" dirty="0"/>
              <a:t>Team Leader Qualifications</a:t>
            </a:r>
          </a:p>
          <a:p>
            <a:pPr marL="971550" lvl="1" indent="-514350">
              <a:buFont typeface="+mj-lt"/>
              <a:buAutoNum type="alphaLcParenR" startAt="5"/>
            </a:pPr>
            <a:r>
              <a:rPr lang="en-US" dirty="0"/>
              <a:t>Have </a:t>
            </a:r>
            <a:r>
              <a:rPr lang="en-US" b="1" dirty="0"/>
              <a:t>ALL </a:t>
            </a:r>
            <a:r>
              <a:rPr lang="en-US" dirty="0"/>
              <a:t>of the following:</a:t>
            </a:r>
          </a:p>
          <a:p>
            <a:pPr lvl="2"/>
            <a:r>
              <a:rPr lang="en-US" sz="2800" u="sng" dirty="0"/>
              <a:t>Associates</a:t>
            </a:r>
            <a:r>
              <a:rPr lang="en-US" sz="2800" dirty="0"/>
              <a:t> Degree in engineering or engineering technology for ABET accredited college or university</a:t>
            </a:r>
          </a:p>
          <a:p>
            <a:pPr lvl="2"/>
            <a:r>
              <a:rPr lang="en-US" sz="2800" u="sng" dirty="0"/>
              <a:t>Four</a:t>
            </a:r>
            <a:r>
              <a:rPr lang="en-US" sz="2800" dirty="0"/>
              <a:t> years of bridge inspection experience, </a:t>
            </a:r>
            <a:r>
              <a:rPr lang="en-US" sz="2800" b="1" dirty="0"/>
              <a:t>AND</a:t>
            </a:r>
            <a:endParaRPr lang="en-US" sz="2800" dirty="0"/>
          </a:p>
          <a:p>
            <a:pPr lvl="2"/>
            <a:r>
              <a:rPr lang="en-US" sz="2800" dirty="0"/>
              <a:t>Successfully completed FHWA approved comprehensive training course</a:t>
            </a:r>
          </a:p>
          <a:p>
            <a:pPr marL="457200" lvl="1" indent="0" algn="ctr">
              <a:buFont typeface="Arial" charset="0"/>
              <a:buNone/>
            </a:pPr>
            <a:endParaRPr lang="en-US" b="1" dirty="0"/>
          </a:p>
        </p:txBody>
      </p:sp>
      <p:sp>
        <p:nvSpPr>
          <p:cNvPr id="7" name="TextBox 6"/>
          <p:cNvSpPr txBox="1"/>
          <p:nvPr/>
        </p:nvSpPr>
        <p:spPr>
          <a:xfrm>
            <a:off x="5588218" y="3358153"/>
            <a:ext cx="3168212" cy="461665"/>
          </a:xfrm>
          <a:prstGeom prst="rect">
            <a:avLst/>
          </a:prstGeom>
          <a:noFill/>
        </p:spPr>
        <p:txBody>
          <a:bodyPr wrap="square" rtlCol="0">
            <a:spAutoFit/>
          </a:bodyPr>
          <a:lstStyle/>
          <a:p>
            <a:r>
              <a:rPr lang="en-US" sz="2400" dirty="0">
                <a:hlinkClick r:id="rId3"/>
              </a:rPr>
              <a:t>http://www.abet.org/</a:t>
            </a:r>
            <a:endParaRPr lang="en-US" sz="2400" dirty="0"/>
          </a:p>
        </p:txBody>
      </p:sp>
      <p:pic>
        <p:nvPicPr>
          <p:cNvPr id="9" name="Picture 8"/>
          <p:cNvPicPr>
            <a:picLocks noChangeAspect="1"/>
          </p:cNvPicPr>
          <p:nvPr/>
        </p:nvPicPr>
        <p:blipFill>
          <a:blip r:embed="rId4"/>
          <a:stretch>
            <a:fillRect/>
          </a:stretch>
        </p:blipFill>
        <p:spPr>
          <a:xfrm>
            <a:off x="1257300" y="2827632"/>
            <a:ext cx="980852" cy="987711"/>
          </a:xfrm>
          <a:prstGeom prst="rect">
            <a:avLst/>
          </a:prstGeom>
        </p:spPr>
      </p:pic>
      <p:sp>
        <p:nvSpPr>
          <p:cNvPr id="14" name="TextBox 13"/>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21895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3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250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410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102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1160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1500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214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650.311 Inspection Frequency</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1790699" y="1685105"/>
            <a:ext cx="6819901" cy="3157133"/>
          </a:xfrm>
          <a:prstGeom prst="rect">
            <a:avLst/>
          </a:prstGeom>
        </p:spPr>
      </p:pic>
      <p:sp>
        <p:nvSpPr>
          <p:cNvPr id="11" name="Content Placeholder 2"/>
          <p:cNvSpPr txBox="1">
            <a:spLocks/>
          </p:cNvSpPr>
          <p:nvPr/>
        </p:nvSpPr>
        <p:spPr>
          <a:xfrm>
            <a:off x="1409698" y="4842238"/>
            <a:ext cx="7644964" cy="1928834"/>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romanLcPeriod"/>
            </a:pPr>
            <a:r>
              <a:rPr lang="en-US" sz="2000"/>
              <a:t>Regular intervals not to exceed 24 months</a:t>
            </a:r>
          </a:p>
          <a:p>
            <a:pPr marL="514350" indent="-514350">
              <a:buFont typeface="+mj-lt"/>
              <a:buAutoNum type="romanLcPeriod"/>
            </a:pPr>
            <a:r>
              <a:rPr lang="en-US" sz="2000"/>
              <a:t>Inspect certain bridges more often than every 24 months</a:t>
            </a:r>
          </a:p>
          <a:p>
            <a:pPr marL="514350" indent="-514350">
              <a:buFont typeface="+mj-lt"/>
              <a:buAutoNum type="romanLcPeriod"/>
            </a:pPr>
            <a:r>
              <a:rPr lang="en-US" sz="2000"/>
              <a:t>Establish interval based on bridge deficiencies and characteristics</a:t>
            </a:r>
          </a:p>
          <a:p>
            <a:pPr marL="514350" indent="-514350">
              <a:buFont typeface="+mj-lt"/>
              <a:buAutoNum type="romanLcPeriod"/>
            </a:pPr>
            <a:r>
              <a:rPr lang="en-US" sz="2000"/>
              <a:t>Fracture Critical Bridges may have members that require more frequent inspection</a:t>
            </a:r>
            <a:endParaRPr lang="en-US" sz="2000" dirty="0"/>
          </a:p>
        </p:txBody>
      </p:sp>
      <p:sp>
        <p:nvSpPr>
          <p:cNvPr id="14" name="TextBox 13"/>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
        <p:nvSpPr>
          <p:cNvPr id="6" name="Oval 5"/>
          <p:cNvSpPr/>
          <p:nvPr/>
        </p:nvSpPr>
        <p:spPr>
          <a:xfrm>
            <a:off x="4160264" y="2949346"/>
            <a:ext cx="621436" cy="476787"/>
          </a:xfrm>
          <a:prstGeom prst="ellipse">
            <a:avLst/>
          </a:prstGeom>
          <a:noFill/>
          <a:ln w="317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617714" y="2913065"/>
            <a:ext cx="621436" cy="476787"/>
          </a:xfrm>
          <a:prstGeom prst="ellipse">
            <a:avLst/>
          </a:prstGeom>
          <a:noFill/>
          <a:ln w="317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160264" y="3593451"/>
            <a:ext cx="621436" cy="476787"/>
          </a:xfrm>
          <a:prstGeom prst="ellipse">
            <a:avLst/>
          </a:prstGeom>
          <a:noFill/>
          <a:ln w="317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617714" y="3593450"/>
            <a:ext cx="621436" cy="476787"/>
          </a:xfrm>
          <a:prstGeom prst="ellipse">
            <a:avLst/>
          </a:prstGeom>
          <a:noFill/>
          <a:ln w="317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266950" y="4217844"/>
            <a:ext cx="858322" cy="476787"/>
          </a:xfrm>
          <a:prstGeom prst="ellipse">
            <a:avLst/>
          </a:prstGeom>
          <a:noFill/>
          <a:ln w="317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9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subTnLst>
                                </p:cTn>
                              </p:par>
                              <p:par>
                                <p:cTn id="8" presetID="22" presetClass="entr" presetSubtype="4" fill="hold" grpId="0" nodeType="withEffect">
                                  <p:stCondLst>
                                    <p:cond delay="1200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2000"/>
                                        <p:tgtEl>
                                          <p:spTgt spid="15"/>
                                        </p:tgtEl>
                                      </p:cBhvr>
                                    </p:animEffect>
                                  </p:childTnLst>
                                  <p:subTnLst>
                                    <p:set>
                                      <p:cBhvr override="childStyle">
                                        <p:cTn dur="1" fill="hold" display="0" masterRel="sameClick" afterEffect="1">
                                          <p:stCondLst>
                                            <p:cond evt="end" delay="0">
                                              <p:tn val="8"/>
                                            </p:cond>
                                          </p:stCondLst>
                                        </p:cTn>
                                        <p:tgtEl>
                                          <p:spTgt spid="15"/>
                                        </p:tgtEl>
                                        <p:attrNameLst>
                                          <p:attrName>style.visibility</p:attrName>
                                        </p:attrNameLst>
                                      </p:cBhvr>
                                      <p:to>
                                        <p:strVal val="hidden"/>
                                      </p:to>
                                    </p:set>
                                  </p:subTnLst>
                                </p:cTn>
                              </p:par>
                              <p:par>
                                <p:cTn id="11" presetID="22" presetClass="entr" presetSubtype="4" fill="hold" grpId="0" nodeType="withEffect">
                                  <p:stCondLst>
                                    <p:cond delay="1800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2000"/>
                                        <p:tgtEl>
                                          <p:spTgt spid="16"/>
                                        </p:tgtEl>
                                      </p:cBhvr>
                                    </p:animEffect>
                                  </p:childTnLst>
                                  <p:subTnLst>
                                    <p:set>
                                      <p:cBhvr override="childStyle">
                                        <p:cTn dur="1" fill="hold" display="0" masterRel="sameClick" afterEffect="1">
                                          <p:stCondLst>
                                            <p:cond evt="end" delay="0">
                                              <p:tn val="11"/>
                                            </p:cond>
                                          </p:stCondLst>
                                        </p:cTn>
                                        <p:tgtEl>
                                          <p:spTgt spid="16"/>
                                        </p:tgtEl>
                                        <p:attrNameLst>
                                          <p:attrName>style.visibility</p:attrName>
                                        </p:attrNameLst>
                                      </p:cBhvr>
                                      <p:to>
                                        <p:strVal val="hidden"/>
                                      </p:to>
                                    </p:set>
                                  </p:subTnLst>
                                </p:cTn>
                              </p:par>
                              <p:par>
                                <p:cTn id="14" presetID="22" presetClass="entr" presetSubtype="4" fill="hold" grpId="0" nodeType="withEffect">
                                  <p:stCondLst>
                                    <p:cond delay="2100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2000"/>
                                        <p:tgtEl>
                                          <p:spTgt spid="17"/>
                                        </p:tgtEl>
                                      </p:cBhvr>
                                    </p:animEffect>
                                  </p:childTnLst>
                                  <p:subTnLst>
                                    <p:set>
                                      <p:cBhvr override="childStyle">
                                        <p:cTn dur="1" fill="hold" display="0" masterRel="sameClick" afterEffect="1">
                                          <p:stCondLst>
                                            <p:cond evt="end" delay="0">
                                              <p:tn val="14"/>
                                            </p:cond>
                                          </p:stCondLst>
                                        </p:cTn>
                                        <p:tgtEl>
                                          <p:spTgt spid="17"/>
                                        </p:tgtEl>
                                        <p:attrNameLst>
                                          <p:attrName>style.visibility</p:attrName>
                                        </p:attrNameLst>
                                      </p:cBhvr>
                                      <p:to>
                                        <p:strVal val="hidden"/>
                                      </p:to>
                                    </p:set>
                                  </p:subTnLst>
                                </p:cTn>
                              </p:par>
                              <p:par>
                                <p:cTn id="17" presetID="22" presetClass="entr" presetSubtype="4" fill="hold" grpId="0" nodeType="withEffect">
                                  <p:stCondLst>
                                    <p:cond delay="2500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2000"/>
                                        <p:tgtEl>
                                          <p:spTgt spid="18"/>
                                        </p:tgtEl>
                                      </p:cBhvr>
                                    </p:animEffect>
                                  </p:childTnLst>
                                  <p:subTnLst>
                                    <p:set>
                                      <p:cBhvr override="childStyle">
                                        <p:cTn dur="1" fill="hold" display="0" masterRel="sameClick" afterEffect="1">
                                          <p:stCondLst>
                                            <p:cond evt="end" delay="0">
                                              <p:tn val="17"/>
                                            </p:cond>
                                          </p:stCondLst>
                                        </p:cTn>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650.313 Inspection Procedures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ontent Placeholder 2"/>
          <p:cNvSpPr txBox="1">
            <a:spLocks/>
          </p:cNvSpPr>
          <p:nvPr/>
        </p:nvSpPr>
        <p:spPr>
          <a:xfrm>
            <a:off x="1257300" y="1529769"/>
            <a:ext cx="7886700" cy="4994856"/>
          </a:xfrm>
          <a:prstGeom prst="rect">
            <a:avLst/>
          </a:prstGeom>
        </p:spPr>
        <p:txBody>
          <a:bodyPr>
            <a:normAutofit fontScale="92500" lnSpcReduction="1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b="1" dirty="0"/>
              <a:t>Inspect </a:t>
            </a:r>
            <a:r>
              <a:rPr lang="en-US" dirty="0"/>
              <a:t>each bridge in accordance with the inspection procedures.  Resource: AASHTO </a:t>
            </a:r>
            <a:r>
              <a:rPr lang="en-US" i="1" dirty="0"/>
              <a:t>Manual for Bridge Element Inspection</a:t>
            </a:r>
            <a:r>
              <a:rPr lang="en-US" dirty="0"/>
              <a:t> and </a:t>
            </a:r>
            <a:r>
              <a:rPr lang="en-US" i="1" dirty="0"/>
              <a:t>Manual for Bridge Evaluation</a:t>
            </a:r>
          </a:p>
          <a:p>
            <a:pPr marL="514350" indent="-514350">
              <a:buFont typeface="+mj-lt"/>
              <a:buAutoNum type="alphaUcPeriod"/>
            </a:pPr>
            <a:r>
              <a:rPr lang="en-US" dirty="0"/>
              <a:t>Provide </a:t>
            </a:r>
            <a:r>
              <a:rPr lang="en-US" b="1" dirty="0"/>
              <a:t>at least one team leader at the bridge at all times </a:t>
            </a:r>
            <a:r>
              <a:rPr lang="en-US" dirty="0"/>
              <a:t>during each initial, routine, in-depth, fracture critical member and underwater inspection.</a:t>
            </a:r>
          </a:p>
          <a:p>
            <a:pPr marL="514350" indent="-514350">
              <a:buFont typeface="+mj-lt"/>
              <a:buAutoNum type="alphaUcPeriod"/>
            </a:pPr>
            <a:r>
              <a:rPr lang="en-US" b="1" dirty="0"/>
              <a:t>Rate</a:t>
            </a:r>
            <a:r>
              <a:rPr lang="en-US" dirty="0"/>
              <a:t> each bridge as to its safe load-carrying capacity</a:t>
            </a:r>
          </a:p>
          <a:p>
            <a:pPr marL="514350" indent="-514350">
              <a:buFont typeface="+mj-lt"/>
              <a:buAutoNum type="alphaUcPeriod"/>
            </a:pPr>
            <a:r>
              <a:rPr lang="en-US" b="1" dirty="0"/>
              <a:t>Prepare bridge files</a:t>
            </a:r>
          </a:p>
          <a:p>
            <a:endParaRPr lang="en-US" dirty="0"/>
          </a:p>
        </p:txBody>
      </p:sp>
      <p:sp>
        <p:nvSpPr>
          <p:cNvPr id="9" name="TextBox 8"/>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94238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6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390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1250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1890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650.313 Inspection Procedures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3"/>
          <p:cNvSpPr txBox="1">
            <a:spLocks/>
          </p:cNvSpPr>
          <p:nvPr/>
        </p:nvSpPr>
        <p:spPr>
          <a:xfrm>
            <a:off x="1257300" y="1466042"/>
            <a:ext cx="8094936" cy="5391958"/>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startAt="5"/>
            </a:pPr>
            <a:r>
              <a:rPr lang="en-US" b="1" dirty="0"/>
              <a:t>Identify</a:t>
            </a:r>
            <a:r>
              <a:rPr lang="en-US" dirty="0"/>
              <a:t> bridges with special requirements </a:t>
            </a:r>
          </a:p>
          <a:p>
            <a:pPr lvl="1"/>
            <a:r>
              <a:rPr lang="en-US" dirty="0"/>
              <a:t>With fracture critical members</a:t>
            </a:r>
          </a:p>
          <a:p>
            <a:pPr lvl="1"/>
            <a:r>
              <a:rPr lang="en-US" dirty="0"/>
              <a:t>Bridges requiring underwater inspection </a:t>
            </a:r>
          </a:p>
          <a:p>
            <a:pPr lvl="1"/>
            <a:r>
              <a:rPr lang="en-US" dirty="0"/>
              <a:t>Scour-critical bridges</a:t>
            </a:r>
          </a:p>
          <a:p>
            <a:pPr marL="514350" indent="-514350">
              <a:buFont typeface="+mj-lt"/>
              <a:buAutoNum type="alphaUcPeriod" startAt="6"/>
            </a:pPr>
            <a:r>
              <a:rPr lang="en-US" i="1" dirty="0"/>
              <a:t>NDOT requires that participants generating data and supporting reports submit them to NDOT as soon as QC has been completed, but within </a:t>
            </a:r>
            <a:r>
              <a:rPr lang="en-US" b="1" i="1" dirty="0"/>
              <a:t>90 days </a:t>
            </a:r>
            <a:r>
              <a:rPr lang="en-US" i="1" dirty="0"/>
              <a:t>of the inspection date</a:t>
            </a:r>
            <a:endParaRPr lang="en-US" b="1" i="1" dirty="0">
              <a:solidFill>
                <a:srgbClr val="0070C0"/>
              </a:solidFill>
            </a:endParaRPr>
          </a:p>
        </p:txBody>
      </p:sp>
      <p:sp>
        <p:nvSpPr>
          <p:cNvPr id="11" name="TextBox 10"/>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13433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1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250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350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480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830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a:t>Load Rating</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ontent Placeholder 2"/>
          <p:cNvSpPr txBox="1">
            <a:spLocks/>
          </p:cNvSpPr>
          <p:nvPr/>
        </p:nvSpPr>
        <p:spPr>
          <a:xfrm>
            <a:off x="1400175" y="1408643"/>
            <a:ext cx="7886700" cy="446901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LcParenR"/>
            </a:pPr>
            <a:r>
              <a:rPr lang="en-US" sz="2600" dirty="0"/>
              <a:t>A Load Rating Evaluation determines load carrying capacity of a structure</a:t>
            </a:r>
          </a:p>
          <a:p>
            <a:pPr marL="514350" indent="-514350">
              <a:buFont typeface="+mj-lt"/>
              <a:buAutoNum type="alphaLcParenR"/>
            </a:pPr>
            <a:r>
              <a:rPr lang="en-US" sz="2600" dirty="0"/>
              <a:t>Load Carrying Capacity is compared to Nebraska Legal Load thresholds </a:t>
            </a:r>
          </a:p>
          <a:p>
            <a:pPr marL="514350" indent="-514350">
              <a:buFont typeface="+mj-lt"/>
              <a:buAutoNum type="alphaLcParenR"/>
            </a:pPr>
            <a:r>
              <a:rPr lang="en-US" sz="2600" dirty="0"/>
              <a:t>Nebraska Legal Loads</a:t>
            </a:r>
          </a:p>
          <a:p>
            <a:pPr lvl="1"/>
            <a:r>
              <a:rPr lang="en-US" dirty="0"/>
              <a:t>Type 3 = 25 tons</a:t>
            </a:r>
          </a:p>
          <a:p>
            <a:pPr lvl="1"/>
            <a:r>
              <a:rPr lang="en-US" dirty="0"/>
              <a:t>Type 3S2 = 37 tons</a:t>
            </a:r>
          </a:p>
          <a:p>
            <a:pPr lvl="1"/>
            <a:r>
              <a:rPr lang="en-US" dirty="0"/>
              <a:t>Type 3-3 = 43 tons</a:t>
            </a:r>
          </a:p>
          <a:p>
            <a:endParaRPr lang="en-US" dirty="0"/>
          </a:p>
        </p:txBody>
      </p:sp>
      <p:sp>
        <p:nvSpPr>
          <p:cNvPr id="9" name="Rectangle 8"/>
          <p:cNvSpPr/>
          <p:nvPr/>
        </p:nvSpPr>
        <p:spPr>
          <a:xfrm>
            <a:off x="1257300" y="5966077"/>
            <a:ext cx="5067300"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Bridge Inspection Program Manual, Chapter 5	</a:t>
            </a:r>
          </a:p>
        </p:txBody>
      </p:sp>
      <p:sp>
        <p:nvSpPr>
          <p:cNvPr id="10" name="TextBox 9"/>
          <p:cNvSpPr txBox="1"/>
          <p:nvPr/>
        </p:nvSpPr>
        <p:spPr>
          <a:xfrm>
            <a:off x="1257300" y="6310262"/>
            <a:ext cx="7010937" cy="369332"/>
          </a:xfrm>
          <a:prstGeom prst="rect">
            <a:avLst/>
          </a:prstGeom>
          <a:noFill/>
        </p:spPr>
        <p:txBody>
          <a:bodyPr wrap="square" rtlCol="0">
            <a:spAutoFit/>
          </a:bodyPr>
          <a:lstStyle/>
          <a:p>
            <a:pPr algn="ctr"/>
            <a:r>
              <a:rPr lang="en-US" dirty="0">
                <a:hlinkClick r:id="rId3"/>
              </a:rPr>
              <a:t>https://dot.nebraska.gov/media/11212/ndot-bip-manual.pdf</a:t>
            </a:r>
            <a:endParaRPr lang="en-US" dirty="0"/>
          </a:p>
        </p:txBody>
      </p:sp>
      <p:pic>
        <p:nvPicPr>
          <p:cNvPr id="11" name="Picture 10"/>
          <p:cNvPicPr>
            <a:picLocks noChangeAspect="1"/>
          </p:cNvPicPr>
          <p:nvPr/>
        </p:nvPicPr>
        <p:blipFill>
          <a:blip r:embed="rId4"/>
          <a:stretch>
            <a:fillRect/>
          </a:stretch>
        </p:blipFill>
        <p:spPr>
          <a:xfrm>
            <a:off x="6154843" y="2696593"/>
            <a:ext cx="2795001" cy="3613669"/>
          </a:xfrm>
          <a:prstGeom prst="rect">
            <a:avLst/>
          </a:prstGeom>
        </p:spPr>
      </p:pic>
      <p:sp>
        <p:nvSpPr>
          <p:cNvPr id="13" name="TextBox 12"/>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8458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1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280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630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90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990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1060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1150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7618" y="787399"/>
            <a:ext cx="7239000" cy="707886"/>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000" b="1" dirty="0">
                <a:solidFill>
                  <a:prstClr val="black"/>
                </a:solidFill>
                <a:latin typeface="Calibri"/>
                <a:ea typeface="ＭＳ Ｐゴシック" charset="0"/>
              </a:rPr>
              <a:t>“Bridge” - What is it?  </a:t>
            </a:r>
          </a:p>
        </p:txBody>
      </p:sp>
      <p:sp>
        <p:nvSpPr>
          <p:cNvPr id="3" name="TextBox 2"/>
          <p:cNvSpPr txBox="1"/>
          <p:nvPr/>
        </p:nvSpPr>
        <p:spPr>
          <a:xfrm>
            <a:off x="1363318" y="2033413"/>
            <a:ext cx="7467600" cy="2985433"/>
          </a:xfrm>
          <a:prstGeom prst="rect">
            <a:avLst/>
          </a:prstGeom>
          <a:noFill/>
        </p:spPr>
        <p:txBody>
          <a:bodyPr>
            <a:spAutoFit/>
          </a:bodyPr>
          <a:lstStyle/>
          <a:p>
            <a:pPr marL="457200" marR="0" lvl="0" indent="-457200" algn="l" defTabSz="457200" rtl="0" eaLnBrk="1" fontAlgn="base" latinLnBrk="0" hangingPunct="1">
              <a:lnSpc>
                <a:spcPct val="100000"/>
              </a:lnSpc>
              <a:spcBef>
                <a:spcPct val="0"/>
              </a:spcBef>
              <a:spcAft>
                <a:spcPts val="120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charset="0"/>
                <a:ea typeface="ＭＳ Ｐゴシック" charset="0"/>
              </a:rPr>
              <a:t>A structure  over water, roadway, railway or other depression or  obstruction with a track over it to move traffic</a:t>
            </a:r>
          </a:p>
          <a:p>
            <a:pPr marL="457200" marR="0" lvl="0" indent="-457200" algn="l" defTabSz="457200" rtl="0" eaLnBrk="1" fontAlgn="base" latinLnBrk="0" hangingPunct="1">
              <a:lnSpc>
                <a:spcPct val="100000"/>
              </a:lnSpc>
              <a:spcBef>
                <a:spcPct val="0"/>
              </a:spcBef>
              <a:spcAft>
                <a:spcPts val="120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charset="0"/>
                <a:ea typeface="ＭＳ Ｐゴシック" charset="0"/>
              </a:rPr>
              <a:t>An opening measured along the center of the roadway of MORE THAN </a:t>
            </a:r>
            <a:r>
              <a:rPr kumimoji="0" lang="en-US" sz="2400" b="1" i="0" u="none" strike="noStrike" kern="1200" cap="none" spc="0" normalizeH="0" baseline="0" noProof="0" dirty="0">
                <a:ln>
                  <a:noFill/>
                </a:ln>
                <a:solidFill>
                  <a:prstClr val="black"/>
                </a:solidFill>
                <a:effectLst/>
                <a:uLnTx/>
                <a:uFillTx/>
                <a:latin typeface="Calibri" charset="0"/>
                <a:ea typeface="ＭＳ Ｐゴシック" charset="0"/>
              </a:rPr>
              <a:t>20 feet </a:t>
            </a:r>
            <a:r>
              <a:rPr kumimoji="0" lang="en-US" sz="2400" b="0" i="0" u="none" strike="noStrike" kern="1200" cap="none" spc="0" normalizeH="0" baseline="0" noProof="0" dirty="0">
                <a:ln>
                  <a:noFill/>
                </a:ln>
                <a:solidFill>
                  <a:prstClr val="black"/>
                </a:solidFill>
                <a:effectLst/>
                <a:uLnTx/>
                <a:uFillTx/>
                <a:latin typeface="Calibri" charset="0"/>
                <a:ea typeface="ＭＳ Ｐゴシック" charset="0"/>
              </a:rPr>
              <a:t>between abutments</a:t>
            </a:r>
          </a:p>
          <a:p>
            <a:pPr marL="457200" marR="0" lvl="0" indent="-457200" algn="l" defTabSz="457200" rtl="0" eaLnBrk="1" fontAlgn="base" latinLnBrk="0" hangingPunct="1">
              <a:lnSpc>
                <a:spcPct val="100000"/>
              </a:lnSpc>
              <a:spcBef>
                <a:spcPct val="0"/>
              </a:spcBef>
              <a:spcAft>
                <a:spcPts val="120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charset="0"/>
                <a:ea typeface="ＭＳ Ｐゴシック" charset="0"/>
              </a:rPr>
              <a:t>Could be culverts and multiple pipes that add up to more than 20 ft </a:t>
            </a:r>
          </a:p>
        </p:txBody>
      </p:sp>
      <p:sp>
        <p:nvSpPr>
          <p:cNvPr id="5" name="TextBox 4"/>
          <p:cNvSpPr txBox="1"/>
          <p:nvPr/>
        </p:nvSpPr>
        <p:spPr>
          <a:xfrm rot="16200000">
            <a:off x="-2355116" y="3404180"/>
            <a:ext cx="608059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Definition of Bridge</a:t>
            </a:r>
          </a:p>
        </p:txBody>
      </p:sp>
      <p:pic>
        <p:nvPicPr>
          <p:cNvPr id="6" name="Picture 5"/>
          <p:cNvPicPr>
            <a:picLocks noChangeAspect="1"/>
          </p:cNvPicPr>
          <p:nvPr/>
        </p:nvPicPr>
        <p:blipFill>
          <a:blip r:embed="rId3"/>
          <a:stretch>
            <a:fillRect/>
          </a:stretch>
        </p:blipFill>
        <p:spPr>
          <a:xfrm>
            <a:off x="4415743" y="6087595"/>
            <a:ext cx="1707673" cy="770405"/>
          </a:xfrm>
          <a:prstGeom prst="rect">
            <a:avLst/>
          </a:prstGeom>
        </p:spPr>
      </p:pic>
      <p:sp>
        <p:nvSpPr>
          <p:cNvPr id="7" name="TextBox 6"/>
          <p:cNvSpPr txBox="1"/>
          <p:nvPr/>
        </p:nvSpPr>
        <p:spPr>
          <a:xfrm>
            <a:off x="1252155" y="5549467"/>
            <a:ext cx="3517191" cy="1200329"/>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i="0" strike="noStrike" kern="1200" cap="none" spc="0" normalizeH="0" baseline="0" noProof="0" dirty="0">
                <a:ln>
                  <a:noFill/>
                </a:ln>
                <a:solidFill>
                  <a:prstClr val="black"/>
                </a:solidFill>
                <a:effectLst/>
                <a:uLnTx/>
                <a:uFillTx/>
                <a:latin typeface="Calibri"/>
                <a:ea typeface="ＭＳ Ｐゴシック" charset="0"/>
              </a:rPr>
              <a:t>US Law – Title 23, Part 650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i="0" strike="noStrike" kern="1200" cap="none" spc="0" normalizeH="0" baseline="0" noProof="0" dirty="0">
                <a:ln>
                  <a:noFill/>
                </a:ln>
                <a:solidFill>
                  <a:prstClr val="black"/>
                </a:solidFill>
                <a:effectLst/>
                <a:uLnTx/>
                <a:uFillTx/>
                <a:latin typeface="Calibri"/>
                <a:ea typeface="ＭＳ Ｐゴシック" charset="0"/>
              </a:rPr>
              <a:t>Bridges, Structures, and Hydraulics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i="0" strike="noStrike" kern="1200" cap="none" spc="0" normalizeH="0" baseline="0" noProof="0" dirty="0">
                <a:ln>
                  <a:noFill/>
                </a:ln>
                <a:solidFill>
                  <a:prstClr val="black"/>
                </a:solidFill>
                <a:effectLst/>
                <a:uLnTx/>
                <a:uFillTx/>
                <a:latin typeface="Calibri"/>
                <a:ea typeface="ＭＳ Ｐゴシック" charset="0"/>
              </a:rPr>
              <a:t>Subpart C – National Bridge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i="0" strike="noStrike" kern="1200" cap="none" spc="0" normalizeH="0" baseline="0" noProof="0" dirty="0">
                <a:ln>
                  <a:noFill/>
                </a:ln>
                <a:solidFill>
                  <a:prstClr val="black"/>
                </a:solidFill>
                <a:effectLst/>
                <a:uLnTx/>
                <a:uFillTx/>
                <a:latin typeface="Calibri"/>
                <a:ea typeface="ＭＳ Ｐゴシック" charset="0"/>
              </a:rPr>
              <a:t>Inspection Standards</a:t>
            </a:r>
          </a:p>
        </p:txBody>
      </p:sp>
      <p:sp>
        <p:nvSpPr>
          <p:cNvPr id="8" name="Slide Number Placeholder 10"/>
          <p:cNvSpPr>
            <a:spLocks noGrp="1"/>
          </p:cNvSpPr>
          <p:nvPr>
            <p:ph type="sldNum" idx="4294967295"/>
          </p:nvPr>
        </p:nvSpPr>
        <p:spPr>
          <a:xfrm>
            <a:off x="4814762" y="6381749"/>
            <a:ext cx="716114"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168832" y="5826466"/>
            <a:ext cx="2730609" cy="923330"/>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i="0" strike="noStrike" kern="1200" cap="none" spc="0" normalizeH="0" baseline="0" noProof="0" dirty="0">
                <a:ln>
                  <a:noFill/>
                </a:ln>
                <a:solidFill>
                  <a:prstClr val="black"/>
                </a:solidFill>
                <a:effectLst/>
                <a:uLnTx/>
                <a:uFillTx/>
                <a:latin typeface="Calibri"/>
                <a:ea typeface="ＭＳ Ｐゴシック" charset="0"/>
              </a:rPr>
              <a:t>NBCS </a:t>
            </a:r>
            <a:r>
              <a:rPr lang="en-US" dirty="0">
                <a:solidFill>
                  <a:prstClr val="black"/>
                </a:solidFill>
                <a:latin typeface="Calibri"/>
                <a:ea typeface="ＭＳ Ｐゴシック" charset="0"/>
              </a:rPr>
              <a:t>Minimum Design Standards, Page 44</a:t>
            </a:r>
            <a:endParaRPr kumimoji="0" lang="en-US" i="0" strike="noStrike" kern="1200" cap="none" spc="0" normalizeH="0" baseline="0" noProof="0" dirty="0">
              <a:ln>
                <a:noFill/>
              </a:ln>
              <a:solidFill>
                <a:prstClr val="black"/>
              </a:solidFill>
              <a:effectLst/>
              <a:uLnTx/>
              <a:uFillTx/>
              <a:latin typeface="Calibri"/>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dirty="0">
                <a:solidFill>
                  <a:prstClr val="black"/>
                </a:solidFill>
                <a:latin typeface="Calibri"/>
                <a:ea typeface="ＭＳ Ｐゴシック" charset="0"/>
              </a:rPr>
              <a:t>428 NAC 2-001.03A5a</a:t>
            </a:r>
            <a:endParaRPr kumimoji="0" lang="en-US" i="0" strike="noStrike" kern="1200" cap="none" spc="0" normalizeH="0" baseline="0" noProof="0" dirty="0">
              <a:ln>
                <a:noFill/>
              </a:ln>
              <a:solidFill>
                <a:prstClr val="black"/>
              </a:solidFill>
              <a:effectLst/>
              <a:uLnTx/>
              <a:uFillTx/>
              <a:latin typeface="Calibri"/>
              <a:ea typeface="ＭＳ Ｐゴシック" charset="0"/>
            </a:endParaRPr>
          </a:p>
        </p:txBody>
      </p:sp>
      <p:sp>
        <p:nvSpPr>
          <p:cNvPr id="4" name="TextBox 3"/>
          <p:cNvSpPr txBox="1"/>
          <p:nvPr/>
        </p:nvSpPr>
        <p:spPr>
          <a:xfrm>
            <a:off x="5530876" y="5172200"/>
            <a:ext cx="3733014" cy="646331"/>
          </a:xfrm>
          <a:prstGeom prst="rect">
            <a:avLst/>
          </a:prstGeom>
          <a:noFill/>
        </p:spPr>
        <p:txBody>
          <a:bodyPr wrap="square" rtlCol="0">
            <a:spAutoFit/>
          </a:bodyPr>
          <a:lstStyle/>
          <a:p>
            <a:pPr algn="ctr"/>
            <a:r>
              <a:rPr lang="en-US" dirty="0">
                <a:solidFill>
                  <a:prstClr val="black"/>
                </a:solidFill>
              </a:rPr>
              <a:t>NDOT </a:t>
            </a:r>
            <a:r>
              <a:rPr lang="en-US" i="1" dirty="0">
                <a:solidFill>
                  <a:prstClr val="black"/>
                </a:solidFill>
              </a:rPr>
              <a:t>Bridge Inspection Program Manual </a:t>
            </a:r>
            <a:r>
              <a:rPr lang="en-US" dirty="0">
                <a:solidFill>
                  <a:prstClr val="black"/>
                </a:solidFill>
              </a:rPr>
              <a:t>(March 2018), Page 6</a:t>
            </a:r>
          </a:p>
        </p:txBody>
      </p:sp>
    </p:spTree>
    <p:extLst>
      <p:ext uri="{BB962C8B-B14F-4D97-AF65-F5344CB8AC3E}">
        <p14:creationId xmlns:p14="http://schemas.microsoft.com/office/powerpoint/2010/main" val="10754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580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1160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1980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255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9"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Load Rating</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Content Placeholder 2"/>
          <p:cNvSpPr txBox="1">
            <a:spLocks/>
          </p:cNvSpPr>
          <p:nvPr/>
        </p:nvSpPr>
        <p:spPr>
          <a:xfrm>
            <a:off x="1343025" y="1511002"/>
            <a:ext cx="7886700" cy="4727873"/>
          </a:xfrm>
          <a:prstGeom prst="rect">
            <a:avLst/>
          </a:prstGeom>
        </p:spPr>
        <p:txBody>
          <a:bodyPr>
            <a:normAutofit fontScale="70000" lnSpcReduction="2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Aft>
                <a:spcPts val="1200"/>
              </a:spcAft>
              <a:buFont typeface="+mj-lt"/>
              <a:buAutoNum type="arabicParenR"/>
            </a:pPr>
            <a:r>
              <a:rPr lang="en-US" dirty="0"/>
              <a:t>Each bridge in the National Bridge Inventory (NBI) must have a current bridge load rating</a:t>
            </a:r>
          </a:p>
          <a:p>
            <a:pPr lvl="1">
              <a:spcAft>
                <a:spcPts val="1200"/>
              </a:spcAft>
            </a:pPr>
            <a:r>
              <a:rPr lang="en-US" dirty="0"/>
              <a:t>Completed by a Nebraska Licensed Engineer</a:t>
            </a:r>
          </a:p>
          <a:p>
            <a:pPr marL="514350" indent="-514350">
              <a:spcAft>
                <a:spcPts val="1200"/>
              </a:spcAft>
              <a:buFont typeface="+mj-lt"/>
              <a:buAutoNum type="arabicParenR"/>
            </a:pPr>
            <a:r>
              <a:rPr lang="en-US" dirty="0"/>
              <a:t>Bridge owners and their Load Rating Engineers are</a:t>
            </a:r>
          </a:p>
          <a:p>
            <a:pPr lvl="1">
              <a:spcAft>
                <a:spcPts val="1200"/>
              </a:spcAft>
            </a:pPr>
            <a:r>
              <a:rPr lang="en-US" dirty="0"/>
              <a:t>Responsible for determining when a bridge must be re-rated</a:t>
            </a:r>
          </a:p>
          <a:p>
            <a:pPr lvl="1">
              <a:spcAft>
                <a:spcPts val="1200"/>
              </a:spcAft>
            </a:pPr>
            <a:r>
              <a:rPr lang="en-US" dirty="0"/>
              <a:t>If it must be re-rated, get it done within 60 days after inspection</a:t>
            </a:r>
          </a:p>
          <a:p>
            <a:pPr marL="514350" indent="-514350">
              <a:spcAft>
                <a:spcPts val="1200"/>
              </a:spcAft>
              <a:buFont typeface="+mj-lt"/>
              <a:buAutoNum type="arabicParenR"/>
            </a:pPr>
            <a:r>
              <a:rPr lang="en-US" dirty="0"/>
              <a:t>Load Ratings Reports for new or reconstructed bridges</a:t>
            </a:r>
          </a:p>
          <a:p>
            <a:pPr lvl="1">
              <a:spcAft>
                <a:spcPts val="1200"/>
              </a:spcAft>
            </a:pPr>
            <a:r>
              <a:rPr lang="en-US" dirty="0"/>
              <a:t>Must be submitted to NDOT prior to construction</a:t>
            </a:r>
          </a:p>
          <a:p>
            <a:pPr marL="514350" indent="-514350">
              <a:spcAft>
                <a:spcPts val="1200"/>
              </a:spcAft>
              <a:buFont typeface="+mj-lt"/>
              <a:buAutoNum type="arabicParenR"/>
            </a:pPr>
            <a:r>
              <a:rPr lang="en-US" i="1" dirty="0"/>
              <a:t>NDOT is in the process of re-load rating all bridges in the inventory for Special Haul Vehicles (trucks with more than 3 axles) in the next 10 years</a:t>
            </a:r>
          </a:p>
        </p:txBody>
      </p:sp>
      <p:sp>
        <p:nvSpPr>
          <p:cNvPr id="10" name="TextBox 9"/>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21555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60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940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1340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1470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2100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2530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3200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3480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961025"/>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a:t>Load Posting </a:t>
            </a:r>
            <a:r>
              <a:rPr lang="en-US" dirty="0"/>
              <a:t>and </a:t>
            </a:r>
            <a:r>
              <a:rPr lang="en-US" b="1" dirty="0"/>
              <a:t>Closing</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1175197" y="1523399"/>
            <a:ext cx="7171135" cy="5219412"/>
          </a:xfrm>
          <a:prstGeom prst="rect">
            <a:avLst/>
          </a:prstGeom>
        </p:spPr>
        <p:txBody>
          <a:bodyPr>
            <a:normAutofit fontScale="92500" lnSpcReduction="2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spcAft>
                <a:spcPts val="1200"/>
              </a:spcAft>
              <a:buFont typeface="+mj-lt"/>
              <a:buAutoNum type="romanLcPeriod"/>
            </a:pPr>
            <a:r>
              <a:rPr lang="en-US" dirty="0"/>
              <a:t>A Bridge must be </a:t>
            </a:r>
            <a:r>
              <a:rPr lang="en-US" u="sng" dirty="0"/>
              <a:t>load posted</a:t>
            </a:r>
            <a:r>
              <a:rPr lang="en-US" dirty="0"/>
              <a:t> ASAP but no later than </a:t>
            </a:r>
            <a:r>
              <a:rPr lang="en-US" u="sng" dirty="0"/>
              <a:t>30 days </a:t>
            </a:r>
            <a:r>
              <a:rPr lang="en-US" dirty="0"/>
              <a:t>after load rating  </a:t>
            </a:r>
          </a:p>
          <a:p>
            <a:pPr lvl="1">
              <a:spcAft>
                <a:spcPts val="1200"/>
              </a:spcAft>
            </a:pPr>
            <a:r>
              <a:rPr lang="en-US" dirty="0"/>
              <a:t>If its Load Carrying Capacity (LCC) is                                less than Nebraska Legal Load thresholds</a:t>
            </a:r>
          </a:p>
          <a:p>
            <a:pPr marL="571500" indent="-571500">
              <a:spcAft>
                <a:spcPts val="1200"/>
              </a:spcAft>
              <a:buFont typeface="+mj-lt"/>
              <a:buAutoNum type="romanLcPeriod"/>
            </a:pPr>
            <a:r>
              <a:rPr lang="en-US" dirty="0"/>
              <a:t>A Bridge must be </a:t>
            </a:r>
            <a:r>
              <a:rPr lang="en-US" u="sng" dirty="0"/>
              <a:t>closed</a:t>
            </a:r>
            <a:r>
              <a:rPr lang="en-US" dirty="0"/>
              <a:t> </a:t>
            </a:r>
          </a:p>
          <a:p>
            <a:pPr lvl="1">
              <a:spcAft>
                <a:spcPts val="1200"/>
              </a:spcAft>
            </a:pPr>
            <a:r>
              <a:rPr lang="en-US" dirty="0"/>
              <a:t>if its LCC is less than </a:t>
            </a:r>
            <a:r>
              <a:rPr lang="en-US" b="1" dirty="0"/>
              <a:t>3 tons  </a:t>
            </a:r>
          </a:p>
          <a:p>
            <a:pPr lvl="1">
              <a:spcAft>
                <a:spcPts val="1200"/>
              </a:spcAft>
            </a:pPr>
            <a:r>
              <a:rPr lang="en-US" dirty="0"/>
              <a:t>Bridge Owner must </a:t>
            </a:r>
          </a:p>
          <a:p>
            <a:pPr lvl="2">
              <a:spcAft>
                <a:spcPts val="1200"/>
              </a:spcAft>
            </a:pPr>
            <a:r>
              <a:rPr lang="en-US" dirty="0"/>
              <a:t>install barricades immediately upon notification of the need to close</a:t>
            </a:r>
          </a:p>
          <a:p>
            <a:pPr lvl="2">
              <a:spcAft>
                <a:spcPts val="1200"/>
              </a:spcAft>
            </a:pPr>
            <a:r>
              <a:rPr lang="en-US" dirty="0"/>
              <a:t>Provide documentation of closure to NDOT within        3 days of barricade installation</a:t>
            </a:r>
          </a:p>
        </p:txBody>
      </p:sp>
      <p:sp>
        <p:nvSpPr>
          <p:cNvPr id="10" name="TextBox 9"/>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pic>
        <p:nvPicPr>
          <p:cNvPr id="2" name="Picture 1"/>
          <p:cNvPicPr>
            <a:picLocks noChangeAspect="1"/>
          </p:cNvPicPr>
          <p:nvPr/>
        </p:nvPicPr>
        <p:blipFill>
          <a:blip r:embed="rId3"/>
          <a:stretch>
            <a:fillRect/>
          </a:stretch>
        </p:blipFill>
        <p:spPr>
          <a:xfrm>
            <a:off x="6272828" y="3143738"/>
            <a:ext cx="2514372" cy="1751238"/>
          </a:xfrm>
          <a:prstGeom prst="rect">
            <a:avLst/>
          </a:prstGeom>
        </p:spPr>
      </p:pic>
      <p:pic>
        <p:nvPicPr>
          <p:cNvPr id="11" name="Picture 10"/>
          <p:cNvPicPr>
            <a:picLocks noChangeAspect="1"/>
          </p:cNvPicPr>
          <p:nvPr/>
        </p:nvPicPr>
        <p:blipFill>
          <a:blip r:embed="rId4"/>
          <a:stretch>
            <a:fillRect/>
          </a:stretch>
        </p:blipFill>
        <p:spPr>
          <a:xfrm>
            <a:off x="7982264" y="1480267"/>
            <a:ext cx="1160745" cy="1339133"/>
          </a:xfrm>
          <a:prstGeom prst="rect">
            <a:avLst/>
          </a:prstGeom>
        </p:spPr>
      </p:pic>
    </p:spTree>
    <p:extLst>
      <p:ext uri="{BB962C8B-B14F-4D97-AF65-F5344CB8AC3E}">
        <p14:creationId xmlns:p14="http://schemas.microsoft.com/office/powerpoint/2010/main" val="36192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4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28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420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237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250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2920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302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3100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3380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7300" y="725434"/>
            <a:ext cx="7886700" cy="1450983"/>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a:t>Record Keeping</a:t>
            </a:r>
          </a:p>
          <a:p>
            <a:r>
              <a:rPr lang="en-US" sz="4000" b="1" dirty="0"/>
              <a:t>Bridge File and Bridge Records</a:t>
            </a:r>
          </a:p>
        </p:txBody>
      </p:sp>
      <p:sp>
        <p:nvSpPr>
          <p:cNvPr id="3" name="TextBox 2"/>
          <p:cNvSpPr txBox="1"/>
          <p:nvPr/>
        </p:nvSpPr>
        <p:spPr>
          <a:xfrm>
            <a:off x="1257300" y="2046312"/>
            <a:ext cx="7886700" cy="4693593"/>
          </a:xfrm>
          <a:prstGeom prst="rect">
            <a:avLst/>
          </a:prstGeom>
          <a:noFill/>
        </p:spPr>
        <p:txBody>
          <a:bodyPr wrap="square" rtlCol="0">
            <a:spAutoFit/>
          </a:bodyPr>
          <a:lstStyle/>
          <a:p>
            <a:pPr marL="742950" lvl="1" indent="-285750">
              <a:spcAft>
                <a:spcPts val="1200"/>
              </a:spcAft>
              <a:buFont typeface="Arial" panose="020B0604020202020204" pitchFamily="34" charset="0"/>
              <a:buChar char="•"/>
            </a:pPr>
            <a:r>
              <a:rPr lang="en-US" sz="2800" dirty="0"/>
              <a:t>Allows assessment of current bridge condition</a:t>
            </a:r>
          </a:p>
          <a:p>
            <a:pPr marL="1200150" lvl="2" indent="-285750">
              <a:spcAft>
                <a:spcPts val="1200"/>
              </a:spcAft>
              <a:buFont typeface="Arial" panose="020B0604020202020204" pitchFamily="34" charset="0"/>
              <a:buChar char="•"/>
            </a:pPr>
            <a:r>
              <a:rPr lang="en-US" sz="2400" b="1" dirty="0"/>
              <a:t>Safety</a:t>
            </a:r>
            <a:r>
              <a:rPr lang="en-US" sz="2400" dirty="0"/>
              <a:t> of the public</a:t>
            </a:r>
          </a:p>
          <a:p>
            <a:pPr marL="1200150" lvl="2" indent="-285750">
              <a:spcAft>
                <a:spcPts val="1200"/>
              </a:spcAft>
              <a:buFont typeface="Arial" panose="020B0604020202020204" pitchFamily="34" charset="0"/>
              <a:buChar char="•"/>
            </a:pPr>
            <a:r>
              <a:rPr lang="en-US" sz="2400" dirty="0"/>
              <a:t>Cost-effective management of a significant asset</a:t>
            </a:r>
          </a:p>
          <a:p>
            <a:pPr marL="742950" lvl="1" indent="-285750">
              <a:spcBef>
                <a:spcPts val="600"/>
              </a:spcBef>
              <a:spcAft>
                <a:spcPts val="1200"/>
              </a:spcAft>
              <a:buFont typeface="Arial" panose="020B0604020202020204" pitchFamily="34" charset="0"/>
              <a:buChar char="•"/>
            </a:pPr>
            <a:r>
              <a:rPr lang="en-US" sz="2800" dirty="0"/>
              <a:t>Bridge File has many components </a:t>
            </a:r>
          </a:p>
          <a:p>
            <a:pPr marL="1371600" lvl="2" indent="-457200">
              <a:spcAft>
                <a:spcPts val="1200"/>
              </a:spcAft>
              <a:buFont typeface="Wingdings" panose="05000000000000000000" pitchFamily="2" charset="2"/>
              <a:buChar char="Ø"/>
            </a:pPr>
            <a:r>
              <a:rPr lang="en-US" sz="2400" dirty="0"/>
              <a:t>Bridge inspection documents and reports</a:t>
            </a:r>
          </a:p>
          <a:p>
            <a:pPr marL="1371600" lvl="2" indent="-457200">
              <a:spcAft>
                <a:spcPts val="1200"/>
              </a:spcAft>
              <a:buFont typeface="Wingdings" panose="05000000000000000000" pitchFamily="2" charset="2"/>
              <a:buChar char="Ø"/>
            </a:pPr>
            <a:r>
              <a:rPr lang="en-US" sz="2400" dirty="0"/>
              <a:t>Records of any action taken to address the findings of such inspections</a:t>
            </a:r>
          </a:p>
          <a:p>
            <a:pPr marL="1371600" lvl="2" indent="-457200">
              <a:spcAft>
                <a:spcPts val="1200"/>
              </a:spcAft>
              <a:buFont typeface="Wingdings" panose="05000000000000000000" pitchFamily="2" charset="2"/>
              <a:buChar char="Ø"/>
            </a:pPr>
            <a:r>
              <a:rPr lang="en-US" sz="2400" dirty="0"/>
              <a:t>Photographs</a:t>
            </a:r>
          </a:p>
          <a:p>
            <a:pPr marL="1371600" lvl="2" indent="-457200">
              <a:spcAft>
                <a:spcPts val="1200"/>
              </a:spcAft>
              <a:buFont typeface="Wingdings" panose="05000000000000000000" pitchFamily="2" charset="2"/>
              <a:buChar char="Ø"/>
            </a:pPr>
            <a:r>
              <a:rPr lang="en-US" sz="2400" dirty="0"/>
              <a:t>and more</a:t>
            </a:r>
          </a:p>
        </p:txBody>
      </p:sp>
      <p:sp>
        <p:nvSpPr>
          <p:cNvPr id="12" name="TextBox 11"/>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
        <p:nvSpPr>
          <p:cNvPr id="13"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671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1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650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96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104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1120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1930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257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2770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3070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429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2355116" y="3173348"/>
            <a:ext cx="6080593" cy="1015663"/>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Nebraska Bridge Owners’ Responsibilities</a:t>
            </a:r>
          </a:p>
        </p:txBody>
      </p:sp>
      <p:sp>
        <p:nvSpPr>
          <p:cNvPr id="4" name="TextBox 3"/>
          <p:cNvSpPr txBox="1"/>
          <p:nvPr/>
        </p:nvSpPr>
        <p:spPr>
          <a:xfrm>
            <a:off x="1685925" y="840968"/>
            <a:ext cx="7124700" cy="6017032"/>
          </a:xfrm>
          <a:prstGeom prst="rect">
            <a:avLst/>
          </a:prstGeom>
          <a:noFill/>
        </p:spPr>
        <p:txBody>
          <a:bodyPr wrap="square" rtlCol="0">
            <a:spAutoFit/>
          </a:bodyPr>
          <a:lstStyle/>
          <a:p>
            <a:pPr marL="342900" indent="-342900">
              <a:spcAft>
                <a:spcPts val="300"/>
              </a:spcAft>
              <a:buFont typeface="+mj-lt"/>
              <a:buAutoNum type="arabicPeriod"/>
            </a:pPr>
            <a:r>
              <a:rPr lang="en-US" sz="2400" dirty="0"/>
              <a:t>Maintaining a Bridge File at the site or office</a:t>
            </a:r>
          </a:p>
          <a:p>
            <a:pPr marL="342900" indent="-342900">
              <a:spcAft>
                <a:spcPts val="300"/>
              </a:spcAft>
              <a:buFont typeface="+mj-lt"/>
              <a:buAutoNum type="arabicPeriod"/>
            </a:pPr>
            <a:r>
              <a:rPr lang="en-US" sz="2400" dirty="0">
                <a:solidFill>
                  <a:srgbClr val="0070C0"/>
                </a:solidFill>
              </a:rPr>
              <a:t>Providing access to the Bridge File</a:t>
            </a:r>
          </a:p>
          <a:p>
            <a:pPr marL="342900" indent="-342900">
              <a:spcAft>
                <a:spcPts val="300"/>
              </a:spcAft>
              <a:buFont typeface="+mj-lt"/>
              <a:buAutoNum type="arabicPeriod"/>
            </a:pPr>
            <a:r>
              <a:rPr lang="en-US" sz="2400" dirty="0"/>
              <a:t>Keeping backup of electronic documents</a:t>
            </a:r>
          </a:p>
          <a:p>
            <a:pPr marL="342900" indent="-342900">
              <a:spcAft>
                <a:spcPts val="300"/>
              </a:spcAft>
              <a:buFont typeface="+mj-lt"/>
              <a:buAutoNum type="arabicPeriod"/>
            </a:pPr>
            <a:r>
              <a:rPr lang="en-US" sz="2400" dirty="0">
                <a:solidFill>
                  <a:srgbClr val="0070C0"/>
                </a:solidFill>
              </a:rPr>
              <a:t>Storing bridge  documents in an organized and uniform system</a:t>
            </a:r>
          </a:p>
          <a:p>
            <a:pPr marL="342900" indent="-342900">
              <a:spcAft>
                <a:spcPts val="300"/>
              </a:spcAft>
              <a:buFont typeface="+mj-lt"/>
              <a:buAutoNum type="arabicPeriod"/>
            </a:pPr>
            <a:r>
              <a:rPr lang="en-US" sz="2400" dirty="0"/>
              <a:t>Knowing bridge inspection requirements</a:t>
            </a:r>
          </a:p>
          <a:p>
            <a:pPr marL="342900" indent="-342900">
              <a:spcAft>
                <a:spcPts val="300"/>
              </a:spcAft>
              <a:buFont typeface="+mj-lt"/>
              <a:buAutoNum type="arabicPeriod"/>
            </a:pPr>
            <a:r>
              <a:rPr lang="en-US" sz="2400" dirty="0">
                <a:solidFill>
                  <a:srgbClr val="0070C0"/>
                </a:solidFill>
              </a:rPr>
              <a:t>Familiarity with records/information provided by consultants</a:t>
            </a:r>
          </a:p>
          <a:p>
            <a:pPr marL="342900" indent="-342900">
              <a:spcAft>
                <a:spcPts val="300"/>
              </a:spcAft>
              <a:buFont typeface="+mj-lt"/>
              <a:buAutoNum type="arabicPeriod"/>
            </a:pPr>
            <a:r>
              <a:rPr lang="en-US" sz="2400" dirty="0"/>
              <a:t>Compliance with NDOT’s Bridge Division </a:t>
            </a:r>
            <a:r>
              <a:rPr lang="en-US" sz="2400" i="1" dirty="0"/>
              <a:t>Policy for Design, Load-Rating and Inspection of Public Road Bridges</a:t>
            </a:r>
          </a:p>
          <a:p>
            <a:pPr marL="342900" indent="-342900">
              <a:spcAft>
                <a:spcPts val="300"/>
              </a:spcAft>
              <a:buFont typeface="+mj-lt"/>
              <a:buAutoNum type="arabicPeriod"/>
            </a:pPr>
            <a:r>
              <a:rPr lang="en-US" sz="2400" dirty="0">
                <a:solidFill>
                  <a:srgbClr val="0070C0"/>
                </a:solidFill>
              </a:rPr>
              <a:t>Having bridges load rated when required </a:t>
            </a:r>
          </a:p>
          <a:p>
            <a:pPr marL="342900" indent="-342900">
              <a:spcAft>
                <a:spcPts val="300"/>
              </a:spcAft>
              <a:buFont typeface="+mj-lt"/>
              <a:buAutoNum type="arabicPeriod"/>
            </a:pPr>
            <a:r>
              <a:rPr lang="en-US" sz="2400" dirty="0"/>
              <a:t>Taking action to resolve any critical findings </a:t>
            </a:r>
          </a:p>
          <a:p>
            <a:pPr marL="342900" indent="-342900">
              <a:spcAft>
                <a:spcPts val="300"/>
              </a:spcAft>
              <a:buFont typeface="+mj-lt"/>
              <a:buAutoNum type="arabicPeriod"/>
            </a:pPr>
            <a:r>
              <a:rPr lang="en-US" sz="2400" dirty="0">
                <a:solidFill>
                  <a:srgbClr val="0070C0"/>
                </a:solidFill>
              </a:rPr>
              <a:t>Reporting closures to Nebraska DOT</a:t>
            </a:r>
          </a:p>
          <a:p>
            <a:pPr marL="342900" indent="-342900">
              <a:buFont typeface="+mj-lt"/>
              <a:buAutoNum type="arabicPeriod"/>
            </a:pPr>
            <a:endParaRPr lang="en-US" sz="2400" dirty="0"/>
          </a:p>
        </p:txBody>
      </p:sp>
      <p:sp>
        <p:nvSpPr>
          <p:cNvPr id="9"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71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13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1430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1730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1930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2340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2610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3130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3930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4160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4430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06168" y="1550929"/>
            <a:ext cx="3148493" cy="2685009"/>
          </a:xfrm>
          <a:prstGeom prst="rect">
            <a:avLst/>
          </a:prstGeom>
        </p:spPr>
      </p:pic>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Bridge Inspection Tips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ontent Placeholder 2"/>
          <p:cNvSpPr txBox="1">
            <a:spLocks/>
          </p:cNvSpPr>
          <p:nvPr/>
        </p:nvSpPr>
        <p:spPr>
          <a:xfrm>
            <a:off x="1437079" y="1689500"/>
            <a:ext cx="4548310" cy="435133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dirty="0"/>
              <a:t>Go in Two’s</a:t>
            </a:r>
          </a:p>
          <a:p>
            <a:pPr>
              <a:spcAft>
                <a:spcPts val="1200"/>
              </a:spcAft>
            </a:pPr>
            <a:r>
              <a:rPr lang="en-US" dirty="0"/>
              <a:t>Wear personal protective equipment</a:t>
            </a:r>
          </a:p>
          <a:p>
            <a:pPr lvl="1">
              <a:spcAft>
                <a:spcPts val="1200"/>
              </a:spcAft>
            </a:pPr>
            <a:r>
              <a:rPr lang="en-US" dirty="0"/>
              <a:t>OSHA approved harness  </a:t>
            </a:r>
          </a:p>
          <a:p>
            <a:pPr>
              <a:spcAft>
                <a:spcPts val="1200"/>
              </a:spcAft>
            </a:pPr>
            <a:r>
              <a:rPr lang="en-US" dirty="0"/>
              <a:t>Take photos and notes</a:t>
            </a:r>
          </a:p>
        </p:txBody>
      </p:sp>
      <p:sp>
        <p:nvSpPr>
          <p:cNvPr id="11" name="TextBox 10"/>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pic>
        <p:nvPicPr>
          <p:cNvPr id="6" name="Picture 5"/>
          <p:cNvPicPr>
            <a:picLocks noChangeAspect="1"/>
          </p:cNvPicPr>
          <p:nvPr/>
        </p:nvPicPr>
        <p:blipFill>
          <a:blip r:embed="rId4"/>
          <a:stretch>
            <a:fillRect/>
          </a:stretch>
        </p:blipFill>
        <p:spPr>
          <a:xfrm>
            <a:off x="6159232" y="4375806"/>
            <a:ext cx="2721586" cy="2054136"/>
          </a:xfrm>
          <a:prstGeom prst="rect">
            <a:avLst/>
          </a:prstGeom>
        </p:spPr>
      </p:pic>
    </p:spTree>
    <p:extLst>
      <p:ext uri="{BB962C8B-B14F-4D97-AF65-F5344CB8AC3E}">
        <p14:creationId xmlns:p14="http://schemas.microsoft.com/office/powerpoint/2010/main" val="294999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1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34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830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131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1600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16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2355116" y="3404180"/>
            <a:ext cx="608059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Bridge Inspections – Best </a:t>
            </a:r>
            <a:r>
              <a:rPr kumimoji="0" lang="en-US" sz="3000" b="1" i="0" u="none" strike="noStrike" kern="1200" cap="none" spc="0" normalizeH="0" baseline="0" noProof="0" dirty="0" err="1">
                <a:ln>
                  <a:noFill/>
                </a:ln>
                <a:solidFill>
                  <a:prstClr val="white"/>
                </a:solidFill>
                <a:effectLst/>
                <a:uLnTx/>
                <a:uFillTx/>
                <a:latin typeface="Calibri" charset="0"/>
                <a:ea typeface="ＭＳ Ｐゴシック" charset="0"/>
              </a:rPr>
              <a:t>Pr</a:t>
            </a:r>
            <a:r>
              <a:rPr lang="en-US" sz="3000" b="1" dirty="0" err="1">
                <a:solidFill>
                  <a:prstClr val="white"/>
                </a:solidFill>
                <a:latin typeface="Calibri" charset="0"/>
                <a:ea typeface="ＭＳ Ｐゴシック" charset="0"/>
              </a:rPr>
              <a:t>actice</a:t>
            </a:r>
            <a:endParaRPr kumimoji="0" lang="en-US" sz="3000" b="1"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6"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1673120" y="1514350"/>
            <a:ext cx="6881819" cy="1631216"/>
          </a:xfrm>
          <a:prstGeom prst="rect">
            <a:avLst/>
          </a:prstGeom>
          <a:noFill/>
        </p:spPr>
        <p:txBody>
          <a:bodyPr wrap="square" rtlCol="0">
            <a:spAutoFit/>
          </a:bodyPr>
          <a:lstStyle/>
          <a:p>
            <a:pPr algn="ctr"/>
            <a:r>
              <a:rPr lang="en-US" sz="3600" b="1" u="sng" dirty="0">
                <a:solidFill>
                  <a:srgbClr val="002060"/>
                </a:solidFill>
              </a:rPr>
              <a:t>Best Practice </a:t>
            </a:r>
          </a:p>
          <a:p>
            <a:pPr algn="ctr"/>
            <a:r>
              <a:rPr lang="en-US" sz="3200" b="1" dirty="0">
                <a:solidFill>
                  <a:srgbClr val="002060"/>
                </a:solidFill>
              </a:rPr>
              <a:t>Inspect bridges and structures, even if less than 20 feet opening  </a:t>
            </a:r>
          </a:p>
        </p:txBody>
      </p:sp>
      <p:sp>
        <p:nvSpPr>
          <p:cNvPr id="8" name="TextBox 7"/>
          <p:cNvSpPr txBox="1"/>
          <p:nvPr/>
        </p:nvSpPr>
        <p:spPr>
          <a:xfrm>
            <a:off x="1299271" y="3956756"/>
            <a:ext cx="7629516" cy="830997"/>
          </a:xfrm>
          <a:prstGeom prst="rect">
            <a:avLst/>
          </a:prstGeom>
          <a:noFill/>
        </p:spPr>
        <p:txBody>
          <a:bodyPr wrap="square" rtlCol="0">
            <a:spAutoFit/>
          </a:bodyPr>
          <a:lstStyle/>
          <a:p>
            <a:pPr algn="ctr"/>
            <a:r>
              <a:rPr lang="en-US" sz="2400" dirty="0">
                <a:solidFill>
                  <a:srgbClr val="C00000"/>
                </a:solidFill>
              </a:rPr>
              <a:t>However, </a:t>
            </a:r>
            <a:r>
              <a:rPr lang="en-US" sz="2400" b="1" dirty="0">
                <a:solidFill>
                  <a:srgbClr val="C00000"/>
                </a:solidFill>
              </a:rPr>
              <a:t>o</a:t>
            </a:r>
            <a:r>
              <a:rPr lang="en-US" sz="2400" b="1" i="1" dirty="0">
                <a:solidFill>
                  <a:srgbClr val="C00000"/>
                </a:solidFill>
              </a:rPr>
              <a:t>nly</a:t>
            </a:r>
            <a:r>
              <a:rPr lang="en-US" sz="2400" i="1" dirty="0">
                <a:solidFill>
                  <a:srgbClr val="C00000"/>
                </a:solidFill>
              </a:rPr>
              <a:t> those that meet the Federal definition of a bridge are reportable to the National Bridge Inventory (NBI)</a:t>
            </a:r>
          </a:p>
        </p:txBody>
      </p:sp>
    </p:spTree>
    <p:extLst>
      <p:ext uri="{BB962C8B-B14F-4D97-AF65-F5344CB8AC3E}">
        <p14:creationId xmlns:p14="http://schemas.microsoft.com/office/powerpoint/2010/main" val="303896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3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96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9144000" cy="2387600"/>
          </a:xfrm>
        </p:spPr>
        <p:txBody>
          <a:bodyPr>
            <a:normAutofit/>
          </a:bodyPr>
          <a:lstStyle/>
          <a:p>
            <a:r>
              <a:rPr lang="en-US" dirty="0"/>
              <a:t>Managing Nebraska’s </a:t>
            </a:r>
            <a:br>
              <a:rPr lang="en-US" dirty="0"/>
            </a:br>
            <a:r>
              <a:rPr lang="en-US" dirty="0"/>
              <a:t>Public Roads and Streets</a:t>
            </a:r>
          </a:p>
        </p:txBody>
      </p:sp>
      <p:sp>
        <p:nvSpPr>
          <p:cNvPr id="3" name="Subtitle 2"/>
          <p:cNvSpPr>
            <a:spLocks noGrp="1"/>
          </p:cNvSpPr>
          <p:nvPr>
            <p:ph type="subTitle" idx="1"/>
          </p:nvPr>
        </p:nvSpPr>
        <p:spPr>
          <a:xfrm>
            <a:off x="2227216" y="3574473"/>
            <a:ext cx="4755118" cy="1278085"/>
          </a:xfrm>
        </p:spPr>
        <p:txBody>
          <a:bodyPr>
            <a:normAutofit/>
          </a:bodyPr>
          <a:lstStyle/>
          <a:p>
            <a:r>
              <a:rPr lang="en-US" dirty="0"/>
              <a:t>Bridge Inspection and the NBIS</a:t>
            </a:r>
          </a:p>
          <a:p>
            <a:endParaRPr lang="en-US" sz="600" dirty="0"/>
          </a:p>
          <a:p>
            <a:r>
              <a:rPr lang="en-US" dirty="0"/>
              <a:t>23 CFR 650-C</a:t>
            </a:r>
          </a:p>
        </p:txBody>
      </p:sp>
      <p:pic>
        <p:nvPicPr>
          <p:cNvPr id="4" name="Picture 3" descr="1 &amp; 6 year plan logoCS1-2.emf"/>
          <p:cNvPicPr>
            <a:picLocks noChangeAspect="1"/>
          </p:cNvPicPr>
          <p:nvPr/>
        </p:nvPicPr>
        <p:blipFill>
          <a:blip r:embed="rId3" cstate="print"/>
          <a:stretch>
            <a:fillRect/>
          </a:stretch>
        </p:blipFill>
        <p:spPr>
          <a:xfrm>
            <a:off x="3565538" y="5023006"/>
            <a:ext cx="2305464" cy="1226088"/>
          </a:xfrm>
          <a:prstGeom prst="rect">
            <a:avLst/>
          </a:prstGeom>
        </p:spPr>
      </p:pic>
      <p:pic>
        <p:nvPicPr>
          <p:cNvPr id="6" name="Picture 5" descr="Nv_m_Extension__4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581" y="5202557"/>
            <a:ext cx="3266500" cy="1306600"/>
          </a:xfrm>
          <a:prstGeom prst="rect">
            <a:avLst/>
          </a:prstGeom>
        </p:spPr>
      </p:pic>
      <p:sp>
        <p:nvSpPr>
          <p:cNvPr id="7"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4213760" y="6419542"/>
            <a:ext cx="12691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8</a:t>
            </a:r>
            <a:r>
              <a:rPr kumimoji="0" lang="en-US" sz="1800" b="0" i="0" u="none" strike="noStrike" kern="1200" cap="none" spc="0" normalizeH="0" baseline="0" noProof="0" dirty="0">
                <a:ln>
                  <a:noFill/>
                </a:ln>
                <a:solidFill>
                  <a:prstClr val="black"/>
                </a:solidFill>
                <a:effectLst/>
                <a:uLnTx/>
                <a:uFillTx/>
                <a:latin typeface="Calibri"/>
                <a:ea typeface="+mn-ea"/>
                <a:cs typeface="+mn-cs"/>
              </a:rPr>
              <a:t>/10/2019</a:t>
            </a:r>
          </a:p>
        </p:txBody>
      </p:sp>
      <p:pic>
        <p:nvPicPr>
          <p:cNvPr id="9" name="Picture 8"/>
          <p:cNvPicPr>
            <a:picLocks noChangeAspect="1"/>
          </p:cNvPicPr>
          <p:nvPr/>
        </p:nvPicPr>
        <p:blipFill>
          <a:blip r:embed="rId5"/>
          <a:stretch>
            <a:fillRect/>
          </a:stretch>
        </p:blipFill>
        <p:spPr>
          <a:xfrm>
            <a:off x="1803281" y="10530"/>
            <a:ext cx="2722715" cy="1574904"/>
          </a:xfrm>
          <a:prstGeom prst="rect">
            <a:avLst/>
          </a:prstGeom>
        </p:spPr>
      </p:pic>
      <p:pic>
        <p:nvPicPr>
          <p:cNvPr id="10" name="Picture 9"/>
          <p:cNvPicPr>
            <a:picLocks noChangeAspect="1"/>
          </p:cNvPicPr>
          <p:nvPr/>
        </p:nvPicPr>
        <p:blipFill>
          <a:blip r:embed="rId6"/>
          <a:stretch>
            <a:fillRect/>
          </a:stretch>
        </p:blipFill>
        <p:spPr>
          <a:xfrm>
            <a:off x="4805706" y="10530"/>
            <a:ext cx="2867751" cy="1568390"/>
          </a:xfrm>
          <a:prstGeom prst="rect">
            <a:avLst/>
          </a:prstGeom>
        </p:spPr>
      </p:pic>
      <p:pic>
        <p:nvPicPr>
          <p:cNvPr id="11" name="Picture 10"/>
          <p:cNvPicPr>
            <a:picLocks noChangeAspect="1"/>
          </p:cNvPicPr>
          <p:nvPr/>
        </p:nvPicPr>
        <p:blipFill>
          <a:blip r:embed="rId7"/>
          <a:stretch>
            <a:fillRect/>
          </a:stretch>
        </p:blipFill>
        <p:spPr>
          <a:xfrm>
            <a:off x="0" y="-19420"/>
            <a:ext cx="1226622" cy="1977843"/>
          </a:xfrm>
          <a:prstGeom prst="rect">
            <a:avLst/>
          </a:prstGeom>
        </p:spPr>
      </p:pic>
      <p:pic>
        <p:nvPicPr>
          <p:cNvPr id="13" name="Picture 12"/>
          <p:cNvPicPr>
            <a:picLocks noChangeAspect="1"/>
          </p:cNvPicPr>
          <p:nvPr/>
        </p:nvPicPr>
        <p:blipFill>
          <a:blip r:embed="rId8"/>
          <a:stretch>
            <a:fillRect/>
          </a:stretch>
        </p:blipFill>
        <p:spPr>
          <a:xfrm>
            <a:off x="7873068" y="-7481"/>
            <a:ext cx="1253844" cy="1965903"/>
          </a:xfrm>
          <a:prstGeom prst="rect">
            <a:avLst/>
          </a:prstGeom>
        </p:spPr>
      </p:pic>
      <p:sp>
        <p:nvSpPr>
          <p:cNvPr id="15" name="TextBox 14"/>
          <p:cNvSpPr txBox="1"/>
          <p:nvPr/>
        </p:nvSpPr>
        <p:spPr>
          <a:xfrm>
            <a:off x="179760" y="6419542"/>
            <a:ext cx="19756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F</a:t>
            </a:r>
          </a:p>
        </p:txBody>
      </p:sp>
      <p:sp>
        <p:nvSpPr>
          <p:cNvPr id="20" name="TextBox 19"/>
          <p:cNvSpPr txBox="1"/>
          <p:nvPr/>
        </p:nvSpPr>
        <p:spPr>
          <a:xfrm>
            <a:off x="106004" y="6134804"/>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Boards - Liaison Services Section</a:t>
            </a:r>
          </a:p>
        </p:txBody>
      </p:sp>
      <p:pic>
        <p:nvPicPr>
          <p:cNvPr id="21" name="Picture 20"/>
          <p:cNvPicPr>
            <a:picLocks noChangeAspect="1"/>
          </p:cNvPicPr>
          <p:nvPr/>
        </p:nvPicPr>
        <p:blipFill>
          <a:blip r:embed="rId9"/>
          <a:stretch>
            <a:fillRect/>
          </a:stretch>
        </p:blipFill>
        <p:spPr>
          <a:xfrm>
            <a:off x="6824802" y="3342660"/>
            <a:ext cx="2096058" cy="1610743"/>
          </a:xfrm>
          <a:prstGeom prst="rect">
            <a:avLst/>
          </a:prstGeom>
        </p:spPr>
      </p:pic>
      <p:pic>
        <p:nvPicPr>
          <p:cNvPr id="23" name="Picture 22"/>
          <p:cNvPicPr>
            <a:picLocks noChangeAspect="1"/>
          </p:cNvPicPr>
          <p:nvPr/>
        </p:nvPicPr>
        <p:blipFill>
          <a:blip r:embed="rId10"/>
          <a:stretch>
            <a:fillRect/>
          </a:stretch>
        </p:blipFill>
        <p:spPr>
          <a:xfrm>
            <a:off x="106004" y="3328871"/>
            <a:ext cx="2011502" cy="1610743"/>
          </a:xfrm>
          <a:prstGeom prst="rect">
            <a:avLst/>
          </a:prstGeom>
        </p:spPr>
      </p:pic>
      <p:pic>
        <p:nvPicPr>
          <p:cNvPr id="25" name="Picture 24">
            <a:extLst>
              <a:ext uri="{FF2B5EF4-FFF2-40B4-BE49-F238E27FC236}">
                <a16:creationId xmlns:a16="http://schemas.microsoft.com/office/drawing/2014/main" id="{A0B26514-8205-45C1-97BE-14441B37CEA6}"/>
              </a:ext>
            </a:extLst>
          </p:cNvPr>
          <p:cNvPicPr>
            <a:picLocks noChangeAspect="1"/>
          </p:cNvPicPr>
          <p:nvPr/>
        </p:nvPicPr>
        <p:blipFill>
          <a:blip r:embed="rId11"/>
          <a:stretch>
            <a:fillRect/>
          </a:stretch>
        </p:blipFill>
        <p:spPr>
          <a:xfrm>
            <a:off x="179760" y="5026670"/>
            <a:ext cx="2578385" cy="1027452"/>
          </a:xfrm>
          <a:prstGeom prst="rect">
            <a:avLst/>
          </a:prstGeom>
        </p:spPr>
      </p:pic>
    </p:spTree>
    <p:extLst>
      <p:ext uri="{BB962C8B-B14F-4D97-AF65-F5344CB8AC3E}">
        <p14:creationId xmlns:p14="http://schemas.microsoft.com/office/powerpoint/2010/main" val="396581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3319" y="724621"/>
            <a:ext cx="7239000" cy="707886"/>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000" b="1" dirty="0">
                <a:solidFill>
                  <a:prstClr val="black"/>
                </a:solidFill>
                <a:latin typeface="Calibri"/>
                <a:ea typeface="ＭＳ Ｐゴシック" charset="0"/>
              </a:rPr>
              <a:t>NBIS Bridge Length</a:t>
            </a:r>
          </a:p>
        </p:txBody>
      </p:sp>
      <p:sp>
        <p:nvSpPr>
          <p:cNvPr id="5" name="TextBox 4"/>
          <p:cNvSpPr txBox="1"/>
          <p:nvPr/>
        </p:nvSpPr>
        <p:spPr>
          <a:xfrm rot="16200000">
            <a:off x="-2355116" y="3404180"/>
            <a:ext cx="608059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Definition/</a:t>
            </a:r>
            <a:r>
              <a:rPr lang="en-US" sz="3000" b="1" dirty="0">
                <a:solidFill>
                  <a:prstClr val="white"/>
                </a:solidFill>
                <a:latin typeface="Calibri" charset="0"/>
                <a:ea typeface="ＭＳ Ｐゴシック" charset="0"/>
              </a:rPr>
              <a:t>Examples</a:t>
            </a: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of Bridge</a:t>
            </a:r>
          </a:p>
        </p:txBody>
      </p:sp>
      <p:pic>
        <p:nvPicPr>
          <p:cNvPr id="6" name="Picture 5"/>
          <p:cNvPicPr>
            <a:picLocks noChangeAspect="1"/>
          </p:cNvPicPr>
          <p:nvPr/>
        </p:nvPicPr>
        <p:blipFill>
          <a:blip r:embed="rId3"/>
          <a:stretch>
            <a:fillRect/>
          </a:stretch>
        </p:blipFill>
        <p:spPr>
          <a:xfrm>
            <a:off x="7347479" y="5951071"/>
            <a:ext cx="1707673" cy="770405"/>
          </a:xfrm>
          <a:prstGeom prst="rect">
            <a:avLst/>
          </a:prstGeom>
        </p:spPr>
      </p:pic>
      <p:sp>
        <p:nvSpPr>
          <p:cNvPr id="8" name="Slide Number Placeholder 10"/>
          <p:cNvSpPr>
            <a:spLocks noGrp="1"/>
          </p:cNvSpPr>
          <p:nvPr>
            <p:ph type="sldNum" idx="4294967295"/>
          </p:nvPr>
        </p:nvSpPr>
        <p:spPr>
          <a:xfrm>
            <a:off x="7746498" y="6245225"/>
            <a:ext cx="716114"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4"/>
          <a:stretch>
            <a:fillRect/>
          </a:stretch>
        </p:blipFill>
        <p:spPr>
          <a:xfrm>
            <a:off x="2451694" y="1704586"/>
            <a:ext cx="5128155" cy="4039065"/>
          </a:xfrm>
          <a:prstGeom prst="rect">
            <a:avLst/>
          </a:prstGeom>
        </p:spPr>
      </p:pic>
      <p:sp>
        <p:nvSpPr>
          <p:cNvPr id="11" name="TextBox 10"/>
          <p:cNvSpPr txBox="1"/>
          <p:nvPr/>
        </p:nvSpPr>
        <p:spPr>
          <a:xfrm>
            <a:off x="6935954" y="3577481"/>
            <a:ext cx="2304775" cy="1754326"/>
          </a:xfrm>
          <a:prstGeom prst="rect">
            <a:avLst/>
          </a:prstGeom>
          <a:noFill/>
        </p:spPr>
        <p:txBody>
          <a:bodyPr wrap="square" rtlCol="0">
            <a:spAutoFit/>
          </a:bodyPr>
          <a:lstStyle/>
          <a:p>
            <a:r>
              <a:rPr lang="en-US" dirty="0">
                <a:solidFill>
                  <a:prstClr val="black"/>
                </a:solidFill>
                <a:latin typeface="Calibri" charset="0"/>
                <a:ea typeface="ＭＳ Ｐゴシック" charset="0"/>
              </a:rPr>
              <a:t>multiple chambers (pipes) where the </a:t>
            </a:r>
            <a:r>
              <a:rPr lang="en-US" b="1" dirty="0">
                <a:solidFill>
                  <a:prstClr val="black"/>
                </a:solidFill>
                <a:latin typeface="Calibri" charset="0"/>
                <a:ea typeface="ＭＳ Ｐゴシック" charset="0"/>
              </a:rPr>
              <a:t>distance between openings is less than ½ of the </a:t>
            </a:r>
            <a:r>
              <a:rPr lang="en-US" b="1" u="sng" dirty="0">
                <a:solidFill>
                  <a:prstClr val="black"/>
                </a:solidFill>
                <a:latin typeface="Calibri" charset="0"/>
                <a:ea typeface="ＭＳ Ｐゴシック" charset="0"/>
              </a:rPr>
              <a:t>smaller</a:t>
            </a:r>
            <a:r>
              <a:rPr lang="en-US" b="1" dirty="0">
                <a:solidFill>
                  <a:prstClr val="black"/>
                </a:solidFill>
                <a:latin typeface="Calibri" charset="0"/>
                <a:ea typeface="ＭＳ Ｐゴシック" charset="0"/>
              </a:rPr>
              <a:t> contiguous opening</a:t>
            </a:r>
            <a:endParaRPr lang="en-US" b="1" dirty="0"/>
          </a:p>
        </p:txBody>
      </p:sp>
      <p:pic>
        <p:nvPicPr>
          <p:cNvPr id="19" name="Picture 18"/>
          <p:cNvPicPr>
            <a:picLocks noChangeAspect="1"/>
          </p:cNvPicPr>
          <p:nvPr/>
        </p:nvPicPr>
        <p:blipFill>
          <a:blip r:embed="rId5"/>
          <a:stretch>
            <a:fillRect/>
          </a:stretch>
        </p:blipFill>
        <p:spPr>
          <a:xfrm>
            <a:off x="1272919" y="2406287"/>
            <a:ext cx="1014771" cy="2227547"/>
          </a:xfrm>
          <a:prstGeom prst="rect">
            <a:avLst/>
          </a:prstGeom>
        </p:spPr>
      </p:pic>
      <p:sp>
        <p:nvSpPr>
          <p:cNvPr id="20" name="TextBox 19"/>
          <p:cNvSpPr txBox="1"/>
          <p:nvPr/>
        </p:nvSpPr>
        <p:spPr>
          <a:xfrm rot="16200000">
            <a:off x="840061" y="2113092"/>
            <a:ext cx="1541932" cy="338554"/>
          </a:xfrm>
          <a:prstGeom prst="rect">
            <a:avLst/>
          </a:prstGeom>
          <a:noFill/>
        </p:spPr>
        <p:txBody>
          <a:bodyPr wrap="square" rtlCol="0">
            <a:spAutoFit/>
          </a:bodyPr>
          <a:lstStyle/>
          <a:p>
            <a:r>
              <a:rPr lang="en-US" sz="1600" dirty="0"/>
              <a:t>Edge of Opening</a:t>
            </a:r>
          </a:p>
        </p:txBody>
      </p:sp>
      <p:cxnSp>
        <p:nvCxnSpPr>
          <p:cNvPr id="26" name="Straight Arrow Connector 25"/>
          <p:cNvCxnSpPr/>
          <p:nvPr/>
        </p:nvCxnSpPr>
        <p:spPr>
          <a:xfrm>
            <a:off x="4162425" y="2406287"/>
            <a:ext cx="1790700" cy="0"/>
          </a:xfrm>
          <a:prstGeom prst="straightConnector1">
            <a:avLst/>
          </a:prstGeom>
          <a:ln w="34925">
            <a:solidFill>
              <a:srgbClr val="0070C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3943350" y="2914651"/>
            <a:ext cx="457200" cy="1295400"/>
          </a:xfrm>
          <a:prstGeom prst="ellipse">
            <a:avLst/>
          </a:prstGeom>
          <a:no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a:cxnSpLocks/>
          </p:cNvCxnSpPr>
          <p:nvPr/>
        </p:nvCxnSpPr>
        <p:spPr>
          <a:xfrm flipH="1">
            <a:off x="2338388" y="3617949"/>
            <a:ext cx="1604963" cy="0"/>
          </a:xfrm>
          <a:prstGeom prst="straightConnector1">
            <a:avLst/>
          </a:prstGeom>
          <a:ln w="38100">
            <a:solidFill>
              <a:srgbClr val="0070C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a:off x="6102350" y="5505018"/>
            <a:ext cx="282972" cy="1623"/>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cxnSpLocks/>
          </p:cNvCxnSpPr>
          <p:nvPr/>
        </p:nvCxnSpPr>
        <p:spPr>
          <a:xfrm>
            <a:off x="5426952" y="4990668"/>
            <a:ext cx="271379" cy="1623"/>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p:cNvCxnSpPr>
          <p:nvPr/>
        </p:nvCxnSpPr>
        <p:spPr>
          <a:xfrm>
            <a:off x="5506327" y="4478544"/>
            <a:ext cx="227723" cy="1381"/>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780305" y="2657475"/>
            <a:ext cx="671389" cy="4763"/>
          </a:xfrm>
          <a:prstGeom prst="straightConnector1">
            <a:avLst/>
          </a:prstGeom>
          <a:ln w="31750">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700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70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288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3000"/>
                                        <p:tgtEl>
                                          <p:spTgt spid="26"/>
                                        </p:tgtEl>
                                      </p:cBhvr>
                                    </p:animEffect>
                                  </p:childTnLst>
                                  <p:subTnLst>
                                    <p:set>
                                      <p:cBhvr override="childStyle">
                                        <p:cTn dur="1" fill="hold" display="0" masterRel="sameClick" afterEffect="1">
                                          <p:stCondLst>
                                            <p:cond evt="end" delay="0">
                                              <p:tn val="7"/>
                                            </p:cond>
                                          </p:stCondLst>
                                        </p:cTn>
                                        <p:tgtEl>
                                          <p:spTgt spid="26"/>
                                        </p:tgtEl>
                                        <p:attrNameLst>
                                          <p:attrName>style.visibility</p:attrName>
                                        </p:attrNameLst>
                                      </p:cBhvr>
                                      <p:to>
                                        <p:strVal val="hidden"/>
                                      </p:to>
                                    </p:set>
                                  </p:subTnLst>
                                </p:cTn>
                              </p:par>
                              <p:par>
                                <p:cTn id="10" presetID="22" presetClass="entr" presetSubtype="4" fill="hold" grpId="0" nodeType="withEffect">
                                  <p:stCondLst>
                                    <p:cond delay="3910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0"/>
                                        <p:tgtEl>
                                          <p:spTgt spid="27"/>
                                        </p:tgtEl>
                                      </p:cBhvr>
                                    </p:animEffect>
                                  </p:childTnLst>
                                  <p:subTnLst>
                                    <p:set>
                                      <p:cBhvr override="childStyle">
                                        <p:cTn dur="1" fill="hold" display="0" masterRel="sameClick" afterEffect="1">
                                          <p:stCondLst>
                                            <p:cond evt="end" delay="0">
                                              <p:tn val="10"/>
                                            </p:cond>
                                          </p:stCondLst>
                                        </p:cTn>
                                        <p:tgtEl>
                                          <p:spTgt spid="27"/>
                                        </p:tgtEl>
                                        <p:attrNameLst>
                                          <p:attrName>style.visibility</p:attrName>
                                        </p:attrNameLst>
                                      </p:cBhvr>
                                      <p:to>
                                        <p:strVal val="hidden"/>
                                      </p:to>
                                    </p:set>
                                  </p:subTnLst>
                                </p:cTn>
                              </p:par>
                              <p:par>
                                <p:cTn id="13" presetID="22" presetClass="entr" presetSubtype="2" fill="hold" nodeType="withEffect">
                                  <p:stCondLst>
                                    <p:cond delay="4010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3000"/>
                                        <p:tgtEl>
                                          <p:spTgt spid="29"/>
                                        </p:tgtEl>
                                      </p:cBhvr>
                                    </p:animEffect>
                                  </p:childTnLst>
                                  <p:subTnLst>
                                    <p:set>
                                      <p:cBhvr override="childStyle">
                                        <p:cTn dur="1" fill="hold" display="0" masterRel="sameClick" afterEffect="1">
                                          <p:stCondLst>
                                            <p:cond evt="end" delay="0">
                                              <p:tn val="13"/>
                                            </p:cond>
                                          </p:stCondLst>
                                        </p:cTn>
                                        <p:tgtEl>
                                          <p:spTgt spid="29"/>
                                        </p:tgtEl>
                                        <p:attrNameLst>
                                          <p:attrName>style.visibility</p:attrName>
                                        </p:attrNameLst>
                                      </p:cBhvr>
                                      <p:to>
                                        <p:strVal val="hidden"/>
                                      </p:to>
                                    </p:set>
                                  </p:subTnLst>
                                </p:cTn>
                              </p:par>
                              <p:par>
                                <p:cTn id="16" presetID="1" presetClass="entr" presetSubtype="0" fill="hold" nodeType="withEffect">
                                  <p:stCondLst>
                                    <p:cond delay="4310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4310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4380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5400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63800"/>
                                  </p:stCondLst>
                                  <p:childTnLst>
                                    <p:set>
                                      <p:cBhvr>
                                        <p:cTn id="25" dur="1" fill="hold">
                                          <p:stCondLst>
                                            <p:cond delay="0"/>
                                          </p:stCondLst>
                                        </p:cTn>
                                        <p:tgtEl>
                                          <p:spTgt spid="32"/>
                                        </p:tgtEl>
                                        <p:attrNameLst>
                                          <p:attrName>style.visibility</p:attrName>
                                        </p:attrNameLst>
                                      </p:cBhvr>
                                      <p:to>
                                        <p:strVal val="visible"/>
                                      </p:to>
                                    </p:set>
                                  </p:childTnLst>
                                </p:cTn>
                              </p:par>
                              <p:par>
                                <p:cTn id="26" presetID="1" presetClass="entr" presetSubtype="0" fill="hold" nodeType="withEffect">
                                  <p:stCondLst>
                                    <p:cond delay="6900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nodeType="withEffect">
                                  <p:stCondLst>
                                    <p:cond delay="7600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0" grpId="0"/>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
        <p:nvSpPr>
          <p:cNvPr id="6"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2003839" y="1706252"/>
            <a:ext cx="6385191" cy="4157220"/>
          </a:xfrm>
          <a:prstGeom prst="rect">
            <a:avLst/>
          </a:prstGeom>
        </p:spPr>
      </p:pic>
      <p:sp>
        <p:nvSpPr>
          <p:cNvPr id="7" name="TextBox 6"/>
          <p:cNvSpPr txBox="1"/>
          <p:nvPr/>
        </p:nvSpPr>
        <p:spPr>
          <a:xfrm>
            <a:off x="1553319" y="724621"/>
            <a:ext cx="7239000" cy="707886"/>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000" b="1" dirty="0">
                <a:solidFill>
                  <a:prstClr val="black"/>
                </a:solidFill>
                <a:latin typeface="Calibri"/>
                <a:ea typeface="ＭＳ Ｐゴシック" charset="0"/>
              </a:rPr>
              <a:t>NBIS</a:t>
            </a:r>
          </a:p>
        </p:txBody>
      </p:sp>
      <p:sp>
        <p:nvSpPr>
          <p:cNvPr id="11" name="TextBox 10"/>
          <p:cNvSpPr txBox="1"/>
          <p:nvPr/>
        </p:nvSpPr>
        <p:spPr>
          <a:xfrm>
            <a:off x="2435311" y="6137217"/>
            <a:ext cx="5314950" cy="461665"/>
          </a:xfrm>
          <a:prstGeom prst="rect">
            <a:avLst/>
          </a:prstGeom>
          <a:noFill/>
        </p:spPr>
        <p:txBody>
          <a:bodyPr wrap="square" rtlCol="0">
            <a:spAutoFit/>
          </a:bodyPr>
          <a:lstStyle/>
          <a:p>
            <a:r>
              <a:rPr lang="en-US" sz="2400" dirty="0">
                <a:hlinkClick r:id="rId4"/>
              </a:rPr>
              <a:t>https://www.fhwa.dot.gov/bridge/nbis/</a:t>
            </a:r>
            <a:endParaRPr lang="en-US" sz="2400" dirty="0"/>
          </a:p>
        </p:txBody>
      </p:sp>
      <p:sp>
        <p:nvSpPr>
          <p:cNvPr id="2" name="TextBox 1"/>
          <p:cNvSpPr txBox="1"/>
          <p:nvPr/>
        </p:nvSpPr>
        <p:spPr>
          <a:xfrm>
            <a:off x="1764064" y="2921225"/>
            <a:ext cx="6740665" cy="865848"/>
          </a:xfrm>
          <a:prstGeom prst="rect">
            <a:avLst/>
          </a:prstGeom>
          <a:solidFill>
            <a:schemeClr val="bg1"/>
          </a:solidFill>
        </p:spPr>
        <p:txBody>
          <a:bodyPr wrap="square" rtlCol="0">
            <a:spAutoFit/>
          </a:bodyPr>
          <a:lstStyle/>
          <a:p>
            <a:endParaRPr lang="en-US" dirty="0"/>
          </a:p>
        </p:txBody>
      </p:sp>
      <p:pic>
        <p:nvPicPr>
          <p:cNvPr id="3" name="Picture 2"/>
          <p:cNvPicPr>
            <a:picLocks noChangeAspect="1"/>
          </p:cNvPicPr>
          <p:nvPr/>
        </p:nvPicPr>
        <p:blipFill>
          <a:blip r:embed="rId5"/>
          <a:stretch>
            <a:fillRect/>
          </a:stretch>
        </p:blipFill>
        <p:spPr>
          <a:xfrm>
            <a:off x="6034279" y="2721496"/>
            <a:ext cx="2257845" cy="1591341"/>
          </a:xfrm>
          <a:prstGeom prst="rect">
            <a:avLst/>
          </a:prstGeom>
        </p:spPr>
      </p:pic>
    </p:spTree>
    <p:extLst>
      <p:ext uri="{BB962C8B-B14F-4D97-AF65-F5344CB8AC3E}">
        <p14:creationId xmlns:p14="http://schemas.microsoft.com/office/powerpoint/2010/main" val="21132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2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1110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457325" y="1333500"/>
            <a:ext cx="7346281" cy="5422762"/>
          </a:xfrm>
          <a:prstGeom prst="rect">
            <a:avLst/>
          </a:prstGeom>
        </p:spPr>
      </p:pic>
      <p:pic>
        <p:nvPicPr>
          <p:cNvPr id="13" name="National Bridge Inspection Standards_FA Essenti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28304" y="2571750"/>
            <a:ext cx="3048000" cy="1714500"/>
          </a:xfrm>
          <a:prstGeom prst="rect">
            <a:avLst/>
          </a:prstGeom>
        </p:spPr>
      </p:pic>
      <p:sp>
        <p:nvSpPr>
          <p:cNvPr id="4" name="Title 1"/>
          <p:cNvSpPr txBox="1">
            <a:spLocks/>
          </p:cNvSpPr>
          <p:nvPr/>
        </p:nvSpPr>
        <p:spPr>
          <a:xfrm>
            <a:off x="1190624" y="746127"/>
            <a:ext cx="7953376" cy="1325563"/>
          </a:xfrm>
          <a:prstGeom prst="rect">
            <a:avLst/>
          </a:prstGeom>
        </p:spPr>
        <p:txBody>
          <a:bodyPr>
            <a:normAutofit fontScale="92500" lnSpcReduction="10000"/>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Federal-aid Essentials</a:t>
            </a:r>
            <a:br>
              <a:rPr lang="en-US" dirty="0"/>
            </a:br>
            <a:endParaRPr lang="en-US" dirty="0"/>
          </a:p>
        </p:txBody>
      </p:sp>
      <p:sp>
        <p:nvSpPr>
          <p:cNvPr id="6" name="TextBox 5"/>
          <p:cNvSpPr txBox="1"/>
          <p:nvPr/>
        </p:nvSpPr>
        <p:spPr>
          <a:xfrm>
            <a:off x="1257300" y="5414900"/>
            <a:ext cx="7835565" cy="400110"/>
          </a:xfrm>
          <a:prstGeom prst="rect">
            <a:avLst/>
          </a:prstGeom>
          <a:solidFill>
            <a:schemeClr val="bg1"/>
          </a:solidFill>
        </p:spPr>
        <p:txBody>
          <a:bodyPr wrap="square" rtlCol="0">
            <a:spAutoFit/>
          </a:bodyPr>
          <a:lstStyle/>
          <a:p>
            <a:pPr algn="ctr"/>
            <a:r>
              <a:rPr lang="en-US" sz="2000" dirty="0">
                <a:hlinkClick r:id="rId7"/>
              </a:rPr>
              <a:t>https://www.fhwa.dot.gov/federal-aidessentials/catmod.cfm?id=87</a:t>
            </a:r>
            <a:endParaRPr lang="en-US" sz="2000" dirty="0"/>
          </a:p>
        </p:txBody>
      </p:sp>
      <p:sp>
        <p:nvSpPr>
          <p:cNvPr id="8" name="TextBox 7"/>
          <p:cNvSpPr txBox="1"/>
          <p:nvPr/>
        </p:nvSpPr>
        <p:spPr>
          <a:xfrm>
            <a:off x="1257300" y="6166878"/>
            <a:ext cx="7826040" cy="400110"/>
          </a:xfrm>
          <a:prstGeom prst="rect">
            <a:avLst/>
          </a:prstGeom>
          <a:solidFill>
            <a:schemeClr val="bg1"/>
          </a:solidFill>
        </p:spPr>
        <p:txBody>
          <a:bodyPr wrap="square" rtlCol="0">
            <a:spAutoFit/>
          </a:bodyPr>
          <a:lstStyle/>
          <a:p>
            <a:pPr algn="ctr"/>
            <a:r>
              <a:rPr lang="en-US" sz="2000" dirty="0">
                <a:hlinkClick r:id="rId8"/>
              </a:rPr>
              <a:t>https://www.youtube.com/watch?v=uwa4y5dRBro</a:t>
            </a:r>
            <a:endParaRPr lang="en-US" sz="2000" dirty="0"/>
          </a:p>
        </p:txBody>
      </p:sp>
      <p:sp>
        <p:nvSpPr>
          <p:cNvPr id="11" name="TextBox 10"/>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84623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8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51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75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102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200"/>
                            </p:stCondLst>
                            <p:childTnLst>
                              <p:par>
                                <p:cTn id="14" presetID="1" presetClass="mediacall" presetSubtype="0" fill="hold" nodeType="afterEffect">
                                  <p:stCondLst>
                                    <p:cond delay="0"/>
                                  </p:stCondLst>
                                  <p:childTnLst>
                                    <p:cmd type="call" cmd="playFrom(0.0)">
                                      <p:cBhvr>
                                        <p:cTn id="15" dur="35006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6" fill="hold" display="0">
                  <p:stCondLst>
                    <p:cond delay="indefinite"/>
                  </p:stCondLst>
                </p:cTn>
                <p:tgtEl>
                  <p:spTgt spid="13"/>
                </p:tgtEl>
              </p:cMediaNode>
            </p:vide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3"/>
                                        </p:tgtEl>
                                      </p:cBhvr>
                                    </p:cmd>
                                  </p:childTnLst>
                                </p:cTn>
                              </p:par>
                            </p:childTnLst>
                          </p:cTn>
                        </p:par>
                      </p:childTnLst>
                    </p:cTn>
                  </p:par>
                </p:childTnLst>
              </p:cTn>
              <p:nextCondLst>
                <p:cond evt="onClick" delay="0">
                  <p:tgtEl>
                    <p:spTgt spid="13"/>
                  </p:tgtEl>
                </p:cond>
              </p:nextCondLst>
            </p:seq>
          </p:childTnLst>
        </p:cTn>
      </p:par>
    </p:tnLst>
    <p:bldLst>
      <p:bldP spid="4" grpId="0"/>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2469263" y="841256"/>
            <a:ext cx="5218682" cy="5660796"/>
          </a:xfrm>
          <a:prstGeom prst="rect">
            <a:avLst/>
          </a:prstGeom>
        </p:spPr>
      </p:pic>
      <p:sp>
        <p:nvSpPr>
          <p:cNvPr id="10" name="TextBox 9"/>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pic>
        <p:nvPicPr>
          <p:cNvPr id="8" name="Picture 7">
            <a:extLst>
              <a:ext uri="{FF2B5EF4-FFF2-40B4-BE49-F238E27FC236}">
                <a16:creationId xmlns:a16="http://schemas.microsoft.com/office/drawing/2014/main" id="{ABBA67D3-4035-4811-B4E8-85675F3BBD6D}"/>
              </a:ext>
            </a:extLst>
          </p:cNvPr>
          <p:cNvPicPr>
            <a:picLocks noChangeAspect="1"/>
          </p:cNvPicPr>
          <p:nvPr/>
        </p:nvPicPr>
        <p:blipFill>
          <a:blip r:embed="rId4"/>
          <a:stretch>
            <a:fillRect/>
          </a:stretch>
        </p:blipFill>
        <p:spPr>
          <a:xfrm>
            <a:off x="2665927" y="4536552"/>
            <a:ext cx="5022018" cy="2001208"/>
          </a:xfrm>
          <a:prstGeom prst="rect">
            <a:avLst/>
          </a:prstGeom>
        </p:spPr>
      </p:pic>
    </p:spTree>
    <p:extLst>
      <p:ext uri="{BB962C8B-B14F-4D97-AF65-F5344CB8AC3E}">
        <p14:creationId xmlns:p14="http://schemas.microsoft.com/office/powerpoint/2010/main" val="419106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90624" y="746127"/>
            <a:ext cx="7953376" cy="1325563"/>
          </a:xfrm>
          <a:prstGeom prst="rect">
            <a:avLst/>
          </a:prstGeom>
        </p:spPr>
        <p:txBody>
          <a:bodyPr>
            <a:normAutofit fontScale="92500" lnSpcReduction="10000"/>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23 CFR Part 650C</a:t>
            </a:r>
            <a:br>
              <a:rPr lang="en-US" dirty="0"/>
            </a:br>
            <a:endParaRPr lang="en-US" dirty="0"/>
          </a:p>
        </p:txBody>
      </p:sp>
      <p:sp>
        <p:nvSpPr>
          <p:cNvPr id="4" name="Content Placeholder 2"/>
          <p:cNvSpPr txBox="1">
            <a:spLocks/>
          </p:cNvSpPr>
          <p:nvPr/>
        </p:nvSpPr>
        <p:spPr>
          <a:xfrm>
            <a:off x="2352674" y="1481933"/>
            <a:ext cx="6591301" cy="4639467"/>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dirty="0"/>
              <a:t>650.301   Purpose</a:t>
            </a:r>
          </a:p>
          <a:p>
            <a:pPr marL="457200" lvl="1" indent="0">
              <a:buNone/>
            </a:pPr>
            <a:r>
              <a:rPr lang="en-US" dirty="0"/>
              <a:t>650.303   Applicability</a:t>
            </a:r>
          </a:p>
          <a:p>
            <a:pPr marL="457200" lvl="1" indent="0">
              <a:buNone/>
            </a:pPr>
            <a:r>
              <a:rPr lang="en-US" dirty="0"/>
              <a:t>650.305   Definitions</a:t>
            </a:r>
          </a:p>
          <a:p>
            <a:pPr marL="457200" lvl="1" indent="0">
              <a:buNone/>
            </a:pPr>
            <a:r>
              <a:rPr lang="en-US" b="1" dirty="0"/>
              <a:t>650.307   Bridge inspection organization</a:t>
            </a:r>
          </a:p>
          <a:p>
            <a:pPr marL="457200" lvl="1" indent="0">
              <a:buNone/>
            </a:pPr>
            <a:r>
              <a:rPr lang="en-US" b="1" dirty="0"/>
              <a:t>650.309   Qualifications of personnel</a:t>
            </a:r>
          </a:p>
          <a:p>
            <a:pPr marL="457200" lvl="1" indent="0">
              <a:buNone/>
            </a:pPr>
            <a:r>
              <a:rPr lang="en-US" b="1" dirty="0"/>
              <a:t>650.311   Inspection frequency</a:t>
            </a:r>
          </a:p>
          <a:p>
            <a:pPr marL="457200" lvl="1" indent="0">
              <a:buNone/>
            </a:pPr>
            <a:r>
              <a:rPr lang="en-US" b="1" dirty="0"/>
              <a:t>650.313   Inspection procedures</a:t>
            </a:r>
          </a:p>
          <a:p>
            <a:pPr marL="457200" lvl="1" indent="0">
              <a:buNone/>
            </a:pPr>
            <a:r>
              <a:rPr lang="en-US" dirty="0"/>
              <a:t>650.315   Inventory</a:t>
            </a:r>
          </a:p>
          <a:p>
            <a:pPr marL="457200" lvl="1" indent="0">
              <a:buNone/>
            </a:pPr>
            <a:r>
              <a:rPr lang="en-US" dirty="0"/>
              <a:t>650.317   Reference manuals</a:t>
            </a:r>
          </a:p>
        </p:txBody>
      </p:sp>
      <p:sp>
        <p:nvSpPr>
          <p:cNvPr id="9" name="Slide Number Placeholder 10"/>
          <p:cNvSpPr>
            <a:spLocks noGrp="1"/>
          </p:cNvSpPr>
          <p:nvPr>
            <p:ph type="sldNum" idx="4294967295"/>
          </p:nvPr>
        </p:nvSpPr>
        <p:spPr>
          <a:xfrm>
            <a:off x="7493241" y="6245225"/>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spTree>
    <p:extLst>
      <p:ext uri="{BB962C8B-B14F-4D97-AF65-F5344CB8AC3E}">
        <p14:creationId xmlns:p14="http://schemas.microsoft.com/office/powerpoint/2010/main" val="1335413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903646"/>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650.307 Inspection Organization</a:t>
            </a:r>
          </a:p>
        </p:txBody>
      </p:sp>
      <p:sp>
        <p:nvSpPr>
          <p:cNvPr id="6" name="Content Placeholder 2"/>
          <p:cNvSpPr txBox="1">
            <a:spLocks/>
          </p:cNvSpPr>
          <p:nvPr/>
        </p:nvSpPr>
        <p:spPr>
          <a:xfrm>
            <a:off x="1569815" y="1937467"/>
            <a:ext cx="7261669" cy="4351338"/>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Each State Transportation Department</a:t>
            </a:r>
          </a:p>
          <a:p>
            <a:pPr lvl="1"/>
            <a:r>
              <a:rPr lang="en-US" dirty="0"/>
              <a:t>Must inspect, or </a:t>
            </a:r>
          </a:p>
          <a:p>
            <a:pPr lvl="1"/>
            <a:r>
              <a:rPr lang="en-US" dirty="0"/>
              <a:t>Cause to be inspected, </a:t>
            </a:r>
          </a:p>
          <a:p>
            <a:r>
              <a:rPr lang="en-US" dirty="0"/>
              <a:t>Bridges located on public roads that are fully or partially located within the State's boundaries</a:t>
            </a:r>
          </a:p>
          <a:p>
            <a:pPr lvl="1"/>
            <a:r>
              <a:rPr lang="en-US" dirty="0"/>
              <a:t>Except for bridges that are owned by Federal agencies</a:t>
            </a:r>
          </a:p>
        </p:txBody>
      </p:sp>
      <p:sp>
        <p:nvSpPr>
          <p:cNvPr id="7"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pic>
        <p:nvPicPr>
          <p:cNvPr id="12" name="Picture 11">
            <a:extLst>
              <a:ext uri="{FF2B5EF4-FFF2-40B4-BE49-F238E27FC236}">
                <a16:creationId xmlns:a16="http://schemas.microsoft.com/office/drawing/2014/main" id="{CAB29221-C05E-4D87-92B7-1301425C592E}"/>
              </a:ext>
            </a:extLst>
          </p:cNvPr>
          <p:cNvPicPr>
            <a:picLocks noChangeAspect="1"/>
          </p:cNvPicPr>
          <p:nvPr/>
        </p:nvPicPr>
        <p:blipFill>
          <a:blip r:embed="rId3"/>
          <a:stretch>
            <a:fillRect/>
          </a:stretch>
        </p:blipFill>
        <p:spPr>
          <a:xfrm>
            <a:off x="6253099" y="2504305"/>
            <a:ext cx="2578385" cy="1027452"/>
          </a:xfrm>
          <a:prstGeom prst="rect">
            <a:avLst/>
          </a:prstGeom>
        </p:spPr>
      </p:pic>
    </p:spTree>
    <p:extLst>
      <p:ext uri="{BB962C8B-B14F-4D97-AF65-F5344CB8AC3E}">
        <p14:creationId xmlns:p14="http://schemas.microsoft.com/office/powerpoint/2010/main" val="846027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7300" y="760771"/>
            <a:ext cx="7886700" cy="1176696"/>
          </a:xfrm>
          <a:prstGeom prst="rect">
            <a:avLst/>
          </a:prstGeom>
        </p:spPr>
        <p:txBody>
          <a:bodyPr>
            <a:norm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650.307 Inspection Organization</a:t>
            </a:r>
          </a:p>
        </p:txBody>
      </p:sp>
      <p:sp>
        <p:nvSpPr>
          <p:cNvPr id="7" name="Content Placeholder 2"/>
          <p:cNvSpPr txBox="1">
            <a:spLocks/>
          </p:cNvSpPr>
          <p:nvPr/>
        </p:nvSpPr>
        <p:spPr>
          <a:xfrm>
            <a:off x="1257300" y="1505509"/>
            <a:ext cx="7886700" cy="472384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Each State Transportation Department or Federal Agency must include a bridge  inspection organization that is responsible for:</a:t>
            </a:r>
          </a:p>
          <a:p>
            <a:pPr lvl="1"/>
            <a:r>
              <a:rPr lang="en-US" dirty="0"/>
              <a:t>Bridge inspection policies and procedures</a:t>
            </a:r>
          </a:p>
          <a:p>
            <a:pPr lvl="1"/>
            <a:r>
              <a:rPr lang="en-US" dirty="0"/>
              <a:t>Quality assurance and quality control, and</a:t>
            </a:r>
          </a:p>
          <a:p>
            <a:pPr lvl="1"/>
            <a:r>
              <a:rPr lang="en-US" dirty="0"/>
              <a:t>Preparation and maintenance of a bridge inventory</a:t>
            </a:r>
          </a:p>
          <a:p>
            <a:pPr lvl="1"/>
            <a:r>
              <a:rPr lang="en-US" dirty="0"/>
              <a:t>Bridge inspections, reports, load ratings and other requirements of these standards</a:t>
            </a:r>
          </a:p>
        </p:txBody>
      </p:sp>
      <p:sp>
        <p:nvSpPr>
          <p:cNvPr id="8" name="Slide Number Placeholder 10"/>
          <p:cNvSpPr>
            <a:spLocks noGrp="1"/>
          </p:cNvSpPr>
          <p:nvPr>
            <p:ph type="sldNum" idx="4294967295"/>
          </p:nvPr>
        </p:nvSpPr>
        <p:spPr>
          <a:xfrm>
            <a:off x="8055216" y="6429942"/>
            <a:ext cx="999446" cy="47625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a:t>
            </a:r>
            <a:fld id="{8B38DBA3-52F9-4AF4-A6A4-FA4D7DB2F9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rot="16200000">
            <a:off x="-2376851" y="3425914"/>
            <a:ext cx="6124063"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charset="0"/>
                <a:ea typeface="ＭＳ Ｐゴシック" charset="0"/>
              </a:rPr>
              <a:t> National Bridge Inspection Standards</a:t>
            </a:r>
          </a:p>
        </p:txBody>
      </p:sp>
      <p:pic>
        <p:nvPicPr>
          <p:cNvPr id="11" name="Picture 10">
            <a:extLst>
              <a:ext uri="{FF2B5EF4-FFF2-40B4-BE49-F238E27FC236}">
                <a16:creationId xmlns:a16="http://schemas.microsoft.com/office/drawing/2014/main" id="{57146FA2-8B5F-4B94-A523-FD0FB1A77722}"/>
              </a:ext>
            </a:extLst>
          </p:cNvPr>
          <p:cNvPicPr>
            <a:picLocks noChangeAspect="1"/>
          </p:cNvPicPr>
          <p:nvPr/>
        </p:nvPicPr>
        <p:blipFill>
          <a:blip r:embed="rId3"/>
          <a:stretch>
            <a:fillRect/>
          </a:stretch>
        </p:blipFill>
        <p:spPr>
          <a:xfrm>
            <a:off x="4053449" y="5976982"/>
            <a:ext cx="1902651" cy="758181"/>
          </a:xfrm>
          <a:prstGeom prst="rect">
            <a:avLst/>
          </a:prstGeom>
        </p:spPr>
      </p:pic>
    </p:spTree>
    <p:extLst>
      <p:ext uri="{BB962C8B-B14F-4D97-AF65-F5344CB8AC3E}">
        <p14:creationId xmlns:p14="http://schemas.microsoft.com/office/powerpoint/2010/main" val="166944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900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1100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LTAP_2016B_1">
  <a:themeElements>
    <a:clrScheme name="Custom 1">
      <a:dk1>
        <a:sysClr val="windowText" lastClr="000000"/>
      </a:dk1>
      <a:lt1>
        <a:sysClr val="window" lastClr="FFFFFF"/>
      </a:lt1>
      <a:dk2>
        <a:srgbClr val="1F497D"/>
      </a:dk2>
      <a:lt2>
        <a:srgbClr val="EEECE1"/>
      </a:lt2>
      <a:accent1>
        <a:srgbClr val="BE0C27"/>
      </a:accent1>
      <a:accent2>
        <a:srgbClr val="8D8E8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TAP_2016B_1_new logo" id="{9CFF2B9C-9A27-4619-AD08-D0257D03BB73}" vid="{18459FEF-0C82-41F5-AC9C-C570F588A3A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4415</TotalTime>
  <Words>3523</Words>
  <Application>Microsoft Office PowerPoint</Application>
  <PresentationFormat>On-screen Show (4:3)</PresentationFormat>
  <Paragraphs>507</Paragraphs>
  <Slides>26</Slides>
  <Notes>26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Calibri Light</vt:lpstr>
      <vt:lpstr>Wingdings</vt:lpstr>
      <vt:lpstr>LTAP_2016B_1</vt:lpstr>
      <vt:lpstr>2_Office Theme</vt:lpstr>
      <vt:lpstr>Managing Nebraska’s  Public Roads and Streets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Nebraska’s  Public Roads and Streets</vt:lpstr>
    </vt:vector>
  </TitlesOfParts>
  <Company>University of Nebraska-Lincoln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Bridge Inspection and NBIS</dc:title>
  <dc:creator>Donald Neary</dc:creator>
  <cp:keywords>NBIS, Bridge, Inspection, Culvert, Non-buried Structure</cp:keywords>
  <cp:lastModifiedBy>James Wilkinson</cp:lastModifiedBy>
  <cp:revision>224</cp:revision>
  <dcterms:created xsi:type="dcterms:W3CDTF">2017-01-26T17:33:09Z</dcterms:created>
  <dcterms:modified xsi:type="dcterms:W3CDTF">2019-08-10T18:12:18Z</dcterms:modified>
  <cp:category>Superintendents Online Video Series</cp:category>
</cp:coreProperties>
</file>