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4046" r:id="rId3"/>
    <p:sldMasterId id="2147484048" r:id="rId4"/>
    <p:sldMasterId id="2147484050" r:id="rId5"/>
    <p:sldMasterId id="2147484052" r:id="rId6"/>
    <p:sldMasterId id="2147484064" r:id="rId7"/>
    <p:sldMasterId id="2147484072" r:id="rId8"/>
    <p:sldMasterId id="2147484102" r:id="rId9"/>
    <p:sldMasterId id="2147484290" r:id="rId10"/>
  </p:sldMasterIdLst>
  <p:notesMasterIdLst>
    <p:notesMasterId r:id="rId59"/>
  </p:notesMasterIdLst>
  <p:handoutMasterIdLst>
    <p:handoutMasterId r:id="rId60"/>
  </p:handoutMasterIdLst>
  <p:sldIdLst>
    <p:sldId id="774" r:id="rId11"/>
    <p:sldId id="693" r:id="rId12"/>
    <p:sldId id="706" r:id="rId13"/>
    <p:sldId id="705" r:id="rId14"/>
    <p:sldId id="704" r:id="rId15"/>
    <p:sldId id="730" r:id="rId16"/>
    <p:sldId id="583" r:id="rId17"/>
    <p:sldId id="700" r:id="rId18"/>
    <p:sldId id="699" r:id="rId19"/>
    <p:sldId id="584" r:id="rId20"/>
    <p:sldId id="599" r:id="rId21"/>
    <p:sldId id="735" r:id="rId22"/>
    <p:sldId id="731" r:id="rId23"/>
    <p:sldId id="451" r:id="rId24"/>
    <p:sldId id="694" r:id="rId25"/>
    <p:sldId id="452" r:id="rId26"/>
    <p:sldId id="618" r:id="rId27"/>
    <p:sldId id="450" r:id="rId28"/>
    <p:sldId id="478" r:id="rId29"/>
    <p:sldId id="463" r:id="rId30"/>
    <p:sldId id="733" r:id="rId31"/>
    <p:sldId id="453" r:id="rId32"/>
    <p:sldId id="734" r:id="rId33"/>
    <p:sldId id="722" r:id="rId34"/>
    <p:sldId id="737" r:id="rId35"/>
    <p:sldId id="741" r:id="rId36"/>
    <p:sldId id="767" r:id="rId37"/>
    <p:sldId id="739" r:id="rId38"/>
    <p:sldId id="759" r:id="rId39"/>
    <p:sldId id="760" r:id="rId40"/>
    <p:sldId id="753" r:id="rId41"/>
    <p:sldId id="754" r:id="rId42"/>
    <p:sldId id="755" r:id="rId43"/>
    <p:sldId id="756" r:id="rId44"/>
    <p:sldId id="761" r:id="rId45"/>
    <p:sldId id="762" r:id="rId46"/>
    <p:sldId id="752" r:id="rId47"/>
    <p:sldId id="745" r:id="rId48"/>
    <p:sldId id="763" r:id="rId49"/>
    <p:sldId id="325" r:id="rId50"/>
    <p:sldId id="764" r:id="rId51"/>
    <p:sldId id="765" r:id="rId52"/>
    <p:sldId id="766" r:id="rId53"/>
    <p:sldId id="769" r:id="rId54"/>
    <p:sldId id="768" r:id="rId55"/>
    <p:sldId id="770" r:id="rId56"/>
    <p:sldId id="771" r:id="rId57"/>
    <p:sldId id="775"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Wilkinson" initials="JW" lastIdx="2" clrIdx="0">
    <p:extLst>
      <p:ext uri="{19B8F6BF-5375-455C-9EA6-DF929625EA0E}">
        <p15:presenceInfo xmlns:p15="http://schemas.microsoft.com/office/powerpoint/2012/main" userId="833d9b03ec7fd7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53" autoAdjust="0"/>
    <p:restoredTop sz="65683" autoAdjust="0"/>
  </p:normalViewPr>
  <p:slideViewPr>
    <p:cSldViewPr snapToGrid="0">
      <p:cViewPr varScale="1">
        <p:scale>
          <a:sx n="68" d="100"/>
          <a:sy n="68" d="100"/>
        </p:scale>
        <p:origin x="636" y="60"/>
      </p:cViewPr>
      <p:guideLst>
        <p:guide orient="horz" pos="2160"/>
        <p:guide pos="2880"/>
      </p:guideLst>
    </p:cSldViewPr>
  </p:slideViewPr>
  <p:notesTextViewPr>
    <p:cViewPr>
      <p:scale>
        <a:sx n="100" d="100"/>
        <a:sy n="1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56E01A-7917-4913-A3FA-7F5C9C0B2DAC}" type="datetimeFigureOut">
              <a:rPr lang="en-US" smtClean="0"/>
              <a:t>8/8/2019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87ED48-94AC-4645-A800-F3B627A73518}" type="slidenum">
              <a:rPr lang="en-US" smtClean="0"/>
              <a:t>‹#›</a:t>
            </a:fld>
            <a:endParaRPr lang="en-US"/>
          </a:p>
        </p:txBody>
      </p:sp>
    </p:spTree>
    <p:extLst>
      <p:ext uri="{BB962C8B-B14F-4D97-AF65-F5344CB8AC3E}">
        <p14:creationId xmlns:p14="http://schemas.microsoft.com/office/powerpoint/2010/main" val="6476068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98A1E-7906-406E-8666-1C898D42CA80}" type="datetimeFigureOut">
              <a:rPr lang="en-US" smtClean="0"/>
              <a:t>8/8/2019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D4794-76E5-4795-95DA-389BBC47F755}" type="slidenum">
              <a:rPr lang="en-US" smtClean="0"/>
              <a:t>‹#›</a:t>
            </a:fld>
            <a:endParaRPr lang="en-US"/>
          </a:p>
        </p:txBody>
      </p:sp>
    </p:spTree>
    <p:extLst>
      <p:ext uri="{BB962C8B-B14F-4D97-AF65-F5344CB8AC3E}">
        <p14:creationId xmlns:p14="http://schemas.microsoft.com/office/powerpoint/2010/main" val="18971569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onnectdot.connectsolutions.com/p7r08bvr75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1168879" y="4744527"/>
            <a:ext cx="4317521" cy="2087594"/>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8/8/2019 Updated first slide – Administrative Host: Nebraska Department of Transportation, not Nebraska Department of Roads.  </a:t>
            </a:r>
          </a:p>
          <a:p>
            <a:r>
              <a:rPr lang="en-US" i="1" dirty="0"/>
              <a:t>8/7/2019 Updated.  The previous version (PV) was dated 11/14/2016</a:t>
            </a:r>
            <a:r>
              <a:rPr lang="en-US" dirty="0"/>
              <a:t>.  </a:t>
            </a:r>
            <a:r>
              <a:rPr lang="en-US" i="1" dirty="0"/>
              <a:t>13 slides updated.  First and last slides updated Dept Logo and web link.    Slides 6 thru 9, 32 thru 35 and 38 thru 40 updated.</a:t>
            </a:r>
            <a:r>
              <a:rPr lang="en-US" dirty="0"/>
              <a:t>  </a:t>
            </a:r>
          </a:p>
          <a:p>
            <a:endParaRPr lang="en-US" baseline="0" dirty="0"/>
          </a:p>
          <a:p>
            <a:r>
              <a:rPr lang="en-US" dirty="0"/>
              <a:t>This is one in</a:t>
            </a:r>
            <a:r>
              <a:rPr lang="en-US" baseline="0" dirty="0"/>
              <a:t> </a:t>
            </a:r>
            <a:r>
              <a:rPr lang="en-US" dirty="0"/>
              <a:t>a series of videos</a:t>
            </a:r>
            <a:r>
              <a:rPr lang="en-US" baseline="0" dirty="0"/>
              <a:t> the purpose of which is to provide information on the Board’s county roads and municipal streets standards. </a:t>
            </a:r>
          </a:p>
          <a:p>
            <a:endParaRPr lang="en-US" baseline="0" dirty="0"/>
          </a:p>
          <a:p>
            <a:r>
              <a:rPr lang="en-US" baseline="0" dirty="0"/>
              <a:t>Reference Nebraska Administrative Code Title 428, Chapter 2. </a:t>
            </a:r>
          </a:p>
          <a:p>
            <a:r>
              <a:rPr lang="en-US" baseline="0" dirty="0"/>
              <a:t> </a:t>
            </a:r>
          </a:p>
          <a:p>
            <a:r>
              <a:rPr lang="en-US" baseline="0" dirty="0"/>
              <a:t>The topic for this segment is minimum design standards for bridges, non-buried structures and culverts.  </a:t>
            </a:r>
          </a:p>
          <a:p>
            <a:endParaRPr lang="en-US" baseline="0" dirty="0"/>
          </a:p>
          <a:p>
            <a:r>
              <a:rPr lang="en-US" baseline="0" dirty="0"/>
              <a:t>It is addressed in two videos.  This is the first of the two.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dirty="0">
                <a:solidFill>
                  <a:srgbClr val="FF0000"/>
                </a:solidFill>
                <a:latin typeface="+mn-lt"/>
              </a:rPr>
              <a:t>NOT</a:t>
            </a:r>
            <a:r>
              <a:rPr lang="en-US" sz="1200" b="0" i="0" u="sng" baseline="0" dirty="0">
                <a:solidFill>
                  <a:srgbClr val="FF0000"/>
                </a:solidFill>
                <a:latin typeface="+mn-lt"/>
              </a:rPr>
              <a:t> FOR AUDIO</a:t>
            </a:r>
            <a:endParaRPr lang="en-US" b="0" i="0" u="sng" dirty="0"/>
          </a:p>
          <a:p>
            <a:r>
              <a:rPr lang="en-US" dirty="0"/>
              <a:t>Target Audience: Highway and Street Superintendents, and Consultants</a:t>
            </a:r>
          </a:p>
          <a:p>
            <a:endParaRPr lang="en-US" dirty="0"/>
          </a:p>
          <a:p>
            <a:r>
              <a:rPr lang="en-US" u="sng" dirty="0"/>
              <a:t>Acknowledgements</a:t>
            </a:r>
          </a:p>
          <a:p>
            <a:r>
              <a:rPr lang="en-US" dirty="0"/>
              <a:t>Typical</a:t>
            </a:r>
            <a:r>
              <a:rPr lang="en-US" baseline="0" dirty="0"/>
              <a:t> Roadway Cross Section: Phil TenHulzen, NDOT Roadway Design Division (Slides 93, 95, 98)</a:t>
            </a:r>
          </a:p>
          <a:p>
            <a:r>
              <a:rPr lang="en-US" baseline="0" dirty="0"/>
              <a:t>Asphalt Concrete Equivalent Thickness (ACET): Bruce Barrett, NDOT Materials &amp; Research Division (Slides 153-154)</a:t>
            </a:r>
          </a:p>
          <a:p>
            <a:r>
              <a:rPr lang="en-US" baseline="0" dirty="0"/>
              <a:t>Several Photos of 3R Projects: Roger Figard and City of Lincoln Public Works Staff</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Benefit</a:t>
            </a:r>
            <a:r>
              <a:rPr lang="en-US" baseline="0" dirty="0"/>
              <a:t>/Cost Analysis: </a:t>
            </a:r>
            <a:r>
              <a:rPr lang="en-US" dirty="0"/>
              <a:t>Nicole</a:t>
            </a:r>
            <a:r>
              <a:rPr lang="en-US" baseline="0" dirty="0"/>
              <a:t> Frankl, NE-LTAP (Slides 196-200)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Several Bridge Photos: Bridge Division (Mark Traynowicz, Babrak Niazi, Marvin Taylor)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Horizontal Clear Zone: Bill Gulick,</a:t>
            </a:r>
            <a:r>
              <a:rPr lang="en-US" baseline="0" dirty="0"/>
              <a:t> </a:t>
            </a:r>
            <a:r>
              <a:rPr lang="en-US" dirty="0"/>
              <a:t>KY DOT (Slides 279,</a:t>
            </a:r>
            <a:r>
              <a:rPr lang="en-US" baseline="0" dirty="0"/>
              <a:t> 281-284)</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ADA: FHWA August 20-21, 2013 Webinar (Slides 304, 308, 311-319, 325-326) </a:t>
            </a:r>
            <a:r>
              <a:rPr lang="en-US" dirty="0">
                <a:latin typeface="+mn-lt"/>
                <a:hlinkClick r:id="rId3"/>
              </a:rPr>
              <a:t>http://connectdot.connectsolutions.com/p7r08bvr75l/</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ADA: NE-LTAP (Dan Cady) PROWAG presentation (Slides 306, 322-324)</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ADA: Chris Hassler, NDOT (Slides 307, 309-310, 320-321)</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ADA: Chris Malmberg, HDR Engineering (Slides 305, 328-330)</a:t>
            </a:r>
            <a:endParaRPr lang="en-US" dirty="0"/>
          </a:p>
          <a:p>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168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Board of Public Roads minimum design standards for county roads and municipal streets also</a:t>
            </a:r>
            <a:r>
              <a:rPr lang="en-US" baseline="0" dirty="0"/>
              <a:t> apply to structures with an opening 20 ft and less, down to 4 ft measured along the center of the road. The term “non-buried structure” is defined and used in the standards.  There are design criteria that apply to non-buried structures, down to 4 ft in length, in the same way they apply to bridges.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p>
          <a:p>
            <a:r>
              <a:rPr lang="en-US" sz="1200" u="sng" kern="1200" dirty="0">
                <a:solidFill>
                  <a:schemeClr val="tx1"/>
                </a:solidFill>
                <a:effectLst/>
                <a:latin typeface="+mn-lt"/>
                <a:ea typeface="+mn-ea"/>
                <a:cs typeface="+mn-cs"/>
              </a:rPr>
              <a:t>001.03A5c	NON-BURIED STRUCTURE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non-buried structure is a structure including supports erected over a depression or an obstruction, such as water or a trail, having a track or passageway for carrying traffic or other moving loads, an opening measured along the center of the roadway of 20 feet or less, and has 2 feet or less of fill or pavement material placed on top of the structure.  Examples include concrete, steel and timber structures, concrete slab structures, culverts, corrugated metal pipes,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Timber bridge less than 20 ft long photo from Marvin Taylor</a:t>
            </a:r>
            <a:r>
              <a:rPr lang="en-US" baseline="0" dirty="0"/>
              <a:t> of Bridge Division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past, </a:t>
            </a:r>
            <a:r>
              <a:rPr lang="en-US" baseline="0" dirty="0"/>
              <a:t>in light of the Federal definition of a Bridge, </a:t>
            </a:r>
            <a:r>
              <a:rPr lang="en-US" dirty="0"/>
              <a:t>there</a:t>
            </a:r>
            <a:r>
              <a:rPr lang="en-US" baseline="0" dirty="0"/>
              <a:t> was some confusion regarding structures less than 20 feet in length and what standards apply to those structures.  The 2016 standards explicitly cover structures 4 ft and longer.  In order to make that clear, the term “non-buried structure” is defined, and it covers 4 ft to 20 ft lengths.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Non-buried structure essentially complements what the term “Bridge” covers, i.e. for lengths 20 ft and less.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Length</a:t>
            </a:r>
            <a:r>
              <a:rPr lang="en-US" baseline="0" dirty="0"/>
              <a:t> measured along the center of the roadway.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Why 4 ft?  It was somewhat arbitrary.  (JJK had recommended 5 ft. but LS changed it to 4 ft).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Counties which have a Township form of administration typically take care of any structure 4 ft and larger.  NBCS thought that 4 ft was therefore a good threshold.</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4 ft. drains smaller areas more in line with Q=CIA formula limitations (the accuracy diminishes with larger areas, some say larger than 40 acres).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There wouldn’t be many concrete box culverts less than 4 feet.  </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1425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For the definition of a Non-buried</a:t>
            </a:r>
            <a:r>
              <a:rPr lang="en-US" baseline="0" dirty="0"/>
              <a:t> structure, see </a:t>
            </a:r>
            <a:r>
              <a:rPr lang="en-US" b="1" i="1" baseline="0" dirty="0">
                <a:solidFill>
                  <a:srgbClr val="FF0000"/>
                </a:solidFill>
              </a:rPr>
              <a:t>page 44 </a:t>
            </a:r>
            <a:r>
              <a:rPr lang="en-US" b="0" i="0" baseline="0" dirty="0">
                <a:solidFill>
                  <a:srgbClr val="FF0000"/>
                </a:solidFill>
              </a:rPr>
              <a:t>[</a:t>
            </a:r>
            <a:r>
              <a:rPr lang="en-US" baseline="0" dirty="0"/>
              <a:t>428 NAC 2-001.03</a:t>
            </a:r>
            <a:r>
              <a:rPr lang="en-US" b="1" baseline="0" dirty="0"/>
              <a:t>A5c</a:t>
            </a:r>
            <a:r>
              <a:rPr lang="en-US" baseline="0" dirty="0"/>
              <a:t>] </a:t>
            </a:r>
            <a:r>
              <a:rPr lang="en-US" b="1" i="1" baseline="0" dirty="0">
                <a:solidFill>
                  <a:srgbClr val="FF0000"/>
                </a:solidFill>
              </a:rPr>
              <a:t>of the 2016 Minimum Design Standards</a:t>
            </a:r>
            <a:r>
              <a:rPr lang="en-US" baseline="0" dirty="0"/>
              <a:t>.  </a:t>
            </a:r>
          </a:p>
          <a:p>
            <a:endParaRPr lang="en-US" baseline="0" dirty="0"/>
          </a:p>
          <a:p>
            <a:r>
              <a:rPr lang="en-US" baseline="0" dirty="0"/>
              <a:t>The definition is similar to the definition of Bridge.  But there are two important differences about non-buried structures. </a:t>
            </a:r>
          </a:p>
          <a:p>
            <a:pPr marL="228600" indent="-228600">
              <a:buFont typeface="+mj-lt"/>
              <a:buAutoNum type="arabicPeriod"/>
            </a:pPr>
            <a:r>
              <a:rPr lang="en-US" baseline="0" dirty="0"/>
              <a:t>Their length is defined as 4 ft through 20 ft, and </a:t>
            </a:r>
          </a:p>
          <a:p>
            <a:pPr marL="228600" indent="-228600">
              <a:buFont typeface="+mj-lt"/>
              <a:buAutoNum type="arabicPeriod"/>
            </a:pPr>
            <a:r>
              <a:rPr lang="en-US" baseline="0" dirty="0"/>
              <a:t>They have no more than 2 ft of fill or pavement material on top.  </a:t>
            </a:r>
          </a:p>
          <a:p>
            <a:endParaRPr lang="en-US" baseline="0" dirty="0"/>
          </a:p>
          <a:p>
            <a:r>
              <a:rPr lang="en-US" baseline="0" dirty="0"/>
              <a:t>Thus, non-buried structures must meet the minimum clear bridge width, which will be discussed later in this video.  </a:t>
            </a:r>
          </a:p>
          <a:p>
            <a:endParaRPr lang="en-US" baseline="0" dirty="0"/>
          </a:p>
          <a:p>
            <a:r>
              <a:rPr lang="en-US" b="1" i="1" baseline="0" dirty="0"/>
              <a:t>In the context of the NBCS Minimum Design Standards, non-buried structures can include several types of structures </a:t>
            </a:r>
            <a:r>
              <a:rPr lang="en-US" sz="1200" b="1" i="1" baseline="0" dirty="0">
                <a:highlight>
                  <a:srgbClr val="FFFF00"/>
                </a:highlight>
              </a:rPr>
              <a:t>including bridge-type </a:t>
            </a:r>
            <a:r>
              <a:rPr lang="en-US" sz="1200" b="1" i="1" baseline="0" dirty="0"/>
              <a:t>structures</a:t>
            </a:r>
            <a:r>
              <a:rPr lang="en-US" b="1" i="1" baseline="0" dirty="0"/>
              <a:t>, culverts and multiple pipes. </a:t>
            </a:r>
            <a:r>
              <a:rPr lang="en-US" baseline="0" dirty="0"/>
              <a:t>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p>
          <a:p>
            <a:r>
              <a:rPr lang="en-US" sz="1200" u="sng" kern="1200" dirty="0">
                <a:solidFill>
                  <a:schemeClr val="tx1"/>
                </a:solidFill>
                <a:effectLst/>
                <a:latin typeface="+mn-lt"/>
                <a:ea typeface="+mn-ea"/>
                <a:cs typeface="+mn-cs"/>
              </a:rPr>
              <a:t>001.03A5c	NON-BURIED STRUCTURE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non-buried structure is a structure including supports erected over a depression or an obstruction, such as water or a trail, having a track or passageway for carrying traffic or other moving loads, an opening measured along the center of the roadway of 20 feet or less, and has 2 feet or less of fill or pavement material placed on top of the structure.  Examples include concrete, steel and timber structures, concrete slab structures, culverts, corrugated metal pipes, etc.</a:t>
            </a: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001.03A5a	BRIDGE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structure including supports erected over a depression or an obstruction, such as water, highway, or railway, and having a track or passageway for carrying traffic or other moving loads, and having an opening measured along the center of the roadway of more than 20 feet between undercopings of abutments or spring lines of arches, or extreme ends of openings for multiple boxes; it may also include multiple pipes, where the clear distance between openings is less than half of the smaller contiguous opening.</a:t>
            </a:r>
          </a:p>
          <a:p>
            <a:endParaRPr lang="en-US" dirty="0"/>
          </a:p>
          <a:p>
            <a:r>
              <a:rPr lang="en-US" dirty="0"/>
              <a:t>14 ft beam bridge with concrete deck – photo from Steve Riehle, Hall County Engineer</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4284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slide shows a non-buried type of structure, with 2 ft or less of fill or pavement on top of the structure.  </a:t>
            </a:r>
            <a:endParaRPr lang="en-US"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12</a:t>
            </a:fld>
            <a:endParaRPr lang="en-US"/>
          </a:p>
        </p:txBody>
      </p:sp>
    </p:spTree>
    <p:extLst>
      <p:ext uri="{BB962C8B-B14F-4D97-AF65-F5344CB8AC3E}">
        <p14:creationId xmlns:p14="http://schemas.microsoft.com/office/powerpoint/2010/main" val="962362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0" dirty="0"/>
              <a:t>In this</a:t>
            </a:r>
            <a:r>
              <a:rPr lang="en-US" b="0" baseline="0" dirty="0"/>
              <a:t> video, there are terms used that are specific to </a:t>
            </a:r>
            <a:r>
              <a:rPr lang="en-US" b="0" dirty="0"/>
              <a:t>the</a:t>
            </a:r>
            <a:r>
              <a:rPr lang="en-US" b="0" baseline="0" dirty="0"/>
              <a:t> major parts of a </a:t>
            </a:r>
            <a:r>
              <a:rPr lang="en-US" b="1" baseline="0" dirty="0"/>
              <a:t>bridge type </a:t>
            </a:r>
            <a:r>
              <a:rPr lang="en-US" b="0" baseline="0" dirty="0"/>
              <a:t>of structure.  </a:t>
            </a:r>
          </a:p>
          <a:p>
            <a:endParaRPr lang="en-US" b="0" baseline="0" dirty="0"/>
          </a:p>
          <a:p>
            <a:r>
              <a:rPr lang="en-US" b="0" baseline="0" dirty="0"/>
              <a:t>This slide is referring to a bridge </a:t>
            </a:r>
            <a:r>
              <a:rPr lang="en-US" b="1" baseline="0" dirty="0"/>
              <a:t>type </a:t>
            </a:r>
            <a:r>
              <a:rPr lang="en-US" b="0" baseline="0" dirty="0"/>
              <a:t>of structure, as distinguished from the definition of bridge provided in the minimum design standards.  </a:t>
            </a:r>
          </a:p>
          <a:p>
            <a:endParaRPr lang="en-US" b="0" baseline="0" dirty="0"/>
          </a:p>
          <a:p>
            <a:r>
              <a:rPr lang="en-US" b="0" baseline="0" dirty="0"/>
              <a:t>The three main portions of a bridge type of structure are: </a:t>
            </a:r>
            <a:endParaRPr lang="en-US" b="0" dirty="0"/>
          </a:p>
          <a:p>
            <a:endParaRPr lang="en-US" b="1" dirty="0"/>
          </a:p>
          <a:p>
            <a:r>
              <a:rPr lang="en-US" b="1" dirty="0"/>
              <a:t>Deck:</a:t>
            </a:r>
            <a:r>
              <a:rPr lang="en-US" dirty="0"/>
              <a:t> The portion of the bridge that directly carries traffic. </a:t>
            </a:r>
          </a:p>
          <a:p>
            <a:endParaRPr lang="en-US" dirty="0"/>
          </a:p>
          <a:p>
            <a:r>
              <a:rPr lang="en-US" b="1" dirty="0"/>
              <a:t>Superstructure:</a:t>
            </a:r>
            <a:r>
              <a:rPr lang="en-US" dirty="0"/>
              <a:t> The portion of the bridge that supports the deck and connects one substructure element to another. </a:t>
            </a:r>
          </a:p>
          <a:p>
            <a:endParaRPr lang="en-US" dirty="0"/>
          </a:p>
          <a:p>
            <a:r>
              <a:rPr lang="en-US" b="1" dirty="0"/>
              <a:t>Substructure:</a:t>
            </a:r>
            <a:r>
              <a:rPr lang="en-US" dirty="0"/>
              <a:t> The portion of the bridge that supports the superstructure and distributes all bridge loads to below-ground bridge footings.  Abutments and piers are typical parts of a substructure.</a:t>
            </a:r>
          </a:p>
          <a:p>
            <a:endParaRPr lang="en-US" dirty="0"/>
          </a:p>
          <a:p>
            <a:r>
              <a:rPr lang="en-US" u="sng" dirty="0"/>
              <a:t>NOT FOR 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Culvert:</a:t>
            </a:r>
            <a:r>
              <a:rPr lang="en-US" dirty="0"/>
              <a:t> (Not pictured.) A pipe or small structure used for drainage under a road, railroad or other embankment. A culvert with a span length greater than 20 feet is included in the National Bridge Inventory and receives a rating using the NBI scale.</a:t>
            </a:r>
          </a:p>
          <a:p>
            <a:endParaRPr lang="en-US" dirty="0"/>
          </a:p>
          <a:p>
            <a:pPr marL="0" indent="0">
              <a:buNone/>
            </a:pPr>
            <a:endParaRPr lang="en-US" b="1" i="1"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4430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There are two criteria associated</a:t>
            </a:r>
            <a:r>
              <a:rPr lang="en-US" baseline="0" dirty="0"/>
              <a:t> specifically with bridges and non-buried structures:  </a:t>
            </a:r>
          </a:p>
          <a:p>
            <a:pPr marL="228600" indent="-228600">
              <a:buFont typeface="+mj-lt"/>
              <a:buAutoNum type="arabicPeriod"/>
            </a:pPr>
            <a:r>
              <a:rPr lang="en-US" baseline="0" dirty="0"/>
              <a:t>Clear Bridge Width</a:t>
            </a:r>
          </a:p>
          <a:p>
            <a:pPr marL="228600" indent="-228600">
              <a:buFont typeface="+mj-lt"/>
              <a:buAutoNum type="arabicPeriod"/>
            </a:pPr>
            <a:r>
              <a:rPr lang="en-US" baseline="0" dirty="0"/>
              <a:t>Structural Capacity   </a:t>
            </a:r>
          </a:p>
          <a:p>
            <a:r>
              <a:rPr lang="en-US" baseline="0" dirty="0"/>
              <a:t>Structural Capacity also applies to buried culverts.  If you find the first standards table, </a:t>
            </a:r>
            <a:r>
              <a:rPr lang="en-US" b="1" i="1" baseline="0" dirty="0"/>
              <a:t>Table C</a:t>
            </a:r>
            <a:r>
              <a:rPr lang="en-US" baseline="0" dirty="0"/>
              <a:t> </a:t>
            </a:r>
            <a:r>
              <a:rPr lang="en-US" b="1" i="1" baseline="0" dirty="0"/>
              <a:t>on page 55</a:t>
            </a:r>
            <a:r>
              <a:rPr lang="en-US" baseline="0" dirty="0"/>
              <a:t> [428 NAC 2-001.03C] you will see these two criteria at the bottom of the table which is on Page 56.  Most other tables are similar.  </a:t>
            </a:r>
          </a:p>
          <a:p>
            <a:r>
              <a:rPr lang="en-US" baseline="0" dirty="0"/>
              <a:t>First, let’s focus on clear bridge width, and address structural capacity in a few minutes.  ‘</a:t>
            </a:r>
          </a:p>
          <a:p>
            <a:endParaRPr lang="en-US" baseline="0" dirty="0"/>
          </a:p>
          <a:p>
            <a:r>
              <a:rPr lang="en-US" baseline="0" dirty="0"/>
              <a:t>Clear Bridge Width is defined in </a:t>
            </a:r>
            <a:r>
              <a:rPr lang="en-US" b="1" i="1" baseline="0" dirty="0"/>
              <a:t>on</a:t>
            </a:r>
            <a:r>
              <a:rPr lang="en-US" baseline="0" dirty="0"/>
              <a:t> </a:t>
            </a:r>
            <a:r>
              <a:rPr lang="en-US" b="1" i="1" baseline="0" dirty="0"/>
              <a:t>Page 46</a:t>
            </a:r>
            <a:r>
              <a:rPr lang="en-US" b="0" i="0" baseline="0" dirty="0"/>
              <a:t> of the minimum design standards [</a:t>
            </a:r>
            <a:r>
              <a:rPr lang="en-US" baseline="0" dirty="0"/>
              <a:t>428 NAC 2-001.03A6i </a:t>
            </a:r>
            <a:r>
              <a:rPr lang="en-US" b="0" i="0" baseline="0" dirty="0"/>
              <a:t>]</a:t>
            </a:r>
            <a:r>
              <a:rPr lang="en-US" baseline="0" dirty="0"/>
              <a:t>. </a:t>
            </a:r>
          </a:p>
          <a:p>
            <a:r>
              <a:rPr lang="en-US" sz="1200" kern="1200" dirty="0">
                <a:solidFill>
                  <a:schemeClr val="tx1"/>
                </a:solidFill>
                <a:effectLst/>
                <a:latin typeface="+mn-lt"/>
                <a:ea typeface="+mn-ea"/>
                <a:cs typeface="+mn-cs"/>
              </a:rPr>
              <a:t>Clear bridge width is the total width of all lanes and shoulders on the bridge, measured between points on the bridge rail, curb, or other vertical elements that project the farthest onto the roadway.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N&amp;R CBW</a:t>
            </a:r>
            <a:r>
              <a:rPr lang="en-US" sz="1200" kern="1200" baseline="0" dirty="0">
                <a:solidFill>
                  <a:schemeClr val="tx1"/>
                </a:solidFill>
                <a:effectLst/>
                <a:latin typeface="+mn-lt"/>
                <a:ea typeface="+mn-ea"/>
                <a:cs typeface="+mn-cs"/>
              </a:rPr>
              <a:t> standards are based on the AASHTO Green Book formulas. </a:t>
            </a:r>
          </a:p>
          <a:p>
            <a:r>
              <a:rPr lang="en-US" sz="1200" kern="1200" baseline="0" dirty="0">
                <a:solidFill>
                  <a:schemeClr val="tx1"/>
                </a:solidFill>
                <a:effectLst/>
                <a:latin typeface="+mn-lt"/>
                <a:ea typeface="+mn-ea"/>
                <a:cs typeface="+mn-cs"/>
              </a:rPr>
              <a:t>3R CBW standards are based on the Transportation Research Board’s Special Report 214 formulas.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p>
          <a:p>
            <a:r>
              <a:rPr lang="en-US" dirty="0"/>
              <a:t>Notes for Presenter: </a:t>
            </a:r>
          </a:p>
          <a:p>
            <a:pPr marL="228600" indent="-228600">
              <a:buFont typeface="+mj-lt"/>
              <a:buAutoNum type="arabicPeriod"/>
            </a:pPr>
            <a:r>
              <a:rPr lang="en-US" dirty="0"/>
              <a:t>Refer to the proposed Bridge Table.</a:t>
            </a:r>
          </a:p>
          <a:p>
            <a:pPr marL="228600" indent="-228600">
              <a:buFont typeface="+mj-lt"/>
              <a:buAutoNum type="arabicPeriod"/>
            </a:pPr>
            <a:r>
              <a:rPr lang="en-US" dirty="0"/>
              <a:t>For N&amp;R</a:t>
            </a:r>
            <a:r>
              <a:rPr lang="en-US" baseline="0" dirty="0"/>
              <a:t> </a:t>
            </a:r>
            <a:r>
              <a:rPr lang="en-US" dirty="0"/>
              <a:t>widths greater</a:t>
            </a:r>
            <a:r>
              <a:rPr lang="en-US" baseline="0" dirty="0"/>
              <a:t> than current standards in the 401-750 ADT group there are only THREE bridges statewide.  </a:t>
            </a:r>
            <a:endParaRPr lang="en-US"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i="0" baseline="0" dirty="0"/>
              <a:t>Another Reminder: these are </a:t>
            </a:r>
            <a:r>
              <a:rPr lang="en-US" b="1" i="0" baseline="0" dirty="0"/>
              <a:t>minimum standards</a:t>
            </a:r>
            <a:r>
              <a:rPr lang="en-US" b="0" i="0" baseline="0" dirty="0"/>
              <a:t>.  The</a:t>
            </a:r>
            <a:r>
              <a:rPr lang="en-US" i="0" baseline="0" dirty="0"/>
              <a:t> bridge owner can build wider if they want or if they have policies for min widths they will build. </a:t>
            </a:r>
            <a:endParaRPr lang="en-US" i="0" dirty="0"/>
          </a:p>
          <a:p>
            <a:pPr marL="228600" indent="-228600">
              <a:buFont typeface="+mj-lt"/>
              <a:buAutoNum type="arabicPeriod"/>
            </a:pPr>
            <a:r>
              <a:rPr lang="en-US" dirty="0"/>
              <a:t>IF</a:t>
            </a:r>
            <a:r>
              <a:rPr lang="en-US" baseline="0" dirty="0"/>
              <a:t> A BRIDGE IS LENGTHENED, THE ENTIRE STRUCTURE/BRIDGE MUST MEET NEW &amp; RECONSTRUCTED  STANDARDS, or get a Relaxation of Standards. </a:t>
            </a:r>
          </a:p>
          <a:p>
            <a:endParaRPr lang="en-US" baseline="0" dirty="0"/>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D57B0-06C7-4A50-8F45-708C8F079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784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buNone/>
            </a:pPr>
            <a:r>
              <a:rPr lang="en-US" baseline="0" dirty="0"/>
              <a:t>A learning objective throughout these videos is to know and understand all of the notes.  </a:t>
            </a:r>
          </a:p>
          <a:p>
            <a:pPr marL="0" indent="0">
              <a:buNone/>
            </a:pPr>
            <a:r>
              <a:rPr lang="en-US" baseline="0" dirty="0">
                <a:highlight>
                  <a:srgbClr val="FFFF00"/>
                </a:highlight>
              </a:rPr>
              <a:t>This video covers notes 6, and 18 through 22.  See pages 47, 53 and 54 in the MDS.   </a:t>
            </a:r>
            <a:endParaRPr lang="en-US" dirty="0">
              <a:highlight>
                <a:srgbClr val="FFFF00"/>
              </a:highlight>
            </a:endParaRP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0950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806569" y="4733025"/>
            <a:ext cx="5663242" cy="2771955"/>
          </a:xfrm>
          <a:prstGeom prst="rect">
            <a:avLst/>
          </a:prstGeom>
          <a:noFill/>
        </p:spPr>
        <p:txBody>
          <a:bodyPr wrap="square" anchor="t"/>
          <a:lstStyle>
            <a:lvl1pPr lvl="0">
              <a:defRPr/>
            </a:lvl1pPr>
          </a:lstStyle>
          <a:p>
            <a:pPr lvl="0"/>
            <a:r>
              <a:rPr lang="en-US" sz="1200" u="none" kern="1200" baseline="0" dirty="0">
                <a:solidFill>
                  <a:schemeClr val="tx1"/>
                </a:solidFill>
                <a:effectLst/>
                <a:latin typeface="+mn-lt"/>
                <a:ea typeface="+mn-ea"/>
                <a:cs typeface="+mn-cs"/>
              </a:rPr>
              <a:t>If a curb is the vertical element that projects the farthest onto the roadway, is that the point to which the clear bridge width is measured?  The answer is </a:t>
            </a:r>
            <a:r>
              <a:rPr lang="en-US" sz="1200" u="sng" kern="1200" baseline="0" dirty="0">
                <a:solidFill>
                  <a:schemeClr val="tx1"/>
                </a:solidFill>
                <a:effectLst/>
                <a:latin typeface="+mn-lt"/>
                <a:ea typeface="+mn-ea"/>
                <a:cs typeface="+mn-cs"/>
              </a:rPr>
              <a:t>Yes</a:t>
            </a:r>
            <a:r>
              <a:rPr lang="en-US" sz="1200" u="none"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Note </a:t>
            </a:r>
            <a:r>
              <a:rPr lang="en-US" sz="1200" b="1" i="1" u="none" kern="1200" dirty="0">
                <a:solidFill>
                  <a:schemeClr val="tx1"/>
                </a:solidFill>
                <a:effectLst/>
                <a:latin typeface="+mn-lt"/>
                <a:ea typeface="+mn-ea"/>
                <a:cs typeface="+mn-cs"/>
              </a:rPr>
              <a:t>on page 46 of the standards </a:t>
            </a:r>
            <a:r>
              <a:rPr lang="en-US" sz="1200" u="none" kern="1200" dirty="0">
                <a:solidFill>
                  <a:schemeClr val="tx1"/>
                </a:solidFill>
                <a:effectLst/>
                <a:latin typeface="+mn-lt"/>
                <a:ea typeface="+mn-ea"/>
                <a:cs typeface="+mn-cs"/>
              </a:rPr>
              <a:t>in the definition of clear bridge width that the word </a:t>
            </a:r>
            <a:r>
              <a:rPr lang="en-US" sz="1200" u="none" kern="1200" baseline="0" dirty="0">
                <a:solidFill>
                  <a:schemeClr val="tx1"/>
                </a:solidFill>
                <a:effectLst/>
                <a:latin typeface="+mn-lt"/>
                <a:ea typeface="+mn-ea"/>
                <a:cs typeface="+mn-cs"/>
              </a:rPr>
              <a:t>“curb” is included.  </a:t>
            </a:r>
          </a:p>
          <a:p>
            <a:pPr lvl="0"/>
            <a:endParaRPr lang="en-US" sz="1200" u="none" kern="1200" baseline="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FHWA </a:t>
            </a:r>
            <a:r>
              <a:rPr lang="en-US" sz="1200" i="1" u="sng" kern="1200" dirty="0">
                <a:solidFill>
                  <a:schemeClr val="tx1"/>
                </a:solidFill>
                <a:effectLst/>
                <a:latin typeface="+mn-lt"/>
                <a:ea typeface="+mn-ea"/>
                <a:cs typeface="+mn-cs"/>
              </a:rPr>
              <a:t>Mitigation Strategies for Design Exceptions</a:t>
            </a:r>
            <a:r>
              <a:rPr lang="en-US" sz="1200" u="sng" kern="1200" dirty="0">
                <a:solidFill>
                  <a:schemeClr val="tx1"/>
                </a:solidFill>
                <a:effectLst/>
                <a:latin typeface="+mn-lt"/>
                <a:ea typeface="+mn-ea"/>
                <a:cs typeface="+mn-cs"/>
              </a:rPr>
              <a:t>, July, 2007</a:t>
            </a:r>
            <a:r>
              <a:rPr lang="en-US" sz="1200" u="none" kern="1200" dirty="0">
                <a:solidFill>
                  <a:schemeClr val="tx1"/>
                </a:solidFill>
                <a:effectLst/>
                <a:latin typeface="+mn-lt"/>
                <a:ea typeface="+mn-ea"/>
                <a:cs typeface="+mn-cs"/>
              </a:rPr>
              <a:t> lists</a:t>
            </a:r>
            <a:r>
              <a:rPr lang="en-US" sz="1200" u="none" kern="1200" baseline="0" dirty="0">
                <a:solidFill>
                  <a:schemeClr val="tx1"/>
                </a:solidFill>
                <a:effectLst/>
                <a:latin typeface="+mn-lt"/>
                <a:ea typeface="+mn-ea"/>
                <a:cs typeface="+mn-cs"/>
              </a:rPr>
              <a:t> curb as a vertical roadside element (VRE) without regard to height.  Some may argue that a so-called “brush curb”, similar to that shown in this slide, does not count as a vertical roadside element.  That is not the Board of Public Road’s position. </a:t>
            </a:r>
          </a:p>
          <a:p>
            <a:pPr lvl="0"/>
            <a:r>
              <a:rPr lang="en-US" sz="1200" u="none" kern="1200" baseline="0" dirty="0">
                <a:solidFill>
                  <a:schemeClr val="tx1"/>
                </a:solidFill>
                <a:effectLst/>
                <a:latin typeface="+mn-lt"/>
                <a:ea typeface="+mn-ea"/>
                <a:cs typeface="+mn-cs"/>
              </a:rPr>
              <a:t> </a:t>
            </a:r>
          </a:p>
          <a:p>
            <a:pPr lvl="0"/>
            <a:r>
              <a:rPr lang="en-US" sz="1200" u="none" kern="1200" baseline="0" dirty="0">
                <a:solidFill>
                  <a:schemeClr val="tx1"/>
                </a:solidFill>
                <a:effectLst/>
                <a:latin typeface="+mn-lt"/>
                <a:ea typeface="+mn-ea"/>
                <a:cs typeface="+mn-cs"/>
              </a:rPr>
              <a:t>For modern bridges, this will usually not be an issue. Usually a bridge rail will control CBW.   </a:t>
            </a:r>
          </a:p>
          <a:p>
            <a:pPr lvl="0"/>
            <a:r>
              <a:rPr lang="en-US" sz="1200" u="none" kern="1200" baseline="0" dirty="0">
                <a:solidFill>
                  <a:schemeClr val="tx1"/>
                </a:solidFill>
                <a:effectLst/>
                <a:latin typeface="+mn-lt"/>
                <a:ea typeface="+mn-ea"/>
                <a:cs typeface="+mn-cs"/>
              </a:rPr>
              <a:t>However, curbs may very well control clear bridge width for 3R work on existing bridges.  </a:t>
            </a:r>
          </a:p>
          <a:p>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p>
          <a:p>
            <a:r>
              <a:rPr lang="en-US" sz="1200" u="sng" kern="1200" dirty="0">
                <a:solidFill>
                  <a:schemeClr val="tx1"/>
                </a:solidFill>
                <a:effectLst/>
                <a:latin typeface="+mn-lt"/>
                <a:ea typeface="+mn-ea"/>
                <a:cs typeface="+mn-cs"/>
              </a:rPr>
              <a:t>001.03A6i	CLEAR BRIDGE WIDTH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Clear bridge width is the total width of all lanes and shoulders on the bridge, measured between points on the bridge rail, </a:t>
            </a:r>
            <a:r>
              <a:rPr lang="en-US" sz="1200" b="1" kern="1200" dirty="0">
                <a:solidFill>
                  <a:schemeClr val="tx1"/>
                </a:solidFill>
                <a:effectLst/>
                <a:latin typeface="+mn-lt"/>
                <a:ea typeface="+mn-ea"/>
                <a:cs typeface="+mn-cs"/>
              </a:rPr>
              <a:t>curb</a:t>
            </a:r>
            <a:r>
              <a:rPr lang="en-US" sz="1200" kern="1200" dirty="0">
                <a:solidFill>
                  <a:schemeClr val="tx1"/>
                </a:solidFill>
                <a:effectLst/>
                <a:latin typeface="+mn-lt"/>
                <a:ea typeface="+mn-ea"/>
                <a:cs typeface="+mn-cs"/>
              </a:rPr>
              <a:t>, or other vertical elements that project the farthest onto the roadway.</a:t>
            </a:r>
            <a:endParaRPr lang="en-US" dirty="0"/>
          </a:p>
          <a:p>
            <a:pPr lvl="0"/>
            <a:endParaRPr lang="en-US" sz="1200" u="none" kern="1200" dirty="0">
              <a:solidFill>
                <a:schemeClr val="tx1"/>
              </a:solidFill>
              <a:effectLst/>
              <a:latin typeface="+mn-lt"/>
              <a:ea typeface="+mn-ea"/>
              <a:cs typeface="+mn-cs"/>
            </a:endParaRPr>
          </a:p>
          <a:p>
            <a:pPr lvl="0"/>
            <a:endParaRPr lang="en-US" sz="1200" u="none" kern="1200" baseline="0" dirty="0">
              <a:solidFill>
                <a:schemeClr val="tx1"/>
              </a:solidFill>
              <a:effectLst/>
              <a:latin typeface="+mn-lt"/>
              <a:ea typeface="+mn-ea"/>
              <a:cs typeface="+mn-cs"/>
            </a:endParaRPr>
          </a:p>
          <a:p>
            <a:pPr lvl="0"/>
            <a:endParaRPr lang="en-US" sz="1200" u="none" kern="1200" baseline="0" dirty="0">
              <a:solidFill>
                <a:schemeClr val="tx1"/>
              </a:solidFill>
              <a:effectLst/>
              <a:latin typeface="+mn-lt"/>
              <a:ea typeface="+mn-ea"/>
              <a:cs typeface="+mn-cs"/>
            </a:endParaRP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16</a:t>
            </a:fld>
            <a:endParaRPr lang="en-US"/>
          </a:p>
        </p:txBody>
      </p:sp>
    </p:spTree>
    <p:extLst>
      <p:ext uri="{BB962C8B-B14F-4D97-AF65-F5344CB8AC3E}">
        <p14:creationId xmlns:p14="http://schemas.microsoft.com/office/powerpoint/2010/main" val="3837422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806569" y="4733025"/>
            <a:ext cx="5663242" cy="2771955"/>
          </a:xfrm>
          <a:prstGeom prst="rect">
            <a:avLst/>
          </a:prstGeom>
          <a:noFill/>
        </p:spPr>
        <p:txBody>
          <a:bodyPr wrap="square" anchor="t"/>
          <a:lstStyle>
            <a:lvl1pPr lvl="0">
              <a:defRPr/>
            </a:lvl1pPr>
          </a:lstStyle>
          <a:p>
            <a:pPr lvl="0"/>
            <a:r>
              <a:rPr lang="en-US" dirty="0"/>
              <a:t>Staying on the issue of curb as a vertical roadside element, in this slide the Board</a:t>
            </a:r>
            <a:r>
              <a:rPr lang="en-US" baseline="0" dirty="0"/>
              <a:t> of Public Roads is clarifying that a full approach curbed section which meets standards, including horizontal clear zone requirements, and is carried across a non-buried structure or a buried culvert is acceptable.  There is no requirement to widen the roadway section at the structure in this case.   </a:t>
            </a:r>
            <a:endParaRPr lang="en-US" dirty="0"/>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dirty="0">
                <a:solidFill>
                  <a:srgbClr val="FF0000"/>
                </a:solidFill>
                <a:latin typeface="+mn-lt"/>
              </a:rPr>
              <a:t>NOT</a:t>
            </a:r>
            <a:r>
              <a:rPr lang="en-US" sz="1200" b="0" i="0" u="sng" baseline="0" dirty="0">
                <a:solidFill>
                  <a:srgbClr val="FF0000"/>
                </a:solidFill>
                <a:latin typeface="+mn-lt"/>
              </a:rPr>
              <a:t> FOR AUDIO</a:t>
            </a:r>
            <a:endParaRPr lang="en-US" b="0" i="0" u="sng" dirty="0"/>
          </a:p>
          <a:p>
            <a:pPr lvl="0"/>
            <a:r>
              <a:rPr lang="en-US" dirty="0"/>
              <a:t>From 1/7/2016</a:t>
            </a:r>
            <a:r>
              <a:rPr lang="en-US" baseline="0" dirty="0"/>
              <a:t> Meeting Minutes: </a:t>
            </a:r>
            <a:endParaRPr lang="en-US" dirty="0"/>
          </a:p>
          <a:p>
            <a:pPr lvl="0"/>
            <a:r>
              <a:rPr lang="en-US" sz="1200" b="1" kern="1200" dirty="0">
                <a:solidFill>
                  <a:schemeClr val="tx1"/>
                </a:solidFill>
                <a:effectLst/>
                <a:latin typeface="+mn-lt"/>
                <a:ea typeface="+mn-ea"/>
                <a:cs typeface="+mn-cs"/>
              </a:rPr>
              <a:t>Urban Area New and Reconstructed Standards for Curbed Approaches, Clear Bridge Width (001.03A6i) interpretation of curbs as vertical elements re: CBC (NBS CBC or Bridge-size CBC with 2-ft or less cover).  </a:t>
            </a:r>
            <a:r>
              <a:rPr lang="en-US" sz="1200" kern="1200" dirty="0">
                <a:solidFill>
                  <a:schemeClr val="tx1"/>
                </a:solidFill>
                <a:effectLst/>
                <a:latin typeface="+mn-lt"/>
                <a:ea typeface="+mn-ea"/>
                <a:cs typeface="+mn-cs"/>
              </a:rPr>
              <a:t>Summary of Discussion: Will there be confusion that the definition of CBW requires curbs as vertical elements?  Would plaintiff lawyers bring this up as an issue?  The group was unanimous that </a:t>
            </a:r>
            <a:r>
              <a:rPr lang="en-US" sz="1200" b="1"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the 1.5 ft. (based on LOTO) is correct and needed for shy distance to any rails or barriers and (</a:t>
            </a:r>
            <a:r>
              <a:rPr lang="en-US" sz="1200" b="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for the described situation it is acceptable and common sense for curbed approaches continue over the structure.  Mark T. also pointed out 2010 MDS page 19 note A: “The clear roadway width of bridge shall be 1 ft wider than the gutter line to gutter line width of the approach roadway.  The gutter line is defined as being 1 ft inside the back of the approach roadway curb.”  This note has worked for years and years with no problem.  Essentially Note 18 Formula (E) in combination with Note 9 (Lane Width) is saying the same thing.  The group decided to leave the CBW definition (001.03A6i) as is and not add any verbiage to Note 18 either.  It is to be treated as more of a training issue.</a:t>
            </a:r>
            <a:endParaRPr lang="en-US" dirty="0"/>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17</a:t>
            </a:fld>
            <a:endParaRPr lang="en-US"/>
          </a:p>
        </p:txBody>
      </p:sp>
    </p:spTree>
    <p:extLst>
      <p:ext uri="{BB962C8B-B14F-4D97-AF65-F5344CB8AC3E}">
        <p14:creationId xmlns:p14="http://schemas.microsoft.com/office/powerpoint/2010/main" val="3903393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two bridges, both in </a:t>
            </a:r>
            <a:r>
              <a:rPr lang="en-US" b="0" u="sng" dirty="0"/>
              <a:t>urban areas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bridge</a:t>
            </a:r>
            <a:r>
              <a:rPr lang="en-US" baseline="0" dirty="0"/>
              <a:t> in the upper photo has bridge rail on both sides; the clearance from the edge of traveled way to the nearest vertical element (the bridge rail) for New &amp; Reconstructed work on a curbed section is 1.5 ft.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bridge in the lower photo has bridge rail on the right and a curbed median on the left; on the right, the appropriate clearance for New &amp; Reconstructed work for a curbed section is 1.5 ft and the (left) median side meets standards if, </a:t>
            </a:r>
            <a:r>
              <a:rPr lang="en-US" b="1" i="1" baseline="0" dirty="0"/>
              <a:t>as shown on the previous slide</a:t>
            </a:r>
            <a:r>
              <a:rPr lang="en-US" baseline="0" dirty="0"/>
              <a:t>, it has a full approach section which meets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 a side note, </a:t>
            </a:r>
            <a:r>
              <a:rPr lang="en-US" sz="1200" u="none" kern="1200" baseline="0" dirty="0">
                <a:solidFill>
                  <a:schemeClr val="tx1"/>
                </a:solidFill>
                <a:effectLst/>
                <a:latin typeface="+mn-lt"/>
                <a:ea typeface="+mn-ea"/>
                <a:cs typeface="+mn-cs"/>
              </a:rPr>
              <a:t>It is generally accepted that metal guardrail typically attached to a concrete bridge rail and protruding at the ends does not count as a vertical roadside element (the assumption is that it will smash flat in the event of a crash).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p>
          <a:p>
            <a:r>
              <a:rPr lang="en-US" dirty="0"/>
              <a:t>Top</a:t>
            </a:r>
            <a:r>
              <a:rPr lang="en-US" baseline="0" dirty="0"/>
              <a:t> photo (Columbus) – in terms of CBW, effectively two bridges here.  </a:t>
            </a:r>
          </a:p>
          <a:p>
            <a:r>
              <a:rPr lang="en-US" baseline="0" dirty="0"/>
              <a:t>Bottom photo (Papillion) – curbed median</a:t>
            </a:r>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7657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7" y="4692770"/>
            <a:ext cx="5525219" cy="3381553"/>
          </a:xfrm>
          <a:prstGeom prst="rect">
            <a:avLst/>
          </a:prstGeom>
          <a:noFill/>
        </p:spPr>
        <p:txBody>
          <a:bodyPr wrap="square" anchor="t"/>
          <a:lstStyle>
            <a:lvl1pPr lvl="0">
              <a:defRPr/>
            </a:lvl1pPr>
          </a:lstStyle>
          <a:p>
            <a:pPr lvl="0"/>
            <a:r>
              <a:rPr lang="en-US" dirty="0"/>
              <a:t>Structural Capacity is the other criterion associated with bridges,</a:t>
            </a:r>
            <a:r>
              <a:rPr lang="en-US" baseline="0" dirty="0"/>
              <a:t> non-buried structures, culverts and other structures.  </a:t>
            </a:r>
          </a:p>
          <a:p>
            <a:pPr lvl="0"/>
            <a:endParaRPr lang="en-US" baseline="0" dirty="0"/>
          </a:p>
          <a:p>
            <a:pPr lvl="0"/>
            <a:r>
              <a:rPr lang="en-US" baseline="0" dirty="0"/>
              <a:t>Note 19 on page 54 addresses design structural loading capacity.  </a:t>
            </a:r>
          </a:p>
          <a:p>
            <a:pPr lvl="0"/>
            <a:endParaRPr lang="en-US" baseline="0" dirty="0"/>
          </a:p>
          <a:p>
            <a:pPr lvl="0"/>
            <a:r>
              <a:rPr lang="en-US" baseline="0" dirty="0"/>
              <a:t>HL93 and HS15, shown in the slide, are AASHTO standard truck design “live” loadings.  </a:t>
            </a:r>
          </a:p>
          <a:p>
            <a:pPr lvl="0"/>
            <a:endParaRPr lang="en-US" baseline="0" dirty="0"/>
          </a:p>
          <a:p>
            <a:r>
              <a:rPr lang="en-US" b="1" i="1" baseline="0" dirty="0"/>
              <a:t>Referring to the third bullet</a:t>
            </a:r>
            <a:r>
              <a:rPr lang="en-US" baseline="0" dirty="0"/>
              <a:t>, what is Load Posting?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Posting a load limit is a way of retaining an existing structure in service, possibly without structural modifications, if the anticipated loading needs to be limited, usually as a structure’s condition deteriorates over its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Structures are </a:t>
            </a:r>
            <a:r>
              <a:rPr lang="en-US" sz="1200" b="1" kern="1200" dirty="0">
                <a:solidFill>
                  <a:schemeClr val="tx1"/>
                </a:solidFill>
                <a:effectLst/>
                <a:latin typeface="+mn-lt"/>
                <a:ea typeface="+mn-ea"/>
                <a:cs typeface="+mn-cs"/>
              </a:rPr>
              <a:t>required</a:t>
            </a:r>
            <a:r>
              <a:rPr lang="en-US" sz="1200" kern="1200" dirty="0">
                <a:solidFill>
                  <a:schemeClr val="tx1"/>
                </a:solidFill>
                <a:effectLst/>
                <a:latin typeface="+mn-lt"/>
                <a:ea typeface="+mn-ea"/>
                <a:cs typeface="+mn-cs"/>
              </a:rPr>
              <a:t> to be </a:t>
            </a:r>
            <a:r>
              <a:rPr lang="en-US" sz="1200" b="1" kern="1200" dirty="0">
                <a:solidFill>
                  <a:schemeClr val="tx1"/>
                </a:solidFill>
                <a:effectLst/>
                <a:latin typeface="+mn-lt"/>
                <a:ea typeface="+mn-ea"/>
                <a:cs typeface="+mn-cs"/>
              </a:rPr>
              <a:t>load-posted</a:t>
            </a:r>
            <a:r>
              <a:rPr lang="en-US" sz="1200" kern="1200" dirty="0">
                <a:solidFill>
                  <a:schemeClr val="tx1"/>
                </a:solidFill>
                <a:effectLst/>
                <a:latin typeface="+mn-lt"/>
                <a:ea typeface="+mn-ea"/>
                <a:cs typeface="+mn-cs"/>
              </a:rPr>
              <a:t> if the actual load carrying capacity, as determined by a load-rating evaluation, is </a:t>
            </a:r>
            <a:r>
              <a:rPr lang="en-US" sz="1200" b="1" kern="1200" dirty="0">
                <a:solidFill>
                  <a:schemeClr val="tx1"/>
                </a:solidFill>
                <a:effectLst/>
                <a:latin typeface="+mn-lt"/>
                <a:ea typeface="+mn-ea"/>
                <a:cs typeface="+mn-cs"/>
              </a:rPr>
              <a:t>less</a:t>
            </a:r>
            <a:r>
              <a:rPr lang="en-US" sz="1200" kern="1200" dirty="0">
                <a:solidFill>
                  <a:schemeClr val="tx1"/>
                </a:solidFill>
                <a:effectLst/>
                <a:latin typeface="+mn-lt"/>
                <a:ea typeface="+mn-ea"/>
                <a:cs typeface="+mn-cs"/>
              </a:rPr>
              <a:t> than Nebraska Legal Load thresholds.</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Structures </a:t>
            </a:r>
            <a:r>
              <a:rPr lang="en-US" sz="1200" kern="1200" dirty="0">
                <a:solidFill>
                  <a:schemeClr val="tx1"/>
                </a:solidFill>
                <a:effectLst/>
                <a:latin typeface="+mn-lt"/>
                <a:ea typeface="+mn-ea"/>
                <a:cs typeface="+mn-cs"/>
              </a:rPr>
              <a:t>shall be </a:t>
            </a:r>
            <a:r>
              <a:rPr lang="en-US" sz="1200" b="1" kern="1200" dirty="0">
                <a:solidFill>
                  <a:schemeClr val="tx1"/>
                </a:solidFill>
                <a:effectLst/>
                <a:latin typeface="+mn-lt"/>
                <a:ea typeface="+mn-ea"/>
                <a:cs typeface="+mn-cs"/>
              </a:rPr>
              <a:t>closed</a:t>
            </a:r>
            <a:r>
              <a:rPr lang="en-US" sz="1200" kern="1200" dirty="0">
                <a:solidFill>
                  <a:schemeClr val="tx1"/>
                </a:solidFill>
                <a:effectLst/>
                <a:latin typeface="+mn-lt"/>
                <a:ea typeface="+mn-ea"/>
                <a:cs typeface="+mn-cs"/>
              </a:rPr>
              <a:t> if the load-carrying capacity, as determined by a load-rating evaluation, is less than </a:t>
            </a:r>
            <a:r>
              <a:rPr lang="en-US" sz="1200" b="1" kern="1200" dirty="0">
                <a:solidFill>
                  <a:schemeClr val="tx1"/>
                </a:solidFill>
                <a:effectLst/>
                <a:latin typeface="+mn-lt"/>
                <a:ea typeface="+mn-ea"/>
                <a:cs typeface="+mn-cs"/>
              </a:rPr>
              <a:t>3 tons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a:t>
            </a:r>
            <a:r>
              <a:rPr lang="en-US" sz="1200" kern="1200" baseline="0" dirty="0">
                <a:solidFill>
                  <a:schemeClr val="tx1"/>
                </a:solidFill>
                <a:effectLst/>
                <a:latin typeface="+mn-lt"/>
                <a:ea typeface="+mn-ea"/>
                <a:cs typeface="+mn-cs"/>
              </a:rPr>
              <a:t> can think of a </a:t>
            </a:r>
            <a:r>
              <a:rPr lang="en-US" sz="1200" b="1" kern="1200" baseline="0" dirty="0">
                <a:solidFill>
                  <a:schemeClr val="tx1"/>
                </a:solidFill>
                <a:effectLst/>
                <a:latin typeface="+mn-lt"/>
                <a:ea typeface="+mn-ea"/>
                <a:cs typeface="+mn-cs"/>
              </a:rPr>
              <a:t>load rating </a:t>
            </a:r>
            <a:r>
              <a:rPr lang="en-US" sz="1200" kern="1200" baseline="0" dirty="0">
                <a:solidFill>
                  <a:schemeClr val="tx1"/>
                </a:solidFill>
                <a:effectLst/>
                <a:latin typeface="+mn-lt"/>
                <a:ea typeface="+mn-ea"/>
                <a:cs typeface="+mn-cs"/>
              </a:rPr>
              <a:t>as the </a:t>
            </a:r>
            <a:r>
              <a:rPr lang="en-US" sz="1200" b="1" kern="1200" baseline="0" dirty="0">
                <a:solidFill>
                  <a:schemeClr val="tx1"/>
                </a:solidFill>
                <a:effectLst/>
                <a:latin typeface="+mn-lt"/>
                <a:ea typeface="+mn-ea"/>
                <a:cs typeface="+mn-cs"/>
              </a:rPr>
              <a:t>safe load carrying capacity </a:t>
            </a:r>
            <a:r>
              <a:rPr lang="en-US" sz="1200" kern="1200" baseline="0" dirty="0">
                <a:solidFill>
                  <a:schemeClr val="tx1"/>
                </a:solidFill>
                <a:effectLst/>
                <a:latin typeface="+mn-lt"/>
                <a:ea typeface="+mn-ea"/>
                <a:cs typeface="+mn-cs"/>
              </a:rPr>
              <a:t>of a bridge or structure.  </a:t>
            </a:r>
            <a:endParaRPr lang="en-US" sz="1200" kern="1200" dirty="0">
              <a:solidFill>
                <a:schemeClr val="tx1"/>
              </a:solidFill>
              <a:effectLst/>
              <a:latin typeface="+mn-lt"/>
              <a:ea typeface="+mn-ea"/>
              <a:cs typeface="+mn-cs"/>
            </a:endParaRPr>
          </a:p>
          <a:p>
            <a:endParaRPr lang="en-US" dirty="0"/>
          </a:p>
          <a:p>
            <a:r>
              <a:rPr lang="en-US" sz="1200" b="0" i="0" u="none" strike="noStrike" kern="1200" baseline="0" dirty="0">
                <a:solidFill>
                  <a:schemeClr val="tx1"/>
                </a:solidFill>
                <a:latin typeface="+mn-lt"/>
                <a:ea typeface="+mn-ea"/>
                <a:cs typeface="+mn-cs"/>
              </a:rPr>
              <a:t>Note 19 also addresses load posting when 3R or maintenance work is done on a structure.  Regarding</a:t>
            </a:r>
            <a:r>
              <a:rPr lang="en-US" sz="1200" b="1" i="0" u="none" strike="noStrike" kern="1200" baseline="0" dirty="0">
                <a:solidFill>
                  <a:schemeClr val="tx1"/>
                </a:solidFill>
                <a:latin typeface="+mn-lt"/>
                <a:ea typeface="+mn-ea"/>
                <a:cs typeface="+mn-cs"/>
              </a:rPr>
              <a:t> 3R work</a:t>
            </a:r>
            <a:r>
              <a:rPr lang="en-US" sz="1200" b="0" i="0" u="none" strike="noStrike" kern="1200" baseline="0" dirty="0">
                <a:solidFill>
                  <a:schemeClr val="tx1"/>
                </a:solidFill>
                <a:latin typeface="+mn-lt"/>
                <a:ea typeface="+mn-ea"/>
                <a:cs typeface="+mn-cs"/>
              </a:rPr>
              <a:t>, a structure not meeting Nebraska Legal Load thresholds </a:t>
            </a:r>
            <a:r>
              <a:rPr lang="en-US" sz="1200" b="1" i="0" u="none" strike="noStrike" kern="1200" baseline="0" dirty="0">
                <a:solidFill>
                  <a:schemeClr val="tx1"/>
                </a:solidFill>
                <a:latin typeface="+mn-lt"/>
                <a:ea typeface="+mn-ea"/>
                <a:cs typeface="+mn-cs"/>
              </a:rPr>
              <a:t>is</a:t>
            </a:r>
            <a:r>
              <a:rPr lang="en-US" sz="1200" b="0" i="0" u="none" strike="noStrike" kern="1200" baseline="0" dirty="0">
                <a:solidFill>
                  <a:schemeClr val="tx1"/>
                </a:solidFill>
                <a:latin typeface="+mn-lt"/>
                <a:ea typeface="+mn-ea"/>
                <a:cs typeface="+mn-cs"/>
              </a:rPr>
              <a:t> required to be load-posted,</a:t>
            </a:r>
            <a:r>
              <a:rPr lang="en-US" sz="1200" b="1" i="0" u="none" strike="noStrike" kern="1200" baseline="0" dirty="0">
                <a:solidFill>
                  <a:schemeClr val="tx1"/>
                </a:solidFill>
                <a:latin typeface="+mn-lt"/>
                <a:ea typeface="+mn-ea"/>
                <a:cs typeface="+mn-cs"/>
              </a:rPr>
              <a:t> unless </a:t>
            </a:r>
            <a:r>
              <a:rPr lang="en-US" sz="1200" b="0" i="0" u="none" strike="noStrike" kern="1200" baseline="0" dirty="0">
                <a:solidFill>
                  <a:schemeClr val="tx1"/>
                </a:solidFill>
                <a:latin typeface="+mn-lt"/>
                <a:ea typeface="+mn-ea"/>
                <a:cs typeface="+mn-cs"/>
              </a:rPr>
              <a:t>the national functional classification is Local </a:t>
            </a:r>
            <a:r>
              <a:rPr lang="en-US" sz="1200" b="1" i="0" u="none" strike="noStrike" kern="1200" baseline="0" dirty="0">
                <a:solidFill>
                  <a:schemeClr val="tx1"/>
                </a:solidFill>
                <a:latin typeface="+mn-lt"/>
                <a:ea typeface="+mn-ea"/>
                <a:cs typeface="+mn-cs"/>
              </a:rPr>
              <a:t>and</a:t>
            </a:r>
            <a:r>
              <a:rPr lang="en-US" sz="1200" b="0" i="0" u="none" strike="noStrike" kern="1200" baseline="0" dirty="0">
                <a:solidFill>
                  <a:schemeClr val="tx1"/>
                </a:solidFill>
                <a:latin typeface="+mn-lt"/>
                <a:ea typeface="+mn-ea"/>
                <a:cs typeface="+mn-cs"/>
              </a:rPr>
              <a:t> has an ADT under 400 VPD – under those conditions the 3R work, by itself, does </a:t>
            </a:r>
            <a:r>
              <a:rPr lang="en-US" sz="1200" b="1" i="0" u="none" strike="noStrike" kern="1200" baseline="0" dirty="0">
                <a:solidFill>
                  <a:schemeClr val="tx1"/>
                </a:solidFill>
                <a:latin typeface="+mn-lt"/>
                <a:ea typeface="+mn-ea"/>
                <a:cs typeface="+mn-cs"/>
              </a:rPr>
              <a:t>not</a:t>
            </a:r>
            <a:r>
              <a:rPr lang="en-US" sz="1200" b="0" i="0" u="none" strike="noStrike" kern="1200" baseline="0" dirty="0">
                <a:solidFill>
                  <a:schemeClr val="tx1"/>
                </a:solidFill>
                <a:latin typeface="+mn-lt"/>
                <a:ea typeface="+mn-ea"/>
                <a:cs typeface="+mn-cs"/>
              </a:rPr>
              <a:t> require load-posting the structure.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Maintenance work, by itself, on a structure does not require load-posting the structure.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are three </a:t>
            </a:r>
            <a:r>
              <a:rPr lang="en-US" sz="1200" kern="1200" dirty="0">
                <a:solidFill>
                  <a:schemeClr val="tx1"/>
                </a:solidFill>
                <a:effectLst/>
                <a:latin typeface="+mn-lt"/>
                <a:ea typeface="+mn-ea"/>
                <a:cs typeface="+mn-cs"/>
              </a:rPr>
              <a:t>Nebraska Legal Load Thresholds: 25 tons for a </a:t>
            </a:r>
            <a:r>
              <a:rPr lang="en-US" sz="1200" b="1" kern="1200" dirty="0">
                <a:solidFill>
                  <a:schemeClr val="tx1"/>
                </a:solidFill>
                <a:effectLst/>
                <a:latin typeface="+mn-lt"/>
                <a:ea typeface="+mn-ea"/>
                <a:cs typeface="+mn-cs"/>
              </a:rPr>
              <a:t>Type 3</a:t>
            </a:r>
            <a:r>
              <a:rPr lang="en-US" sz="1200" kern="1200" dirty="0">
                <a:solidFill>
                  <a:schemeClr val="tx1"/>
                </a:solidFill>
                <a:effectLst/>
                <a:latin typeface="+mn-lt"/>
                <a:ea typeface="+mn-ea"/>
                <a:cs typeface="+mn-cs"/>
              </a:rPr>
              <a:t> truck, which is a 3-axle truck;  37 tons for a </a:t>
            </a:r>
            <a:r>
              <a:rPr lang="en-US" sz="1200" b="1" kern="1200" dirty="0">
                <a:solidFill>
                  <a:schemeClr val="tx1"/>
                </a:solidFill>
                <a:effectLst/>
                <a:latin typeface="+mn-lt"/>
                <a:ea typeface="+mn-ea"/>
                <a:cs typeface="+mn-cs"/>
              </a:rPr>
              <a:t>Type 3S2 </a:t>
            </a:r>
            <a:r>
              <a:rPr lang="en-US" sz="1200" b="0" kern="1200" dirty="0">
                <a:solidFill>
                  <a:schemeClr val="tx1"/>
                </a:solidFill>
                <a:effectLst/>
                <a:latin typeface="+mn-lt"/>
                <a:ea typeface="+mn-ea"/>
                <a:cs typeface="+mn-cs"/>
              </a:rPr>
              <a:t>truck</a:t>
            </a:r>
            <a:r>
              <a:rPr lang="en-US" sz="1200" b="0" kern="1200" baseline="0" dirty="0">
                <a:solidFill>
                  <a:schemeClr val="tx1"/>
                </a:solidFill>
                <a:effectLst/>
                <a:latin typeface="+mn-lt"/>
                <a:ea typeface="+mn-ea"/>
                <a:cs typeface="+mn-cs"/>
              </a:rPr>
              <a:t> which is </a:t>
            </a: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semi with 5 axles, commonly known as an “18-wheeler”</a:t>
            </a:r>
            <a:r>
              <a:rPr lang="en-US" sz="1200" kern="1200" dirty="0">
                <a:solidFill>
                  <a:schemeClr val="tx1"/>
                </a:solidFill>
                <a:effectLst/>
                <a:latin typeface="+mn-lt"/>
                <a:ea typeface="+mn-ea"/>
                <a:cs typeface="+mn-cs"/>
              </a:rPr>
              <a:t>; and 43 tons for a </a:t>
            </a:r>
            <a:r>
              <a:rPr lang="en-US" sz="1200" b="1" kern="1200" dirty="0">
                <a:solidFill>
                  <a:schemeClr val="tx1"/>
                </a:solidFill>
                <a:effectLst/>
                <a:latin typeface="+mn-lt"/>
                <a:ea typeface="+mn-ea"/>
                <a:cs typeface="+mn-cs"/>
              </a:rPr>
              <a:t>Type 3-3 </a:t>
            </a:r>
            <a:r>
              <a:rPr lang="en-US" sz="1200" b="0" kern="1200" baseline="0" dirty="0">
                <a:solidFill>
                  <a:schemeClr val="tx1"/>
                </a:solidFill>
                <a:effectLst/>
                <a:latin typeface="+mn-lt"/>
                <a:ea typeface="+mn-ea"/>
                <a:cs typeface="+mn-cs"/>
              </a:rPr>
              <a:t> truck which is a</a:t>
            </a:r>
            <a:r>
              <a:rPr lang="en-US" sz="1200" kern="1200" dirty="0">
                <a:solidFill>
                  <a:schemeClr val="tx1"/>
                </a:solidFill>
                <a:effectLst/>
                <a:latin typeface="+mn-lt"/>
                <a:ea typeface="+mn-ea"/>
                <a:cs typeface="+mn-cs"/>
              </a:rPr>
              <a:t> 3-axle truck with a 3-axle “pup”. </a:t>
            </a:r>
          </a:p>
          <a:p>
            <a:endParaRPr lang="en-US" baseline="0" dirty="0"/>
          </a:p>
          <a:p>
            <a:pPr lvl="0"/>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19</a:t>
            </a:fld>
            <a:endParaRPr lang="en-US"/>
          </a:p>
        </p:txBody>
      </p:sp>
    </p:spTree>
    <p:extLst>
      <p:ext uri="{BB962C8B-B14F-4D97-AF65-F5344CB8AC3E}">
        <p14:creationId xmlns:p14="http://schemas.microsoft.com/office/powerpoint/2010/main" val="165250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videos in this series</a:t>
            </a:r>
            <a:r>
              <a:rPr lang="en-US" baseline="0" dirty="0"/>
              <a:t> cover the learning objectives shown on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Some of the other videos should be viewed and understood before watching this video on bridges and structures.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assumption is that you are already familiar with, or at least know where to find information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Functional classification systems (Title 428 NAC Chapter 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How to Get to, and Use, the tables on pages 55-86 of the Minimum Design Standards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Terminology is important – Definitions are on pages 37-46 of the MDS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Notes, essentially an extension of the tables, are found on pages 47-54 of the MDS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Understanding 3R requirements is a point of emphasis because 3R standards for county roads and municipal streets were added to the Minimum Design Standards in 2016.</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Learning Objectives 6, 7 and 8 will not be covered directly in [this video] the Bridges and Structures videos.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u="sng" baseline="0" dirty="0"/>
              <a:t>NOT FOR AUDIO</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a:t>Minimum Maintenance Standards (pages 88-91 of the MDS)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a:t>Relaxation of Standards (pages 92-94)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pPr marL="0" indent="0">
              <a:buNone/>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928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51295" y="4957312"/>
            <a:ext cx="5525219" cy="3617343"/>
          </a:xfrm>
          <a:prstGeom prst="rect">
            <a:avLst/>
          </a:prstGeom>
          <a:noFill/>
        </p:spPr>
        <p:txBody>
          <a:bodyPr wrap="square" anchor="t"/>
          <a:lstStyle>
            <a:lvl1pPr lvl="0">
              <a:defRPr/>
            </a:lvl1pPr>
          </a:lstStyle>
          <a:p>
            <a:pPr lvl="0"/>
            <a:r>
              <a:rPr lang="en-US" b="0" dirty="0"/>
              <a:t>Bridge Engineers consider many</a:t>
            </a:r>
            <a:r>
              <a:rPr lang="en-US" b="0" baseline="0" dirty="0"/>
              <a:t> different loads or forces when mathematically figuring stresses and deflections (or deformations) of a structure.  </a:t>
            </a:r>
          </a:p>
          <a:p>
            <a:pPr lvl="0"/>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previous slide mentioned three Nebraska legal load thresholds (types 3, 3S2 and 3-3).  These thresholds are associated</a:t>
            </a:r>
            <a:r>
              <a:rPr lang="en-US" b="0" baseline="0" dirty="0"/>
              <a:t> with </a:t>
            </a:r>
            <a:r>
              <a:rPr lang="en-US" b="1" dirty="0"/>
              <a:t>Live</a:t>
            </a:r>
            <a:r>
              <a:rPr lang="en-US" b="1" baseline="0" dirty="0"/>
              <a:t> load </a:t>
            </a:r>
            <a:r>
              <a:rPr lang="en-US" b="0" baseline="0" dirty="0"/>
              <a:t>which</a:t>
            </a:r>
            <a:r>
              <a:rPr lang="en-US" b="1" baseline="0" dirty="0"/>
              <a:t> </a:t>
            </a:r>
            <a:r>
              <a:rPr lang="en-US" b="0" baseline="0" dirty="0"/>
              <a:t>is the weight of vehicles on the structure</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Dead load </a:t>
            </a:r>
            <a:r>
              <a:rPr lang="en-US" dirty="0"/>
              <a:t>is the weight</a:t>
            </a:r>
            <a:r>
              <a:rPr lang="en-US" baseline="0" dirty="0"/>
              <a:t> of the structure itself.  </a:t>
            </a:r>
          </a:p>
          <a:p>
            <a:pPr lvl="0"/>
            <a:r>
              <a:rPr lang="en-US" baseline="0" dirty="0"/>
              <a:t>Other loads and forces considered are: wind, temperature (expansion/contraction), settlement, and others.  (NOT FOR AUDIO: vehicle braking, vehicle friction, friction (sliding surfaces), vehicle collision, wind, water, ice, pedestrian, earthquake).  </a:t>
            </a:r>
          </a:p>
          <a:p>
            <a:pPr lvl="0"/>
            <a:endParaRPr lang="en-US" dirty="0"/>
          </a:p>
          <a:p>
            <a:pPr lvl="0"/>
            <a:r>
              <a:rPr lang="en-US" dirty="0"/>
              <a:t>With regard to Live Load, bridge</a:t>
            </a:r>
            <a:r>
              <a:rPr lang="en-US" baseline="0" dirty="0"/>
              <a:t> engineers compute stresses and deflections by modeling hypothetical load configurations.  </a:t>
            </a:r>
            <a:r>
              <a:rPr lang="en-US" dirty="0"/>
              <a:t>The</a:t>
            </a:r>
            <a:r>
              <a:rPr lang="en-US" baseline="0" dirty="0"/>
              <a:t> vehicles shown on the slide are not actual vehicles.  The represent overall, hypothetical, vehicles with certain weight distributions on the axles, to be applied to a structure.  The larger vehicle on the slide is the Type 3S2.  </a:t>
            </a:r>
          </a:p>
          <a:p>
            <a:pPr lvl="0"/>
            <a:endParaRPr lang="en-US" baseline="0" dirty="0"/>
          </a:p>
          <a:p>
            <a:pPr lvl="0"/>
            <a:r>
              <a:rPr lang="en-US" baseline="0" dirty="0"/>
              <a:t>There are two ways engineers apply the hypothetical vehicles to a structure in order to analyze its stresses and deflections: </a:t>
            </a:r>
            <a:r>
              <a:rPr lang="en-US" b="1" baseline="0" dirty="0"/>
              <a:t>truck loading </a:t>
            </a:r>
            <a:r>
              <a:rPr lang="en-US" baseline="0" dirty="0"/>
              <a:t>and </a:t>
            </a:r>
            <a:r>
              <a:rPr lang="en-US" b="1" baseline="0" dirty="0"/>
              <a:t>lane loading</a:t>
            </a:r>
            <a:r>
              <a:rPr lang="en-US" baseline="0" dirty="0"/>
              <a:t>.   </a:t>
            </a:r>
          </a:p>
          <a:p>
            <a:pPr lvl="0"/>
            <a:endParaRPr lang="en-US" baseline="0" dirty="0"/>
          </a:p>
          <a:p>
            <a:pPr marL="171450" lvl="0" indent="-171450">
              <a:buFont typeface="Arial" panose="020B0604020202020204" pitchFamily="34" charset="0"/>
              <a:buChar char="•"/>
            </a:pPr>
            <a:r>
              <a:rPr lang="en-US" b="1" baseline="0" dirty="0"/>
              <a:t>Truck loading</a:t>
            </a:r>
            <a:r>
              <a:rPr lang="en-US" baseline="0" dirty="0"/>
              <a:t> applies the load of one vehicle in one lane.  It is hypothetically “driven” along the structure.  Truck loading typically determines member sizes for bridges less than 90 ft in length (NOT FOR AUDIO: per Fouad Jaber’s 1/16/2015 presentation to the Board of Public Roads).  </a:t>
            </a:r>
          </a:p>
          <a:p>
            <a:pPr marL="171450" lvl="0" indent="-171450">
              <a:buFont typeface="Arial" panose="020B0604020202020204" pitchFamily="34" charset="0"/>
              <a:buChar char="•"/>
            </a:pPr>
            <a:endParaRPr lang="en-US" baseline="0" dirty="0"/>
          </a:p>
          <a:p>
            <a:pPr marL="171450" lvl="0" indent="-171450">
              <a:buFont typeface="Arial" panose="020B0604020202020204" pitchFamily="34" charset="0"/>
              <a:buChar char="•"/>
            </a:pPr>
            <a:r>
              <a:rPr lang="en-US" b="1" baseline="0" dirty="0"/>
              <a:t>Lane loading </a:t>
            </a:r>
            <a:r>
              <a:rPr lang="en-US" baseline="0" dirty="0"/>
              <a:t>hypothetically puts a “platoon” of several imaginary trucks on a structure at the same time by applying </a:t>
            </a:r>
            <a:r>
              <a:rPr lang="en-US" b="1" baseline="0" dirty="0"/>
              <a:t>a uniform load per lineal ft of traffic lane </a:t>
            </a:r>
            <a:r>
              <a:rPr lang="en-US" baseline="0" dirty="0"/>
              <a:t>combined with the hypothetical truck loading itself to determine maximum stress in each bridge girder or member.  Lane loading </a:t>
            </a:r>
            <a:r>
              <a:rPr lang="en-US" b="0" baseline="0" dirty="0"/>
              <a:t>is accounted for when analyzing HL93 loads, but are not accounted for when analyzing “HS” loads such as HS15.   </a:t>
            </a:r>
            <a:r>
              <a:rPr lang="en-US" baseline="0" dirty="0"/>
              <a:t>Lane loading typically determines member sizes for bridges </a:t>
            </a:r>
            <a:r>
              <a:rPr lang="en-US" b="1" baseline="0" dirty="0"/>
              <a:t>more than </a:t>
            </a:r>
            <a:r>
              <a:rPr lang="en-US" baseline="0" dirty="0"/>
              <a:t>90 ft in length (NOT FOR AUDIO: per Fouad Jaber’s 1/16/2015 presentation to the Board of Public Roads). </a:t>
            </a:r>
          </a:p>
          <a:p>
            <a:pPr lvl="0"/>
            <a:endParaRPr lang="en-US" baseline="0" dirty="0"/>
          </a:p>
          <a:p>
            <a:pPr lvl="0"/>
            <a:r>
              <a:rPr lang="en-US" u="sng" baseline="0" dirty="0"/>
              <a:t>NOT FOR AUDIO</a:t>
            </a:r>
          </a:p>
          <a:p>
            <a:r>
              <a:rPr lang="en-US" sz="1200" kern="1200" dirty="0">
                <a:solidFill>
                  <a:schemeClr val="tx1"/>
                </a:solidFill>
                <a:effectLst/>
                <a:latin typeface="+mn-lt"/>
                <a:ea typeface="+mn-ea"/>
                <a:cs typeface="+mn-cs"/>
              </a:rPr>
              <a:t>Bridge 3R structural capacity (June 8, 2015 meeting minutes – comments</a:t>
            </a:r>
            <a:r>
              <a:rPr lang="en-US" sz="1200" kern="1200" baseline="0" dirty="0">
                <a:solidFill>
                  <a:schemeClr val="tx1"/>
                </a:solidFill>
                <a:effectLst/>
                <a:latin typeface="+mn-lt"/>
                <a:ea typeface="+mn-ea"/>
                <a:cs typeface="+mn-cs"/>
              </a:rPr>
              <a:t> by</a:t>
            </a:r>
            <a:r>
              <a:rPr lang="en-US" sz="1200" kern="1200" dirty="0">
                <a:solidFill>
                  <a:schemeClr val="tx1"/>
                </a:solidFill>
                <a:effectLst/>
                <a:latin typeface="+mn-lt"/>
                <a:ea typeface="+mn-ea"/>
                <a:cs typeface="+mn-cs"/>
              </a:rPr>
              <a:t> Mark Traynowicz, NDOT Bridge Engineer):  </a:t>
            </a:r>
          </a:p>
          <a:p>
            <a:pPr marL="285750" lvl="0" indent="-285750">
              <a:buFont typeface="+mj-lt"/>
              <a:buAutoNum type="romanLcPeriod"/>
            </a:pPr>
            <a:r>
              <a:rPr lang="en-US" sz="1200" kern="1200" dirty="0">
                <a:solidFill>
                  <a:schemeClr val="tx1"/>
                </a:solidFill>
                <a:effectLst/>
                <a:latin typeface="+mn-lt"/>
                <a:ea typeface="+mn-ea"/>
                <a:cs typeface="+mn-cs"/>
              </a:rPr>
              <a:t>Design Loading and Load Rating (and load posting if necessary) are two different attributes of a bridge or structure.  Design loading is how bridge members are sized in its original design.  After the bridge is built, at various points throughout its life it is inspected and load rated based on various factors including its condition; if necessary, it is load posted.  </a:t>
            </a:r>
          </a:p>
          <a:p>
            <a:pPr marL="285750" lvl="0" indent="-285750">
              <a:buFont typeface="+mj-lt"/>
              <a:buAutoNum type="romanLcPeriod"/>
            </a:pPr>
            <a:r>
              <a:rPr lang="en-US" sz="1200" kern="1200" dirty="0">
                <a:solidFill>
                  <a:schemeClr val="tx1"/>
                </a:solidFill>
                <a:effectLst/>
                <a:latin typeface="+mn-lt"/>
                <a:ea typeface="+mn-ea"/>
                <a:cs typeface="+mn-cs"/>
              </a:rPr>
              <a:t>Bridges and structures are typically designed to support more than legal weight trucks.  Repeated loading, fatigue, can weaken a structure over time; many times overweight trucks, permit loads, are required to cross bridges.</a:t>
            </a:r>
          </a:p>
          <a:p>
            <a:pPr marL="285750" lvl="0" indent="-285750">
              <a:buFont typeface="+mj-lt"/>
              <a:buAutoNum type="romanLcPeriod"/>
            </a:pPr>
            <a:r>
              <a:rPr lang="en-US" sz="1200" kern="1200" dirty="0">
                <a:solidFill>
                  <a:schemeClr val="tx1"/>
                </a:solidFill>
                <a:effectLst/>
                <a:latin typeface="+mn-lt"/>
                <a:ea typeface="+mn-ea"/>
                <a:cs typeface="+mn-cs"/>
              </a:rPr>
              <a:t>An existing bridge can be designed to original design loading and still be load posted.  It can happen for various reasons.  Loads have increased (bigger trucks/loads) over the years since initial construction, for example.  Or, some structural members deteriorate which effectively reduces the cross sectional area its load supporting capability.  It may be more cost effective (or the funds simply aren't available) to load post a bridge than to replace it or do extensive and costly work.  </a:t>
            </a:r>
          </a:p>
          <a:p>
            <a:pPr marL="285750" lvl="0" indent="-285750">
              <a:buFont typeface="+mj-lt"/>
              <a:buAutoNum type="romanLcPeriod"/>
            </a:pPr>
            <a:r>
              <a:rPr lang="en-US" sz="1200" kern="1200" dirty="0">
                <a:solidFill>
                  <a:schemeClr val="tx1"/>
                </a:solidFill>
                <a:effectLst/>
                <a:latin typeface="+mn-lt"/>
                <a:ea typeface="+mn-ea"/>
                <a:cs typeface="+mn-cs"/>
              </a:rPr>
              <a:t>Any new element or component added to a bridge or structure under 3R work must meet 3R standards for structural capacity.  For example, a widened portion must be sized and built to the original design loading.  </a:t>
            </a:r>
          </a:p>
          <a:p>
            <a:pPr marL="285750" lvl="0" indent="-285750">
              <a:buFont typeface="+mj-lt"/>
              <a:buAutoNum type="romanLcPeriod"/>
            </a:pPr>
            <a:endParaRPr lang="en-US" sz="1200" kern="1200" dirty="0">
              <a:solidFill>
                <a:schemeClr val="tx1"/>
              </a:solidFill>
              <a:effectLst/>
              <a:latin typeface="+mn-lt"/>
              <a:ea typeface="+mn-ea"/>
              <a:cs typeface="+mn-cs"/>
            </a:endParaRPr>
          </a:p>
          <a:p>
            <a:pPr marL="0" lvl="0" indent="0">
              <a:buFont typeface="+mj-lt"/>
              <a:buNone/>
            </a:pPr>
            <a:r>
              <a:rPr lang="en-US" sz="1200" u="sng" kern="1200" dirty="0">
                <a:solidFill>
                  <a:schemeClr val="tx1"/>
                </a:solidFill>
                <a:effectLst/>
                <a:latin typeface="+mn-lt"/>
                <a:ea typeface="+mn-ea"/>
                <a:cs typeface="+mn-cs"/>
              </a:rPr>
              <a:t>9/27/2016</a:t>
            </a:r>
            <a:r>
              <a:rPr lang="en-US" sz="1200" u="sng" kern="1200" baseline="0" dirty="0">
                <a:solidFill>
                  <a:schemeClr val="tx1"/>
                </a:solidFill>
                <a:effectLst/>
                <a:latin typeface="+mn-lt"/>
                <a:ea typeface="+mn-ea"/>
                <a:cs typeface="+mn-cs"/>
              </a:rPr>
              <a:t> e-mail Babrak Niazi</a:t>
            </a:r>
          </a:p>
          <a:p>
            <a:r>
              <a:rPr lang="en-US" dirty="0"/>
              <a:t>Babrak,</a:t>
            </a:r>
            <a:br>
              <a:rPr lang="en-US" dirty="0"/>
            </a:br>
            <a:r>
              <a:rPr lang="en-US" dirty="0"/>
              <a:t>I need your expertise.  </a:t>
            </a:r>
            <a:br>
              <a:rPr lang="en-US" dirty="0"/>
            </a:br>
            <a:r>
              <a:rPr lang="en-US" dirty="0"/>
              <a:t>I am fact checking slides intended to be presented to prospective superintendents.  My question relates to Type 3S2 truck (5-axle, semi, 18-wheeler).   </a:t>
            </a:r>
            <a:br>
              <a:rPr lang="en-US" dirty="0"/>
            </a:br>
            <a:r>
              <a:rPr lang="en-US" dirty="0"/>
              <a:t>Information presented as facts in the slides: </a:t>
            </a:r>
            <a:br>
              <a:rPr lang="en-US" dirty="0"/>
            </a:br>
            <a:r>
              <a:rPr lang="en-US" dirty="0"/>
              <a:t>Nebraska Legal Load threshold for Type 3S2: 37 tons.  </a:t>
            </a:r>
          </a:p>
          <a:p>
            <a:r>
              <a:rPr lang="en-US" dirty="0"/>
              <a:t>Type 3S2 hypothetical loading HL93 (the same as HS20, right?): 4-16-16 tons.  </a:t>
            </a:r>
          </a:p>
          <a:p>
            <a:r>
              <a:rPr lang="en-US" dirty="0"/>
              <a:t>Is the above information correct?  </a:t>
            </a:r>
            <a:br>
              <a:rPr lang="en-US" dirty="0"/>
            </a:br>
            <a:r>
              <a:rPr lang="en-US" dirty="0"/>
              <a:t>4+16+16=36 tons total.  </a:t>
            </a:r>
            <a:br>
              <a:rPr lang="en-US" dirty="0"/>
            </a:br>
            <a:r>
              <a:rPr lang="en-US" dirty="0"/>
              <a:t>36 tons does not equal 37 tons!  Is this a discrepancy?  </a:t>
            </a:r>
            <a:br>
              <a:rPr lang="en-US" dirty="0"/>
            </a:br>
            <a:r>
              <a:rPr lang="en-US" dirty="0"/>
              <a:t>Am I missing something?  I hope you can shed some light.  Thank you.   </a:t>
            </a:r>
          </a:p>
          <a:p>
            <a:pPr marL="0" lvl="0" indent="0">
              <a:buFont typeface="+mj-lt"/>
              <a:buNone/>
            </a:pP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James,</a:t>
            </a:r>
            <a:endParaRPr lang="en-US" dirty="0"/>
          </a:p>
          <a:p>
            <a:r>
              <a:rPr lang="en-US" sz="1200" kern="1200" dirty="0">
                <a:solidFill>
                  <a:schemeClr val="tx1"/>
                </a:solidFill>
                <a:effectLst/>
                <a:latin typeface="+mn-lt"/>
                <a:ea typeface="+mn-ea"/>
                <a:cs typeface="+mn-cs"/>
              </a:rPr>
              <a:t>It is a little complicated than simple additions of axle loads.</a:t>
            </a:r>
            <a:endParaRPr lang="en-US" dirty="0"/>
          </a:p>
          <a:p>
            <a:r>
              <a:rPr lang="en-US" sz="1200" b="1" kern="1200" dirty="0">
                <a:solidFill>
                  <a:schemeClr val="tx1"/>
                </a:solidFill>
                <a:effectLst/>
                <a:latin typeface="+mn-lt"/>
                <a:ea typeface="+mn-ea"/>
                <a:cs typeface="+mn-cs"/>
              </a:rPr>
              <a:t>HL93 and HS20 are hypothetical imaginary trucks </a:t>
            </a:r>
            <a:r>
              <a:rPr lang="en-US" sz="1200" kern="1200" dirty="0">
                <a:solidFill>
                  <a:schemeClr val="tx1"/>
                </a:solidFill>
                <a:effectLst/>
                <a:latin typeface="+mn-lt"/>
                <a:ea typeface="+mn-ea"/>
                <a:cs typeface="+mn-cs"/>
              </a:rPr>
              <a:t>used for design that do not have the same loads. </a:t>
            </a:r>
            <a:r>
              <a:rPr lang="en-US" sz="1200" b="1" kern="1200" dirty="0">
                <a:solidFill>
                  <a:schemeClr val="tx1"/>
                </a:solidFill>
                <a:effectLst/>
                <a:latin typeface="+mn-lt"/>
                <a:ea typeface="+mn-ea"/>
                <a:cs typeface="+mn-cs"/>
              </a:rPr>
              <a:t>HL93 includes lane load that HS20 does not.</a:t>
            </a:r>
            <a:endParaRPr lang="en-US" b="1" dirty="0"/>
          </a:p>
          <a:p>
            <a:r>
              <a:rPr lang="en-US" sz="1200" kern="1200" dirty="0">
                <a:solidFill>
                  <a:schemeClr val="tx1"/>
                </a:solidFill>
                <a:effectLst/>
                <a:latin typeface="+mn-lt"/>
                <a:ea typeface="+mn-ea"/>
                <a:cs typeface="+mn-cs"/>
              </a:rPr>
              <a:t>However, I think you are more interested on the actual trucks using nation’s highways. These are Type 3, 3S2, 3-3 and more. The loading for these tracks are determined by Nebraska Statute as 25, 37, and 43. These numbers are not directly derived from design trucks. These should be at least as high as AASHTO Legal trucks mandated by FHWA for all states for the same types which are 25, 36, 40 tons.</a:t>
            </a:r>
            <a:endParaRPr lang="en-US" dirty="0"/>
          </a:p>
          <a:p>
            <a:r>
              <a:rPr lang="en-US" sz="1200" kern="1200" dirty="0">
                <a:solidFill>
                  <a:schemeClr val="tx1"/>
                </a:solidFill>
                <a:effectLst/>
                <a:latin typeface="+mn-lt"/>
                <a:ea typeface="+mn-ea"/>
                <a:cs typeface="+mn-cs"/>
              </a:rPr>
              <a:t>Also, design trucks are single axles while Actual Trucks have tandem axles, see below.</a:t>
            </a:r>
            <a:endParaRPr lang="en-US" dirty="0"/>
          </a:p>
          <a:p>
            <a:r>
              <a:rPr lang="en-US" sz="1200" kern="1200" dirty="0">
                <a:solidFill>
                  <a:schemeClr val="tx1"/>
                </a:solidFill>
                <a:effectLst/>
                <a:latin typeface="+mn-lt"/>
                <a:ea typeface="+mn-ea"/>
                <a:cs typeface="+mn-cs"/>
              </a:rPr>
              <a:t>See below for more information.</a:t>
            </a:r>
            <a:endParaRPr lang="en-US" dirty="0"/>
          </a:p>
          <a:p>
            <a:r>
              <a:rPr lang="en-US" sz="1200" kern="1200" dirty="0">
                <a:solidFill>
                  <a:schemeClr val="tx1"/>
                </a:solidFill>
                <a:effectLst/>
                <a:latin typeface="+mn-lt"/>
                <a:ea typeface="+mn-ea"/>
                <a:cs typeface="+mn-cs"/>
              </a:rPr>
              <a:t>Load ratings are normally completed for three types of trucks as well as for</a:t>
            </a:r>
            <a:endParaRPr lang="en-US" dirty="0">
              <a:effectLst/>
            </a:endParaRPr>
          </a:p>
          <a:p>
            <a:r>
              <a:rPr lang="en-US" sz="1200" kern="1200" dirty="0">
                <a:solidFill>
                  <a:schemeClr val="tx1"/>
                </a:solidFill>
                <a:effectLst/>
                <a:latin typeface="+mn-lt"/>
                <a:ea typeface="+mn-ea"/>
                <a:cs typeface="+mn-cs"/>
              </a:rPr>
              <a:t>design loading as required by AASHTO. Sometimes, other types of vehicles</a:t>
            </a:r>
            <a:endParaRPr lang="en-US" dirty="0">
              <a:effectLst/>
            </a:endParaRPr>
          </a:p>
          <a:p>
            <a:r>
              <a:rPr lang="en-US" sz="1200" kern="1200" dirty="0">
                <a:solidFill>
                  <a:schemeClr val="tx1"/>
                </a:solidFill>
                <a:effectLst/>
                <a:latin typeface="+mn-lt"/>
                <a:ea typeface="+mn-ea"/>
                <a:cs typeface="+mn-cs"/>
              </a:rPr>
              <a:t>are used to load rate a bridge; for example, if a special permit load to</a:t>
            </a:r>
            <a:endParaRPr lang="en-US" dirty="0">
              <a:effectLst/>
            </a:endParaRPr>
          </a:p>
          <a:p>
            <a:r>
              <a:rPr lang="en-US" sz="1200" kern="1200" dirty="0">
                <a:solidFill>
                  <a:schemeClr val="tx1"/>
                </a:solidFill>
                <a:effectLst/>
                <a:latin typeface="+mn-lt"/>
                <a:ea typeface="+mn-ea"/>
                <a:cs typeface="+mn-cs"/>
              </a:rPr>
              <a:t>transport a heavy load is used and has a unique axle spacing.</a:t>
            </a:r>
            <a:endParaRPr lang="en-US" dirty="0">
              <a:effectLst/>
            </a:endParaRPr>
          </a:p>
          <a:p>
            <a:r>
              <a:rPr lang="en-US" sz="1200" kern="1200" dirty="0">
                <a:solidFill>
                  <a:schemeClr val="tx1"/>
                </a:solidFill>
                <a:effectLst/>
                <a:latin typeface="+mn-lt"/>
                <a:ea typeface="+mn-ea"/>
                <a:cs typeface="+mn-cs"/>
              </a:rPr>
              <a:t>AASHTO requires that load ratings be completed with the AASHTO</a:t>
            </a:r>
            <a:endParaRPr lang="en-US" dirty="0">
              <a:effectLst/>
            </a:endParaRPr>
          </a:p>
          <a:p>
            <a:r>
              <a:rPr lang="en-US" sz="1200" kern="1200" dirty="0">
                <a:solidFill>
                  <a:schemeClr val="tx1"/>
                </a:solidFill>
                <a:effectLst/>
                <a:latin typeface="+mn-lt"/>
                <a:ea typeface="+mn-ea"/>
                <a:cs typeface="+mn-cs"/>
              </a:rPr>
              <a:t>standard rating vehicles as well as for AASHTO design vehicle loads.</a:t>
            </a:r>
            <a:endParaRPr lang="en-US" dirty="0">
              <a:effectLst/>
            </a:endParaRPr>
          </a:p>
          <a:p>
            <a:r>
              <a:rPr lang="en-US" sz="1200" kern="1200" dirty="0">
                <a:solidFill>
                  <a:schemeClr val="tx1"/>
                </a:solidFill>
                <a:effectLst/>
                <a:latin typeface="+mn-lt"/>
                <a:ea typeface="+mn-ea"/>
                <a:cs typeface="+mn-cs"/>
              </a:rPr>
              <a:t>Design live loads typically are larger than actual vehicles in use on the road.</a:t>
            </a:r>
            <a:endParaRPr lang="en-US" dirty="0">
              <a:effectLst/>
            </a:endParaRPr>
          </a:p>
          <a:p>
            <a:r>
              <a:rPr lang="en-US" sz="1200" kern="1200" dirty="0">
                <a:solidFill>
                  <a:schemeClr val="tx1"/>
                </a:solidFill>
                <a:effectLst/>
                <a:latin typeface="+mn-lt"/>
                <a:ea typeface="+mn-ea"/>
                <a:cs typeface="+mn-cs"/>
              </a:rPr>
              <a:t>See the AASHTO Manual for design live load information.</a:t>
            </a:r>
            <a:endParaRPr lang="en-US" dirty="0">
              <a:effectLst/>
            </a:endParaRPr>
          </a:p>
          <a:p>
            <a:r>
              <a:rPr lang="en-US" sz="1200" kern="1200" dirty="0">
                <a:solidFill>
                  <a:schemeClr val="tx1"/>
                </a:solidFill>
                <a:effectLst/>
                <a:latin typeface="+mn-lt"/>
                <a:ea typeface="+mn-ea"/>
                <a:cs typeface="+mn-cs"/>
              </a:rPr>
              <a:t>Load rating vehicles are representative of trucks typically using roads in the</a:t>
            </a:r>
            <a:endParaRPr lang="en-US" dirty="0">
              <a:effectLst/>
            </a:endParaRPr>
          </a:p>
          <a:p>
            <a:r>
              <a:rPr lang="en-US" sz="1200" kern="1200" dirty="0">
                <a:solidFill>
                  <a:schemeClr val="tx1"/>
                </a:solidFill>
                <a:effectLst/>
                <a:latin typeface="+mn-lt"/>
                <a:ea typeface="+mn-ea"/>
                <a:cs typeface="+mn-cs"/>
              </a:rPr>
              <a:t>United States. Each state determines by statue the maximum legal axle</a:t>
            </a:r>
            <a:endParaRPr lang="en-US" dirty="0">
              <a:effectLst/>
            </a:endParaRPr>
          </a:p>
          <a:p>
            <a:r>
              <a:rPr lang="en-US" sz="1200" kern="1200" dirty="0">
                <a:solidFill>
                  <a:schemeClr val="tx1"/>
                </a:solidFill>
                <a:effectLst/>
                <a:latin typeface="+mn-lt"/>
                <a:ea typeface="+mn-ea"/>
                <a:cs typeface="+mn-cs"/>
              </a:rPr>
              <a:t>weight and spacing for vehicles in their particular state. The right side of the</a:t>
            </a:r>
            <a:endParaRPr lang="en-US" dirty="0">
              <a:effectLst/>
            </a:endParaRPr>
          </a:p>
          <a:p>
            <a:r>
              <a:rPr lang="en-US" sz="1200" kern="1200" dirty="0">
                <a:solidFill>
                  <a:schemeClr val="tx1"/>
                </a:solidFill>
                <a:effectLst/>
                <a:latin typeface="+mn-lt"/>
                <a:ea typeface="+mn-ea"/>
                <a:cs typeface="+mn-cs"/>
              </a:rPr>
              <a:t>following figure shows the load rating vehicles Nebraska uses with their</a:t>
            </a:r>
            <a:endParaRPr lang="en-US" dirty="0">
              <a:effectLst/>
            </a:endParaRPr>
          </a:p>
          <a:p>
            <a:r>
              <a:rPr lang="en-US" sz="1200" kern="1200" dirty="0">
                <a:solidFill>
                  <a:schemeClr val="tx1"/>
                </a:solidFill>
                <a:effectLst/>
                <a:latin typeface="+mn-lt"/>
                <a:ea typeface="+mn-ea"/>
                <a:cs typeface="+mn-cs"/>
              </a:rPr>
              <a:t>corresponding Nebraska legal truck axle weights determined by Nebraska</a:t>
            </a:r>
            <a:endParaRPr lang="en-US" dirty="0">
              <a:effectLst/>
            </a:endParaRPr>
          </a:p>
          <a:p>
            <a:r>
              <a:rPr lang="en-US" sz="1200" kern="1200" dirty="0">
                <a:solidFill>
                  <a:schemeClr val="tx1"/>
                </a:solidFill>
                <a:effectLst/>
                <a:latin typeface="+mn-lt"/>
                <a:ea typeface="+mn-ea"/>
                <a:cs typeface="+mn-cs"/>
              </a:rPr>
              <a:t>statute. The AASHTO rating vehicles are on the left for comparison. Only</a:t>
            </a:r>
            <a:endParaRPr lang="en-US" dirty="0">
              <a:effectLst/>
            </a:endParaRPr>
          </a:p>
          <a:p>
            <a:r>
              <a:rPr lang="en-US" sz="1200" kern="1200" dirty="0">
                <a:solidFill>
                  <a:schemeClr val="tx1"/>
                </a:solidFill>
                <a:effectLst/>
                <a:latin typeface="+mn-lt"/>
                <a:ea typeface="+mn-ea"/>
                <a:cs typeface="+mn-cs"/>
              </a:rPr>
              <a:t>the Type 3 truck is the same for both.</a:t>
            </a:r>
            <a:endParaRPr lang="en-US" dirty="0"/>
          </a:p>
          <a:p>
            <a:pPr marL="0" lvl="0" indent="0">
              <a:buFont typeface="+mj-lt"/>
              <a:buNone/>
            </a:pPr>
            <a:endParaRPr lang="en-US" sz="1200" kern="1200" dirty="0">
              <a:solidFill>
                <a:schemeClr val="tx1"/>
              </a:solidFill>
              <a:effectLst/>
              <a:latin typeface="+mn-lt"/>
              <a:ea typeface="+mn-ea"/>
              <a:cs typeface="+mn-cs"/>
            </a:endParaRPr>
          </a:p>
          <a:p>
            <a:pPr marL="0" lvl="0" indent="0">
              <a:buFont typeface="+mj-lt"/>
              <a:buNone/>
            </a:pPr>
            <a:endParaRPr lang="en-US" sz="1200" kern="1200" dirty="0">
              <a:solidFill>
                <a:schemeClr val="tx1"/>
              </a:solidFill>
              <a:effectLst/>
              <a:latin typeface="+mn-lt"/>
              <a:ea typeface="+mn-ea"/>
              <a:cs typeface="+mn-cs"/>
            </a:endParaRPr>
          </a:p>
          <a:p>
            <a:pPr marL="0" lvl="0" indent="0">
              <a:buFont typeface="+mj-lt"/>
              <a:buNone/>
            </a:pP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20</a:t>
            </a:fld>
            <a:endParaRPr lang="en-US"/>
          </a:p>
        </p:txBody>
      </p:sp>
    </p:spTree>
    <p:extLst>
      <p:ext uri="{BB962C8B-B14F-4D97-AF65-F5344CB8AC3E}">
        <p14:creationId xmlns:p14="http://schemas.microsoft.com/office/powerpoint/2010/main" val="3436271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buNone/>
            </a:pPr>
            <a:r>
              <a:rPr lang="en-US" baseline="0" dirty="0"/>
              <a:t>This segment introduces the minimum design standards tables and how they work for structures.  </a:t>
            </a:r>
          </a:p>
          <a:p>
            <a:pPr marL="0" indent="0">
              <a:buNone/>
            </a:pPr>
            <a:r>
              <a:rPr lang="en-US" baseline="0" dirty="0"/>
              <a:t>See the tables starting on page 55 and ending on page 86.  </a:t>
            </a:r>
          </a:p>
          <a:p>
            <a:pPr marL="0" indent="0">
              <a:buNone/>
            </a:pPr>
            <a:endParaRPr lang="en-US" baseline="0" dirty="0"/>
          </a:p>
          <a:p>
            <a:pPr marL="0" indent="0">
              <a:buNone/>
            </a:pPr>
            <a:endParaRPr lang="en-US" baseline="0" dirty="0"/>
          </a:p>
          <a:p>
            <a:pPr marL="0" indent="0">
              <a:buNone/>
            </a:pPr>
            <a:r>
              <a:rPr lang="en-US" baseline="0" dirty="0"/>
              <a:t> </a:t>
            </a:r>
          </a:p>
          <a:p>
            <a:pPr marL="0" indent="0">
              <a:buNone/>
            </a:pPr>
            <a:endParaRPr lang="en-US" baseline="0" dirty="0"/>
          </a:p>
          <a:p>
            <a:pPr marL="0" indent="0">
              <a:buNone/>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3329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20306" y="4836542"/>
            <a:ext cx="5421702" cy="2530415"/>
          </a:xfrm>
          <a:prstGeom prst="rect">
            <a:avLst/>
          </a:prstGeom>
          <a:noFill/>
        </p:spPr>
        <p:txBody>
          <a:bodyPr wrap="square" anchor="t"/>
          <a:lstStyle>
            <a:lvl1pPr lvl="0">
              <a:defRPr/>
            </a:lvl1pPr>
          </a:lstStyle>
          <a:p>
            <a:pPr lvl="0"/>
            <a:r>
              <a:rPr lang="en-US" dirty="0"/>
              <a:t>This slid</a:t>
            </a:r>
            <a:r>
              <a:rPr lang="en-US" baseline="0" dirty="0"/>
              <a:t>e shows two tables from Nebraska’s minimum design standards (one urban, the other rural) showing the design criteria associated with bridges.  </a:t>
            </a:r>
          </a:p>
          <a:p>
            <a:pPr lvl="0"/>
            <a:r>
              <a:rPr lang="en-US" baseline="0" dirty="0"/>
              <a:t>Notice the references to </a:t>
            </a:r>
            <a:r>
              <a:rPr lang="en-US" b="1" baseline="0" dirty="0"/>
              <a:t>notes</a:t>
            </a:r>
            <a:r>
              <a:rPr lang="en-US" baseline="0" dirty="0"/>
              <a:t>, and to the </a:t>
            </a:r>
            <a:r>
              <a:rPr lang="en-US" b="1" baseline="0" dirty="0"/>
              <a:t>formulas</a:t>
            </a:r>
            <a:r>
              <a:rPr lang="en-US" baseline="0" dirty="0"/>
              <a:t> A-H that can be found in Note 18 on page 53 of the standards.  </a:t>
            </a:r>
          </a:p>
          <a:p>
            <a:pPr lvl="0"/>
            <a:r>
              <a:rPr lang="en-US" baseline="0" dirty="0"/>
              <a:t>The clear bridge width values are minimums; these minimums must be increased if formulas A-H result in a larger value.</a:t>
            </a:r>
          </a:p>
          <a:p>
            <a:pPr lvl="0"/>
            <a:endParaRPr lang="en-US" baseline="0" dirty="0"/>
          </a:p>
          <a:p>
            <a:pPr lvl="0"/>
            <a:r>
              <a:rPr lang="en-US" baseline="0" dirty="0"/>
              <a:t>The first 12 standards tables, starting on page 55 and ending on page 76, have a format similar to that shown in this slide.  The first four of these 12 tables cover Urban Area standards, the next four cover Rural Area standards, and the last four of the 12 cover Scenic-Recreation standards.  </a:t>
            </a:r>
          </a:p>
          <a:p>
            <a:pPr lvl="0"/>
            <a:endParaRPr lang="en-US" baseline="0" dirty="0"/>
          </a:p>
          <a:p>
            <a:pPr lvl="0"/>
            <a:r>
              <a:rPr lang="en-US" baseline="0" dirty="0"/>
              <a:t>The standards tables in Subsection 03 [428 NAC 2-001,.03] apply to county roads and municipal streets that have the following National Functional Classifications: </a:t>
            </a:r>
          </a:p>
          <a:p>
            <a:pPr marL="171450" lvl="0" indent="-171450">
              <a:buFont typeface="Arial" panose="020B0604020202020204" pitchFamily="34" charset="0"/>
              <a:buChar char="•"/>
            </a:pPr>
            <a:r>
              <a:rPr lang="en-US" baseline="0" dirty="0"/>
              <a:t>Minor Arterial</a:t>
            </a:r>
          </a:p>
          <a:p>
            <a:pPr marL="171450" lvl="0" indent="-171450">
              <a:buFont typeface="Arial" panose="020B0604020202020204" pitchFamily="34" charset="0"/>
              <a:buChar char="•"/>
            </a:pPr>
            <a:r>
              <a:rPr lang="en-US" baseline="0" dirty="0"/>
              <a:t>Major Collector</a:t>
            </a:r>
          </a:p>
          <a:p>
            <a:pPr marL="171450" lvl="0" indent="-171450">
              <a:buFont typeface="Arial" panose="020B0604020202020204" pitchFamily="34" charset="0"/>
              <a:buChar char="•"/>
            </a:pPr>
            <a:r>
              <a:rPr lang="en-US" baseline="0" dirty="0"/>
              <a:t>Minor Collector</a:t>
            </a:r>
          </a:p>
          <a:p>
            <a:pPr marL="171450" lvl="0" indent="-171450">
              <a:buFont typeface="Arial" panose="020B0604020202020204" pitchFamily="34" charset="0"/>
              <a:buChar char="•"/>
            </a:pPr>
            <a:r>
              <a:rPr lang="en-US" baseline="0" dirty="0"/>
              <a:t>Local</a:t>
            </a:r>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22</a:t>
            </a:fld>
            <a:endParaRPr lang="en-US"/>
          </a:p>
        </p:txBody>
      </p:sp>
    </p:spTree>
    <p:extLst>
      <p:ext uri="{BB962C8B-B14F-4D97-AF65-F5344CB8AC3E}">
        <p14:creationId xmlns:p14="http://schemas.microsoft.com/office/powerpoint/2010/main" val="2340777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54811" y="4698519"/>
            <a:ext cx="5559725" cy="3651849"/>
          </a:xfrm>
          <a:prstGeom prst="rect">
            <a:avLst/>
          </a:prstGeom>
          <a:noFill/>
        </p:spPr>
        <p:txBody>
          <a:bodyPr wrap="square" anchor="t"/>
          <a:lstStyle>
            <a:lvl1pPr lvl="0">
              <a:defRPr/>
            </a:lvl1pPr>
          </a:lstStyle>
          <a:p>
            <a:pPr lvl="0"/>
            <a:r>
              <a:rPr lang="en-US" dirty="0"/>
              <a:t>The other three tables</a:t>
            </a:r>
            <a:r>
              <a:rPr lang="en-US" baseline="0" dirty="0"/>
              <a:t> begin on page 79 and end on page 86.  When you look at these, you will realize that they are a different format than the preceding twelve tables.   There are not as many design criteria and the presence of signage requirements make them very different from the other tables.  </a:t>
            </a:r>
          </a:p>
          <a:p>
            <a:pPr lvl="0"/>
            <a:endParaRPr lang="en-US" baseline="0" dirty="0"/>
          </a:p>
          <a:p>
            <a:pPr lvl="0"/>
            <a:r>
              <a:rPr lang="en-US" baseline="0" dirty="0"/>
              <a:t>Low-Water Stream Crossings and Fords is the only table that is not a functional classification.  However, it needs its own table in order to establish </a:t>
            </a:r>
            <a:r>
              <a:rPr lang="en-US" b="1" baseline="0" dirty="0"/>
              <a:t>minimum standards</a:t>
            </a:r>
            <a:r>
              <a:rPr lang="en-US" baseline="0" dirty="0"/>
              <a:t> requirements.  </a:t>
            </a:r>
          </a:p>
          <a:p>
            <a:pPr lvl="0"/>
            <a:endParaRPr lang="en-US" baseline="0" dirty="0"/>
          </a:p>
          <a:p>
            <a:pPr lvl="0"/>
            <a:r>
              <a:rPr lang="en-US" baseline="0" dirty="0"/>
              <a:t>Minimum Maintenance and Remote Residential are two of the optional </a:t>
            </a:r>
            <a:r>
              <a:rPr lang="en-US" b="1" baseline="0" dirty="0"/>
              <a:t>state</a:t>
            </a:r>
            <a:r>
              <a:rPr lang="en-US" baseline="0" dirty="0"/>
              <a:t> functional classifications.  If you have a road with either of these classifications, the applicable minimum standards would be either </a:t>
            </a:r>
            <a:r>
              <a:rPr lang="en-US" b="1" baseline="0" dirty="0"/>
              <a:t>Table P or Q depending on if the road is classified as Minimum Maintenance or Remote Residential</a:t>
            </a:r>
            <a:r>
              <a:rPr lang="en-US" baseline="0" dirty="0"/>
              <a:t>; on the </a:t>
            </a:r>
            <a:r>
              <a:rPr lang="en-US" b="1" baseline="0" dirty="0"/>
              <a:t>National</a:t>
            </a:r>
            <a:r>
              <a:rPr lang="en-US" baseline="0" dirty="0"/>
              <a:t> system the same road is likely to have a functional classification of </a:t>
            </a:r>
            <a:r>
              <a:rPr lang="en-US" b="1" baseline="0" dirty="0"/>
              <a:t>Local</a:t>
            </a:r>
            <a:r>
              <a:rPr lang="en-US" baseline="0" dirty="0"/>
              <a:t>, but the minimum standards in Table 03J on pages 69-70 would </a:t>
            </a:r>
            <a:r>
              <a:rPr lang="en-US" b="1" baseline="0" dirty="0"/>
              <a:t>not</a:t>
            </a:r>
            <a:r>
              <a:rPr lang="en-US" baseline="0" dirty="0"/>
              <a:t> apply to that road.  </a:t>
            </a:r>
          </a:p>
          <a:p>
            <a:pPr lvl="0"/>
            <a:endParaRPr lang="en-US" baseline="0" dirty="0"/>
          </a:p>
          <a:p>
            <a:pPr lvl="0"/>
            <a:r>
              <a:rPr lang="en-US" baseline="0" dirty="0"/>
              <a:t>However, for that same road, if the county </a:t>
            </a:r>
            <a:r>
              <a:rPr lang="en-US" b="1" baseline="0" dirty="0"/>
              <a:t>chooses</a:t>
            </a:r>
            <a:r>
              <a:rPr lang="en-US" baseline="0" dirty="0"/>
              <a:t> to meet or exceed the </a:t>
            </a:r>
            <a:r>
              <a:rPr lang="en-US" b="1" baseline="0" dirty="0"/>
              <a:t>minimum</a:t>
            </a:r>
            <a:r>
              <a:rPr lang="en-US" baseline="0" dirty="0"/>
              <a:t> </a:t>
            </a:r>
            <a:r>
              <a:rPr lang="en-US" b="1" baseline="0" dirty="0"/>
              <a:t>design standards</a:t>
            </a:r>
            <a:r>
              <a:rPr lang="en-US" baseline="0" dirty="0"/>
              <a:t> for National Functional Classification </a:t>
            </a:r>
            <a:r>
              <a:rPr lang="en-US" b="1" baseline="0" dirty="0"/>
              <a:t>Local</a:t>
            </a:r>
            <a:r>
              <a:rPr lang="en-US" baseline="0" dirty="0"/>
              <a:t>, Table 03J on pages 69-70, a relaxation of standards request is </a:t>
            </a:r>
            <a:r>
              <a:rPr lang="en-US" b="1" baseline="0" dirty="0"/>
              <a:t>not</a:t>
            </a:r>
            <a:r>
              <a:rPr lang="en-US" baseline="0" dirty="0"/>
              <a:t> required.  This does not apply, however, to low-water stream crossings or fords. </a:t>
            </a:r>
          </a:p>
          <a:p>
            <a:pPr lvl="0"/>
            <a:endParaRPr lang="en-US" baseline="0" dirty="0"/>
          </a:p>
          <a:p>
            <a:pPr lvl="0"/>
            <a:r>
              <a:rPr lang="en-US" baseline="0" dirty="0"/>
              <a:t>Scenic-Recreation is the third optional state functional classification, but has its own four tables (pages 71-78) as previously mentioned.  </a:t>
            </a:r>
          </a:p>
          <a:p>
            <a:pPr lvl="0"/>
            <a:endParaRPr lang="en-US" baseline="0" dirty="0"/>
          </a:p>
          <a:p>
            <a:pPr lvl="0"/>
            <a:r>
              <a:rPr lang="en-US" baseline="0" dirty="0"/>
              <a:t>With regard to design structural loading capacity, all three tables shown on this slide require HL93 for New &amp; Reconstructed bridges, non-buried structures and culverts. </a:t>
            </a:r>
          </a:p>
          <a:p>
            <a:pPr lvl="0"/>
            <a:endParaRPr lang="en-US" baseline="0" dirty="0"/>
          </a:p>
          <a:p>
            <a:pPr lvl="0"/>
            <a:r>
              <a:rPr lang="en-US" baseline="0" dirty="0"/>
              <a:t> Be aware that there are other requirements in these three tables that this video does not address.  </a:t>
            </a:r>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23</a:t>
            </a:fld>
            <a:endParaRPr lang="en-US"/>
          </a:p>
        </p:txBody>
      </p:sp>
    </p:spTree>
    <p:extLst>
      <p:ext uri="{BB962C8B-B14F-4D97-AF65-F5344CB8AC3E}">
        <p14:creationId xmlns:p14="http://schemas.microsoft.com/office/powerpoint/2010/main" val="321017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892834" y="5009072"/>
            <a:ext cx="5438955" cy="511834"/>
          </a:xfrm>
          <a:prstGeom prst="rect">
            <a:avLst/>
          </a:prstGeom>
          <a:noFill/>
        </p:spPr>
        <p:txBody>
          <a:bodyPr wrap="square" anchor="t"/>
          <a:lstStyle>
            <a:lvl1pPr lvl="0">
              <a:defRPr/>
            </a:lvl1pPr>
          </a:lstStyle>
          <a:p>
            <a:pPr lvl="0"/>
            <a:r>
              <a:rPr lang="en-US" dirty="0"/>
              <a:t>Where</a:t>
            </a:r>
            <a:r>
              <a:rPr lang="en-US" baseline="0" dirty="0"/>
              <a:t> do the values in the tables come from?  </a:t>
            </a:r>
          </a:p>
          <a:p>
            <a:pPr lvl="0"/>
            <a:r>
              <a:rPr lang="en-US" baseline="0" dirty="0"/>
              <a:t>For New &amp; Reconstructed values, the basis is the AASHTO Green Book, 11</a:t>
            </a:r>
            <a:r>
              <a:rPr lang="en-US" baseline="30000" dirty="0"/>
              <a:t>th</a:t>
            </a:r>
            <a:r>
              <a:rPr lang="en-US" baseline="0" dirty="0"/>
              <a:t> Edition.  This applies to clear bridge width and to design structural loading capacity.  </a:t>
            </a:r>
          </a:p>
          <a:p>
            <a:pPr lvl="0"/>
            <a:r>
              <a:rPr lang="en-US" baseline="0" dirty="0"/>
              <a:t>For 3R values of clear bridge width, the basis is the Transportation Research Board’s Special Report 214.  </a:t>
            </a:r>
          </a:p>
          <a:p>
            <a:pPr lvl="0"/>
            <a:r>
              <a:rPr lang="en-US" baseline="0" dirty="0"/>
              <a:t>For </a:t>
            </a:r>
            <a:r>
              <a:rPr lang="en-US" b="1" baseline="0" dirty="0"/>
              <a:t>3R</a:t>
            </a:r>
            <a:r>
              <a:rPr lang="en-US" baseline="0" dirty="0"/>
              <a:t> design structural loading capacity, it was a Board of Public Roads decision to select the original design loading as the minimum, and if that is unknown, HS15 becomes the minimum.  </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24</a:t>
            </a:fld>
            <a:endParaRPr lang="en-US"/>
          </a:p>
        </p:txBody>
      </p:sp>
    </p:spTree>
    <p:extLst>
      <p:ext uri="{BB962C8B-B14F-4D97-AF65-F5344CB8AC3E}">
        <p14:creationId xmlns:p14="http://schemas.microsoft.com/office/powerpoint/2010/main" val="3834442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We</a:t>
            </a:r>
            <a:r>
              <a:rPr lang="en-US" baseline="0" dirty="0"/>
              <a:t> have talked about minimum design standards, for county roads and municipal streets, for the national functional classifications of Local, Minor Collector, Major Collector and Minor Arterial.   </a:t>
            </a:r>
            <a:endParaRPr lang="en-US" dirty="0"/>
          </a:p>
          <a:p>
            <a:endParaRPr lang="en-US" dirty="0"/>
          </a:p>
          <a:p>
            <a:r>
              <a:rPr lang="en-US" dirty="0"/>
              <a:t>What if the National Functional Classification</a:t>
            </a:r>
            <a:r>
              <a:rPr lang="en-US" baseline="0" dirty="0"/>
              <a:t> of a county road or municipal street is </a:t>
            </a:r>
            <a:r>
              <a:rPr lang="en-US" b="1" baseline="0" dirty="0"/>
              <a:t>Other Principal Arterial</a:t>
            </a:r>
            <a:r>
              <a:rPr lang="en-US" baseline="0" dirty="0"/>
              <a:t>, or greater?  </a:t>
            </a:r>
          </a:p>
          <a:p>
            <a:endParaRPr lang="en-US" baseline="0" dirty="0"/>
          </a:p>
          <a:p>
            <a:r>
              <a:rPr lang="en-US" baseline="0" dirty="0"/>
              <a:t>Minimum design standards for these roads (and bridges and structures), through Note 4 on page 47, requires the application of </a:t>
            </a:r>
            <a:r>
              <a:rPr lang="en-US" b="1" baseline="0" dirty="0"/>
              <a:t>state highway standards</a:t>
            </a:r>
            <a:r>
              <a:rPr lang="en-US" baseline="0" dirty="0"/>
              <a:t>, which is in Section 02, pages 5 through 34.  </a:t>
            </a:r>
          </a:p>
          <a:p>
            <a:endParaRPr lang="en-US" baseline="0" dirty="0"/>
          </a:p>
          <a:p>
            <a:r>
              <a:rPr lang="en-US" baseline="0" dirty="0"/>
              <a:t>For example, for a reconstructed municipal street with a National Functional Classification of Other Principal Arterial –   Table 02L on page 22 is applicable, as well as all other requirements of Section 02 [428 NAC-001.02].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7672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buNone/>
            </a:pPr>
            <a:r>
              <a:rPr lang="en-US" dirty="0"/>
              <a:t>Let’s look</a:t>
            </a:r>
            <a:r>
              <a:rPr lang="en-US" baseline="0" dirty="0"/>
              <a:t> at an example for how to find the table that applies to a project.  </a:t>
            </a:r>
            <a:endParaRPr lang="en-US" dirty="0"/>
          </a:p>
          <a:p>
            <a:pPr marL="0" indent="0">
              <a:buNone/>
            </a:pPr>
            <a:endParaRPr lang="en-US" dirty="0"/>
          </a:p>
          <a:p>
            <a:pPr marL="0" indent="0">
              <a:buNone/>
            </a:pPr>
            <a:r>
              <a:rPr lang="en-US" baseline="0" dirty="0"/>
              <a:t>The example is a bridge replacement on a county road.  </a:t>
            </a:r>
          </a:p>
          <a:p>
            <a:pPr marL="0" indent="0">
              <a:buNone/>
            </a:pPr>
            <a:endParaRPr lang="en-US" baseline="0" dirty="0"/>
          </a:p>
          <a:p>
            <a:pPr marL="0" indent="0">
              <a:buNone/>
            </a:pPr>
            <a:r>
              <a:rPr lang="en-US" baseline="0" dirty="0"/>
              <a:t>The first two steps shown are the two things you need to know – FC and Area Standards – in order to find the applicable table.  </a:t>
            </a:r>
          </a:p>
          <a:p>
            <a:pPr marL="0" indent="0">
              <a:buNone/>
            </a:pPr>
            <a:endParaRPr lang="en-US" baseline="0" dirty="0"/>
          </a:p>
          <a:p>
            <a:pPr marL="0" indent="0">
              <a:buNone/>
            </a:pPr>
            <a:r>
              <a:rPr lang="en-US" baseline="0" dirty="0"/>
              <a:t>Step three is then finding the correct table. </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0337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aerial view of the project in Lancaster County, south and west of Denton.  </a:t>
            </a:r>
          </a:p>
        </p:txBody>
      </p:sp>
      <p:sp>
        <p:nvSpPr>
          <p:cNvPr id="4" name="Slide Number Placeholder 3"/>
          <p:cNvSpPr>
            <a:spLocks noGrp="1"/>
          </p:cNvSpPr>
          <p:nvPr>
            <p:ph type="sldNum" sz="quarter" idx="10"/>
          </p:nvPr>
        </p:nvSpPr>
        <p:spPr/>
        <p:txBody>
          <a:bodyPr/>
          <a:lstStyle/>
          <a:p>
            <a:fld id="{56DD4794-76E5-4795-95DA-389BBC47F755}" type="slidenum">
              <a:rPr lang="en-US" smtClean="0"/>
              <a:t>27</a:t>
            </a:fld>
            <a:endParaRPr lang="en-US"/>
          </a:p>
        </p:txBody>
      </p:sp>
    </p:spTree>
    <p:extLst>
      <p:ext uri="{BB962C8B-B14F-4D97-AF65-F5344CB8AC3E}">
        <p14:creationId xmlns:p14="http://schemas.microsoft.com/office/powerpoint/2010/main" val="1903989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is an actual Lancaster County bridge, but the example and the information are hypothetical.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dimensions are assumed.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bridge condition is assumed to be poor and in need of replacement.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04854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project is to address the poor condition of the bridge,</a:t>
            </a:r>
            <a:r>
              <a:rPr lang="en-US" baseline="0" dirty="0"/>
              <a:t> by replacing it.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4964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a:t>
            </a:r>
            <a:r>
              <a:rPr lang="en-US" baseline="0" dirty="0"/>
              <a:t> 2-part series of videos on bridges and structures,       definitions, notes and 3R requirements specific to bridges and structures will be covered.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Of those three, this video (Part I) will cover definitions, and introduce the two notes (18 and 19) that address the two design criteria for bridges and structures – clear bridge width and design structural loading capacity.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Part II, the second video, will go into more depth on notes 18 and 19, address other notes, and also provide a summary of 3R requirements for bridges and structures.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a:t>
            </a:r>
            <a:r>
              <a:rPr lang="en-US" baseline="0" dirty="0"/>
              <a:t> video, definitions, notes and 3R requirements specific to bridges and structures will be covered.]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indent="0">
              <a:buNone/>
            </a:pPr>
            <a:endParaRPr lang="en-US" baseline="0" dirty="0"/>
          </a:p>
          <a:p>
            <a:pPr marL="0" indent="0">
              <a:buNone/>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2437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54811" y="4836544"/>
            <a:ext cx="5473460" cy="1754038"/>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1 is to verify the Area standards that would apply to the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project will be built</a:t>
            </a:r>
            <a:r>
              <a:rPr lang="en-US" baseline="0" dirty="0"/>
              <a:t> to either Rural Area standards or Urban Area standards.  </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07439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1134374" y="4917056"/>
            <a:ext cx="4507302" cy="521898"/>
          </a:xfrm>
          <a:prstGeom prst="rect">
            <a:avLst/>
          </a:prstGeom>
          <a:noFill/>
        </p:spPr>
        <p:txBody>
          <a:bodyPr wrap="square" anchor="t"/>
          <a:lstStyle>
            <a:lvl1pPr lvl="0">
              <a:defRPr/>
            </a:lvl1pPr>
          </a:lstStyle>
          <a:p>
            <a:r>
              <a:rPr lang="en-US" baseline="0" dirty="0"/>
              <a:t>Urban Area is for populations of 5,000 and greater as approved by local, state and federal officials.  </a:t>
            </a:r>
          </a:p>
          <a:p>
            <a:endParaRPr lang="en-US" baseline="0" dirty="0"/>
          </a:p>
          <a:p>
            <a:r>
              <a:rPr lang="en-US" baseline="0" dirty="0"/>
              <a:t>Rural Area consists of all areas outside of Urban areas.  </a:t>
            </a: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94727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r>
              <a:rPr lang="en-US" i="1" dirty="0"/>
              <a:t>8/7/2019 Updated NDOR</a:t>
            </a:r>
            <a:r>
              <a:rPr lang="en-US" i="1" dirty="0">
                <a:sym typeface="Wingdings" panose="05000000000000000000" pitchFamily="2" charset="2"/>
              </a:rPr>
              <a:t>NDOT on the slide, at the top, and the web link on the slide, and the two scripts and two audio media</a:t>
            </a:r>
            <a:endParaRPr lang="en-US" i="1" dirty="0"/>
          </a:p>
          <a:p>
            <a:endParaRPr lang="en-US" dirty="0"/>
          </a:p>
          <a:p>
            <a:r>
              <a:rPr lang="en-US" dirty="0"/>
              <a:t>Urban Area boundaries are shown on </a:t>
            </a:r>
            <a:r>
              <a:rPr lang="en-US" strike="sngStrike" dirty="0"/>
              <a:t>NDOR</a:t>
            </a:r>
            <a:r>
              <a:rPr lang="en-US" dirty="0"/>
              <a:t> </a:t>
            </a:r>
            <a:r>
              <a:rPr lang="en-US" i="1" dirty="0"/>
              <a:t>NDOT</a:t>
            </a:r>
            <a:r>
              <a:rPr lang="en-US" dirty="0"/>
              <a:t> maps.  </a:t>
            </a:r>
          </a:p>
          <a:p>
            <a:endParaRPr lang="en-US" baseline="0" dirty="0"/>
          </a:p>
          <a:p>
            <a:r>
              <a:rPr lang="en-US" baseline="0" dirty="0"/>
              <a:t>If your road is near a city of the first class, or near Lincoln or Omaha, find and check the appropriate map on </a:t>
            </a:r>
            <a:r>
              <a:rPr lang="en-US" strike="sngStrike" baseline="0" dirty="0"/>
              <a:t>NDOR’s</a:t>
            </a:r>
            <a:r>
              <a:rPr lang="en-US" baseline="0" dirty="0"/>
              <a:t> </a:t>
            </a:r>
            <a:r>
              <a:rPr lang="en-US" i="1" baseline="0" dirty="0"/>
              <a:t>NDOT’s</a:t>
            </a:r>
            <a:r>
              <a:rPr lang="en-US" baseline="0" dirty="0"/>
              <a:t> Map Library website.  </a:t>
            </a: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80602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r>
              <a:rPr lang="en-US" i="1" baseline="0" dirty="0"/>
              <a:t>8/7/2019 Updated NDOR</a:t>
            </a:r>
            <a:r>
              <a:rPr lang="en-US" i="1" baseline="0" dirty="0">
                <a:sym typeface="Wingdings" panose="05000000000000000000" pitchFamily="2" charset="2"/>
              </a:rPr>
              <a:t>NDOT on slide and in script and one audio media, and the web link and the two screen shots on the slide.  </a:t>
            </a:r>
            <a:endParaRPr lang="en-US" i="1" baseline="0" dirty="0"/>
          </a:p>
          <a:p>
            <a:endParaRPr lang="en-US" baseline="0" dirty="0"/>
          </a:p>
          <a:p>
            <a:r>
              <a:rPr lang="en-US" baseline="0" dirty="0"/>
              <a:t>This slide shows </a:t>
            </a:r>
            <a:r>
              <a:rPr lang="en-US" strike="sngStrike" baseline="0" dirty="0"/>
              <a:t>NDOR’s</a:t>
            </a:r>
            <a:r>
              <a:rPr lang="en-US" baseline="0" dirty="0"/>
              <a:t> </a:t>
            </a:r>
            <a:r>
              <a:rPr lang="en-US" i="1" baseline="0" dirty="0"/>
              <a:t>NDOT’s</a:t>
            </a:r>
            <a:r>
              <a:rPr lang="en-US" baseline="0" dirty="0"/>
              <a:t> Map Library website.  </a:t>
            </a:r>
          </a:p>
          <a:p>
            <a:endParaRPr lang="en-US" baseline="0" dirty="0"/>
          </a:p>
          <a:p>
            <a:r>
              <a:rPr lang="en-US" baseline="0" dirty="0"/>
              <a:t>For our example, we are particularly interested in State &amp; National Functional Classification Maps – </a:t>
            </a:r>
            <a:r>
              <a:rPr lang="en-US" i="1" baseline="0" dirty="0"/>
              <a:t>by</a:t>
            </a:r>
            <a:r>
              <a:rPr lang="en-US" baseline="0" dirty="0"/>
              <a:t> </a:t>
            </a:r>
            <a:r>
              <a:rPr lang="en-US" strike="sngStrike" baseline="0" dirty="0"/>
              <a:t>Cities</a:t>
            </a:r>
            <a:r>
              <a:rPr lang="en-US" baseline="0" dirty="0"/>
              <a:t> City </a:t>
            </a:r>
            <a:r>
              <a:rPr lang="en-US" strike="sngStrike" baseline="0" dirty="0"/>
              <a:t>within Counties</a:t>
            </a: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589121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r>
              <a:rPr lang="en-US" i="1" baseline="0" dirty="0"/>
              <a:t>8/7/2019 Updated NDOR</a:t>
            </a:r>
            <a:r>
              <a:rPr lang="en-US" i="1" baseline="0" dirty="0">
                <a:sym typeface="Wingdings" panose="05000000000000000000" pitchFamily="2" charset="2"/>
              </a:rPr>
              <a:t>NDOT on the slide, updated the web link, and updated the screen shot of the website.  </a:t>
            </a:r>
            <a:endParaRPr lang="en-US" i="1" baseline="0" dirty="0"/>
          </a:p>
          <a:p>
            <a:endParaRPr lang="en-US" baseline="0" dirty="0"/>
          </a:p>
          <a:p>
            <a:r>
              <a:rPr lang="en-US" baseline="0" dirty="0"/>
              <a:t>You want to Find the map that covers the project area.  </a:t>
            </a:r>
          </a:p>
          <a:p>
            <a:endParaRPr lang="en-US" baseline="0" dirty="0"/>
          </a:p>
          <a:p>
            <a:r>
              <a:rPr lang="en-US" baseline="0" dirty="0"/>
              <a:t>The project is in Lancaster County, near the city of Lincoln. </a:t>
            </a:r>
          </a:p>
          <a:p>
            <a:endParaRPr lang="en-US" baseline="0" dirty="0"/>
          </a:p>
          <a:p>
            <a:r>
              <a:rPr lang="en-US" baseline="0" dirty="0"/>
              <a:t>In this example, you would select the City of Lincoln, which is over 5,000 population and is near the project.  </a:t>
            </a:r>
          </a:p>
          <a:p>
            <a:endParaRPr lang="en-US" baseline="0" dirty="0"/>
          </a:p>
          <a:p>
            <a:r>
              <a:rPr lang="en-US" baseline="0" dirty="0"/>
              <a:t>What you are trying to determine is if the project is inside or outside the City of Lincoln urban area boundary.  </a:t>
            </a: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00897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8/7/2019 Updated NDOR</a:t>
            </a:r>
            <a:r>
              <a:rPr lang="en-US" i="1" baseline="0" dirty="0">
                <a:sym typeface="Wingdings" panose="05000000000000000000" pitchFamily="2" charset="2"/>
              </a:rPr>
              <a:t>NDOT on the slide (lower left), updated the web link and added an audio media </a:t>
            </a:r>
            <a:endParaRPr lang="en-US" dirty="0"/>
          </a:p>
          <a:p>
            <a:endParaRPr lang="en-US" dirty="0"/>
          </a:p>
          <a:p>
            <a:r>
              <a:rPr lang="en-US" dirty="0"/>
              <a:t>This is the selected map, which shows the</a:t>
            </a:r>
            <a:r>
              <a:rPr lang="en-US" baseline="0" dirty="0"/>
              <a:t> City of Lincoln’s urban area boundary.  </a:t>
            </a:r>
            <a:endParaRPr lang="en-US" dirty="0"/>
          </a:p>
          <a:p>
            <a:endParaRPr lang="en-US" dirty="0"/>
          </a:p>
          <a:p>
            <a:r>
              <a:rPr lang="en-US" baseline="0" dirty="0"/>
              <a:t>The bridge is outside of the Urban Area.  </a:t>
            </a:r>
          </a:p>
          <a:p>
            <a:endParaRPr lang="en-US" baseline="0" dirty="0"/>
          </a:p>
          <a:p>
            <a:r>
              <a:rPr lang="en-US" baseline="0" dirty="0"/>
              <a:t>Therefore, the project is in a Rural Area.  </a:t>
            </a:r>
          </a:p>
          <a:p>
            <a:endParaRPr lang="en-US" baseline="0" dirty="0"/>
          </a:p>
          <a:p>
            <a:r>
              <a:rPr lang="en-US" i="1" baseline="0" dirty="0"/>
              <a:t>The road where the project is located will be found on the </a:t>
            </a:r>
            <a:r>
              <a:rPr lang="en-US" i="1" u="sng" baseline="0" dirty="0"/>
              <a:t>County</a:t>
            </a:r>
            <a:r>
              <a:rPr lang="en-US" baseline="0" dirty="0"/>
              <a:t> </a:t>
            </a:r>
            <a:r>
              <a:rPr lang="en-US" i="1" baseline="0" dirty="0"/>
              <a:t>map</a:t>
            </a:r>
            <a:r>
              <a:rPr lang="en-US" baseline="0" dirty="0"/>
              <a:t>.</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35</a:t>
            </a:fld>
            <a:endParaRPr lang="en-US"/>
          </a:p>
        </p:txBody>
      </p:sp>
    </p:spTree>
    <p:extLst>
      <p:ext uri="{BB962C8B-B14F-4D97-AF65-F5344CB8AC3E}">
        <p14:creationId xmlns:p14="http://schemas.microsoft.com/office/powerpoint/2010/main" val="3614674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need to check Notes 2 and 3 in order to confirm if Rural Area standards apply or if Urban Area standards apply.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Note 2: Rural area design standards shall be used for new and reconstructed roads and streets when the anticipated posted speed limit is greater than or equal to 50 MPH.  </a:t>
            </a:r>
            <a:r>
              <a:rPr lang="en-US" b="1" i="1" dirty="0"/>
              <a:t>The county</a:t>
            </a:r>
            <a:r>
              <a:rPr lang="en-US" b="1" i="1" baseline="0" dirty="0"/>
              <a:t> road </a:t>
            </a:r>
            <a:r>
              <a:rPr lang="en-US" b="1" i="1" dirty="0"/>
              <a:t>is 50 MPH in this example.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lvl="0"/>
            <a:r>
              <a:rPr lang="en-US" dirty="0"/>
              <a:t>Note 3: Urban area design standards may be used in lieu of rural area design standards in residential and commercial areas lying outside urban area boundaries.  Where speeds</a:t>
            </a:r>
            <a:r>
              <a:rPr lang="en-US" baseline="0" dirty="0"/>
              <a:t> are 45 MPH or less. </a:t>
            </a:r>
            <a:r>
              <a:rPr lang="en-US" dirty="0"/>
              <a:t> </a:t>
            </a:r>
            <a:r>
              <a:rPr lang="en-US" b="1" i="1" dirty="0"/>
              <a:t>The area in this example appears to be rural in character. </a:t>
            </a:r>
            <a:r>
              <a:rPr lang="en-US" dirty="0"/>
              <a:t> </a:t>
            </a:r>
          </a:p>
          <a:p>
            <a:pPr lvl="0"/>
            <a:endParaRPr lang="en-US" dirty="0"/>
          </a:p>
          <a:p>
            <a:pPr lvl="0"/>
            <a:r>
              <a:rPr lang="en-US" baseline="0" dirty="0"/>
              <a:t>In this case, we have confirmed that </a:t>
            </a:r>
            <a:r>
              <a:rPr lang="en-US" b="1" baseline="0" dirty="0"/>
              <a:t>Rural Area standards apply to this project</a:t>
            </a:r>
            <a:r>
              <a:rPr lang="en-US" baseline="0" dirty="0"/>
              <a:t>.  </a:t>
            </a:r>
            <a:r>
              <a:rPr lang="en-US" dirty="0"/>
              <a:t>
</a:t>
            </a:r>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36</a:t>
            </a:fld>
            <a:endParaRPr lang="en-US"/>
          </a:p>
        </p:txBody>
      </p:sp>
    </p:spTree>
    <p:extLst>
      <p:ext uri="{BB962C8B-B14F-4D97-AF65-F5344CB8AC3E}">
        <p14:creationId xmlns:p14="http://schemas.microsoft.com/office/powerpoint/2010/main" val="38353459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54811" y="4836544"/>
            <a:ext cx="5473460" cy="1754038"/>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a:t>
            </a:r>
            <a:r>
              <a:rPr lang="en-US" baseline="0" dirty="0"/>
              <a:t> have determined that Rural </a:t>
            </a:r>
            <a:r>
              <a:rPr lang="en-US" dirty="0"/>
              <a:t>Area</a:t>
            </a:r>
            <a:r>
              <a:rPr lang="en-US" baseline="0" dirty="0"/>
              <a:t> standards apply, let’s determine the Functional Classification that applies to the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Both National and State.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that the State Functional Classification needs to be </a:t>
            </a:r>
            <a:r>
              <a:rPr lang="en-US" b="1" baseline="0" dirty="0"/>
              <a:t>checked</a:t>
            </a:r>
            <a:r>
              <a:rPr lang="en-US" baseline="0" dirty="0"/>
              <a:t>, to </a:t>
            </a:r>
            <a:r>
              <a:rPr lang="en-US" b="1" baseline="0" dirty="0"/>
              <a:t>verify</a:t>
            </a:r>
            <a:r>
              <a:rPr lang="en-US" baseline="0" dirty="0"/>
              <a:t> if one of the optional classifications applies: Minimum Maintenance, Remote Residential or Scenic-Recreation.   </a:t>
            </a:r>
            <a:r>
              <a:rPr dirty="0"/>
              <a:t>
</a:t>
            </a: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17567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8/7/2019 Updated NDOR</a:t>
            </a:r>
            <a:r>
              <a:rPr lang="en-US" i="1" baseline="0" dirty="0">
                <a:sym typeface="Wingdings" panose="05000000000000000000" pitchFamily="2" charset="2"/>
              </a:rPr>
              <a:t>NDOT in the script and one audio media, updated the web link, Legend and map on the slide since the NDOT updated their website and the county map since this video’s previous version. </a:t>
            </a:r>
            <a:endParaRPr lang="en-US" dirty="0"/>
          </a:p>
          <a:p>
            <a:endParaRPr lang="en-US" dirty="0"/>
          </a:p>
          <a:p>
            <a:r>
              <a:rPr lang="en-US" dirty="0"/>
              <a:t>From the National Functional Classification Map found</a:t>
            </a:r>
            <a:r>
              <a:rPr lang="en-US" baseline="0" dirty="0"/>
              <a:t> on</a:t>
            </a:r>
            <a:r>
              <a:rPr lang="en-US" dirty="0"/>
              <a:t> </a:t>
            </a:r>
            <a:r>
              <a:rPr lang="en-US" strike="sngStrike" dirty="0"/>
              <a:t>NDOR’s</a:t>
            </a:r>
            <a:r>
              <a:rPr lang="en-US" dirty="0"/>
              <a:t> </a:t>
            </a:r>
            <a:r>
              <a:rPr lang="en-US" i="1" dirty="0"/>
              <a:t>NDOT’s</a:t>
            </a:r>
            <a:r>
              <a:rPr lang="en-US" dirty="0"/>
              <a:t>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 119</a:t>
            </a:r>
            <a:r>
              <a:rPr lang="en-US" baseline="30000" dirty="0"/>
              <a:t>th</a:t>
            </a:r>
            <a:r>
              <a:rPr lang="en-US" baseline="0" dirty="0"/>
              <a:t> St is not color coded.  </a:t>
            </a:r>
          </a:p>
          <a:p>
            <a:endParaRPr lang="en-US" dirty="0"/>
          </a:p>
          <a:p>
            <a:r>
              <a:rPr lang="en-US" dirty="0"/>
              <a:t>Therefore, the National Functional Classification for this segment</a:t>
            </a:r>
            <a:r>
              <a:rPr lang="en-US" baseline="0" dirty="0"/>
              <a:t> is LOCAL</a:t>
            </a:r>
          </a:p>
        </p:txBody>
      </p:sp>
      <p:sp>
        <p:nvSpPr>
          <p:cNvPr id="4" name="Slide Number Placeholder 3"/>
          <p:cNvSpPr>
            <a:spLocks noGrp="1"/>
          </p:cNvSpPr>
          <p:nvPr>
            <p:ph type="sldNum" sz="quarter" idx="10"/>
          </p:nvPr>
        </p:nvSpPr>
        <p:spPr/>
        <p:txBody>
          <a:bodyPr/>
          <a:lstStyle/>
          <a:p>
            <a:fld id="{56DD4794-76E5-4795-95DA-389BBC47F755}" type="slidenum">
              <a:rPr lang="en-US" smtClean="0"/>
              <a:t>38</a:t>
            </a:fld>
            <a:endParaRPr lang="en-US"/>
          </a:p>
        </p:txBody>
      </p:sp>
    </p:spTree>
    <p:extLst>
      <p:ext uri="{BB962C8B-B14F-4D97-AF65-F5344CB8AC3E}">
        <p14:creationId xmlns:p14="http://schemas.microsoft.com/office/powerpoint/2010/main" val="1037821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8/7/2019 Updated NDOR</a:t>
            </a:r>
            <a:r>
              <a:rPr lang="en-US" i="1" baseline="0" dirty="0">
                <a:sym typeface="Wingdings" panose="05000000000000000000" pitchFamily="2" charset="2"/>
              </a:rPr>
              <a:t>NDOT in the script and one audio media, updated the web link, Legend and map on the slide since the NDOT updated their website and the county map since this video’s previous version. </a:t>
            </a:r>
            <a:endParaRPr lang="en-US" dirty="0"/>
          </a:p>
          <a:p>
            <a:endParaRPr lang="en-US" dirty="0"/>
          </a:p>
          <a:p>
            <a:r>
              <a:rPr lang="en-US" dirty="0"/>
              <a:t>From the State Functional Classification Map found</a:t>
            </a:r>
            <a:r>
              <a:rPr lang="en-US" baseline="0" dirty="0"/>
              <a:t> on</a:t>
            </a:r>
            <a:r>
              <a:rPr lang="en-US" dirty="0"/>
              <a:t> </a:t>
            </a:r>
            <a:r>
              <a:rPr lang="en-US" strike="sngStrike" dirty="0"/>
              <a:t>NDOR’s</a:t>
            </a:r>
            <a:r>
              <a:rPr lang="en-US" dirty="0"/>
              <a:t> </a:t>
            </a:r>
            <a:r>
              <a:rPr lang="en-US" i="1" dirty="0"/>
              <a:t>NDOT’s</a:t>
            </a:r>
            <a:r>
              <a:rPr lang="en-US" dirty="0"/>
              <a:t> website: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 119</a:t>
            </a:r>
            <a:r>
              <a:rPr lang="en-US" baseline="30000" dirty="0"/>
              <a:t>th</a:t>
            </a:r>
            <a:r>
              <a:rPr lang="en-US" baseline="0" dirty="0"/>
              <a:t> St is not color coded.  </a:t>
            </a:r>
          </a:p>
          <a:p>
            <a:endParaRPr lang="en-US" dirty="0"/>
          </a:p>
          <a:p>
            <a:r>
              <a:rPr lang="en-US" dirty="0"/>
              <a:t>Therefore, the State</a:t>
            </a:r>
            <a:r>
              <a:rPr lang="en-US" baseline="0" dirty="0"/>
              <a:t> Functional </a:t>
            </a:r>
            <a:r>
              <a:rPr lang="en-US" dirty="0"/>
              <a:t>Classification for this segment</a:t>
            </a:r>
            <a:r>
              <a:rPr lang="en-US" baseline="0" dirty="0"/>
              <a:t> is LOCAL</a:t>
            </a:r>
          </a:p>
          <a:p>
            <a:endParaRPr lang="en-US" baseline="0" dirty="0"/>
          </a:p>
          <a:p>
            <a:r>
              <a:rPr lang="en-US" baseline="0" dirty="0"/>
              <a:t>The map will indicate if the road is classified as Minimum Maintenance, Remote Residential or Scenic-Recreation.  </a:t>
            </a:r>
          </a:p>
        </p:txBody>
      </p:sp>
      <p:sp>
        <p:nvSpPr>
          <p:cNvPr id="4" name="Slide Number Placeholder 3"/>
          <p:cNvSpPr>
            <a:spLocks noGrp="1"/>
          </p:cNvSpPr>
          <p:nvPr>
            <p:ph type="sldNum" sz="quarter" idx="10"/>
          </p:nvPr>
        </p:nvSpPr>
        <p:spPr/>
        <p:txBody>
          <a:bodyPr/>
          <a:lstStyle/>
          <a:p>
            <a:fld id="{56DD4794-76E5-4795-95DA-389BBC47F755}" type="slidenum">
              <a:rPr lang="en-US" smtClean="0"/>
              <a:t>39</a:t>
            </a:fld>
            <a:endParaRPr lang="en-US"/>
          </a:p>
        </p:txBody>
      </p:sp>
    </p:spTree>
    <p:extLst>
      <p:ext uri="{BB962C8B-B14F-4D97-AF65-F5344CB8AC3E}">
        <p14:creationId xmlns:p14="http://schemas.microsoft.com/office/powerpoint/2010/main" val="106471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buNone/>
            </a:pPr>
            <a:r>
              <a:rPr lang="en-US" dirty="0"/>
              <a:t>In addition, [this video</a:t>
            </a:r>
            <a:r>
              <a:rPr lang="en-US" baseline="0" dirty="0"/>
              <a:t> will cover] </a:t>
            </a:r>
            <a:r>
              <a:rPr lang="en-US" dirty="0"/>
              <a:t>this</a:t>
            </a:r>
            <a:r>
              <a:rPr lang="en-US" baseline="0" dirty="0"/>
              <a:t> 2-part series of videos covers other learning objectives specific to bridges and structures: </a:t>
            </a:r>
          </a:p>
          <a:p>
            <a:pPr marL="0" indent="0">
              <a:buNone/>
            </a:pPr>
            <a:r>
              <a:rPr lang="en-US" baseline="0" dirty="0"/>
              <a:t>Tables and how those work for Structures</a:t>
            </a:r>
          </a:p>
          <a:p>
            <a:pPr marL="0" indent="0">
              <a:buNone/>
            </a:pPr>
            <a:r>
              <a:rPr lang="en-US" baseline="0" dirty="0"/>
              <a:t>The Two design criteria directly related to structures, and the basis of values for those two criteria</a:t>
            </a:r>
          </a:p>
          <a:p>
            <a:pPr marL="0" indent="0">
              <a:buNone/>
            </a:pPr>
            <a:r>
              <a:rPr lang="en-US" baseline="0" dirty="0"/>
              <a:t>The Two Design Criteria are: </a:t>
            </a:r>
          </a:p>
          <a:p>
            <a:pPr marL="457200" lvl="1" indent="0">
              <a:buNone/>
            </a:pPr>
            <a:r>
              <a:rPr lang="en-US" baseline="0" dirty="0"/>
              <a:t>Design Structural Loading Capacity; in particular Live Loads HL93 and HS15 will be explained, and</a:t>
            </a:r>
          </a:p>
          <a:p>
            <a:pPr marL="457200" lvl="1" indent="0">
              <a:buNone/>
            </a:pPr>
            <a:r>
              <a:rPr lang="en-US" baseline="0" dirty="0"/>
              <a:t>Clear Bridge Width is calculated from simple formulas</a:t>
            </a:r>
          </a:p>
          <a:p>
            <a:pPr marL="0" indent="0">
              <a:buNone/>
            </a:pPr>
            <a:r>
              <a:rPr lang="en-US" baseline="0" dirty="0"/>
              <a:t>The type of work on a structure and the type of work on the road either side of the structure can affect the scope of work on each other; those requirements will be discussed</a:t>
            </a:r>
          </a:p>
          <a:p>
            <a:pPr marL="0" indent="0">
              <a:buNone/>
            </a:pPr>
            <a:r>
              <a:rPr lang="en-US" baseline="0" dirty="0"/>
              <a:t>Low Water Stream Crossings and Stream Fords and their unique requirements will also be covered.</a:t>
            </a:r>
          </a:p>
          <a:p>
            <a:pPr marL="0" indent="0">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Of the learning objectives shown, this video (Part I) discusses and demonstrates how Tables in the Minimum Design Standards work for bridges and structures and introduces the two design criteria for structures and the basis of their values.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Part II, the second video, gets into more depth on Note 18 and clear bridge width, addresses how work on a roadway and work on a structure can affect one another, and also addresses low-water stream crossings and fords.  </a:t>
            </a:r>
          </a:p>
          <a:p>
            <a:pPr marL="0" indent="0">
              <a:buNone/>
            </a:pPr>
            <a:endParaRPr lang="en-US" baseline="0" dirty="0"/>
          </a:p>
          <a:p>
            <a:pPr marL="0" indent="0">
              <a:buNone/>
            </a:pPr>
            <a:r>
              <a:rPr lang="en-US" baseline="0" dirty="0"/>
              <a:t> </a:t>
            </a:r>
          </a:p>
          <a:p>
            <a:pPr marL="0" indent="0">
              <a:buNone/>
            </a:pPr>
            <a:endParaRPr lang="en-US" baseline="0" dirty="0"/>
          </a:p>
          <a:p>
            <a:pPr marL="0" indent="0">
              <a:buNone/>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2838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65030" y="4336212"/>
            <a:ext cx="5766758" cy="3220528"/>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8/7/2019 Updated contact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there is any question, or a need for help in verifying or establishing functional classification of a public highway, road</a:t>
            </a:r>
            <a:r>
              <a:rPr lang="en-US" sz="1200" kern="1200" baseline="0" dirty="0">
                <a:solidFill>
                  <a:schemeClr val="tx1"/>
                </a:solidFill>
                <a:effectLst/>
                <a:latin typeface="+mn-lt"/>
                <a:ea typeface="+mn-ea"/>
                <a:cs typeface="+mn-cs"/>
              </a:rPr>
              <a:t> or street, contact the Nebraska Dept of Transportation as shown on this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Maps and re-classification guidance can be found online, using the weblinks shown on this screen.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NOT</a:t>
            </a:r>
            <a:r>
              <a:rPr lang="en-US" sz="1200" u="sng" kern="1200" baseline="0" dirty="0">
                <a:solidFill>
                  <a:schemeClr val="tx1"/>
                </a:solidFill>
                <a:effectLst/>
                <a:latin typeface="+mn-lt"/>
                <a:ea typeface="+mn-ea"/>
                <a:cs typeface="+mn-cs"/>
              </a:rPr>
              <a:t> FOR AUDIO</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reference to maps is removed; they are not always up-to-date; proposed guidance is to contact NDOT.   </a:t>
            </a:r>
          </a:p>
          <a:p>
            <a:pPr lvl="0"/>
            <a:endParaRPr lang="en-US" dirty="0"/>
          </a:p>
          <a:p>
            <a:pPr lvl="0"/>
            <a:r>
              <a:rPr lang="en-US" dirty="0"/>
              <a:t>Your agency works with NDOT in order to establish functional classification, so you should have records.  </a:t>
            </a:r>
          </a:p>
          <a:p>
            <a:pPr lvl="0"/>
            <a:r>
              <a:rPr lang="en-US" dirty="0"/>
              <a:t>NDOT maps may not be up to date.  Call Dave Brokaw for confirmation/verification  </a:t>
            </a:r>
          </a:p>
          <a:p>
            <a:pPr lvl="0"/>
            <a:r>
              <a:rPr lang="en-US" dirty="0"/>
              <a:t>Design must be done in consistent with the anticipated functional classification.</a:t>
            </a:r>
          </a:p>
          <a:p>
            <a:pPr lvl="0"/>
            <a:r>
              <a:rPr lang="en-US" dirty="0"/>
              <a:t>You can go to the following website and view NDOTs Reclassification Guides http://www.transportation.nebraska.gov/maps/#class  once there you can open up one of the following:</a:t>
            </a:r>
          </a:p>
          <a:p>
            <a:pPr lvl="0"/>
            <a:r>
              <a:rPr lang="en-US" dirty="0"/>
              <a:t>Local - Remote Residential Roads</a:t>
            </a:r>
          </a:p>
          <a:p>
            <a:pPr lvl="0"/>
            <a:r>
              <a:rPr lang="en-US" dirty="0"/>
              <a:t>Counties Eligible for Remote Road Classification</a:t>
            </a:r>
          </a:p>
          <a:p>
            <a:pPr lvl="0"/>
            <a:r>
              <a:rPr lang="en-US" dirty="0"/>
              <a:t>Local - Minimum Maintenance Roads</a:t>
            </a:r>
          </a:p>
          <a:p>
            <a:pPr lvl="0"/>
            <a:r>
              <a:rPr lang="en-US" dirty="0"/>
              <a:t>Change to Add Roads to State Highway System</a:t>
            </a:r>
          </a:p>
          <a:p>
            <a:pPr lvl="0"/>
            <a:r>
              <a:rPr lang="en-US" dirty="0"/>
              <a:t>Change to Only County or City System</a:t>
            </a:r>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871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54811" y="4836544"/>
            <a:ext cx="5473460" cy="1754038"/>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Knowing</a:t>
            </a:r>
            <a:r>
              <a:rPr lang="en-US" baseline="0" dirty="0"/>
              <a:t> the Area standards that apply – Rural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the Functional Classification – Local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can now find the standards table that applies to this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475788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a:t>
            </a:r>
            <a:r>
              <a:rPr lang="en-US" baseline="0" dirty="0"/>
              <a:t> Table J on pages 69-70.  </a:t>
            </a:r>
          </a:p>
          <a:p>
            <a:endParaRPr lang="en-US" baseline="0" dirty="0"/>
          </a:p>
          <a:p>
            <a:r>
              <a:rPr lang="en-US" baseline="0" dirty="0"/>
              <a:t>The table header indicates that it applies to </a:t>
            </a:r>
          </a:p>
          <a:p>
            <a:endParaRPr lang="en-US" baseline="0" dirty="0"/>
          </a:p>
          <a:p>
            <a:r>
              <a:rPr lang="en-US" baseline="0" dirty="0"/>
              <a:t>Rural Areas, and</a:t>
            </a:r>
          </a:p>
          <a:p>
            <a:endParaRPr lang="en-US" baseline="0" dirty="0"/>
          </a:p>
          <a:p>
            <a:r>
              <a:rPr lang="en-US" baseline="0" dirty="0"/>
              <a:t>Functional Classification of Local, both National And State</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529791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bottom part of Table J,</a:t>
            </a:r>
            <a:r>
              <a:rPr lang="en-US" baseline="0" dirty="0"/>
              <a:t> on page 70 of the standards.  </a:t>
            </a:r>
            <a:endParaRPr lang="en-US" dirty="0"/>
          </a:p>
          <a:p>
            <a:endParaRPr lang="en-US" dirty="0"/>
          </a:p>
          <a:p>
            <a:r>
              <a:rPr lang="en-US" dirty="0"/>
              <a:t>Knowing the traffic is less than 400 VPD, and the scope</a:t>
            </a:r>
            <a:r>
              <a:rPr lang="en-US" baseline="0" dirty="0"/>
              <a:t> of work is Reconstruction, at this point you can conclude that the clear bridge width minimum is at least 24 ft and the structural capacity must be a minimum of HL93.  </a:t>
            </a:r>
          </a:p>
          <a:p>
            <a:endParaRPr lang="en-US" baseline="0" dirty="0"/>
          </a:p>
          <a:p>
            <a:r>
              <a:rPr lang="en-US" baseline="0" dirty="0"/>
              <a:t>In the next video, Part II of Bridges and Structures, we will check the appropriate clear bridge width formula to see if the minimum is actually greater than 24 ft. </a:t>
            </a:r>
            <a:endParaRPr lang="en-US" dirty="0"/>
          </a:p>
          <a:p>
            <a:endParaRPr lang="en-US" dirty="0"/>
          </a:p>
          <a:p>
            <a:r>
              <a:rPr lang="en-US" dirty="0"/>
              <a:t>Note</a:t>
            </a:r>
            <a:r>
              <a:rPr lang="en-US" baseline="0" dirty="0"/>
              <a:t> that there is an</a:t>
            </a:r>
            <a:r>
              <a:rPr lang="en-US" dirty="0"/>
              <a:t> error in this</a:t>
            </a:r>
            <a:r>
              <a:rPr lang="en-US" baseline="0" dirty="0"/>
              <a:t> particular</a:t>
            </a:r>
            <a:r>
              <a:rPr lang="en-US" dirty="0"/>
              <a:t> Standards table.  </a:t>
            </a:r>
          </a:p>
          <a:p>
            <a:endParaRPr lang="en-US" dirty="0"/>
          </a:p>
          <a:p>
            <a:r>
              <a:rPr lang="en-US" dirty="0"/>
              <a:t>For</a:t>
            </a:r>
            <a:r>
              <a:rPr lang="en-US" baseline="0" dirty="0"/>
              <a:t> the</a:t>
            </a:r>
            <a:r>
              <a:rPr lang="en-US" dirty="0"/>
              <a:t> N&amp;R</a:t>
            </a:r>
            <a:r>
              <a:rPr lang="en-US" baseline="0" dirty="0"/>
              <a:t> </a:t>
            </a:r>
            <a:r>
              <a:rPr lang="en-US" dirty="0"/>
              <a:t>ADT 400-1,999 VPD group,</a:t>
            </a:r>
            <a:r>
              <a:rPr lang="en-US" baseline="0" dirty="0"/>
              <a:t> the value for CBW shown in the table </a:t>
            </a:r>
            <a:r>
              <a:rPr lang="en-US" dirty="0"/>
              <a:t>is 38 ft – it should be 28 ft. </a:t>
            </a:r>
          </a:p>
          <a:p>
            <a:endParaRPr lang="en-US" dirty="0"/>
          </a:p>
          <a:p>
            <a:r>
              <a:rPr lang="en-US" dirty="0"/>
              <a:t>This will need to be corrected in a future rulemaking effort.</a:t>
            </a:r>
            <a:r>
              <a:rPr lang="en-US" baseline="0" dirty="0"/>
              <a:t>  </a:t>
            </a:r>
          </a:p>
          <a:p>
            <a:endParaRPr lang="en-US" dirty="0"/>
          </a:p>
          <a:p>
            <a:r>
              <a:rPr lang="en-US" dirty="0"/>
              <a:t>If you notice any errors throughout</a:t>
            </a:r>
            <a:r>
              <a:rPr lang="en-US" baseline="0" dirty="0"/>
              <a:t> the standards</a:t>
            </a:r>
            <a:r>
              <a:rPr lang="en-US" dirty="0"/>
              <a:t>,</a:t>
            </a:r>
            <a:r>
              <a:rPr lang="en-US" baseline="0" dirty="0"/>
              <a:t> please contact Liaison Services Section.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951499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8" y="4658264"/>
            <a:ext cx="5784011" cy="3692106"/>
          </a:xfrm>
          <a:prstGeom prst="rect">
            <a:avLst/>
          </a:prstGeom>
          <a:noFill/>
        </p:spPr>
        <p:txBody>
          <a:bodyPr wrap="square" anchor="t"/>
          <a:lstStyle>
            <a:lvl1pPr lvl="0">
              <a:defRPr/>
            </a:lvl1pPr>
          </a:lstStyle>
          <a:p>
            <a:pPr lvl="0"/>
            <a:r>
              <a:rPr lang="en-US" dirty="0"/>
              <a:t>Now for some </a:t>
            </a:r>
            <a:r>
              <a:rPr lang="en-US" baseline="0" dirty="0"/>
              <a:t>quiz questions over Part I of Bridges and Structures</a:t>
            </a:r>
            <a:r>
              <a:rPr lang="en-US" dirty="0"/>
              <a:t>.</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it comes time to answering a review question, you have the option of pausing the video before the answer is given.  </a:t>
            </a:r>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44</a:t>
            </a:fld>
            <a:endParaRPr lang="en-US"/>
          </a:p>
        </p:txBody>
      </p:sp>
    </p:spTree>
    <p:extLst>
      <p:ext uri="{BB962C8B-B14F-4D97-AF65-F5344CB8AC3E}">
        <p14:creationId xmlns:p14="http://schemas.microsoft.com/office/powerpoint/2010/main" val="38062573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Answer: </a:t>
            </a:r>
            <a:r>
              <a:rPr lang="en-US" b="1" i="0" baseline="0" dirty="0"/>
              <a:t>Length</a:t>
            </a:r>
            <a:r>
              <a:rPr lang="en-US" b="1" i="1" baseline="0" dirty="0"/>
              <a:t> </a:t>
            </a:r>
            <a:r>
              <a:rPr lang="en-US" b="0" i="0" baseline="0" dirty="0"/>
              <a:t>of a structure is </a:t>
            </a:r>
            <a:r>
              <a:rPr lang="en-US" b="0" i="0" u="sng" baseline="0" dirty="0"/>
              <a:t>measured along the center of, or parallel to the road</a:t>
            </a:r>
            <a:r>
              <a:rPr lang="en-US" b="0" i="0" baseline="0" dirty="0"/>
              <a:t>, not transverse to the road.</a:t>
            </a:r>
          </a:p>
          <a:p>
            <a:pPr marL="0" indent="0">
              <a:buNone/>
            </a:pPr>
            <a:r>
              <a:rPr lang="en-US" b="0" i="0" baseline="0" dirty="0"/>
              <a:t>It is a key measurement and important to understand. </a:t>
            </a:r>
          </a:p>
          <a:p>
            <a:pPr marL="0" indent="0">
              <a:buNone/>
            </a:pPr>
            <a:endParaRPr lang="en-US" b="1" i="1" baseline="0" dirty="0"/>
          </a:p>
          <a:p>
            <a:r>
              <a:rPr lang="en-US" baseline="0" dirty="0"/>
              <a:t>Answer: more than 20 ft.  </a:t>
            </a:r>
            <a:r>
              <a:rPr lang="en-US" b="1" i="0" baseline="0" dirty="0"/>
              <a:t>Bridge</a:t>
            </a:r>
            <a:r>
              <a:rPr lang="en-US" baseline="0" dirty="0"/>
              <a:t> is defined on page 44 of the minimum design standards, as well as in the Code of Federal Regulations, The length of the opening along the center of the roadway for a bridge is defined as </a:t>
            </a:r>
            <a:r>
              <a:rPr lang="en-US" u="sng" baseline="0" dirty="0"/>
              <a:t>more than 20 ft</a:t>
            </a:r>
            <a:r>
              <a:rPr lang="en-US" baseline="0" dirty="0"/>
              <a:t>. </a:t>
            </a:r>
          </a:p>
          <a:p>
            <a:endParaRPr lang="en-US" baseline="0" dirty="0"/>
          </a:p>
          <a:p>
            <a:r>
              <a:rPr lang="en-US" dirty="0"/>
              <a:t>Answer:</a:t>
            </a:r>
            <a:r>
              <a:rPr lang="en-US" baseline="0" dirty="0"/>
              <a:t> </a:t>
            </a:r>
            <a:r>
              <a:rPr lang="en-US" dirty="0"/>
              <a:t>A</a:t>
            </a:r>
            <a:r>
              <a:rPr lang="en-US" baseline="0" dirty="0"/>
              <a:t> </a:t>
            </a:r>
            <a:r>
              <a:rPr lang="en-US" b="1" dirty="0"/>
              <a:t>non-buried</a:t>
            </a:r>
            <a:r>
              <a:rPr lang="en-US" b="1" baseline="0" dirty="0"/>
              <a:t> structure</a:t>
            </a:r>
            <a:r>
              <a:rPr lang="en-US" baseline="0" dirty="0"/>
              <a:t> refers to a structure from 4 ft in length to 20 ft in length and has 2 ft or less of fill or pavement on top.  It can be one of several types – bridge, culvert, corrugated metal pipe, multiple pipes – so even if it looks like a bridge-type of structure, it is termed a non-buried structure in the minimum design standards, because of its length and because it has 2 ft or less of fill or pavement on top.  </a:t>
            </a:r>
          </a:p>
          <a:p>
            <a:endParaRPr lang="en-US" dirty="0"/>
          </a:p>
          <a:p>
            <a:r>
              <a:rPr lang="en-US" u="sng" baseline="0" dirty="0"/>
              <a:t>NOT FOR AUDIO</a:t>
            </a:r>
          </a:p>
          <a:p>
            <a:r>
              <a:rPr lang="en-US" sz="1200" u="sng" kern="1200" dirty="0">
                <a:solidFill>
                  <a:schemeClr val="tx1"/>
                </a:solidFill>
                <a:effectLst/>
                <a:latin typeface="+mn-lt"/>
                <a:ea typeface="+mn-ea"/>
                <a:cs typeface="+mn-cs"/>
              </a:rPr>
              <a:t>001.03A5a	BRIDGE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structure including supports erected over a depression or an obstruction, such as water, highway, or railway, and having a track or passageway for carrying traffic or other moving loads, and having an opening measured along the center of the roadway of more than 20 feet between undercopings of abutments or spring lines of arches, or extreme ends of openings for multiple boxes; it may also include multiple pipes, where the clear distance between openings is less than half of the smaller contiguous opening.</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p>
          <a:p>
            <a:r>
              <a:rPr lang="en-US" sz="1200" u="sng" kern="1200" dirty="0">
                <a:solidFill>
                  <a:schemeClr val="tx1"/>
                </a:solidFill>
                <a:effectLst/>
                <a:latin typeface="+mn-lt"/>
                <a:ea typeface="+mn-ea"/>
                <a:cs typeface="+mn-cs"/>
              </a:rPr>
              <a:t>001.03A5c	NON-BURIED STRUCTURE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non-buried structure is a structure including supports erected over a depression or an obstruction, such as water or a trail, having a track or passageway for carrying traffic or other moving loads, an opening measured along the center of the roadway of 20 feet or less, and has 2 feet or less of fill or pavement material placed on top of the structure.  Examples include concrete, steel and timber structures, concrete slab structures, culverts, corrugated metal pipes, etc.</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45</a:t>
            </a:fld>
            <a:endParaRPr lang="en-US"/>
          </a:p>
        </p:txBody>
      </p:sp>
    </p:spTree>
    <p:extLst>
      <p:ext uri="{BB962C8B-B14F-4D97-AF65-F5344CB8AC3E}">
        <p14:creationId xmlns:p14="http://schemas.microsoft.com/office/powerpoint/2010/main" val="42057701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54811" y="4698519"/>
            <a:ext cx="5559725" cy="3651849"/>
          </a:xfrm>
          <a:prstGeom prst="rect">
            <a:avLst/>
          </a:prstGeom>
          <a:noFill/>
        </p:spPr>
        <p:txBody>
          <a:bodyPr wrap="square" anchor="t"/>
          <a:lstStyle>
            <a:lvl1pPr lvl="0">
              <a:defRPr/>
            </a:lvl1pPr>
          </a:lstStyle>
          <a:p>
            <a:pPr marL="0" lvl="0" indent="0">
              <a:buNone/>
            </a:pPr>
            <a:r>
              <a:rPr lang="en-US" dirty="0"/>
              <a:t>(a)</a:t>
            </a:r>
            <a:r>
              <a:rPr lang="en-US" baseline="0" dirty="0"/>
              <a:t> </a:t>
            </a:r>
            <a:r>
              <a:rPr lang="en-US" dirty="0"/>
              <a:t>True,  Note 19</a:t>
            </a:r>
            <a:r>
              <a:rPr lang="en-US" baseline="0" dirty="0"/>
              <a:t> on page 54 allows a structure to be load posted after 3R work is done if the traffic volume is less than 400 VPD and the national functional classification is Local.  Also, a structure may be load posted after maintenance work.  </a:t>
            </a:r>
          </a:p>
          <a:p>
            <a:pPr marL="0" lvl="0" indent="0">
              <a:buNone/>
            </a:pPr>
            <a:endParaRPr lang="en-US" baseline="0" dirty="0"/>
          </a:p>
          <a:p>
            <a:pPr marL="0" lvl="0" indent="0">
              <a:buNone/>
            </a:pPr>
            <a:r>
              <a:rPr lang="en-US" baseline="0" dirty="0"/>
              <a:t>(b) HS15 loading is required if it was the original design loading of the structure, or if the original design loading of the structure is unknown.   See Note 19.  </a:t>
            </a:r>
          </a:p>
          <a:p>
            <a:pPr marL="0" lvl="0" indent="0">
              <a:buNone/>
            </a:pPr>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46</a:t>
            </a:fld>
            <a:endParaRPr lang="en-US"/>
          </a:p>
        </p:txBody>
      </p:sp>
    </p:spTree>
    <p:extLst>
      <p:ext uri="{BB962C8B-B14F-4D97-AF65-F5344CB8AC3E}">
        <p14:creationId xmlns:p14="http://schemas.microsoft.com/office/powerpoint/2010/main" val="14059586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8" y="4658264"/>
            <a:ext cx="5784011" cy="3692106"/>
          </a:xfrm>
          <a:prstGeom prst="rect">
            <a:avLst/>
          </a:prstGeom>
          <a:noFill/>
        </p:spPr>
        <p:txBody>
          <a:bodyPr wrap="square" anchor="t"/>
          <a:lstStyle>
            <a:lvl1pPr lvl="0">
              <a:defRPr/>
            </a:lvl1pPr>
          </a:lstStyle>
          <a:p>
            <a:pPr marL="285750" lvl="0" indent="-285750">
              <a:buAutoNum type="romanLcPeriod"/>
            </a:pPr>
            <a:r>
              <a:rPr lang="en-US" b="1" dirty="0"/>
              <a:t>Clear Bridge Width</a:t>
            </a:r>
            <a:r>
              <a:rPr lang="en-US" dirty="0"/>
              <a:t>, and </a:t>
            </a:r>
            <a:r>
              <a:rPr lang="en-US" b="1" dirty="0"/>
              <a:t>Design Structural Loading Capacity</a:t>
            </a:r>
          </a:p>
          <a:p>
            <a:pPr marL="285750" lvl="0" indent="-285750">
              <a:buAutoNum type="romanLcPeriod"/>
            </a:pPr>
            <a:r>
              <a:rPr lang="en-US" dirty="0"/>
              <a:t>AASHTO Green Book, 11</a:t>
            </a:r>
            <a:r>
              <a:rPr lang="en-US" baseline="30000" dirty="0"/>
              <a:t>th</a:t>
            </a:r>
            <a:r>
              <a:rPr lang="en-US" dirty="0"/>
              <a:t> Edition, and TRB SR-214</a:t>
            </a:r>
          </a:p>
          <a:p>
            <a:pPr marL="285750" lvl="0" indent="-285750">
              <a:buAutoNum type="romanLcPeriod"/>
            </a:pPr>
            <a:r>
              <a:rPr lang="en-US" dirty="0"/>
              <a:t>No, a CBW standard value is</a:t>
            </a:r>
            <a:r>
              <a:rPr lang="en-US" baseline="0" dirty="0"/>
              <a:t> based on a simple formula, but it cannot be less than the value in the table (with some exceptions allowed for 3R standards)</a:t>
            </a: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47</a:t>
            </a:fld>
            <a:endParaRPr lang="en-US"/>
          </a:p>
        </p:txBody>
      </p:sp>
    </p:spTree>
    <p:extLst>
      <p:ext uri="{BB962C8B-B14F-4D97-AF65-F5344CB8AC3E}">
        <p14:creationId xmlns:p14="http://schemas.microsoft.com/office/powerpoint/2010/main" val="8734860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concludes Part I of Nebraska’s 2016 Minimum Design Standards for County Roads and Municipal Streets, with respect to bridges, non-buried structures and culverts.  </a:t>
            </a:r>
          </a:p>
          <a:p>
            <a:endParaRPr lang="en-US" dirty="0"/>
          </a:p>
          <a:p>
            <a:r>
              <a:rPr lang="en-US" baseline="0" dirty="0"/>
              <a:t>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360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buNone/>
            </a:pPr>
            <a:r>
              <a:rPr lang="en-US" baseline="0" dirty="0"/>
              <a:t>It is good to be familiar with terminology used in the standards and throughout this presentation.  </a:t>
            </a:r>
          </a:p>
          <a:p>
            <a:pPr marL="0" indent="0">
              <a:buNone/>
            </a:pPr>
            <a:r>
              <a:rPr lang="en-US" b="1" baseline="0" dirty="0"/>
              <a:t>It may be helpful to have a copy of the minimum design standards in front of you throughout this presentation.</a:t>
            </a:r>
          </a:p>
          <a:p>
            <a:pPr marL="0" indent="0">
              <a:buNone/>
            </a:pPr>
            <a:endParaRPr lang="en-US" dirty="0"/>
          </a:p>
          <a:p>
            <a:pPr marL="0" indent="0">
              <a:buNone/>
            </a:pPr>
            <a:r>
              <a:rPr lang="en-US" dirty="0"/>
              <a:t>What</a:t>
            </a:r>
            <a:r>
              <a:rPr lang="en-US" baseline="0" dirty="0"/>
              <a:t> is meant by Length of a structure will be explained</a:t>
            </a:r>
          </a:p>
          <a:p>
            <a:pPr marL="0" indent="0">
              <a:buNone/>
            </a:pPr>
            <a:r>
              <a:rPr lang="en-US" baseline="0" dirty="0"/>
              <a:t>Definitions for “Bridge” and “Non-buried Structure” are also provided</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3350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strike="noStrike" baseline="0" dirty="0"/>
              <a:t>8/7/2019 Updated web link</a:t>
            </a:r>
            <a:endParaRPr lang="en-US" strike="noStrike" baseline="0" dirty="0"/>
          </a:p>
          <a:p>
            <a:endParaRPr lang="en-US" b="0" dirty="0"/>
          </a:p>
          <a:p>
            <a:r>
              <a:rPr lang="en-US" b="0" dirty="0"/>
              <a:t>Nebraska’s minimum design standards</a:t>
            </a:r>
            <a:r>
              <a:rPr lang="en-US" b="0" baseline="0" dirty="0"/>
              <a:t> for county roads and municipal streets, for its purposes, on </a:t>
            </a:r>
            <a:r>
              <a:rPr lang="en-US" b="1" baseline="0" dirty="0"/>
              <a:t>page 44 </a:t>
            </a:r>
            <a:r>
              <a:rPr lang="en-US" b="0" baseline="0" dirty="0"/>
              <a:t>provides definitions of Bridge, Non-Buried Structure, Culvert, Low-Water Stream Crossing and Ford.  </a:t>
            </a:r>
          </a:p>
          <a:p>
            <a:endParaRPr lang="en-US" b="0" baseline="0" dirty="0"/>
          </a:p>
          <a:p>
            <a:r>
              <a:rPr lang="en-US" b="0" baseline="0" dirty="0"/>
              <a:t>Stopping the video and reviewing these definitions will be helpful for a better understanding of the material presented in this video.  </a:t>
            </a:r>
          </a:p>
          <a:p>
            <a:endParaRPr lang="en-US" b="0" baseline="0" dirty="0"/>
          </a:p>
          <a:p>
            <a:r>
              <a:rPr lang="en-US" b="0" baseline="0" dirty="0"/>
              <a:t>When you think of a </a:t>
            </a:r>
            <a:r>
              <a:rPr lang="en-US" b="1" baseline="0" dirty="0"/>
              <a:t>bridge</a:t>
            </a:r>
            <a:r>
              <a:rPr lang="en-US" b="0" baseline="0" dirty="0"/>
              <a:t>, a certain image of a structure likely comes to your mind – that image may be something like the bridge over the Missouri River at Nebraska City, the bridge over the Niobrara River near Valentine, or something similar.  However, for the purposes of the standards, as you read the definitions you will realize that a bridge can also be other types of structures – such as a concrete box culvert, or a culvert with multiple pipes – as long as their openings are more than 20 ft. in length along the center of the road.   </a:t>
            </a:r>
          </a:p>
          <a:p>
            <a:endParaRPr lang="en-US" b="0" baseline="0" dirty="0"/>
          </a:p>
          <a:p>
            <a:r>
              <a:rPr lang="en-US" b="0" baseline="0" dirty="0"/>
              <a:t>The reason for this is that nationally, structures meeting the definition of “Bridge” are tracked in the National Bridge Inventory System (NBIS).    </a:t>
            </a:r>
          </a:p>
          <a:p>
            <a:endParaRPr lang="en-US" b="0" baseline="0" dirty="0"/>
          </a:p>
          <a:p>
            <a:r>
              <a:rPr lang="en-US" b="0" baseline="0" dirty="0"/>
              <a:t>Similar to the definition of Bridge, the term </a:t>
            </a:r>
            <a:r>
              <a:rPr lang="en-US" b="1" baseline="0" dirty="0"/>
              <a:t>Non-buried structure </a:t>
            </a:r>
            <a:r>
              <a:rPr lang="en-US" b="0" baseline="0" dirty="0"/>
              <a:t>can include several types of structures, including a bridge type of structure! – as long as the opening is from 4 ft through 20 ft in length along the center of the road, and it has 2 ft or less of fill or pavement on top.  </a:t>
            </a:r>
          </a:p>
          <a:p>
            <a:endParaRPr lang="en-US" b="0" baseline="0" dirty="0"/>
          </a:p>
          <a:p>
            <a:r>
              <a:rPr lang="en-US" b="0" baseline="0" dirty="0"/>
              <a:t>Understanding these definitions is important to avoid confusion between commonly used terminology for types of structures – in particular, </a:t>
            </a:r>
            <a:r>
              <a:rPr lang="en-US" b="1" baseline="0" dirty="0"/>
              <a:t>bridge</a:t>
            </a:r>
            <a:r>
              <a:rPr lang="en-US" b="0" baseline="0" dirty="0"/>
              <a:t> and </a:t>
            </a:r>
            <a:r>
              <a:rPr lang="en-US" b="1" baseline="0" dirty="0"/>
              <a:t>non-buried structure</a:t>
            </a:r>
            <a:r>
              <a:rPr lang="en-US" b="0" baseline="0" dirty="0"/>
              <a:t> – and how the minimum design standards define those same terms broadly, to include other types of structures – using </a:t>
            </a:r>
            <a:r>
              <a:rPr lang="en-US" b="1" baseline="0" dirty="0"/>
              <a:t>length along the center of the road and the amount of fill on top </a:t>
            </a:r>
            <a:r>
              <a:rPr lang="en-US" b="0" baseline="0" dirty="0"/>
              <a:t>as the distinguishing characteristics.  </a:t>
            </a:r>
          </a:p>
          <a:p>
            <a:endParaRPr lang="en-US" b="0" baseline="0" dirty="0"/>
          </a:p>
          <a:p>
            <a:endParaRPr lang="en-US" b="0" dirty="0"/>
          </a:p>
          <a:p>
            <a:endParaRPr lang="en-US" dirty="0"/>
          </a:p>
          <a:p>
            <a:pPr marL="0" indent="0">
              <a:buNone/>
            </a:pPr>
            <a:endParaRPr lang="en-US" b="1" i="1"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5054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strike="noStrike" baseline="0" dirty="0"/>
              <a:t>8/7/2019 Updated NDOR</a:t>
            </a:r>
            <a:r>
              <a:rPr lang="en-US" i="1" strike="noStrike" baseline="0" dirty="0">
                <a:sym typeface="Wingdings" panose="05000000000000000000" pitchFamily="2" charset="2"/>
              </a:rPr>
              <a:t>NDOT on slide at the bottom.</a:t>
            </a:r>
            <a:r>
              <a:rPr lang="en-US" strike="noStrike" baseline="0" dirty="0">
                <a:sym typeface="Wingdings" panose="05000000000000000000" pitchFamily="2" charset="2"/>
              </a:rPr>
              <a:t> </a:t>
            </a:r>
            <a:endParaRPr lang="en-US" strike="noStrike" baseline="0" dirty="0"/>
          </a:p>
          <a:p>
            <a:pPr marL="0" indent="0">
              <a:buNone/>
            </a:pPr>
            <a:endParaRPr lang="en-US" b="1" i="1" baseline="0" dirty="0"/>
          </a:p>
          <a:p>
            <a:pPr marL="0" indent="0">
              <a:buNone/>
            </a:pPr>
            <a:r>
              <a:rPr lang="en-US" b="1" i="1" baseline="0" dirty="0"/>
              <a:t>Length, of bridges and other structures, is a key measurement and important to understand what it is. </a:t>
            </a:r>
          </a:p>
          <a:p>
            <a:pPr marL="0" indent="0">
              <a:buNone/>
            </a:pPr>
            <a:r>
              <a:rPr lang="en-US" b="1" i="1" baseline="0" dirty="0"/>
              <a:t>It has implications with respect to design standards, funding and inspections.</a:t>
            </a:r>
          </a:p>
          <a:p>
            <a:pPr marL="0" indent="0">
              <a:buNone/>
            </a:pPr>
            <a:endParaRPr lang="en-US" b="1" i="1" baseline="0" dirty="0"/>
          </a:p>
          <a:p>
            <a:pPr marL="0" indent="0">
              <a:buNone/>
            </a:pPr>
            <a:r>
              <a:rPr lang="en-US" b="1" i="1" baseline="0" dirty="0"/>
              <a:t>It is VERY important to understand that</a:t>
            </a:r>
          </a:p>
          <a:p>
            <a:pPr marL="0" indent="0">
              <a:buNone/>
            </a:pPr>
            <a:r>
              <a:rPr lang="en-US" b="1" i="1" baseline="0" dirty="0"/>
              <a:t>Length of a structure is the OPENING measured along the </a:t>
            </a:r>
            <a:r>
              <a:rPr lang="en-US" b="1" i="1" u="none" baseline="0" dirty="0"/>
              <a:t>CENTER OF THE ROAD</a:t>
            </a:r>
            <a:r>
              <a:rPr lang="en-US" b="1" i="1" baseline="0" dirty="0"/>
              <a:t>, </a:t>
            </a:r>
          </a:p>
          <a:p>
            <a:pPr marL="0" indent="0">
              <a:buNone/>
            </a:pPr>
            <a:r>
              <a:rPr lang="en-US" b="1" i="1" baseline="0" dirty="0"/>
              <a:t>no matter how a structure is oriented.  </a:t>
            </a:r>
          </a:p>
          <a:p>
            <a:pPr marL="0" indent="0">
              <a:buNone/>
            </a:pPr>
            <a:endParaRPr lang="en-US" b="1" i="1" baseline="0" dirty="0"/>
          </a:p>
          <a:p>
            <a:pPr marL="0" indent="0">
              <a:buNone/>
            </a:pPr>
            <a:r>
              <a:rPr lang="en-US" b="1" i="1" baseline="0" dirty="0"/>
              <a:t>For bridges, defined on page 45 of the MDS, length is the National Bridge Inventory System (NBIS) Length measured between undercopings of abutments as shown in the upper two sketches on the slide, Or between spring lines of arches as shown in the bottom sketch.</a:t>
            </a:r>
          </a:p>
          <a:p>
            <a:endParaRPr lang="en-US" dirty="0"/>
          </a:p>
          <a:p>
            <a:r>
              <a:rPr lang="en-US" u="sng" dirty="0"/>
              <a:t>NOT FOR AUDIO</a:t>
            </a:r>
          </a:p>
          <a:p>
            <a:r>
              <a:rPr lang="en-US" dirty="0"/>
              <a:t>Do not confuse Structure</a:t>
            </a:r>
            <a:r>
              <a:rPr lang="en-US" baseline="0" dirty="0"/>
              <a:t> Length with NBIS Bridge Length</a:t>
            </a:r>
            <a:endParaRPr lang="en-US" dirty="0"/>
          </a:p>
          <a:p>
            <a:r>
              <a:rPr lang="en-US" dirty="0"/>
              <a:t>The NDOT</a:t>
            </a:r>
            <a:r>
              <a:rPr lang="en-US" baseline="0" dirty="0"/>
              <a:t> Bridge Inspection Program Manual has two different lengths: </a:t>
            </a:r>
            <a:br>
              <a:rPr lang="en-US" baseline="0" dirty="0"/>
            </a:br>
            <a:r>
              <a:rPr lang="en-US" b="1" baseline="0" dirty="0"/>
              <a:t>Structure Length</a:t>
            </a:r>
            <a:r>
              <a:rPr lang="en-US" baseline="0" dirty="0"/>
              <a:t>, Item 49 on Page 71</a:t>
            </a:r>
          </a:p>
          <a:p>
            <a:r>
              <a:rPr lang="en-US" b="1" baseline="0" dirty="0"/>
              <a:t>NBIS Bridge Length</a:t>
            </a:r>
            <a:r>
              <a:rPr lang="en-US" baseline="0" dirty="0"/>
              <a:t>, Item 112 on Page 154</a:t>
            </a:r>
          </a:p>
          <a:p>
            <a:r>
              <a:rPr lang="en-US" baseline="0" dirty="0"/>
              <a:t>The MDS uses </a:t>
            </a:r>
            <a:r>
              <a:rPr lang="en-US" b="1" baseline="0" dirty="0"/>
              <a:t>NBIS Bridge Length (Item 112) </a:t>
            </a:r>
            <a:r>
              <a:rPr lang="en-US" baseline="0" dirty="0"/>
              <a:t>to distinguish between Bridges and Non-Buried Structures.  </a:t>
            </a:r>
            <a:endParaRPr lang="en-US"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598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strike="noStrike" baseline="0" dirty="0"/>
              <a:t>8/7/2019 Updated NDOR</a:t>
            </a:r>
            <a:r>
              <a:rPr lang="en-US" i="1" strike="noStrike" baseline="0" dirty="0">
                <a:sym typeface="Wingdings" panose="05000000000000000000" pitchFamily="2" charset="2"/>
              </a:rPr>
              <a:t>NDOT on slide at the bottom</a:t>
            </a:r>
            <a:r>
              <a:rPr lang="en-US" strike="noStrike" baseline="0" dirty="0">
                <a:sym typeface="Wingdings" panose="05000000000000000000" pitchFamily="2" charset="2"/>
              </a:rPr>
              <a:t> </a:t>
            </a:r>
            <a:endParaRPr lang="en-US" strike="noStrike" baseline="0" dirty="0"/>
          </a:p>
          <a:p>
            <a:pPr marL="0" indent="0">
              <a:buNone/>
            </a:pPr>
            <a:endParaRPr lang="en-US" b="1" i="1" baseline="0" dirty="0"/>
          </a:p>
          <a:p>
            <a:pPr marL="0" indent="0">
              <a:buNone/>
            </a:pPr>
            <a:r>
              <a:rPr lang="en-US" b="1" i="1" baseline="0" dirty="0"/>
              <a:t>For culverts and multiple-pipe arrangements, structure length is also measured along the center of the road. </a:t>
            </a:r>
          </a:p>
          <a:p>
            <a:pPr marL="0" indent="0">
              <a:buNone/>
            </a:pPr>
            <a:endParaRPr lang="en-US" b="1"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baseline="0" dirty="0"/>
              <a:t>In examples shown on this slide, structure length is measured to the extreme ends of the openings.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baseline="0" dirty="0"/>
          </a:p>
          <a:p>
            <a:pPr marL="0" indent="0">
              <a:buNone/>
            </a:pPr>
            <a:r>
              <a:rPr lang="en-US" b="1" i="1" baseline="0" dirty="0"/>
              <a:t>For the box culvert, at the top of the slide, it is illustrated by the dimension lines, to the edges of the openings.</a:t>
            </a:r>
          </a:p>
          <a:p>
            <a:pPr marL="0" indent="0">
              <a:buNone/>
            </a:pPr>
            <a:r>
              <a:rPr lang="en-US" b="1" i="1" baseline="0" dirty="0"/>
              <a:t>  </a:t>
            </a:r>
          </a:p>
          <a:p>
            <a:pPr marL="0" indent="0">
              <a:buNone/>
            </a:pPr>
            <a:r>
              <a:rPr lang="en-US" b="1" i="1" baseline="0" dirty="0"/>
              <a:t>The sketch at the bottom of the slide shows multiple pipes, a common arrangement.  To be considered as acting together for the purposes of structure length, the clear distance between openings (i.e. pipes) must be less than half of the smaller contiguous opening.   </a:t>
            </a:r>
          </a:p>
          <a:p>
            <a:pPr marL="0" indent="0">
              <a:buNone/>
            </a:pPr>
            <a:endParaRPr lang="en-US" b="1" i="1" baseline="0" dirty="0"/>
          </a:p>
          <a:p>
            <a:r>
              <a:rPr lang="en-US" u="sng" dirty="0"/>
              <a:t>NOT FOR AUDIO</a:t>
            </a:r>
          </a:p>
          <a:p>
            <a:r>
              <a:rPr lang="en-US" dirty="0"/>
              <a:t>Do not confuse Structure</a:t>
            </a:r>
            <a:r>
              <a:rPr lang="en-US" baseline="0" dirty="0"/>
              <a:t> Length with NBIS Bridge Length</a:t>
            </a:r>
            <a:endParaRPr lang="en-US" dirty="0"/>
          </a:p>
          <a:p>
            <a:r>
              <a:rPr lang="en-US" dirty="0"/>
              <a:t>The NDOT</a:t>
            </a:r>
            <a:r>
              <a:rPr lang="en-US" baseline="0" dirty="0"/>
              <a:t> Bridge Inspection Program Manual has two different lengths: </a:t>
            </a:r>
            <a:br>
              <a:rPr lang="en-US" baseline="0" dirty="0"/>
            </a:br>
            <a:r>
              <a:rPr lang="en-US" b="1" baseline="0" dirty="0"/>
              <a:t>Structure Length</a:t>
            </a:r>
            <a:r>
              <a:rPr lang="en-US" baseline="0" dirty="0"/>
              <a:t>, Item 49 on Page 71</a:t>
            </a:r>
          </a:p>
          <a:p>
            <a:r>
              <a:rPr lang="en-US" b="1" baseline="0" dirty="0"/>
              <a:t>NBIS Bridge Length</a:t>
            </a:r>
            <a:r>
              <a:rPr lang="en-US" baseline="0" dirty="0"/>
              <a:t>, Item 112 on Page 154</a:t>
            </a:r>
          </a:p>
          <a:p>
            <a:r>
              <a:rPr lang="en-US" baseline="0" dirty="0"/>
              <a:t>The MDS uses </a:t>
            </a:r>
            <a:r>
              <a:rPr lang="en-US" b="1" baseline="0" dirty="0"/>
              <a:t>NBIS Bridge Length (Item 112) </a:t>
            </a:r>
            <a:r>
              <a:rPr lang="en-US" baseline="0" dirty="0"/>
              <a:t>to distinguish between Bridges and Non-Buried Structures.  </a:t>
            </a:r>
            <a:endParaRPr lang="en-US" dirty="0"/>
          </a:p>
          <a:p>
            <a:pPr marL="0" indent="0">
              <a:buNone/>
            </a:pPr>
            <a:endParaRPr lang="en-US" b="1" i="1"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5964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i="1" strike="noStrike" baseline="0" dirty="0"/>
              <a:t>8/7/2019 Updated NDOR</a:t>
            </a:r>
            <a:r>
              <a:rPr lang="en-US" i="1" strike="noStrike" baseline="0" dirty="0">
                <a:sym typeface="Wingdings" panose="05000000000000000000" pitchFamily="2" charset="2"/>
              </a:rPr>
              <a:t>NDOT and replaced the one audio media</a:t>
            </a:r>
            <a:r>
              <a:rPr lang="en-US" strike="noStrike" baseline="0" dirty="0">
                <a:sym typeface="Wingdings" panose="05000000000000000000" pitchFamily="2" charset="2"/>
              </a:rPr>
              <a:t> </a:t>
            </a:r>
            <a:r>
              <a:rPr lang="en-US" i="1" strike="noStrike" baseline="0" dirty="0">
                <a:sym typeface="Wingdings" panose="05000000000000000000" pitchFamily="2" charset="2"/>
              </a:rPr>
              <a:t>with several; the BIP Manual and the CFR were updated since the previous version of this video</a:t>
            </a:r>
            <a:r>
              <a:rPr lang="en-US" strike="noStrike" baseline="0" dirty="0">
                <a:sym typeface="Wingdings" panose="05000000000000000000" pitchFamily="2" charset="2"/>
              </a:rPr>
              <a:t>.  </a:t>
            </a:r>
            <a:endParaRPr lang="en-US" strike="noStrike" baseline="0" dirty="0"/>
          </a:p>
          <a:p>
            <a:endParaRPr lang="en-US" strike="sngStrike" baseline="0" dirty="0"/>
          </a:p>
          <a:p>
            <a:r>
              <a:rPr lang="en-US" strike="sngStrike" baseline="0" dirty="0"/>
              <a:t>NDOR’s</a:t>
            </a:r>
            <a:r>
              <a:rPr lang="en-US" baseline="0" dirty="0"/>
              <a:t> </a:t>
            </a:r>
            <a:r>
              <a:rPr lang="en-US" i="1" baseline="0" dirty="0"/>
              <a:t>NDOT’s</a:t>
            </a:r>
            <a:r>
              <a:rPr lang="en-US" baseline="0" dirty="0"/>
              <a:t> </a:t>
            </a:r>
            <a:r>
              <a:rPr lang="en-US" i="1" baseline="0" dirty="0"/>
              <a:t>Bridge Inspection Program Manual</a:t>
            </a:r>
            <a:r>
              <a:rPr lang="en-US" baseline="0" dirty="0"/>
              <a:t>, </a:t>
            </a:r>
          </a:p>
          <a:p>
            <a:r>
              <a:rPr lang="en-US" baseline="0" dirty="0"/>
              <a:t>dated March </a:t>
            </a:r>
            <a:r>
              <a:rPr lang="en-US" strike="sngStrike" baseline="0" dirty="0"/>
              <a:t>4,</a:t>
            </a:r>
            <a:r>
              <a:rPr lang="en-US" baseline="0" dirty="0"/>
              <a:t> 2013 </a:t>
            </a:r>
            <a:r>
              <a:rPr lang="en-US" i="1" baseline="0" dirty="0"/>
              <a:t>2018</a:t>
            </a:r>
            <a:r>
              <a:rPr lang="en-US" baseline="0" dirty="0"/>
              <a:t>, [NOT FOR AUDIO: Section 1.3.1.1.1] </a:t>
            </a:r>
          </a:p>
          <a:p>
            <a:r>
              <a:rPr lang="en-US" baseline="0" dirty="0"/>
              <a:t>on Page 6, </a:t>
            </a:r>
          </a:p>
          <a:p>
            <a:r>
              <a:rPr lang="en-US" baseline="0" dirty="0"/>
              <a:t>refers to the Federal definition of Bridge in 23 CFR </a:t>
            </a:r>
            <a:r>
              <a:rPr lang="en-US" strike="sngStrike" baseline="0" dirty="0"/>
              <a:t>650.305</a:t>
            </a:r>
            <a:r>
              <a:rPr lang="en-US" baseline="0" dirty="0"/>
              <a:t>  </a:t>
            </a:r>
            <a:r>
              <a:rPr lang="en-US" i="1" baseline="0" dirty="0"/>
              <a:t>650.301</a:t>
            </a:r>
            <a:r>
              <a:rPr lang="en-US" baseline="0" dirty="0"/>
              <a:t>.  </a:t>
            </a:r>
          </a:p>
          <a:p>
            <a:r>
              <a:rPr lang="en-US" baseline="0" dirty="0"/>
              <a:t>CFR is an acronym for Code of Federal Regulations.  </a:t>
            </a:r>
          </a:p>
          <a:p>
            <a:r>
              <a:rPr lang="en-US" baseline="0" dirty="0"/>
              <a:t>The Board of Public Roads adopted this definition for consistency </a:t>
            </a:r>
            <a:r>
              <a:rPr lang="en-US" b="1" i="1" baseline="0" dirty="0">
                <a:solidFill>
                  <a:srgbClr val="FF0000"/>
                </a:solidFill>
              </a:rPr>
              <a:t>on page 44 of their 2016 Minimum Design Standards</a:t>
            </a:r>
            <a:r>
              <a:rPr lang="en-US" baseline="0" dirty="0"/>
              <a:t>. [NOT FOR AUDIO 428 NAC 2-001.03A5a] </a:t>
            </a:r>
          </a:p>
          <a:p>
            <a:r>
              <a:rPr lang="en-US" baseline="0" dirty="0"/>
              <a:t>Several types of structures can apply to this definition including bridge type structures, culverts and multiple pipes.  </a:t>
            </a:r>
          </a:p>
          <a:p>
            <a:r>
              <a:rPr lang="en-US" baseline="0" dirty="0"/>
              <a:t>Note that the length of the opening along the center of the roadway for a bridge, is defined as more than 20 ft.  </a:t>
            </a:r>
          </a:p>
          <a:p>
            <a:endParaRPr lang="en-US" baseline="0" dirty="0"/>
          </a:p>
          <a:p>
            <a:r>
              <a:rPr lang="en-US" u="sng" baseline="0" dirty="0"/>
              <a:t>NOT FOR AUDIO</a:t>
            </a:r>
          </a:p>
          <a:p>
            <a:r>
              <a:rPr lang="en-US" sz="1200" u="sng" kern="1200" dirty="0">
                <a:solidFill>
                  <a:schemeClr val="tx1"/>
                </a:solidFill>
                <a:effectLst/>
                <a:latin typeface="+mn-lt"/>
                <a:ea typeface="+mn-ea"/>
                <a:cs typeface="+mn-cs"/>
              </a:rPr>
              <a:t>001.03A5a	BRIDGE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structure including supports erected over a depression or an obstruction, such as water, highway, or railway, and having a track or passageway for carrying traffic or other moving loads, and having an opening measured along the center of the roadway of more than 20 feet between undercopings of abutments or spring lines of arches, or extreme ends of openings for multiple boxes; it may also include multiple pipes, where the clear distance between openings is less than half of the smaller contiguous opening.</a:t>
            </a:r>
          </a:p>
          <a:p>
            <a:endParaRPr lang="en-US" dirty="0"/>
          </a:p>
          <a:p>
            <a:r>
              <a:rPr lang="en-US" dirty="0"/>
              <a:t>For interstate bridges Neb.</a:t>
            </a:r>
            <a:r>
              <a:rPr lang="en-US" baseline="0" dirty="0"/>
              <a:t> Rev. Stat. </a:t>
            </a:r>
            <a:r>
              <a:rPr lang="en-US" dirty="0"/>
              <a:t>§39-892(5) currently has a similar definition.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Notice that the definition of bridge encompasses not only what you normally think of when you hear the work “bridge”, but also other types of structures.  And these structures must have a length of more than 20 ft as measured along the center of the road.   </a:t>
            </a: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3254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3363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7186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351931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436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96062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4236328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2481233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2712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89270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9208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7887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721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4091906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CF1897B0-7FED-4419-B109-0ABBFF826F5B}"/>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43720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424351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0009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6274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295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26691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813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278411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48360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73200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58995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425921770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10.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2992958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4373402"/>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8310623"/>
      </p:ext>
    </p:extLst>
  </p:cSld>
  <p:clrMap bg1="lt1" tx1="dk1" bg2="lt2" tx2="dk2" accent1="accent1" accent2="accent2" accent3="accent3" accent4="accent4" accent5="accent5" accent6="accent6" hlink="hlink" folHlink="folHlink"/>
  <p:sldLayoutIdLst>
    <p:sldLayoutId id="2147483663" r:id="rId1"/>
    <p:sldLayoutId id="2147484287" r:id="rId2"/>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8698751"/>
      </p:ext>
    </p:extLst>
  </p:cSld>
  <p:clrMap bg1="lt1" tx1="dk1" bg2="lt2" tx2="dk2" accent1="accent1" accent2="accent2" accent3="accent3" accent4="accent4" accent5="accent5" accent6="accent6" hlink="hlink" folHlink="folHlink"/>
  <p:sldLayoutIdLst>
    <p:sldLayoutId id="2147484047" r:id="rId1"/>
    <p:sldLayoutId id="2147484282" r:id="rId2"/>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67871523"/>
      </p:ext>
    </p:extLst>
  </p:cSld>
  <p:clrMap bg1="lt1" tx1="dk1" bg2="lt2" tx2="dk2" accent1="accent1" accent2="accent2" accent3="accent3" accent4="accent4" accent5="accent5" accent6="accent6" hlink="hlink" folHlink="folHlink"/>
  <p:sldLayoutIdLst>
    <p:sldLayoutId id="2147484049"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53966644"/>
      </p:ext>
    </p:extLst>
  </p:cSld>
  <p:clrMap bg1="lt1" tx1="dk1" bg2="lt2" tx2="dk2" accent1="accent1" accent2="accent2" accent3="accent3" accent4="accent4" accent5="accent5" accent6="accent6" hlink="hlink" folHlink="folHlink"/>
  <p:sldLayoutIdLst>
    <p:sldLayoutId id="214748405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67049139"/>
      </p:ext>
    </p:extLst>
  </p:cSld>
  <p:clrMap bg1="lt1" tx1="dk1" bg2="lt2" tx2="dk2" accent1="accent1" accent2="accent2" accent3="accent3" accent4="accent4" accent5="accent5" accent6="accent6" hlink="hlink" folHlink="folHlink"/>
  <p:sldLayoutIdLst>
    <p:sldLayoutId id="2147484053"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93647183"/>
      </p:ext>
    </p:extLst>
  </p:cSld>
  <p:clrMap bg1="lt1" tx1="dk1" bg2="lt2" tx2="dk2" accent1="accent1" accent2="accent2" accent3="accent3" accent4="accent4" accent5="accent5" accent6="accent6" hlink="hlink" folHlink="folHlink"/>
  <p:sldLayoutIdLst>
    <p:sldLayoutId id="2147484065" r:id="rId1"/>
    <p:sldLayoutId id="2147484285" r:id="rId2"/>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1521352"/>
      </p:ext>
    </p:extLst>
  </p:cSld>
  <p:clrMap bg1="lt1" tx1="dk1" bg2="lt2" tx2="dk2" accent1="accent1" accent2="accent2" accent3="accent3" accent4="accent4" accent5="accent5" accent6="accent6" hlink="hlink" folHlink="folHlink"/>
  <p:sldLayoutIdLst>
    <p:sldLayoutId id="2147484073" r:id="rId1"/>
    <p:sldLayoutId id="2147484288" r:id="rId2"/>
    <p:sldLayoutId id="2147484289" r:id="rId3"/>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00567003"/>
      </p:ext>
    </p:extLst>
  </p:cSld>
  <p:clrMap bg1="lt1" tx1="dk1" bg2="lt2" tx2="dk2" accent1="accent1" accent2="accent2" accent3="accent3" accent4="accent4" accent5="accent5" accent6="accent6" hlink="hlink" folHlink="folHlink"/>
  <p:sldLayoutIdLst>
    <p:sldLayoutId id="2147484103"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dot.nebraska.gov/media/5593/nac-428-rules-regs-nbcs.pdf" TargetMode="External"/><Relationship Id="rId4" Type="http://schemas.openxmlformats.org/officeDocument/2006/relationships/hyperlink" Target="http://www.transportation.nebraska.gov/gov-aff/gov-aff-design-standards.html"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emf"/><Relationship Id="rId5" Type="http://schemas.openxmlformats.org/officeDocument/2006/relationships/image" Target="../media/image5.png"/><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5.png"/><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emf"/><Relationship Id="rId5" Type="http://schemas.openxmlformats.org/officeDocument/2006/relationships/image" Target="../media/image5.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hyperlink" Target="https://dot.nebraska.gov/travel/map-library/"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hyperlink" Target="https://dot.nebraska.gov/travel/map-library/" TargetMode="Externa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hyperlink" Target="https://dot.nebraska.gov/travel/map-library/func-by-city/" TargetMode="Externa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dot.nebraska.gov/travel/map-library/"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1.png"/><Relationship Id="rId4" Type="http://schemas.openxmlformats.org/officeDocument/2006/relationships/hyperlink" Target="https://dot.nebraska.gov/media/8706/cfunclancasternfc.pdf"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0.png"/><Relationship Id="rId7"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1.png"/><Relationship Id="rId4" Type="http://schemas.openxmlformats.org/officeDocument/2006/relationships/hyperlink" Target="https://dot.nebraska.gov/media/5220/cfunclancastersfc.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emf"/><Relationship Id="rId5" Type="http://schemas.openxmlformats.org/officeDocument/2006/relationships/image" Target="../media/image5.png"/><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hyperlink" Target="https://dot.nebraska.gov/travel/map-library/" TargetMode="External"/><Relationship Id="rId2" Type="http://schemas.openxmlformats.org/officeDocument/2006/relationships/notesSlide" Target="../notesSlides/notesSlide40.xml"/><Relationship Id="rId1" Type="http://schemas.openxmlformats.org/officeDocument/2006/relationships/slideLayout" Target="../slideLayouts/slideLayout21.xml"/><Relationship Id="rId6" Type="http://schemas.openxmlformats.org/officeDocument/2006/relationships/image" Target="../media/image44.jpeg"/><Relationship Id="rId5" Type="http://schemas.openxmlformats.org/officeDocument/2006/relationships/hyperlink" Target="http://www.nebraskalegislature.gov/laws/browse-chapters.php?chapter=39" TargetMode="Externa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50.jpeg"/><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5.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hyperlink" Target="http://www.sos.ne.gov/rules-and-regs/regsearch/Rules/Transportation_Dept_of/Title-428/Chapter-2.pdf"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791114" y="-944"/>
            <a:ext cx="7772400" cy="968812"/>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dirty="0">
                <a:latin typeface="+mj-lt"/>
              </a:rPr>
              <a:t>2016 </a:t>
            </a:r>
            <a:r>
              <a:rPr lang="en-US" dirty="0">
                <a:latin typeface="+mj-lt"/>
              </a:rPr>
              <a:t>Minimum Design </a:t>
            </a:r>
            <a:r>
              <a:rPr dirty="0">
                <a:latin typeface="+mj-lt"/>
              </a:rPr>
              <a:t>Standards</a:t>
            </a:r>
          </a:p>
        </p:txBody>
      </p:sp>
      <p:sp>
        <p:nvSpPr>
          <p:cNvPr id="3" name="Subtitle 2"/>
          <p:cNvSpPr txBox="1">
            <a:spLocks noGrp="1"/>
          </p:cNvSpPr>
          <p:nvPr>
            <p:ph type="subTitle" idx="1"/>
          </p:nvPr>
        </p:nvSpPr>
        <p:spPr>
          <a:xfrm>
            <a:off x="1184392" y="4119291"/>
            <a:ext cx="6870827" cy="1836127"/>
          </a:xfrm>
          <a:prstGeom prst="rect">
            <a:avLst/>
          </a:prstGeom>
          <a:noFill/>
        </p:spPr>
        <p:txBody>
          <a:bodyPr wrap="square" anchor="t"/>
          <a:lstStyle>
            <a:lvl1pPr lvl="0">
              <a:defRPr/>
            </a:lvl1pPr>
          </a:lstStyle>
          <a:p>
            <a:pPr lvl="0" algn="ctr">
              <a:buNone/>
            </a:pPr>
            <a:r>
              <a:rPr dirty="0">
                <a:latin typeface="+mj-lt"/>
              </a:rPr>
              <a:t>County Roads and Municipal Streets</a:t>
            </a:r>
          </a:p>
          <a:p>
            <a:pPr lvl="0" algn="ctr">
              <a:buNone/>
            </a:pPr>
            <a:endParaRPr dirty="0"/>
          </a:p>
          <a:p>
            <a:pPr lvl="0" algn="ctr">
              <a:buNone/>
            </a:pPr>
            <a:r>
              <a:rPr sz="2400" dirty="0">
                <a:latin typeface="+mn-lt"/>
              </a:rPr>
              <a:t>Neb. Rev. Stat. </a:t>
            </a:r>
            <a:r>
              <a:rPr lang="en-US" sz="2400" dirty="0">
                <a:latin typeface="+mn-lt"/>
              </a:rPr>
              <a:t>39</a:t>
            </a:r>
            <a:r>
              <a:rPr sz="2400" dirty="0">
                <a:latin typeface="+mn-lt"/>
              </a:rPr>
              <a:t>-2113</a:t>
            </a:r>
          </a:p>
        </p:txBody>
      </p:sp>
      <p:sp>
        <p:nvSpPr>
          <p:cNvPr id="6" name="TextBox 5"/>
          <p:cNvSpPr txBox="1"/>
          <p:nvPr/>
        </p:nvSpPr>
        <p:spPr>
          <a:xfrm>
            <a:off x="189733" y="6391067"/>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7" name="Picture 6" descr="1 &amp; 6 year plan logoCS1-2.emf"/>
          <p:cNvPicPr>
            <a:picLocks noChangeAspect="1"/>
          </p:cNvPicPr>
          <p:nvPr/>
        </p:nvPicPr>
        <p:blipFill>
          <a:blip r:embed="rId3" cstate="print"/>
          <a:stretch>
            <a:fillRect/>
          </a:stretch>
        </p:blipFill>
        <p:spPr>
          <a:xfrm>
            <a:off x="6553200" y="5364575"/>
            <a:ext cx="2305464" cy="1226088"/>
          </a:xfrm>
          <a:prstGeom prst="rect">
            <a:avLst/>
          </a:prstGeom>
        </p:spPr>
      </p:pic>
      <p:sp>
        <p:nvSpPr>
          <p:cNvPr id="11" name="Slide Number Placeholder 10"/>
          <p:cNvSpPr>
            <a:spLocks noGrp="1"/>
          </p:cNvSpPr>
          <p:nvPr>
            <p:ph type="sldNum" idx="4"/>
          </p:nvPr>
        </p:nvSpPr>
        <p:spPr>
          <a:xfrm>
            <a:off x="3993875" y="6152940"/>
            <a:ext cx="1251856" cy="4762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8B38DBA3-52F9-4AF4-A6A4-FA4D7DB2F99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0" y="4711816"/>
            <a:ext cx="9144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4"/>
              </a:rPr>
              <a:t> </a:t>
            </a: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5"/>
              </a:rPr>
              <a:t>https://dot.nebraska.gov/media/5593/nac-428-rules-regs-nbcs.pdf</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5451230" y="6391067"/>
            <a:ext cx="13035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8/8/2019</a:t>
            </a:r>
          </a:p>
        </p:txBody>
      </p:sp>
      <p:sp>
        <p:nvSpPr>
          <p:cNvPr id="18" name="Subtitle 2"/>
          <p:cNvSpPr txBox="1">
            <a:spLocks/>
          </p:cNvSpPr>
          <p:nvPr/>
        </p:nvSpPr>
        <p:spPr>
          <a:xfrm>
            <a:off x="0" y="789702"/>
            <a:ext cx="9143999" cy="1115853"/>
          </a:xfrm>
          <a:prstGeom prst="rect">
            <a:avLst/>
          </a:prstGeom>
          <a:no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marR="0" lvl="0" indent="-342891"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0" cap="none" spc="0" normalizeH="0" baseline="0" noProof="0" dirty="0">
                <a:ln>
                  <a:noFill/>
                </a:ln>
                <a:solidFill>
                  <a:srgbClr val="0070C0"/>
                </a:solidFill>
                <a:effectLst/>
                <a:uLnTx/>
                <a:uFillTx/>
                <a:latin typeface="Calibri"/>
                <a:ea typeface="+mn-ea"/>
                <a:cs typeface="+mn-cs"/>
              </a:rPr>
              <a:t>Structures- Bridges, Non-Buried Structures, Culverts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rgbClr val="0070C0"/>
                </a:solidFill>
                <a:effectLst/>
                <a:uLnTx/>
                <a:uFillTx/>
                <a:latin typeface="Calibri"/>
                <a:ea typeface="+mn-ea"/>
                <a:cs typeface="+mn-cs"/>
              </a:rPr>
              <a:t>Part 1 of 2</a:t>
            </a:r>
          </a:p>
        </p:txBody>
      </p:sp>
      <p:pic>
        <p:nvPicPr>
          <p:cNvPr id="14" name="Picture 13">
            <a:extLst>
              <a:ext uri="{FF2B5EF4-FFF2-40B4-BE49-F238E27FC236}">
                <a16:creationId xmlns:a16="http://schemas.microsoft.com/office/drawing/2014/main" id="{FDD691EA-F2F2-4929-8E55-D7B79F03BF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672" y="5285939"/>
            <a:ext cx="2738422" cy="1091225"/>
          </a:xfrm>
          <a:prstGeom prst="rect">
            <a:avLst/>
          </a:prstGeom>
        </p:spPr>
      </p:pic>
      <p:sp>
        <p:nvSpPr>
          <p:cNvPr id="19" name="TextBox 18">
            <a:extLst>
              <a:ext uri="{FF2B5EF4-FFF2-40B4-BE49-F238E27FC236}">
                <a16:creationId xmlns:a16="http://schemas.microsoft.com/office/drawing/2014/main" id="{2A93D48F-9D7C-42E0-9B01-CDC57043184B}"/>
              </a:ext>
            </a:extLst>
          </p:cNvPr>
          <p:cNvSpPr txBox="1"/>
          <p:nvPr/>
        </p:nvSpPr>
        <p:spPr>
          <a:xfrm>
            <a:off x="413513" y="1740929"/>
            <a:ext cx="8316972"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Nebraska Administrative Code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Title 428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Rules and Regulations of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Board of Public Roads Classifications and Standards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a:ea typeface="+mn-ea"/>
                <a:cs typeface="+mn-cs"/>
              </a:rPr>
              <a:t>(Administrative Host: Nebraska Department of Transportation)</a:t>
            </a:r>
          </a:p>
        </p:txBody>
      </p:sp>
    </p:spTree>
    <p:extLst>
      <p:ext uri="{BB962C8B-B14F-4D97-AF65-F5344CB8AC3E}">
        <p14:creationId xmlns:p14="http://schemas.microsoft.com/office/powerpoint/2010/main" val="306204737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450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55"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Definitions</a:t>
            </a:r>
          </a:p>
        </p:txBody>
      </p:sp>
      <p:sp>
        <p:nvSpPr>
          <p:cNvPr id="2" name="Title 1"/>
          <p:cNvSpPr txBox="1">
            <a:spLocks noGrp="1"/>
          </p:cNvSpPr>
          <p:nvPr>
            <p:ph type="title"/>
          </p:nvPr>
        </p:nvSpPr>
        <p:spPr>
          <a:xfrm>
            <a:off x="859536" y="13147"/>
            <a:ext cx="8284464" cy="950240"/>
          </a:xfrm>
          <a:prstGeom prst="rect">
            <a:avLst/>
          </a:prstGeom>
          <a:noFill/>
        </p:spPr>
        <p:txBody>
          <a:bodyPr wrap="square" anchor="ctr"/>
          <a:lstStyle>
            <a:lvl1pPr lvl="0">
              <a:defRPr/>
            </a:lvl1pPr>
          </a:lstStyle>
          <a:p>
            <a:pPr lvl="0" algn="ctr"/>
            <a:r>
              <a:rPr lang="en-US" dirty="0">
                <a:latin typeface="+mj-lt"/>
              </a:rPr>
              <a:t>Non-buried Structure (NBS)</a:t>
            </a:r>
            <a:endParaRPr dirty="0">
              <a:latin typeface="+mj-lt"/>
            </a:endParaRPr>
          </a:p>
        </p:txBody>
      </p:sp>
      <p:sp>
        <p:nvSpPr>
          <p:cNvPr id="3" name="Text Placeholder 2"/>
          <p:cNvSpPr txBox="1">
            <a:spLocks noGrp="1"/>
          </p:cNvSpPr>
          <p:nvPr>
            <p:ph type="body" idx="1"/>
          </p:nvPr>
        </p:nvSpPr>
        <p:spPr>
          <a:xfrm>
            <a:off x="1081786" y="1063825"/>
            <a:ext cx="8079518" cy="687219"/>
          </a:xfrm>
          <a:prstGeom prst="rect">
            <a:avLst/>
          </a:prstGeom>
          <a:noFill/>
        </p:spPr>
        <p:txBody>
          <a:bodyPr wrap="square" anchor="t"/>
          <a:lstStyle>
            <a:lvl1pPr lvl="0">
              <a:defRPr/>
            </a:lvl1pPr>
          </a:lstStyle>
          <a:p>
            <a:pPr marL="0" lvl="0" indent="0">
              <a:buNone/>
            </a:pPr>
            <a:r>
              <a:rPr lang="en-US" dirty="0">
                <a:solidFill>
                  <a:schemeClr val="tx1"/>
                </a:solidFill>
                <a:latin typeface="+mn-lt"/>
              </a:rPr>
              <a:t>2016 Standards address 4 ft - 20 ft* structures</a:t>
            </a:r>
          </a:p>
        </p:txBody>
      </p:sp>
      <p:pic>
        <p:nvPicPr>
          <p:cNvPr id="8" name="Picture 7"/>
          <p:cNvPicPr>
            <a:picLocks noChangeAspect="1"/>
          </p:cNvPicPr>
          <p:nvPr/>
        </p:nvPicPr>
        <p:blipFill>
          <a:blip r:embed="rId4"/>
          <a:stretch>
            <a:fillRect/>
          </a:stretch>
        </p:blipFill>
        <p:spPr>
          <a:xfrm>
            <a:off x="859536" y="5736139"/>
            <a:ext cx="2486707" cy="1121861"/>
          </a:xfrm>
          <a:prstGeom prst="rect">
            <a:avLst/>
          </a:prstGeom>
        </p:spPr>
      </p:pic>
      <p:sp>
        <p:nvSpPr>
          <p:cNvPr id="9" name="TextBox 8"/>
          <p:cNvSpPr txBox="1"/>
          <p:nvPr/>
        </p:nvSpPr>
        <p:spPr>
          <a:xfrm>
            <a:off x="1600729" y="6353967"/>
            <a:ext cx="1136077" cy="369332"/>
          </a:xfrm>
          <a:prstGeom prst="rect">
            <a:avLst/>
          </a:prstGeom>
          <a:noFill/>
        </p:spPr>
        <p:txBody>
          <a:bodyPr wrap="square" rtlCol="0">
            <a:spAutoFit/>
          </a:bodyPr>
          <a:lstStyle/>
          <a:p>
            <a:r>
              <a:rPr lang="en-US" dirty="0">
                <a:solidFill>
                  <a:prstClr val="black"/>
                </a:solidFill>
                <a:latin typeface="Calibri"/>
              </a:rPr>
              <a:t>Slide </a:t>
            </a:r>
            <a:fld id="{D2149035-7CE6-467C-A3C1-5CD85CE3A6BF}" type="slidenum">
              <a:rPr lang="en-US">
                <a:solidFill>
                  <a:prstClr val="black"/>
                </a:solidFill>
                <a:latin typeface="Calibri"/>
              </a:rPr>
              <a:pPr/>
              <a:t>10</a:t>
            </a:fld>
            <a:endParaRPr lang="en-US" dirty="0">
              <a:solidFill>
                <a:prstClr val="black"/>
              </a:solidFill>
              <a:latin typeface="Calibri"/>
            </a:endParaRPr>
          </a:p>
        </p:txBody>
      </p:sp>
      <p:sp>
        <p:nvSpPr>
          <p:cNvPr id="12" name="TextBox 11"/>
          <p:cNvSpPr txBox="1"/>
          <p:nvPr/>
        </p:nvSpPr>
        <p:spPr>
          <a:xfrm>
            <a:off x="6856494" y="2995028"/>
            <a:ext cx="2265441" cy="1200329"/>
          </a:xfrm>
          <a:prstGeom prst="rect">
            <a:avLst/>
          </a:prstGeom>
          <a:noFill/>
        </p:spPr>
        <p:txBody>
          <a:bodyPr wrap="square" rtlCol="0">
            <a:spAutoFit/>
          </a:bodyPr>
          <a:lstStyle/>
          <a:p>
            <a:r>
              <a:rPr lang="en-US" sz="2400" dirty="0">
                <a:solidFill>
                  <a:srgbClr val="FF0000"/>
                </a:solidFill>
              </a:rPr>
              <a:t>What about structures less than 20 ft long?  </a:t>
            </a:r>
          </a:p>
        </p:txBody>
      </p:sp>
      <p:pic>
        <p:nvPicPr>
          <p:cNvPr id="5" name="Picture 4"/>
          <p:cNvPicPr>
            <a:picLocks noChangeAspect="1"/>
          </p:cNvPicPr>
          <p:nvPr/>
        </p:nvPicPr>
        <p:blipFill>
          <a:blip r:embed="rId5"/>
          <a:stretch>
            <a:fillRect/>
          </a:stretch>
        </p:blipFill>
        <p:spPr>
          <a:xfrm>
            <a:off x="1083170" y="2114869"/>
            <a:ext cx="5638800" cy="3276600"/>
          </a:xfrm>
          <a:prstGeom prst="rect">
            <a:avLst/>
          </a:prstGeom>
        </p:spPr>
      </p:pic>
      <p:sp>
        <p:nvSpPr>
          <p:cNvPr id="13" name="TextBox 12"/>
          <p:cNvSpPr txBox="1"/>
          <p:nvPr/>
        </p:nvSpPr>
        <p:spPr>
          <a:xfrm>
            <a:off x="4178783" y="5580667"/>
            <a:ext cx="3103759" cy="646331"/>
          </a:xfrm>
          <a:prstGeom prst="rect">
            <a:avLst/>
          </a:prstGeom>
          <a:noFill/>
        </p:spPr>
        <p:txBody>
          <a:bodyPr wrap="square" rtlCol="0">
            <a:spAutoFit/>
          </a:bodyPr>
          <a:lstStyle/>
          <a:p>
            <a:r>
              <a:rPr lang="en-US" sz="3600" dirty="0">
                <a:solidFill>
                  <a:srgbClr val="FF0000"/>
                </a:solidFill>
              </a:rPr>
              <a:t>* </a:t>
            </a:r>
            <a:r>
              <a:rPr lang="en-US" sz="2400" dirty="0">
                <a:solidFill>
                  <a:srgbClr val="FF0000"/>
                </a:solidFill>
              </a:rPr>
              <a:t>Along center of road</a:t>
            </a:r>
          </a:p>
        </p:txBody>
      </p:sp>
      <p:sp>
        <p:nvSpPr>
          <p:cNvPr id="14" name="TextBox 13"/>
          <p:cNvSpPr txBox="1"/>
          <p:nvPr/>
        </p:nvSpPr>
        <p:spPr>
          <a:xfrm>
            <a:off x="9425686" y="118935"/>
            <a:ext cx="777846" cy="369332"/>
          </a:xfrm>
          <a:prstGeom prst="rect">
            <a:avLst/>
          </a:prstGeom>
          <a:noFill/>
        </p:spPr>
        <p:txBody>
          <a:bodyPr wrap="square" rtlCol="0">
            <a:spAutoFit/>
          </a:bodyPr>
          <a:lstStyle/>
          <a:p>
            <a:r>
              <a:rPr lang="en-US" dirty="0"/>
              <a:t>1 of 3</a:t>
            </a:r>
          </a:p>
        </p:txBody>
      </p:sp>
      <p:sp>
        <p:nvSpPr>
          <p:cNvPr id="15" name="TextBox 14"/>
          <p:cNvSpPr txBox="1"/>
          <p:nvPr/>
        </p:nvSpPr>
        <p:spPr>
          <a:xfrm>
            <a:off x="5421085" y="6457890"/>
            <a:ext cx="3722915" cy="400110"/>
          </a:xfrm>
          <a:prstGeom prst="rect">
            <a:avLst/>
          </a:prstGeom>
          <a:noFill/>
        </p:spPr>
        <p:txBody>
          <a:bodyPr wrap="square" rtlCol="0">
            <a:spAutoFit/>
          </a:bodyPr>
          <a:lstStyle/>
          <a:p>
            <a:r>
              <a:rPr lang="en-US" sz="2000" dirty="0">
                <a:solidFill>
                  <a:prstClr val="black"/>
                </a:solidFill>
                <a:latin typeface="Calibri"/>
              </a:rPr>
              <a:t>428 NAC 2-001.03A5c, Page 44</a:t>
            </a:r>
          </a:p>
        </p:txBody>
      </p:sp>
      <p:sp>
        <p:nvSpPr>
          <p:cNvPr id="17" name="TextBox 16"/>
          <p:cNvSpPr txBox="1"/>
          <p:nvPr/>
        </p:nvSpPr>
        <p:spPr>
          <a:xfrm>
            <a:off x="1530075" y="5551473"/>
            <a:ext cx="1226127" cy="369332"/>
          </a:xfrm>
          <a:prstGeom prst="rect">
            <a:avLst/>
          </a:prstGeom>
          <a:noFill/>
        </p:spPr>
        <p:txBody>
          <a:bodyPr wrap="square" rtlCol="0">
            <a:spAutoFit/>
          </a:bodyPr>
          <a:lstStyle/>
          <a:p>
            <a:r>
              <a:rPr lang="en-US" dirty="0"/>
              <a:t>Part 1 of 2</a:t>
            </a:r>
          </a:p>
        </p:txBody>
      </p:sp>
    </p:spTree>
    <p:custDataLst>
      <p:tags r:id="rId1"/>
    </p:custDataLst>
    <p:extLst>
      <p:ext uri="{BB962C8B-B14F-4D97-AF65-F5344CB8AC3E}">
        <p14:creationId xmlns:p14="http://schemas.microsoft.com/office/powerpoint/2010/main" val="360900827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900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1200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 grpId="0"/>
    </p:bldLst>
  </p:timing>
  <p:extLst>
    <p:ext uri="{E180D4A7-C9FB-4DFB-919C-405C955672EB}">
      <p14:showEvtLst xmlns:p14="http://schemas.microsoft.com/office/powerpoint/2010/main">
        <p14:playEvt time="1689" objId="4"/>
        <p14:stopEvt time="23325" objId="4"/>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55"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Definitions</a:t>
            </a:r>
          </a:p>
        </p:txBody>
      </p:sp>
      <p:pic>
        <p:nvPicPr>
          <p:cNvPr id="4" name="Picture 3"/>
          <p:cNvPicPr>
            <a:picLocks noChangeAspect="1"/>
          </p:cNvPicPr>
          <p:nvPr/>
        </p:nvPicPr>
        <p:blipFill>
          <a:blip r:embed="rId4"/>
          <a:stretch>
            <a:fillRect/>
          </a:stretch>
        </p:blipFill>
        <p:spPr>
          <a:xfrm>
            <a:off x="5262846" y="4007796"/>
            <a:ext cx="3839832" cy="2122398"/>
          </a:xfrm>
          <a:prstGeom prst="rect">
            <a:avLst/>
          </a:prstGeom>
        </p:spPr>
      </p:pic>
      <p:sp>
        <p:nvSpPr>
          <p:cNvPr id="2" name="Title 1"/>
          <p:cNvSpPr txBox="1">
            <a:spLocks noGrp="1"/>
          </p:cNvSpPr>
          <p:nvPr>
            <p:ph type="title"/>
          </p:nvPr>
        </p:nvSpPr>
        <p:spPr>
          <a:xfrm>
            <a:off x="859536" y="13147"/>
            <a:ext cx="8284464" cy="950240"/>
          </a:xfrm>
          <a:prstGeom prst="rect">
            <a:avLst/>
          </a:prstGeom>
          <a:noFill/>
        </p:spPr>
        <p:txBody>
          <a:bodyPr wrap="square" anchor="ctr"/>
          <a:lstStyle>
            <a:lvl1pPr lvl="0">
              <a:defRPr/>
            </a:lvl1pPr>
          </a:lstStyle>
          <a:p>
            <a:pPr lvl="0" algn="ctr"/>
            <a:r>
              <a:rPr lang="en-US" dirty="0">
                <a:latin typeface="+mj-lt"/>
              </a:rPr>
              <a:t>Non-buried Structure</a:t>
            </a:r>
            <a:endParaRPr dirty="0">
              <a:latin typeface="+mj-lt"/>
            </a:endParaRPr>
          </a:p>
        </p:txBody>
      </p:sp>
      <p:sp>
        <p:nvSpPr>
          <p:cNvPr id="3" name="Text Placeholder 2"/>
          <p:cNvSpPr txBox="1">
            <a:spLocks noGrp="1"/>
          </p:cNvSpPr>
          <p:nvPr>
            <p:ph type="body" idx="1"/>
          </p:nvPr>
        </p:nvSpPr>
        <p:spPr>
          <a:xfrm>
            <a:off x="859536" y="774748"/>
            <a:ext cx="8284464" cy="4798933"/>
          </a:xfrm>
          <a:prstGeom prst="rect">
            <a:avLst/>
          </a:prstGeom>
          <a:noFill/>
        </p:spPr>
        <p:txBody>
          <a:bodyPr wrap="square" anchor="t"/>
          <a:lstStyle>
            <a:lvl1pPr lvl="0">
              <a:defRPr/>
            </a:lvl1pPr>
          </a:lstStyle>
          <a:p>
            <a:pPr lvl="0"/>
            <a:r>
              <a:rPr lang="en-US" dirty="0">
                <a:solidFill>
                  <a:schemeClr val="tx1"/>
                </a:solidFill>
                <a:latin typeface="+mn-lt"/>
              </a:rPr>
              <a:t>Definition similar to Bridge, EXCEPT</a:t>
            </a:r>
          </a:p>
          <a:p>
            <a:pPr marL="914391" lvl="1" indent="-514350">
              <a:buFont typeface="+mj-lt"/>
              <a:buAutoNum type="arabicPeriod"/>
            </a:pPr>
            <a:r>
              <a:rPr lang="en-US" dirty="0">
                <a:solidFill>
                  <a:schemeClr val="tx1"/>
                </a:solidFill>
                <a:latin typeface="+mn-lt"/>
              </a:rPr>
              <a:t>Shorter lengths: 20 ft down to 4 ft</a:t>
            </a:r>
          </a:p>
          <a:p>
            <a:pPr marL="1371577" lvl="2" indent="-514350">
              <a:buFont typeface="Wingdings" panose="05000000000000000000" pitchFamily="2" charset="2"/>
              <a:buChar char="Ø"/>
            </a:pPr>
            <a:r>
              <a:rPr lang="en-US" dirty="0">
                <a:solidFill>
                  <a:schemeClr val="tx1"/>
                </a:solidFill>
                <a:latin typeface="+mn-lt"/>
              </a:rPr>
              <a:t>along the center of the road</a:t>
            </a:r>
          </a:p>
          <a:p>
            <a:pPr marL="914391" lvl="1" indent="-514350">
              <a:buFont typeface="+mj-lt"/>
              <a:buAutoNum type="arabicPeriod"/>
            </a:pPr>
            <a:r>
              <a:rPr lang="en-US" dirty="0">
                <a:solidFill>
                  <a:schemeClr val="tx1"/>
                </a:solidFill>
                <a:latin typeface="+mn-lt"/>
              </a:rPr>
              <a:t>2 ft or less of fill or pavement material on top.  </a:t>
            </a:r>
          </a:p>
          <a:p>
            <a:pPr lvl="0" algn="l">
              <a:buChar char="•"/>
            </a:pPr>
            <a:r>
              <a:rPr lang="en-US" dirty="0">
                <a:solidFill>
                  <a:schemeClr val="tx1"/>
                </a:solidFill>
                <a:latin typeface="+mn-lt"/>
              </a:rPr>
              <a:t>Includes </a:t>
            </a:r>
          </a:p>
          <a:p>
            <a:pPr lvl="1" algn="l">
              <a:buChar char="•"/>
            </a:pPr>
            <a:r>
              <a:rPr lang="en-US" dirty="0">
                <a:solidFill>
                  <a:schemeClr val="tx1"/>
                </a:solidFill>
                <a:latin typeface="+mn-lt"/>
              </a:rPr>
              <a:t>Concrete, steel and timber structures</a:t>
            </a:r>
          </a:p>
          <a:p>
            <a:pPr lvl="1" algn="l">
              <a:buChar char="•"/>
            </a:pPr>
            <a:r>
              <a:rPr lang="en-US" dirty="0">
                <a:solidFill>
                  <a:schemeClr val="tx1"/>
                </a:solidFill>
                <a:latin typeface="+mn-lt"/>
              </a:rPr>
              <a:t>Concrete slab structures</a:t>
            </a:r>
          </a:p>
          <a:p>
            <a:pPr lvl="1" algn="l">
              <a:buChar char="•"/>
            </a:pPr>
            <a:r>
              <a:rPr lang="en-US" dirty="0">
                <a:solidFill>
                  <a:schemeClr val="tx1"/>
                </a:solidFill>
                <a:latin typeface="+mn-lt"/>
              </a:rPr>
              <a:t>Culverts</a:t>
            </a:r>
          </a:p>
          <a:p>
            <a:pPr lvl="1" algn="l">
              <a:buChar char="•"/>
            </a:pPr>
            <a:r>
              <a:rPr lang="en-US" dirty="0">
                <a:solidFill>
                  <a:schemeClr val="tx1"/>
                </a:solidFill>
                <a:latin typeface="+mn-lt"/>
              </a:rPr>
              <a:t>Pipes</a:t>
            </a:r>
          </a:p>
          <a:p>
            <a:pPr lvl="1" algn="l">
              <a:buChar char="•"/>
            </a:pPr>
            <a:r>
              <a:rPr lang="en-US" dirty="0">
                <a:solidFill>
                  <a:schemeClr val="tx1"/>
                </a:solidFill>
                <a:latin typeface="+mn-lt"/>
              </a:rPr>
              <a:t>etc.</a:t>
            </a:r>
          </a:p>
        </p:txBody>
      </p:sp>
      <p:pic>
        <p:nvPicPr>
          <p:cNvPr id="8" name="Picture 7"/>
          <p:cNvPicPr>
            <a:picLocks noChangeAspect="1"/>
          </p:cNvPicPr>
          <p:nvPr/>
        </p:nvPicPr>
        <p:blipFill>
          <a:blip r:embed="rId5"/>
          <a:stretch>
            <a:fillRect/>
          </a:stretch>
        </p:blipFill>
        <p:spPr>
          <a:xfrm>
            <a:off x="859536" y="5722234"/>
            <a:ext cx="2486707" cy="1121861"/>
          </a:xfrm>
          <a:prstGeom prst="rect">
            <a:avLst/>
          </a:prstGeom>
        </p:spPr>
      </p:pic>
      <p:sp>
        <p:nvSpPr>
          <p:cNvPr id="9" name="TextBox 8"/>
          <p:cNvSpPr txBox="1"/>
          <p:nvPr/>
        </p:nvSpPr>
        <p:spPr>
          <a:xfrm>
            <a:off x="1600729" y="6340062"/>
            <a:ext cx="1136077" cy="369332"/>
          </a:xfrm>
          <a:prstGeom prst="rect">
            <a:avLst/>
          </a:prstGeom>
          <a:noFill/>
        </p:spPr>
        <p:txBody>
          <a:bodyPr wrap="square" rtlCol="0">
            <a:spAutoFit/>
          </a:bodyPr>
          <a:lstStyle/>
          <a:p>
            <a:r>
              <a:rPr lang="en-US" dirty="0">
                <a:solidFill>
                  <a:prstClr val="black"/>
                </a:solidFill>
                <a:latin typeface="Calibri"/>
              </a:rPr>
              <a:t>Slide </a:t>
            </a:r>
            <a:fld id="{D2149035-7CE6-467C-A3C1-5CD85CE3A6BF}" type="slidenum">
              <a:rPr lang="en-US">
                <a:solidFill>
                  <a:prstClr val="black"/>
                </a:solidFill>
                <a:latin typeface="Calibri"/>
              </a:rPr>
              <a:pPr/>
              <a:t>11</a:t>
            </a:fld>
            <a:endParaRPr lang="en-US" dirty="0">
              <a:solidFill>
                <a:prstClr val="black"/>
              </a:solidFill>
              <a:latin typeface="Calibri"/>
            </a:endParaRPr>
          </a:p>
        </p:txBody>
      </p:sp>
      <p:sp>
        <p:nvSpPr>
          <p:cNvPr id="11" name="TextBox 10"/>
          <p:cNvSpPr txBox="1"/>
          <p:nvPr/>
        </p:nvSpPr>
        <p:spPr>
          <a:xfrm>
            <a:off x="9467372" y="165148"/>
            <a:ext cx="777846" cy="369332"/>
          </a:xfrm>
          <a:prstGeom prst="rect">
            <a:avLst/>
          </a:prstGeom>
          <a:noFill/>
        </p:spPr>
        <p:txBody>
          <a:bodyPr wrap="square" rtlCol="0">
            <a:spAutoFit/>
          </a:bodyPr>
          <a:lstStyle/>
          <a:p>
            <a:r>
              <a:rPr lang="en-US" dirty="0"/>
              <a:t>2 of 3</a:t>
            </a:r>
          </a:p>
        </p:txBody>
      </p:sp>
      <p:sp>
        <p:nvSpPr>
          <p:cNvPr id="12" name="TextBox 11"/>
          <p:cNvSpPr txBox="1"/>
          <p:nvPr/>
        </p:nvSpPr>
        <p:spPr>
          <a:xfrm>
            <a:off x="5421085" y="6457890"/>
            <a:ext cx="3722915" cy="400110"/>
          </a:xfrm>
          <a:prstGeom prst="rect">
            <a:avLst/>
          </a:prstGeom>
          <a:noFill/>
        </p:spPr>
        <p:txBody>
          <a:bodyPr wrap="square" rtlCol="0">
            <a:spAutoFit/>
          </a:bodyPr>
          <a:lstStyle/>
          <a:p>
            <a:r>
              <a:rPr lang="en-US" sz="2000" dirty="0">
                <a:solidFill>
                  <a:prstClr val="black"/>
                </a:solidFill>
                <a:latin typeface="Calibri"/>
              </a:rPr>
              <a:t>428 NAC 2-001.03A5c, Page 44</a:t>
            </a:r>
          </a:p>
        </p:txBody>
      </p:sp>
      <p:cxnSp>
        <p:nvCxnSpPr>
          <p:cNvPr id="18" name="Straight Arrow Connector 17"/>
          <p:cNvCxnSpPr/>
          <p:nvPr/>
        </p:nvCxnSpPr>
        <p:spPr>
          <a:xfrm>
            <a:off x="6627838" y="4648076"/>
            <a:ext cx="1733549" cy="11011"/>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992408" y="4343730"/>
            <a:ext cx="1202083" cy="369332"/>
          </a:xfrm>
          <a:prstGeom prst="rect">
            <a:avLst/>
          </a:prstGeom>
          <a:noFill/>
        </p:spPr>
        <p:txBody>
          <a:bodyPr wrap="square" rtlCol="0">
            <a:spAutoFit/>
          </a:bodyPr>
          <a:lstStyle/>
          <a:p>
            <a:r>
              <a:rPr lang="en-US" b="1" dirty="0"/>
              <a:t>4 ft - 20 ft</a:t>
            </a:r>
          </a:p>
        </p:txBody>
      </p:sp>
      <p:sp>
        <p:nvSpPr>
          <p:cNvPr id="20" name="TextBox 19"/>
          <p:cNvSpPr txBox="1"/>
          <p:nvPr/>
        </p:nvSpPr>
        <p:spPr>
          <a:xfrm>
            <a:off x="1530075" y="5551473"/>
            <a:ext cx="1226127" cy="369332"/>
          </a:xfrm>
          <a:prstGeom prst="rect">
            <a:avLst/>
          </a:prstGeom>
          <a:noFill/>
        </p:spPr>
        <p:txBody>
          <a:bodyPr wrap="square" rtlCol="0">
            <a:spAutoFit/>
          </a:bodyPr>
          <a:lstStyle/>
          <a:p>
            <a:r>
              <a:rPr lang="en-US" dirty="0"/>
              <a:t>Part 1 of 2</a:t>
            </a:r>
          </a:p>
        </p:txBody>
      </p:sp>
    </p:spTree>
    <p:custDataLst>
      <p:tags r:id="rId1"/>
    </p:custDataLst>
    <p:extLst>
      <p:ext uri="{BB962C8B-B14F-4D97-AF65-F5344CB8AC3E}">
        <p14:creationId xmlns:p14="http://schemas.microsoft.com/office/powerpoint/2010/main" val="130870964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50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82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172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177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1800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1830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212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3820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3870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392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3970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4020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4070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P spid="19" grpId="0"/>
    </p:bldLst>
  </p:timing>
  <p:extLst>
    <p:ext uri="{E180D4A7-C9FB-4DFB-919C-405C955672EB}">
      <p14:showEvtLst xmlns:p14="http://schemas.microsoft.com/office/powerpoint/2010/main">
        <p14:playEvt time="1031" objId="6"/>
        <p14:stopEvt time="24618" objId="6"/>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NON-BURIED STRUCTURE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475" y="1736828"/>
            <a:ext cx="6039576" cy="4026384"/>
          </a:xfrm>
          <a:prstGeom prst="rect">
            <a:avLst/>
          </a:prstGeom>
        </p:spPr>
      </p:pic>
      <p:sp>
        <p:nvSpPr>
          <p:cNvPr id="6" name="Title 1"/>
          <p:cNvSpPr txBox="1">
            <a:spLocks/>
          </p:cNvSpPr>
          <p:nvPr/>
        </p:nvSpPr>
        <p:spPr>
          <a:xfrm>
            <a:off x="854310" y="-5883"/>
            <a:ext cx="8284464" cy="950240"/>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kern="0">
                <a:latin typeface="+mj-lt"/>
              </a:rPr>
              <a:t>Non-buried Structure</a:t>
            </a:r>
            <a:endParaRPr lang="en-US" kern="0" dirty="0">
              <a:latin typeface="+mj-lt"/>
            </a:endParaRPr>
          </a:p>
        </p:txBody>
      </p:sp>
      <p:sp>
        <p:nvSpPr>
          <p:cNvPr id="7" name="Text Placeholder 2"/>
          <p:cNvSpPr txBox="1">
            <a:spLocks/>
          </p:cNvSpPr>
          <p:nvPr/>
        </p:nvSpPr>
        <p:spPr>
          <a:xfrm>
            <a:off x="854310" y="757265"/>
            <a:ext cx="8255218" cy="1205824"/>
          </a:xfrm>
          <a:prstGeom prst="rect">
            <a:avLst/>
          </a:prstGeom>
          <a:solidFill>
            <a:srgbClr val="FFFFFF"/>
          </a:solid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indent="0" algn="ctr">
              <a:buFontTx/>
              <a:buNone/>
            </a:pPr>
            <a:r>
              <a:rPr lang="en-US" kern="0" dirty="0">
                <a:solidFill>
                  <a:schemeClr val="tx1"/>
                </a:solidFill>
                <a:latin typeface="+mn-lt"/>
              </a:rPr>
              <a:t>2 feet or less fill or pavement on top</a:t>
            </a:r>
          </a:p>
          <a:p>
            <a:pPr marL="0" indent="0" algn="ctr">
              <a:buFontTx/>
              <a:buNone/>
            </a:pPr>
            <a:r>
              <a:rPr lang="en-US" kern="0" dirty="0">
                <a:solidFill>
                  <a:schemeClr val="tx1"/>
                </a:solidFill>
                <a:latin typeface="+mn-lt"/>
              </a:rPr>
              <a:t>4 ft to 20 ft in length</a:t>
            </a:r>
          </a:p>
        </p:txBody>
      </p:sp>
      <p:sp>
        <p:nvSpPr>
          <p:cNvPr id="8" name="TextBox 7"/>
          <p:cNvSpPr txBox="1"/>
          <p:nvPr/>
        </p:nvSpPr>
        <p:spPr>
          <a:xfrm>
            <a:off x="5421085" y="6457890"/>
            <a:ext cx="3722915" cy="400110"/>
          </a:xfrm>
          <a:prstGeom prst="rect">
            <a:avLst/>
          </a:prstGeom>
          <a:noFill/>
        </p:spPr>
        <p:txBody>
          <a:bodyPr wrap="square" rtlCol="0">
            <a:spAutoFit/>
          </a:bodyPr>
          <a:lstStyle/>
          <a:p>
            <a:r>
              <a:rPr lang="en-US" sz="2000" dirty="0">
                <a:solidFill>
                  <a:prstClr val="black"/>
                </a:solidFill>
                <a:latin typeface="Calibri"/>
              </a:rPr>
              <a:t>428 NAC 2-001.03A5c, Page 44</a:t>
            </a:r>
          </a:p>
        </p:txBody>
      </p:sp>
      <p:pic>
        <p:nvPicPr>
          <p:cNvPr id="9" name="Picture 8"/>
          <p:cNvPicPr>
            <a:picLocks noChangeAspect="1"/>
          </p:cNvPicPr>
          <p:nvPr/>
        </p:nvPicPr>
        <p:blipFill>
          <a:blip r:embed="rId4"/>
          <a:stretch>
            <a:fillRect/>
          </a:stretch>
        </p:blipFill>
        <p:spPr>
          <a:xfrm>
            <a:off x="854310" y="5736139"/>
            <a:ext cx="2486707" cy="1121861"/>
          </a:xfrm>
          <a:prstGeom prst="rect">
            <a:avLst/>
          </a:prstGeom>
        </p:spPr>
      </p:pic>
      <p:sp>
        <p:nvSpPr>
          <p:cNvPr id="10" name="TextBox 9"/>
          <p:cNvSpPr txBox="1"/>
          <p:nvPr/>
        </p:nvSpPr>
        <p:spPr>
          <a:xfrm>
            <a:off x="1595503" y="6353967"/>
            <a:ext cx="1136077" cy="369332"/>
          </a:xfrm>
          <a:prstGeom prst="rect">
            <a:avLst/>
          </a:prstGeom>
          <a:noFill/>
        </p:spPr>
        <p:txBody>
          <a:bodyPr wrap="square" rtlCol="0">
            <a:spAutoFit/>
          </a:bodyPr>
          <a:lstStyle/>
          <a:p>
            <a:r>
              <a:rPr lang="en-US" dirty="0">
                <a:solidFill>
                  <a:prstClr val="black"/>
                </a:solidFill>
                <a:latin typeface="Calibri"/>
              </a:rPr>
              <a:t>Slide </a:t>
            </a:r>
            <a:fld id="{D2149035-7CE6-467C-A3C1-5CD85CE3A6BF}" type="slidenum">
              <a:rPr lang="en-US">
                <a:solidFill>
                  <a:prstClr val="black"/>
                </a:solidFill>
                <a:latin typeface="Calibri"/>
              </a:rPr>
              <a:pPr/>
              <a:t>12</a:t>
            </a:fld>
            <a:endParaRPr lang="en-US" dirty="0">
              <a:solidFill>
                <a:prstClr val="black"/>
              </a:solidFill>
              <a:latin typeface="Calibri"/>
            </a:endParaRPr>
          </a:p>
        </p:txBody>
      </p:sp>
      <p:cxnSp>
        <p:nvCxnSpPr>
          <p:cNvPr id="11" name="Straight Arrow Connector 10"/>
          <p:cNvCxnSpPr/>
          <p:nvPr/>
        </p:nvCxnSpPr>
        <p:spPr>
          <a:xfrm>
            <a:off x="4100513" y="4486275"/>
            <a:ext cx="1733549" cy="11011"/>
          </a:xfrm>
          <a:prstGeom prst="straightConnector1">
            <a:avLst/>
          </a:prstGeom>
          <a:ln w="38100">
            <a:solidFill>
              <a:schemeClr val="bg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396318" y="4116943"/>
            <a:ext cx="1229695" cy="369332"/>
          </a:xfrm>
          <a:prstGeom prst="rect">
            <a:avLst/>
          </a:prstGeom>
          <a:noFill/>
        </p:spPr>
        <p:txBody>
          <a:bodyPr wrap="square" rtlCol="0">
            <a:spAutoFit/>
          </a:bodyPr>
          <a:lstStyle/>
          <a:p>
            <a:r>
              <a:rPr lang="en-US" b="1" dirty="0">
                <a:solidFill>
                  <a:schemeClr val="bg1"/>
                </a:solidFill>
              </a:rPr>
              <a:t>4 ft - 20 ft</a:t>
            </a:r>
          </a:p>
        </p:txBody>
      </p:sp>
      <p:cxnSp>
        <p:nvCxnSpPr>
          <p:cNvPr id="13" name="Straight Arrow Connector 12"/>
          <p:cNvCxnSpPr/>
          <p:nvPr/>
        </p:nvCxnSpPr>
        <p:spPr>
          <a:xfrm>
            <a:off x="4933950" y="3251200"/>
            <a:ext cx="3062" cy="522140"/>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96542" y="3305170"/>
            <a:ext cx="713422" cy="369332"/>
          </a:xfrm>
          <a:prstGeom prst="rect">
            <a:avLst/>
          </a:prstGeom>
          <a:noFill/>
        </p:spPr>
        <p:txBody>
          <a:bodyPr wrap="square" rtlCol="0">
            <a:spAutoFit/>
          </a:bodyPr>
          <a:lstStyle/>
          <a:p>
            <a:r>
              <a:rPr lang="en-US" b="1" dirty="0"/>
              <a:t>≤ 2 ft</a:t>
            </a:r>
          </a:p>
        </p:txBody>
      </p:sp>
      <p:sp>
        <p:nvSpPr>
          <p:cNvPr id="26" name="TextBox 25"/>
          <p:cNvSpPr txBox="1"/>
          <p:nvPr/>
        </p:nvSpPr>
        <p:spPr>
          <a:xfrm>
            <a:off x="9608458" y="288894"/>
            <a:ext cx="777846" cy="369332"/>
          </a:xfrm>
          <a:prstGeom prst="rect">
            <a:avLst/>
          </a:prstGeom>
          <a:noFill/>
        </p:spPr>
        <p:txBody>
          <a:bodyPr wrap="square" rtlCol="0">
            <a:spAutoFit/>
          </a:bodyPr>
          <a:lstStyle/>
          <a:p>
            <a:r>
              <a:rPr lang="en-US" dirty="0"/>
              <a:t>3 of 3</a:t>
            </a:r>
          </a:p>
        </p:txBody>
      </p:sp>
      <p:sp>
        <p:nvSpPr>
          <p:cNvPr id="15" name="TextBox 14"/>
          <p:cNvSpPr txBox="1"/>
          <p:nvPr/>
        </p:nvSpPr>
        <p:spPr>
          <a:xfrm>
            <a:off x="1532071" y="5496593"/>
            <a:ext cx="1226127" cy="369332"/>
          </a:xfrm>
          <a:prstGeom prst="rect">
            <a:avLst/>
          </a:prstGeom>
          <a:solidFill>
            <a:schemeClr val="bg1"/>
          </a:solidFill>
        </p:spPr>
        <p:txBody>
          <a:bodyPr wrap="square" rtlCol="0">
            <a:spAutoFit/>
          </a:bodyPr>
          <a:lstStyle/>
          <a:p>
            <a:r>
              <a:rPr lang="en-US" dirty="0"/>
              <a:t>Part 1 of 2</a:t>
            </a:r>
          </a:p>
        </p:txBody>
      </p:sp>
    </p:spTree>
    <p:extLst>
      <p:ext uri="{BB962C8B-B14F-4D97-AF65-F5344CB8AC3E}">
        <p14:creationId xmlns:p14="http://schemas.microsoft.com/office/powerpoint/2010/main" val="240218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350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40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450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BRIDGE TYPE OF STRUCTURE</a:t>
            </a:r>
          </a:p>
        </p:txBody>
      </p:sp>
      <p:pic>
        <p:nvPicPr>
          <p:cNvPr id="8" name="Picture 7"/>
          <p:cNvPicPr>
            <a:picLocks noChangeAspect="1"/>
          </p:cNvPicPr>
          <p:nvPr/>
        </p:nvPicPr>
        <p:blipFill>
          <a:blip r:embed="rId4"/>
          <a:stretch>
            <a:fillRect/>
          </a:stretch>
        </p:blipFill>
        <p:spPr>
          <a:xfrm>
            <a:off x="859536" y="5736139"/>
            <a:ext cx="2486707" cy="1121861"/>
          </a:xfrm>
          <a:prstGeom prst="rect">
            <a:avLst/>
          </a:prstGeom>
        </p:spPr>
      </p:pic>
      <p:sp>
        <p:nvSpPr>
          <p:cNvPr id="10" name="TextBox 9"/>
          <p:cNvSpPr txBox="1"/>
          <p:nvPr/>
        </p:nvSpPr>
        <p:spPr>
          <a:xfrm>
            <a:off x="1667300" y="6349453"/>
            <a:ext cx="1136077" cy="369332"/>
          </a:xfrm>
          <a:prstGeom prst="rect">
            <a:avLst/>
          </a:prstGeom>
          <a:noFill/>
        </p:spPr>
        <p:txBody>
          <a:bodyPr wrap="square" rtlCol="0">
            <a:spAutoFit/>
          </a:bodyPr>
          <a:lstStyle/>
          <a:p>
            <a:r>
              <a:rPr lang="en-US" dirty="0">
                <a:solidFill>
                  <a:prstClr val="black"/>
                </a:solidFill>
                <a:latin typeface="Calibri"/>
              </a:rPr>
              <a:t>Slide </a:t>
            </a:r>
            <a:fld id="{A3991888-E21B-42AA-A6CF-418FF5F16745}" type="slidenum">
              <a:rPr lang="en-US">
                <a:solidFill>
                  <a:prstClr val="black"/>
                </a:solidFill>
                <a:latin typeface="Calibri"/>
              </a:rPr>
              <a:pPr/>
              <a:t>13</a:t>
            </a:fld>
            <a:endParaRPr lang="en-US" dirty="0">
              <a:solidFill>
                <a:prstClr val="black"/>
              </a:solidFill>
              <a:latin typeface="Calibri"/>
            </a:endParaRPr>
          </a:p>
        </p:txBody>
      </p:sp>
      <p:sp>
        <p:nvSpPr>
          <p:cNvPr id="15" name="TextBox 14"/>
          <p:cNvSpPr txBox="1"/>
          <p:nvPr/>
        </p:nvSpPr>
        <p:spPr>
          <a:xfrm>
            <a:off x="5326380" y="5534561"/>
            <a:ext cx="3817620" cy="1323439"/>
          </a:xfrm>
          <a:prstGeom prst="rect">
            <a:avLst/>
          </a:prstGeom>
          <a:noFill/>
        </p:spPr>
        <p:txBody>
          <a:bodyPr wrap="square" rtlCol="0">
            <a:spAutoFit/>
          </a:bodyPr>
          <a:lstStyle/>
          <a:p>
            <a:endParaRPr lang="en-US" sz="2000" dirty="0">
              <a:solidFill>
                <a:prstClr val="black"/>
              </a:solidFill>
              <a:latin typeface="Calibri"/>
            </a:endParaRPr>
          </a:p>
          <a:p>
            <a:r>
              <a:rPr lang="en-US" sz="2000" b="1" dirty="0">
                <a:solidFill>
                  <a:prstClr val="black"/>
                </a:solidFill>
                <a:latin typeface="Calibri"/>
              </a:rPr>
              <a:t>428 NAC 2 001.03A5, Page 44</a:t>
            </a:r>
          </a:p>
          <a:p>
            <a:r>
              <a:rPr lang="en-US" sz="2000" dirty="0">
                <a:solidFill>
                  <a:prstClr val="black"/>
                </a:solidFill>
                <a:latin typeface="Calibri"/>
              </a:rPr>
              <a:t>michigan.gov</a:t>
            </a:r>
          </a:p>
          <a:p>
            <a:r>
              <a:rPr lang="en-US" sz="2000" dirty="0">
                <a:solidFill>
                  <a:prstClr val="black"/>
                </a:solidFill>
                <a:latin typeface="Calibri"/>
              </a:rPr>
              <a:t>FHWA Bridge Preservation Guide</a:t>
            </a:r>
          </a:p>
        </p:txBody>
      </p:sp>
      <p:pic>
        <p:nvPicPr>
          <p:cNvPr id="6" name="Picture 5"/>
          <p:cNvPicPr>
            <a:picLocks noChangeAspect="1"/>
          </p:cNvPicPr>
          <p:nvPr/>
        </p:nvPicPr>
        <p:blipFill>
          <a:blip r:embed="rId5"/>
          <a:stretch>
            <a:fillRect/>
          </a:stretch>
        </p:blipFill>
        <p:spPr>
          <a:xfrm>
            <a:off x="2334025" y="69247"/>
            <a:ext cx="5105400" cy="3009900"/>
          </a:xfrm>
          <a:prstGeom prst="rect">
            <a:avLst/>
          </a:prstGeom>
        </p:spPr>
      </p:pic>
      <p:pic>
        <p:nvPicPr>
          <p:cNvPr id="14" name="Picture 13"/>
          <p:cNvPicPr>
            <a:picLocks noChangeAspect="1"/>
          </p:cNvPicPr>
          <p:nvPr/>
        </p:nvPicPr>
        <p:blipFill>
          <a:blip r:embed="rId6"/>
          <a:stretch>
            <a:fillRect/>
          </a:stretch>
        </p:blipFill>
        <p:spPr>
          <a:xfrm>
            <a:off x="4595152" y="3257485"/>
            <a:ext cx="4056958" cy="2280188"/>
          </a:xfrm>
          <a:prstGeom prst="rect">
            <a:avLst/>
          </a:prstGeom>
        </p:spPr>
      </p:pic>
      <p:pic>
        <p:nvPicPr>
          <p:cNvPr id="17" name="Picture 16"/>
          <p:cNvPicPr>
            <a:picLocks noChangeAspect="1"/>
          </p:cNvPicPr>
          <p:nvPr/>
        </p:nvPicPr>
        <p:blipFill>
          <a:blip r:embed="rId7"/>
          <a:stretch>
            <a:fillRect/>
          </a:stretch>
        </p:blipFill>
        <p:spPr>
          <a:xfrm>
            <a:off x="1368129" y="3557224"/>
            <a:ext cx="2630758" cy="1822366"/>
          </a:xfrm>
          <a:prstGeom prst="rect">
            <a:avLst/>
          </a:prstGeom>
        </p:spPr>
      </p:pic>
      <p:sp>
        <p:nvSpPr>
          <p:cNvPr id="18" name="Arrow: Right 17"/>
          <p:cNvSpPr/>
          <p:nvPr/>
        </p:nvSpPr>
        <p:spPr>
          <a:xfrm rot="5400000">
            <a:off x="1958479" y="3513641"/>
            <a:ext cx="751092" cy="398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p:cNvSpPr/>
          <p:nvPr/>
        </p:nvSpPr>
        <p:spPr>
          <a:xfrm rot="10800000">
            <a:off x="8153398" y="4846985"/>
            <a:ext cx="676275" cy="277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p:cNvSpPr/>
          <p:nvPr/>
        </p:nvSpPr>
        <p:spPr>
          <a:xfrm rot="7250325">
            <a:off x="7041868" y="3998467"/>
            <a:ext cx="556860" cy="238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30075" y="5551473"/>
            <a:ext cx="1226127" cy="369332"/>
          </a:xfrm>
          <a:prstGeom prst="rect">
            <a:avLst/>
          </a:prstGeom>
          <a:noFill/>
        </p:spPr>
        <p:txBody>
          <a:bodyPr wrap="square" rtlCol="0">
            <a:spAutoFit/>
          </a:bodyPr>
          <a:lstStyle/>
          <a:p>
            <a:r>
              <a:rPr lang="en-US" dirty="0"/>
              <a:t>Part 1 of 2</a:t>
            </a:r>
          </a:p>
        </p:txBody>
      </p:sp>
    </p:spTree>
    <p:custDataLst>
      <p:tags r:id="rId1"/>
    </p:custDataLst>
    <p:extLst>
      <p:ext uri="{BB962C8B-B14F-4D97-AF65-F5344CB8AC3E}">
        <p14:creationId xmlns:p14="http://schemas.microsoft.com/office/powerpoint/2010/main" val="277185682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65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1960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2000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2430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2480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3190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p:extLst>
    <p:ext uri="{E180D4A7-C9FB-4DFB-919C-405C955672EB}">
      <p14:showEvtLst xmlns:p14="http://schemas.microsoft.com/office/powerpoint/2010/main">
        <p14:playEvt time="34" objId="7"/>
        <p14:stopEvt time="50806" objId="7"/>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3209"/>
            <a:ext cx="8458200" cy="3496500"/>
          </a:xfrm>
          <a:prstGeom prst="rect">
            <a:avLst/>
          </a:prstGeom>
        </p:spPr>
      </p:pic>
      <p:sp>
        <p:nvSpPr>
          <p:cNvPr id="15" name="TextBox 14"/>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2" name="Title 1"/>
          <p:cNvSpPr>
            <a:spLocks noGrp="1"/>
          </p:cNvSpPr>
          <p:nvPr>
            <p:ph type="title"/>
          </p:nvPr>
        </p:nvSpPr>
        <p:spPr>
          <a:xfrm>
            <a:off x="1402944" y="933209"/>
            <a:ext cx="6528482" cy="878684"/>
          </a:xfrm>
          <a:solidFill>
            <a:srgbClr val="FFC000"/>
          </a:solidFill>
        </p:spPr>
        <p:txBody>
          <a:bodyPr/>
          <a:lstStyle/>
          <a:p>
            <a:pPr algn="ctr"/>
            <a:r>
              <a:rPr lang="en-US" sz="3200" b="1" dirty="0">
                <a:solidFill>
                  <a:schemeClr val="bg1"/>
                </a:solidFill>
                <a:latin typeface="+mj-lt"/>
              </a:rPr>
              <a:t>Clear Bridge Width</a:t>
            </a:r>
          </a:p>
        </p:txBody>
      </p:sp>
      <p:sp>
        <p:nvSpPr>
          <p:cNvPr id="5" name="TextBox 4"/>
          <p:cNvSpPr txBox="1"/>
          <p:nvPr/>
        </p:nvSpPr>
        <p:spPr>
          <a:xfrm>
            <a:off x="8343901" y="3429000"/>
            <a:ext cx="571501" cy="369332"/>
          </a:xfrm>
          <a:prstGeom prst="rect">
            <a:avLst/>
          </a:prstGeom>
          <a:noFill/>
        </p:spPr>
        <p:txBody>
          <a:bodyPr wrap="square" rtlCol="0">
            <a:spAutoFit/>
          </a:bodyPr>
          <a:lstStyle/>
          <a:p>
            <a:endParaRPr lang="en-US" dirty="0">
              <a:solidFill>
                <a:prstClr val="black"/>
              </a:solidFill>
              <a:latin typeface="Calibri"/>
            </a:endParaRPr>
          </a:p>
        </p:txBody>
      </p:sp>
      <p:cxnSp>
        <p:nvCxnSpPr>
          <p:cNvPr id="9" name="Straight Arrow Connector 8"/>
          <p:cNvCxnSpPr/>
          <p:nvPr/>
        </p:nvCxnSpPr>
        <p:spPr>
          <a:xfrm flipH="1">
            <a:off x="4679545" y="1771408"/>
            <a:ext cx="181708" cy="1020195"/>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609344" y="2803700"/>
            <a:ext cx="609600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55734" y="3855898"/>
            <a:ext cx="7294862" cy="1872998"/>
          </a:xfrm>
          <a:solidFill>
            <a:schemeClr val="bg1"/>
          </a:solidFill>
        </p:spPr>
        <p:txBody>
          <a:bodyPr>
            <a:normAutofit fontScale="92500" lnSpcReduction="10000"/>
          </a:bodyPr>
          <a:lstStyle/>
          <a:p>
            <a:r>
              <a:rPr lang="en-US" dirty="0">
                <a:latin typeface="+mn-lt"/>
              </a:rPr>
              <a:t>New &amp; Reconstructed Clear Bridge Widths</a:t>
            </a:r>
          </a:p>
          <a:p>
            <a:pPr lvl="1"/>
            <a:r>
              <a:rPr lang="en-US" dirty="0">
                <a:latin typeface="+mn-lt"/>
              </a:rPr>
              <a:t>Based on AASHTO Green Book formulas</a:t>
            </a:r>
          </a:p>
          <a:p>
            <a:r>
              <a:rPr lang="en-US" dirty="0">
                <a:latin typeface="+mn-lt"/>
              </a:rPr>
              <a:t>3R Clear Bridge Widths</a:t>
            </a:r>
          </a:p>
          <a:p>
            <a:pPr lvl="1"/>
            <a:r>
              <a:rPr lang="en-US" dirty="0">
                <a:latin typeface="+mn-lt"/>
              </a:rPr>
              <a:t>Based on TRB SR-214 formulas</a:t>
            </a:r>
          </a:p>
        </p:txBody>
      </p:sp>
      <p:sp>
        <p:nvSpPr>
          <p:cNvPr id="8" name="TextBox 7"/>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pic>
        <p:nvPicPr>
          <p:cNvPr id="11" name="Picture 10"/>
          <p:cNvPicPr>
            <a:picLocks noChangeAspect="1"/>
          </p:cNvPicPr>
          <p:nvPr/>
        </p:nvPicPr>
        <p:blipFill>
          <a:blip r:embed="rId4"/>
          <a:stretch>
            <a:fillRect/>
          </a:stretch>
        </p:blipFill>
        <p:spPr>
          <a:xfrm>
            <a:off x="859536" y="5736139"/>
            <a:ext cx="2486707" cy="1121861"/>
          </a:xfrm>
          <a:prstGeom prst="rect">
            <a:avLst/>
          </a:prstGeom>
        </p:spPr>
      </p:pic>
      <p:sp>
        <p:nvSpPr>
          <p:cNvPr id="13" name="TextBox 12"/>
          <p:cNvSpPr txBox="1"/>
          <p:nvPr/>
        </p:nvSpPr>
        <p:spPr>
          <a:xfrm>
            <a:off x="4297680" y="5842337"/>
            <a:ext cx="4185106" cy="1015663"/>
          </a:xfrm>
          <a:prstGeom prst="rect">
            <a:avLst/>
          </a:prstGeom>
          <a:noFill/>
        </p:spPr>
        <p:txBody>
          <a:bodyPr wrap="square" rtlCol="0">
            <a:spAutoFit/>
          </a:bodyPr>
          <a:lstStyle/>
          <a:p>
            <a:r>
              <a:rPr lang="en-US" sz="2000" dirty="0">
                <a:solidFill>
                  <a:prstClr val="black"/>
                </a:solidFill>
                <a:latin typeface="Calibri"/>
              </a:rPr>
              <a:t>428 NAC 2-001.03A6i, Page 46</a:t>
            </a:r>
          </a:p>
          <a:p>
            <a:r>
              <a:rPr lang="en-US" sz="2000" dirty="0">
                <a:solidFill>
                  <a:prstClr val="black"/>
                </a:solidFill>
                <a:latin typeface="Calibri"/>
              </a:rPr>
              <a:t>428 NAC 2-001.03B Note 18, Page 53</a:t>
            </a:r>
          </a:p>
          <a:p>
            <a:r>
              <a:rPr lang="en-US" sz="2000" dirty="0">
                <a:solidFill>
                  <a:prstClr val="black"/>
                </a:solidFill>
                <a:latin typeface="Calibri"/>
              </a:rPr>
              <a:t>428 NAC 2-001.03C, .03D etc.  (Tables)</a:t>
            </a:r>
          </a:p>
        </p:txBody>
      </p:sp>
      <p:sp>
        <p:nvSpPr>
          <p:cNvPr id="14" name="TextBox 13"/>
          <p:cNvSpPr txBox="1"/>
          <p:nvPr/>
        </p:nvSpPr>
        <p:spPr>
          <a:xfrm>
            <a:off x="1541460" y="6318505"/>
            <a:ext cx="1172196" cy="369332"/>
          </a:xfrm>
          <a:prstGeom prst="rect">
            <a:avLst/>
          </a:prstGeom>
          <a:noFill/>
        </p:spPr>
        <p:txBody>
          <a:bodyPr wrap="square" rtlCol="0">
            <a:spAutoFit/>
          </a:bodyPr>
          <a:lstStyle/>
          <a:p>
            <a:r>
              <a:rPr lang="en-US" dirty="0">
                <a:solidFill>
                  <a:prstClr val="black"/>
                </a:solidFill>
                <a:latin typeface="Calibri"/>
              </a:rPr>
              <a:t>Slide </a:t>
            </a:r>
            <a:fld id="{2B79F87D-F174-4419-A9DF-D7D15E3D7F56}" type="slidenum">
              <a:rPr lang="en-US">
                <a:solidFill>
                  <a:prstClr val="black"/>
                </a:solidFill>
                <a:latin typeface="Calibri"/>
              </a:rPr>
              <a:pPr/>
              <a:t>14</a:t>
            </a:fld>
            <a:endParaRPr lang="en-US" dirty="0">
              <a:solidFill>
                <a:prstClr val="black"/>
              </a:solidFill>
              <a:latin typeface="Calibri"/>
            </a:endParaRPr>
          </a:p>
        </p:txBody>
      </p:sp>
      <p:sp>
        <p:nvSpPr>
          <p:cNvPr id="4" name="TextBox 3"/>
          <p:cNvSpPr txBox="1"/>
          <p:nvPr/>
        </p:nvSpPr>
        <p:spPr>
          <a:xfrm>
            <a:off x="1230666" y="40879"/>
            <a:ext cx="6897757" cy="954107"/>
          </a:xfrm>
          <a:prstGeom prst="rect">
            <a:avLst/>
          </a:prstGeom>
          <a:noFill/>
        </p:spPr>
        <p:txBody>
          <a:bodyPr wrap="square" rtlCol="0">
            <a:spAutoFit/>
          </a:bodyPr>
          <a:lstStyle/>
          <a:p>
            <a:pPr algn="ctr"/>
            <a:r>
              <a:rPr lang="en-US" sz="2800" dirty="0">
                <a:solidFill>
                  <a:srgbClr val="0070C0"/>
                </a:solidFill>
              </a:rPr>
              <a:t>Two Criteria for Structures/Bridges: </a:t>
            </a:r>
          </a:p>
          <a:p>
            <a:pPr algn="ctr"/>
            <a:r>
              <a:rPr lang="en-US" sz="2800" b="1" dirty="0">
                <a:solidFill>
                  <a:srgbClr val="0070C0"/>
                </a:solidFill>
              </a:rPr>
              <a:t>Clear Bridge Width </a:t>
            </a:r>
            <a:r>
              <a:rPr lang="en-US" sz="2800" dirty="0">
                <a:solidFill>
                  <a:srgbClr val="0070C0"/>
                </a:solidFill>
              </a:rPr>
              <a:t>and Structural Capacity</a:t>
            </a:r>
          </a:p>
        </p:txBody>
      </p:sp>
      <p:sp>
        <p:nvSpPr>
          <p:cNvPr id="18" name="TextBox 17"/>
          <p:cNvSpPr txBox="1"/>
          <p:nvPr/>
        </p:nvSpPr>
        <p:spPr>
          <a:xfrm>
            <a:off x="1530075" y="5551473"/>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295892902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set>
                                      <p:cBhvr override="childStyle">
                                        <p:cTn dur="1" fill="hold" display="0" masterRel="nextClick" afterEffect="1"/>
                                        <p:tgtEl>
                                          <p:spTgt spid="4">
                                            <p:txEl>
                                              <p:pRg st="0" end="0"/>
                                            </p:txEl>
                                          </p:spTgt>
                                        </p:tgtEl>
                                        <p:attrNameLst>
                                          <p:attrName>style.visibility</p:attrName>
                                        </p:attrNameLst>
                                      </p:cBhvr>
                                      <p:to>
                                        <p:strVal val="hidden"/>
                                      </p:to>
                                    </p:set>
                                  </p:subTnLst>
                                </p:cTn>
                              </p:par>
                              <p:par>
                                <p:cTn id="7" presetID="1" presetClass="entr" presetSubtype="0" fill="hold" grpId="0" nodeType="withEffect">
                                  <p:stCondLst>
                                    <p:cond delay="6000"/>
                                  </p:stCondLst>
                                  <p:childTnLst>
                                    <p:set>
                                      <p:cBhvr>
                                        <p:cTn id="8" dur="1" fill="hold">
                                          <p:stCondLst>
                                            <p:cond delay="0"/>
                                          </p:stCondLst>
                                        </p:cTn>
                                        <p:tgtEl>
                                          <p:spTgt spid="4">
                                            <p:txEl>
                                              <p:pRg st="1" end="1"/>
                                            </p:txEl>
                                          </p:spTgt>
                                        </p:tgtEl>
                                        <p:attrNameLst>
                                          <p:attrName>style.visibility</p:attrName>
                                        </p:attrNameLst>
                                      </p:cBhvr>
                                      <p:to>
                                        <p:strVal val="visible"/>
                                      </p:to>
                                    </p:set>
                                  </p:childTnLst>
                                  <p:subTnLst>
                                    <p:set>
                                      <p:cBhvr override="childStyle">
                                        <p:cTn dur="1" fill="hold" display="0" masterRel="nextClick" afterEffect="1"/>
                                        <p:tgtEl>
                                          <p:spTgt spid="4">
                                            <p:txEl>
                                              <p:pRg st="1" end="1"/>
                                            </p:txEl>
                                          </p:spTgt>
                                        </p:tgtEl>
                                        <p:attrNameLst>
                                          <p:attrName>style.visibility</p:attrName>
                                        </p:attrNameLst>
                                      </p:cBhvr>
                                      <p:to>
                                        <p:strVal val="hidden"/>
                                      </p:to>
                                    </p:set>
                                  </p:subTnLst>
                                </p:cTn>
                              </p:par>
                              <p:par>
                                <p:cTn id="9" presetID="1" presetClass="entr" presetSubtype="0" fill="hold" grpId="0" nodeType="withEffect">
                                  <p:stCondLst>
                                    <p:cond delay="343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39300"/>
                                  </p:stCondLst>
                                  <p:childTnLst>
                                    <p:set>
                                      <p:cBhvr>
                                        <p:cTn id="12" dur="1" fill="hold">
                                          <p:stCondLst>
                                            <p:cond delay="0"/>
                                          </p:stCondLst>
                                        </p:cTn>
                                        <p:tgtEl>
                                          <p:spTgt spid="2">
                                            <p:txEl>
                                              <p:charRg st="4294967295" end="4294967295"/>
                                            </p:txEl>
                                          </p:spTgt>
                                        </p:tgtEl>
                                        <p:attrNameLst>
                                          <p:attrName>style.visibility</p:attrName>
                                        </p:attrNameLst>
                                      </p:cBhvr>
                                      <p:to>
                                        <p:strVal val="visible"/>
                                      </p:to>
                                    </p:set>
                                  </p:childTnLst>
                                </p:cTn>
                              </p:par>
                              <p:par>
                                <p:cTn id="13" presetID="1" presetClass="entr" presetSubtype="0" fill="hold" nodeType="withEffect">
                                  <p:stCondLst>
                                    <p:cond delay="4030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4130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4230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4930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grpId="0" nodeType="withEffect">
                                  <p:stCondLst>
                                    <p:cond delay="5030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grpId="0" nodeType="withEffect">
                                  <p:stCondLst>
                                    <p:cond delay="5530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grpId="0" nodeType="withEffect">
                                  <p:stCondLst>
                                    <p:cond delay="5630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uiExpand="1" build="p"/>
      <p:bldP spid="13" grpId="0"/>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arn about technologies and projects that can 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3"/>
            <a:ext cx="1709527" cy="1709527"/>
          </a:xfrm>
          <a:prstGeom prst="rect">
            <a:avLst/>
          </a:prstGeom>
        </p:spPr>
      </p:pic>
      <p:sp>
        <p:nvSpPr>
          <p:cNvPr id="2" name="Title 1"/>
          <p:cNvSpPr txBox="1">
            <a:spLocks noGrp="1"/>
          </p:cNvSpPr>
          <p:nvPr>
            <p:ph type="title" idx="4294967295"/>
          </p:nvPr>
        </p:nvSpPr>
        <p:spPr>
          <a:xfrm>
            <a:off x="1709530" y="887273"/>
            <a:ext cx="5491370" cy="1143000"/>
          </a:xfrm>
          <a:prstGeom prst="rect">
            <a:avLst/>
          </a:prstGeom>
          <a:noFill/>
        </p:spPr>
        <p:txBody>
          <a:bodyPr wrap="square" anchor="ctr"/>
          <a:lstStyle>
            <a:lvl1pPr lvl="0">
              <a:defRPr/>
            </a:lvl1pPr>
          </a:lstStyle>
          <a:p>
            <a:pPr lvl="0"/>
            <a:r>
              <a:rPr lang="en-US" dirty="0">
                <a:latin typeface="+mj-lt"/>
              </a:rPr>
              <a:t>Learning Objective</a:t>
            </a:r>
            <a:endParaRPr dirty="0">
              <a:latin typeface="+mj-lt"/>
            </a:endParaRPr>
          </a:p>
        </p:txBody>
      </p:sp>
      <p:sp>
        <p:nvSpPr>
          <p:cNvPr id="3" name="Text Placeholder 2"/>
          <p:cNvSpPr txBox="1">
            <a:spLocks noGrp="1"/>
          </p:cNvSpPr>
          <p:nvPr>
            <p:ph type="body" idx="4294967295"/>
          </p:nvPr>
        </p:nvSpPr>
        <p:spPr>
          <a:xfrm>
            <a:off x="349173" y="2007704"/>
            <a:ext cx="8647044" cy="4435179"/>
          </a:xfrm>
          <a:prstGeom prst="rect">
            <a:avLst/>
          </a:prstGeom>
          <a:noFill/>
        </p:spPr>
        <p:txBody>
          <a:bodyPr wrap="square" anchor="t"/>
          <a:lstStyle>
            <a:lvl1pPr lvl="0">
              <a:defRPr/>
            </a:lvl1pPr>
          </a:lstStyle>
          <a:p>
            <a:pPr marL="514338" indent="-514338">
              <a:spcBef>
                <a:spcPts val="500"/>
              </a:spcBef>
              <a:buFont typeface="+mj-lt"/>
              <a:buAutoNum type="arabicPeriod"/>
            </a:pPr>
            <a:r>
              <a:rPr lang="en-US" sz="2800" dirty="0">
                <a:solidFill>
                  <a:schemeClr val="bg1">
                    <a:lumMod val="95000"/>
                  </a:schemeClr>
                </a:solidFill>
                <a:latin typeface="+mn-lt"/>
              </a:rPr>
              <a:t>Know Functional Classification </a:t>
            </a:r>
          </a:p>
          <a:p>
            <a:pPr marL="514338" indent="-514338">
              <a:spcBef>
                <a:spcPts val="500"/>
              </a:spcBef>
              <a:buFont typeface="+mj-lt"/>
              <a:buAutoNum type="arabicPeriod"/>
            </a:pPr>
            <a:r>
              <a:rPr lang="en-US" sz="2800" dirty="0">
                <a:solidFill>
                  <a:schemeClr val="bg1">
                    <a:lumMod val="95000"/>
                  </a:schemeClr>
                </a:solidFill>
                <a:latin typeface="+mn-lt"/>
              </a:rPr>
              <a:t>Find and use the correct minimum design standards table (slides 61-80)</a:t>
            </a:r>
          </a:p>
          <a:p>
            <a:pPr marL="514338" indent="-514338">
              <a:spcBef>
                <a:spcPts val="500"/>
              </a:spcBef>
              <a:buFont typeface="+mj-lt"/>
              <a:buAutoNum type="arabicPeriod"/>
            </a:pPr>
            <a:r>
              <a:rPr lang="en-US" sz="2800" dirty="0">
                <a:solidFill>
                  <a:schemeClr val="bg1">
                    <a:lumMod val="95000"/>
                  </a:schemeClr>
                </a:solidFill>
                <a:latin typeface="+mn-lt"/>
              </a:rPr>
              <a:t>Be familiar with definitions </a:t>
            </a:r>
          </a:p>
          <a:p>
            <a:pPr marL="514338" indent="-514338">
              <a:spcBef>
                <a:spcPts val="500"/>
              </a:spcBef>
              <a:buFont typeface="+mj-lt"/>
              <a:buAutoNum type="arabicPeriod"/>
            </a:pPr>
            <a:r>
              <a:rPr lang="en-US" sz="2800" dirty="0">
                <a:solidFill>
                  <a:schemeClr val="tx1"/>
                </a:solidFill>
                <a:latin typeface="+mn-lt"/>
              </a:rPr>
              <a:t>Know and Understand N</a:t>
            </a:r>
            <a:r>
              <a:rPr sz="2800" dirty="0">
                <a:solidFill>
                  <a:schemeClr val="tx1"/>
                </a:solidFill>
                <a:latin typeface="+mn-lt"/>
              </a:rPr>
              <a:t>ote</a:t>
            </a:r>
            <a:r>
              <a:rPr lang="en-US" sz="2800" dirty="0">
                <a:solidFill>
                  <a:schemeClr val="tx1"/>
                </a:solidFill>
                <a:latin typeface="+mn-lt"/>
              </a:rPr>
              <a:t>s </a:t>
            </a:r>
          </a:p>
          <a:p>
            <a:pPr marL="514338" indent="-514338">
              <a:spcBef>
                <a:spcPts val="500"/>
              </a:spcBef>
              <a:buFont typeface="+mj-lt"/>
              <a:buAutoNum type="arabicPeriod"/>
            </a:pPr>
            <a:r>
              <a:rPr lang="en-US" sz="2800" dirty="0">
                <a:solidFill>
                  <a:schemeClr val="bg1">
                    <a:lumMod val="95000"/>
                  </a:schemeClr>
                </a:solidFill>
                <a:latin typeface="+mn-lt"/>
              </a:rPr>
              <a:t>Understand 3R requirements (slides 167-235)</a:t>
            </a:r>
          </a:p>
          <a:p>
            <a:pPr marL="514338" indent="-514338">
              <a:spcBef>
                <a:spcPts val="500"/>
              </a:spcBef>
              <a:buFont typeface="+mj-lt"/>
              <a:buAutoNum type="arabicPeriod"/>
            </a:pPr>
            <a:r>
              <a:rPr lang="en-US" sz="2800" dirty="0">
                <a:solidFill>
                  <a:schemeClr val="bg1">
                    <a:lumMod val="95000"/>
                  </a:schemeClr>
                </a:solidFill>
                <a:latin typeface="+mn-lt"/>
              </a:rPr>
              <a:t>Know which work to apply to One- and Six-Year Plans</a:t>
            </a:r>
          </a:p>
          <a:p>
            <a:pPr marL="514338" indent="-514338">
              <a:spcBef>
                <a:spcPts val="500"/>
              </a:spcBef>
              <a:buFont typeface="+mj-lt"/>
              <a:buAutoNum type="arabicPeriod"/>
            </a:pPr>
            <a:r>
              <a:rPr lang="en-US" sz="2800" dirty="0">
                <a:solidFill>
                  <a:schemeClr val="bg1">
                    <a:lumMod val="95000"/>
                  </a:schemeClr>
                </a:solidFill>
                <a:latin typeface="+mn-lt"/>
              </a:rPr>
              <a:t>Know fundamentals of </a:t>
            </a:r>
            <a:r>
              <a:rPr lang="en-US" sz="2800" dirty="0">
                <a:solidFill>
                  <a:schemeClr val="bg1">
                    <a:lumMod val="95000"/>
                  </a:schemeClr>
                </a:solidFill>
              </a:rPr>
              <a:t>horizontal clear zone</a:t>
            </a:r>
            <a:endParaRPr lang="en-US" sz="2800" dirty="0">
              <a:solidFill>
                <a:schemeClr val="bg1">
                  <a:lumMod val="95000"/>
                </a:schemeClr>
              </a:solidFill>
              <a:latin typeface="+mn-lt"/>
            </a:endParaRPr>
          </a:p>
          <a:p>
            <a:pPr marL="514338" indent="-514338">
              <a:spcBef>
                <a:spcPts val="500"/>
              </a:spcBef>
              <a:buFont typeface="+mj-lt"/>
              <a:buAutoNum type="arabicPeriod"/>
            </a:pPr>
            <a:r>
              <a:rPr lang="en-US" sz="2800" dirty="0">
                <a:solidFill>
                  <a:schemeClr val="bg1">
                    <a:lumMod val="95000"/>
                  </a:schemeClr>
                </a:solidFill>
                <a:latin typeface="+mn-lt"/>
              </a:rPr>
              <a:t>Review current ADA requirements</a:t>
            </a:r>
            <a:endParaRPr sz="2800" dirty="0">
              <a:solidFill>
                <a:schemeClr val="bg1">
                  <a:lumMod val="95000"/>
                </a:schemeClr>
              </a:solidFill>
              <a:latin typeface="+mn-lt"/>
            </a:endParaRPr>
          </a:p>
        </p:txBody>
      </p:sp>
      <p:sp>
        <p:nvSpPr>
          <p:cNvPr id="7" name="TextBox 6"/>
          <p:cNvSpPr txBox="1"/>
          <p:nvPr/>
        </p:nvSpPr>
        <p:spPr>
          <a:xfrm>
            <a:off x="296756" y="6454551"/>
            <a:ext cx="1116019" cy="369332"/>
          </a:xfrm>
          <a:prstGeom prst="rect">
            <a:avLst/>
          </a:prstGeom>
          <a:noFill/>
        </p:spPr>
        <p:txBody>
          <a:bodyPr wrap="square" rtlCol="0">
            <a:spAutoFit/>
          </a:bodyPr>
          <a:lstStyle/>
          <a:p>
            <a:r>
              <a:rPr lang="en-US" dirty="0">
                <a:solidFill>
                  <a:prstClr val="black"/>
                </a:solidFill>
                <a:latin typeface="Calibri"/>
              </a:rPr>
              <a:t>Slide </a:t>
            </a:r>
            <a:fld id="{E258EC69-BB43-4381-B7EC-0BBFCD43D5A2}" type="slidenum">
              <a:rPr lang="en-US">
                <a:solidFill>
                  <a:prstClr val="black"/>
                </a:solidFill>
                <a:latin typeface="Calibri"/>
              </a:rPr>
              <a:pPr/>
              <a:t>15</a:t>
            </a:fld>
            <a:endParaRPr lang="en-US" dirty="0">
              <a:solidFill>
                <a:prstClr val="black"/>
              </a:solidFill>
              <a:latin typeface="Calibri"/>
            </a:endParaRPr>
          </a:p>
        </p:txBody>
      </p:sp>
      <p:pic>
        <p:nvPicPr>
          <p:cNvPr id="6" name="Picture 5" descr="1 &amp; 6 year plan logoCS1-2.emf"/>
          <p:cNvPicPr>
            <a:picLocks noChangeAspect="1"/>
          </p:cNvPicPr>
          <p:nvPr/>
        </p:nvPicPr>
        <p:blipFill>
          <a:blip r:embed="rId4" cstate="print"/>
          <a:stretch>
            <a:fillRect/>
          </a:stretch>
        </p:blipFill>
        <p:spPr>
          <a:xfrm>
            <a:off x="6696345" y="232685"/>
            <a:ext cx="2305464" cy="1226088"/>
          </a:xfrm>
          <a:prstGeom prst="rect">
            <a:avLst/>
          </a:prstGeom>
        </p:spPr>
      </p:pic>
      <p:sp>
        <p:nvSpPr>
          <p:cNvPr id="8" name="TextBox 7"/>
          <p:cNvSpPr txBox="1"/>
          <p:nvPr/>
        </p:nvSpPr>
        <p:spPr>
          <a:xfrm>
            <a:off x="2647950" y="6457890"/>
            <a:ext cx="6496050" cy="400110"/>
          </a:xfrm>
          <a:prstGeom prst="rect">
            <a:avLst/>
          </a:prstGeom>
          <a:noFill/>
        </p:spPr>
        <p:txBody>
          <a:bodyPr wrap="square" rtlCol="0">
            <a:spAutoFit/>
          </a:bodyPr>
          <a:lstStyle/>
          <a:p>
            <a:r>
              <a:rPr lang="en-US" sz="2000" dirty="0">
                <a:solidFill>
                  <a:prstClr val="black"/>
                </a:solidFill>
                <a:latin typeface="Calibri"/>
              </a:rPr>
              <a:t>428 NAC 2-001.03B Notes 6 and 18-22, Pages 47 and 53-54</a:t>
            </a:r>
          </a:p>
        </p:txBody>
      </p:sp>
      <p:sp>
        <p:nvSpPr>
          <p:cNvPr id="9" name="TextBox 8"/>
          <p:cNvSpPr txBox="1"/>
          <p:nvPr/>
        </p:nvSpPr>
        <p:spPr>
          <a:xfrm>
            <a:off x="5461207" y="3887483"/>
            <a:ext cx="2387870" cy="523220"/>
          </a:xfrm>
          <a:prstGeom prst="rect">
            <a:avLst/>
          </a:prstGeom>
          <a:noFill/>
        </p:spPr>
        <p:txBody>
          <a:bodyPr wrap="square" rtlCol="0">
            <a:spAutoFit/>
          </a:bodyPr>
          <a:lstStyle/>
          <a:p>
            <a:r>
              <a:rPr lang="en-US" sz="2800" dirty="0">
                <a:solidFill>
                  <a:srgbClr val="0070C0"/>
                </a:solidFill>
              </a:rPr>
              <a:t>6, and 18-22</a:t>
            </a:r>
          </a:p>
        </p:txBody>
      </p:sp>
    </p:spTree>
    <p:extLst>
      <p:ext uri="{BB962C8B-B14F-4D97-AF65-F5344CB8AC3E}">
        <p14:creationId xmlns:p14="http://schemas.microsoft.com/office/powerpoint/2010/main" val="307756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18</a:t>
            </a:r>
          </a:p>
        </p:txBody>
      </p:sp>
      <p:sp>
        <p:nvSpPr>
          <p:cNvPr id="2" name="Title 1"/>
          <p:cNvSpPr txBox="1">
            <a:spLocks noGrp="1"/>
          </p:cNvSpPr>
          <p:nvPr>
            <p:ph type="title"/>
          </p:nvPr>
        </p:nvSpPr>
        <p:spPr>
          <a:xfrm>
            <a:off x="1001558" y="85891"/>
            <a:ext cx="7341443" cy="2029907"/>
          </a:xfrm>
          <a:prstGeom prst="rect">
            <a:avLst/>
          </a:prstGeom>
          <a:noFill/>
        </p:spPr>
        <p:txBody>
          <a:bodyPr wrap="square" anchor="ctr"/>
          <a:lstStyle>
            <a:lvl1pPr lvl="0">
              <a:defRPr/>
            </a:lvl1pPr>
          </a:lstStyle>
          <a:p>
            <a:r>
              <a:rPr lang="en-US" dirty="0">
                <a:latin typeface="+mj-lt"/>
              </a:rPr>
              <a:t>Clear Bridge Width (CBW)</a:t>
            </a:r>
            <a:br>
              <a:rPr lang="en-US" dirty="0">
                <a:latin typeface="+mj-lt"/>
              </a:rPr>
            </a:br>
            <a:r>
              <a:rPr lang="en-US" sz="2000" dirty="0">
                <a:latin typeface="+mj-lt"/>
              </a:rPr>
              <a:t>-----------------------------------------------------------------------------------</a:t>
            </a:r>
            <a:br>
              <a:rPr lang="en-US" sz="2000" dirty="0">
                <a:latin typeface="+mj-lt"/>
              </a:rPr>
            </a:br>
            <a:r>
              <a:rPr lang="en-US" sz="3600" dirty="0">
                <a:solidFill>
                  <a:schemeClr val="tx1"/>
                </a:solidFill>
              </a:rPr>
              <a:t>Measured from Face-of-Curb?</a:t>
            </a:r>
            <a:endParaRPr sz="3600" dirty="0">
              <a:latin typeface="+mj-lt"/>
            </a:endParaRPr>
          </a:p>
        </p:txBody>
      </p:sp>
      <p:sp>
        <p:nvSpPr>
          <p:cNvPr id="3" name="Text Placeholder 2"/>
          <p:cNvSpPr txBox="1">
            <a:spLocks noGrp="1"/>
          </p:cNvSpPr>
          <p:nvPr>
            <p:ph type="body" idx="1"/>
          </p:nvPr>
        </p:nvSpPr>
        <p:spPr>
          <a:xfrm>
            <a:off x="3848616" y="4455472"/>
            <a:ext cx="1721895" cy="1166369"/>
          </a:xfrm>
          <a:prstGeom prst="rect">
            <a:avLst/>
          </a:prstGeom>
          <a:noFill/>
        </p:spPr>
        <p:txBody>
          <a:bodyPr wrap="square" anchor="t"/>
          <a:lstStyle>
            <a:lvl1pPr lvl="0">
              <a:defRPr/>
            </a:lvl1pPr>
          </a:lstStyle>
          <a:p>
            <a:pPr marL="0" indent="0">
              <a:buNone/>
            </a:pPr>
            <a:r>
              <a:rPr lang="en-US" sz="7200" dirty="0">
                <a:solidFill>
                  <a:schemeClr val="tx1"/>
                </a:solidFill>
                <a:latin typeface="+mn-lt"/>
              </a:rPr>
              <a:t>Yes</a:t>
            </a:r>
            <a:endParaRPr sz="7200"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pic>
        <p:nvPicPr>
          <p:cNvPr id="8" name="Picture 7"/>
          <p:cNvPicPr>
            <a:picLocks noChangeAspect="1"/>
          </p:cNvPicPr>
          <p:nvPr/>
        </p:nvPicPr>
        <p:blipFill>
          <a:blip r:embed="rId3"/>
          <a:stretch>
            <a:fillRect/>
          </a:stretch>
        </p:blipFill>
        <p:spPr>
          <a:xfrm>
            <a:off x="861774" y="5736139"/>
            <a:ext cx="2486707" cy="11218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4427" y="1893247"/>
            <a:ext cx="6010275" cy="2562225"/>
          </a:xfrm>
          <a:prstGeom prst="rect">
            <a:avLst/>
          </a:prstGeom>
        </p:spPr>
      </p:pic>
      <p:sp>
        <p:nvSpPr>
          <p:cNvPr id="11" name="TextBox 10"/>
          <p:cNvSpPr txBox="1"/>
          <p:nvPr/>
        </p:nvSpPr>
        <p:spPr>
          <a:xfrm>
            <a:off x="1543698" y="6318505"/>
            <a:ext cx="1172196" cy="369332"/>
          </a:xfrm>
          <a:prstGeom prst="rect">
            <a:avLst/>
          </a:prstGeom>
          <a:noFill/>
        </p:spPr>
        <p:txBody>
          <a:bodyPr wrap="square" rtlCol="0">
            <a:spAutoFit/>
          </a:bodyPr>
          <a:lstStyle/>
          <a:p>
            <a:r>
              <a:rPr lang="en-US" dirty="0">
                <a:solidFill>
                  <a:prstClr val="black"/>
                </a:solidFill>
                <a:latin typeface="Calibri"/>
              </a:rPr>
              <a:t>Slide </a:t>
            </a:r>
            <a:fld id="{C94AFF68-A434-46E8-917F-A3AF33728267}" type="slidenum">
              <a:rPr lang="en-US">
                <a:solidFill>
                  <a:prstClr val="black"/>
                </a:solidFill>
                <a:latin typeface="Calibri"/>
              </a:rPr>
              <a:pPr/>
              <a:t>16</a:t>
            </a:fld>
            <a:endParaRPr lang="en-US" dirty="0">
              <a:solidFill>
                <a:prstClr val="black"/>
              </a:solidFill>
              <a:latin typeface="Calibri"/>
            </a:endParaRPr>
          </a:p>
        </p:txBody>
      </p:sp>
      <p:cxnSp>
        <p:nvCxnSpPr>
          <p:cNvPr id="12" name="Straight Arrow Connector 11"/>
          <p:cNvCxnSpPr/>
          <p:nvPr/>
        </p:nvCxnSpPr>
        <p:spPr>
          <a:xfrm>
            <a:off x="2906688" y="3666473"/>
            <a:ext cx="3567659" cy="0"/>
          </a:xfrm>
          <a:prstGeom prst="straightConnector1">
            <a:avLst/>
          </a:prstGeom>
          <a:ln w="508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522661" y="206025"/>
            <a:ext cx="777846" cy="369332"/>
          </a:xfrm>
          <a:prstGeom prst="rect">
            <a:avLst/>
          </a:prstGeom>
          <a:noFill/>
        </p:spPr>
        <p:txBody>
          <a:bodyPr wrap="square" rtlCol="0">
            <a:spAutoFit/>
          </a:bodyPr>
          <a:lstStyle/>
          <a:p>
            <a:r>
              <a:rPr lang="en-US" dirty="0"/>
              <a:t>1 of 3</a:t>
            </a:r>
          </a:p>
        </p:txBody>
      </p:sp>
      <p:sp>
        <p:nvSpPr>
          <p:cNvPr id="14" name="TextBox 13"/>
          <p:cNvSpPr txBox="1"/>
          <p:nvPr/>
        </p:nvSpPr>
        <p:spPr>
          <a:xfrm>
            <a:off x="4110852" y="5585618"/>
            <a:ext cx="4444968" cy="1323439"/>
          </a:xfrm>
          <a:prstGeom prst="rect">
            <a:avLst/>
          </a:prstGeom>
          <a:noFill/>
        </p:spPr>
        <p:txBody>
          <a:bodyPr wrap="square" rtlCol="0">
            <a:spAutoFit/>
          </a:bodyPr>
          <a:lstStyle/>
          <a:p>
            <a:r>
              <a:rPr lang="en-US" sz="2000" dirty="0"/>
              <a:t>FHWA </a:t>
            </a:r>
            <a:r>
              <a:rPr lang="en-US" sz="2000" i="1" dirty="0"/>
              <a:t>Mitigation Strategies for Design Exceptions</a:t>
            </a:r>
            <a:r>
              <a:rPr lang="en-US" sz="2000" dirty="0"/>
              <a:t>, July, 2007, Pages 40 and 64</a:t>
            </a:r>
            <a:endParaRPr lang="en-US" sz="2000" dirty="0">
              <a:solidFill>
                <a:prstClr val="black"/>
              </a:solidFill>
              <a:latin typeface="Calibri"/>
            </a:endParaRPr>
          </a:p>
          <a:p>
            <a:r>
              <a:rPr lang="en-US" sz="2000" dirty="0">
                <a:solidFill>
                  <a:prstClr val="black"/>
                </a:solidFill>
                <a:latin typeface="Calibri"/>
              </a:rPr>
              <a:t>428 NAC 2-001.03A6i, Page 46</a:t>
            </a:r>
          </a:p>
          <a:p>
            <a:r>
              <a:rPr lang="en-US" sz="2000" dirty="0">
                <a:solidFill>
                  <a:prstClr val="black"/>
                </a:solidFill>
                <a:latin typeface="Calibri"/>
              </a:rPr>
              <a:t>428 NAC 2-001.03B Note 18, Page 53</a:t>
            </a:r>
          </a:p>
        </p:txBody>
      </p:sp>
      <p:sp>
        <p:nvSpPr>
          <p:cNvPr id="16" name="TextBox 15"/>
          <p:cNvSpPr txBox="1"/>
          <p:nvPr/>
        </p:nvSpPr>
        <p:spPr>
          <a:xfrm>
            <a:off x="1530075" y="5551473"/>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77159965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60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110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3243" y="2229752"/>
            <a:ext cx="8238416" cy="2421701"/>
          </a:xfrm>
          <a:prstGeom prst="rect">
            <a:avLst/>
          </a:prstGeom>
        </p:spPr>
      </p:pic>
      <p:sp>
        <p:nvSpPr>
          <p:cNvPr id="2" name="Title 1"/>
          <p:cNvSpPr txBox="1">
            <a:spLocks noGrp="1"/>
          </p:cNvSpPr>
          <p:nvPr>
            <p:ph type="title"/>
          </p:nvPr>
        </p:nvSpPr>
        <p:spPr>
          <a:xfrm>
            <a:off x="553835" y="69792"/>
            <a:ext cx="7341443" cy="2029907"/>
          </a:xfrm>
          <a:prstGeom prst="rect">
            <a:avLst/>
          </a:prstGeom>
          <a:noFill/>
        </p:spPr>
        <p:txBody>
          <a:bodyPr wrap="square" anchor="ctr"/>
          <a:lstStyle>
            <a:lvl1pPr lvl="0">
              <a:defRPr/>
            </a:lvl1pPr>
          </a:lstStyle>
          <a:p>
            <a:r>
              <a:rPr lang="en-US" dirty="0">
                <a:latin typeface="+mj-lt"/>
              </a:rPr>
              <a:t>Clear Bridge Width (CBW)</a:t>
            </a:r>
            <a:br>
              <a:rPr lang="en-US" dirty="0">
                <a:latin typeface="+mj-lt"/>
              </a:rPr>
            </a:br>
            <a:r>
              <a:rPr lang="en-US" sz="2000" dirty="0">
                <a:latin typeface="+mj-lt"/>
              </a:rPr>
              <a:t>-----------------------------------------------------------------------------------</a:t>
            </a:r>
            <a:br>
              <a:rPr lang="en-US" sz="2000" dirty="0">
                <a:latin typeface="+mj-lt"/>
              </a:rPr>
            </a:br>
            <a:r>
              <a:rPr lang="en-US" sz="3600" dirty="0">
                <a:solidFill>
                  <a:schemeClr val="tx1"/>
                </a:solidFill>
              </a:rPr>
              <a:t>Measured from Face-of-Curb?</a:t>
            </a:r>
            <a:endParaRPr sz="3600" dirty="0">
              <a:latin typeface="+mj-lt"/>
            </a:endParaRPr>
          </a:p>
        </p:txBody>
      </p:sp>
      <p:sp>
        <p:nvSpPr>
          <p:cNvPr id="3" name="Text Placeholder 2"/>
          <p:cNvSpPr txBox="1">
            <a:spLocks noGrp="1"/>
          </p:cNvSpPr>
          <p:nvPr>
            <p:ph type="body" idx="1"/>
          </p:nvPr>
        </p:nvSpPr>
        <p:spPr>
          <a:xfrm>
            <a:off x="3338773" y="5038592"/>
            <a:ext cx="1428047" cy="1166369"/>
          </a:xfrm>
          <a:prstGeom prst="rect">
            <a:avLst/>
          </a:prstGeom>
          <a:noFill/>
        </p:spPr>
        <p:txBody>
          <a:bodyPr wrap="square" anchor="t"/>
          <a:lstStyle>
            <a:lvl1pPr lvl="0">
              <a:defRPr/>
            </a:lvl1pPr>
          </a:lstStyle>
          <a:p>
            <a:pPr marL="0" indent="0">
              <a:buNone/>
            </a:pPr>
            <a:r>
              <a:rPr lang="en-US" sz="7200" dirty="0">
                <a:solidFill>
                  <a:schemeClr val="tx1"/>
                </a:solidFill>
                <a:latin typeface="+mn-lt"/>
              </a:rPr>
              <a:t>No</a:t>
            </a:r>
            <a:endParaRPr sz="7200"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pic>
        <p:nvPicPr>
          <p:cNvPr id="8" name="Picture 7"/>
          <p:cNvPicPr>
            <a:picLocks noChangeAspect="1"/>
          </p:cNvPicPr>
          <p:nvPr/>
        </p:nvPicPr>
        <p:blipFill>
          <a:blip r:embed="rId4"/>
          <a:stretch>
            <a:fillRect/>
          </a:stretch>
        </p:blipFill>
        <p:spPr>
          <a:xfrm>
            <a:off x="0" y="5736139"/>
            <a:ext cx="2486707" cy="1121861"/>
          </a:xfrm>
          <a:prstGeom prst="rect">
            <a:avLst/>
          </a:prstGeom>
        </p:spPr>
      </p:pic>
      <p:sp>
        <p:nvSpPr>
          <p:cNvPr id="11" name="TextBox 10"/>
          <p:cNvSpPr txBox="1"/>
          <p:nvPr/>
        </p:nvSpPr>
        <p:spPr>
          <a:xfrm>
            <a:off x="681924" y="6318505"/>
            <a:ext cx="1172196" cy="369332"/>
          </a:xfrm>
          <a:prstGeom prst="rect">
            <a:avLst/>
          </a:prstGeom>
          <a:noFill/>
        </p:spPr>
        <p:txBody>
          <a:bodyPr wrap="square" rtlCol="0">
            <a:spAutoFit/>
          </a:bodyPr>
          <a:lstStyle/>
          <a:p>
            <a:r>
              <a:rPr lang="en-US" dirty="0">
                <a:solidFill>
                  <a:prstClr val="black"/>
                </a:solidFill>
                <a:latin typeface="Calibri"/>
              </a:rPr>
              <a:t>Slide </a:t>
            </a:r>
            <a:fld id="{C94AFF68-A434-46E8-917F-A3AF33728267}" type="slidenum">
              <a:rPr lang="en-US">
                <a:solidFill>
                  <a:prstClr val="black"/>
                </a:solidFill>
                <a:latin typeface="Calibri"/>
              </a:rPr>
              <a:pPr/>
              <a:t>17</a:t>
            </a:fld>
            <a:endParaRPr lang="en-US" dirty="0">
              <a:solidFill>
                <a:prstClr val="black"/>
              </a:solidFill>
              <a:latin typeface="Calibri"/>
            </a:endParaRPr>
          </a:p>
        </p:txBody>
      </p:sp>
      <p:sp>
        <p:nvSpPr>
          <p:cNvPr id="7" name="TextBox 6"/>
          <p:cNvSpPr txBox="1"/>
          <p:nvPr/>
        </p:nvSpPr>
        <p:spPr>
          <a:xfrm>
            <a:off x="5249302" y="5407416"/>
            <a:ext cx="2549819" cy="523220"/>
          </a:xfrm>
          <a:prstGeom prst="rect">
            <a:avLst/>
          </a:prstGeom>
          <a:noFill/>
        </p:spPr>
        <p:txBody>
          <a:bodyPr wrap="square" rtlCol="0">
            <a:spAutoFit/>
          </a:bodyPr>
          <a:lstStyle/>
          <a:p>
            <a:r>
              <a:rPr lang="en-US" sz="2800" dirty="0">
                <a:solidFill>
                  <a:srgbClr val="FF0000"/>
                </a:solidFill>
              </a:rPr>
              <a:t>Urban Area </a:t>
            </a:r>
          </a:p>
        </p:txBody>
      </p:sp>
      <p:sp>
        <p:nvSpPr>
          <p:cNvPr id="6" name="TextBox 5"/>
          <p:cNvSpPr txBox="1"/>
          <p:nvPr/>
        </p:nvSpPr>
        <p:spPr>
          <a:xfrm>
            <a:off x="408864" y="4634957"/>
            <a:ext cx="7672882" cy="523220"/>
          </a:xfrm>
          <a:prstGeom prst="rect">
            <a:avLst/>
          </a:prstGeom>
          <a:noFill/>
        </p:spPr>
        <p:txBody>
          <a:bodyPr wrap="square" rtlCol="0">
            <a:spAutoFit/>
          </a:bodyPr>
          <a:lstStyle/>
          <a:p>
            <a:pPr algn="ctr"/>
            <a:r>
              <a:rPr lang="en-US" sz="2700" dirty="0">
                <a:solidFill>
                  <a:srgbClr val="FF0000"/>
                </a:solidFill>
              </a:rPr>
              <a:t>Full approach curbed section carried across structure</a:t>
            </a:r>
          </a:p>
        </p:txBody>
      </p:sp>
      <p:sp>
        <p:nvSpPr>
          <p:cNvPr id="12" name="TextBox 11"/>
          <p:cNvSpPr txBox="1"/>
          <p:nvPr/>
        </p:nvSpPr>
        <p:spPr>
          <a:xfrm>
            <a:off x="9346362" y="180625"/>
            <a:ext cx="777846" cy="369332"/>
          </a:xfrm>
          <a:prstGeom prst="rect">
            <a:avLst/>
          </a:prstGeom>
          <a:noFill/>
        </p:spPr>
        <p:txBody>
          <a:bodyPr wrap="square" rtlCol="0">
            <a:spAutoFit/>
          </a:bodyPr>
          <a:lstStyle/>
          <a:p>
            <a:r>
              <a:rPr lang="en-US" dirty="0"/>
              <a:t>2 of 3</a:t>
            </a:r>
          </a:p>
        </p:txBody>
      </p:sp>
      <p:sp>
        <p:nvSpPr>
          <p:cNvPr id="15" name="TextBox 14"/>
          <p:cNvSpPr txBox="1"/>
          <p:nvPr/>
        </p:nvSpPr>
        <p:spPr>
          <a:xfrm>
            <a:off x="4483510" y="6133662"/>
            <a:ext cx="4072310" cy="705118"/>
          </a:xfrm>
          <a:prstGeom prst="rect">
            <a:avLst/>
          </a:prstGeom>
          <a:noFill/>
        </p:spPr>
        <p:txBody>
          <a:bodyPr wrap="square" rtlCol="0">
            <a:spAutoFit/>
          </a:bodyPr>
          <a:lstStyle/>
          <a:p>
            <a:r>
              <a:rPr lang="en-US" sz="2000" dirty="0">
                <a:solidFill>
                  <a:prstClr val="black"/>
                </a:solidFill>
                <a:latin typeface="Calibri"/>
              </a:rPr>
              <a:t>428 NAC 2-001.03A6i, Page 46</a:t>
            </a:r>
          </a:p>
          <a:p>
            <a:r>
              <a:rPr lang="en-US" sz="2000" dirty="0">
                <a:solidFill>
                  <a:prstClr val="black"/>
                </a:solidFill>
                <a:latin typeface="Calibri"/>
              </a:rPr>
              <a:t>428 NAC 2-001.03B, Note 18, Page 53</a:t>
            </a:r>
          </a:p>
        </p:txBody>
      </p:sp>
      <p:sp>
        <p:nvSpPr>
          <p:cNvPr id="14" name="TextBox 13"/>
          <p:cNvSpPr txBox="1"/>
          <p:nvPr/>
        </p:nvSpPr>
        <p:spPr>
          <a:xfrm>
            <a:off x="681924" y="5522914"/>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164735392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10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13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200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pic>
        <p:nvPicPr>
          <p:cNvPr id="4" name="Picture 3"/>
          <p:cNvPicPr>
            <a:picLocks noChangeAspect="1"/>
          </p:cNvPicPr>
          <p:nvPr/>
        </p:nvPicPr>
        <p:blipFill>
          <a:blip r:embed="rId3"/>
          <a:stretch>
            <a:fillRect/>
          </a:stretch>
        </p:blipFill>
        <p:spPr>
          <a:xfrm>
            <a:off x="843254" y="5767938"/>
            <a:ext cx="2486707" cy="1121861"/>
          </a:xfrm>
          <a:prstGeom prst="rect">
            <a:avLst/>
          </a:prstGeom>
        </p:spPr>
      </p:pic>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9" name="Slide Number Placeholder 8"/>
          <p:cNvSpPr>
            <a:spLocks noGrp="1"/>
          </p:cNvSpPr>
          <p:nvPr>
            <p:ph type="sldNum" idx="4"/>
          </p:nvPr>
        </p:nvSpPr>
        <p:spPr>
          <a:xfrm>
            <a:off x="1508321" y="6366970"/>
            <a:ext cx="2133600" cy="476250"/>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18</a:t>
            </a:fld>
            <a:endParaRPr lang="en-US" dirty="0">
              <a:solidFill>
                <a:prstClr val="black"/>
              </a:solidFill>
              <a:latin typeface="Calibri"/>
            </a:endParaRPr>
          </a:p>
        </p:txBody>
      </p:sp>
      <p:sp>
        <p:nvSpPr>
          <p:cNvPr id="8" name="Title 1"/>
          <p:cNvSpPr txBox="1">
            <a:spLocks/>
          </p:cNvSpPr>
          <p:nvPr/>
        </p:nvSpPr>
        <p:spPr>
          <a:xfrm>
            <a:off x="929428" y="89535"/>
            <a:ext cx="7341443" cy="1176778"/>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kern="0" dirty="0">
                <a:latin typeface="+mj-lt"/>
              </a:rPr>
              <a:t>Clear Bridge Width (CBW)</a:t>
            </a:r>
          </a:p>
          <a:p>
            <a:r>
              <a:rPr lang="en-US" sz="3600" kern="0" dirty="0">
                <a:latin typeface="+mj-lt"/>
              </a:rPr>
              <a:t>Urban Standards</a:t>
            </a:r>
          </a:p>
        </p:txBody>
      </p:sp>
      <p:pic>
        <p:nvPicPr>
          <p:cNvPr id="11" name="Picture 10"/>
          <p:cNvPicPr>
            <a:picLocks noChangeAspect="1"/>
          </p:cNvPicPr>
          <p:nvPr/>
        </p:nvPicPr>
        <p:blipFill>
          <a:blip r:embed="rId4"/>
          <a:stretch>
            <a:fillRect/>
          </a:stretch>
        </p:blipFill>
        <p:spPr>
          <a:xfrm>
            <a:off x="843254" y="1305334"/>
            <a:ext cx="4758180" cy="2123666"/>
          </a:xfrm>
          <a:prstGeom prst="rect">
            <a:avLst/>
          </a:prstGeom>
        </p:spPr>
      </p:pic>
      <p:pic>
        <p:nvPicPr>
          <p:cNvPr id="12" name="Picture 11"/>
          <p:cNvPicPr>
            <a:picLocks noChangeAspect="1"/>
          </p:cNvPicPr>
          <p:nvPr/>
        </p:nvPicPr>
        <p:blipFill>
          <a:blip r:embed="rId5"/>
          <a:stretch>
            <a:fillRect/>
          </a:stretch>
        </p:blipFill>
        <p:spPr>
          <a:xfrm>
            <a:off x="2025643" y="3791073"/>
            <a:ext cx="6457143" cy="1657143"/>
          </a:xfrm>
          <a:prstGeom prst="rect">
            <a:avLst/>
          </a:prstGeom>
        </p:spPr>
      </p:pic>
      <p:sp>
        <p:nvSpPr>
          <p:cNvPr id="13" name="TextBox 12"/>
          <p:cNvSpPr txBox="1"/>
          <p:nvPr/>
        </p:nvSpPr>
        <p:spPr>
          <a:xfrm>
            <a:off x="5659453" y="1301533"/>
            <a:ext cx="3016182" cy="954107"/>
          </a:xfrm>
          <a:prstGeom prst="rect">
            <a:avLst/>
          </a:prstGeom>
          <a:noFill/>
        </p:spPr>
        <p:txBody>
          <a:bodyPr wrap="square" rtlCol="0">
            <a:spAutoFit/>
          </a:bodyPr>
          <a:lstStyle/>
          <a:p>
            <a:r>
              <a:rPr lang="en-US" sz="2800" dirty="0"/>
              <a:t>Outer Bridge Rail Median Bridge Rail</a:t>
            </a:r>
          </a:p>
        </p:txBody>
      </p:sp>
      <p:sp>
        <p:nvSpPr>
          <p:cNvPr id="14" name="TextBox 13"/>
          <p:cNvSpPr txBox="1"/>
          <p:nvPr/>
        </p:nvSpPr>
        <p:spPr>
          <a:xfrm>
            <a:off x="3328098" y="5438967"/>
            <a:ext cx="5119742" cy="523220"/>
          </a:xfrm>
          <a:prstGeom prst="rect">
            <a:avLst/>
          </a:prstGeom>
          <a:noFill/>
        </p:spPr>
        <p:txBody>
          <a:bodyPr wrap="square" rtlCol="0">
            <a:spAutoFit/>
          </a:bodyPr>
          <a:lstStyle/>
          <a:p>
            <a:r>
              <a:rPr lang="en-US" sz="2800" dirty="0"/>
              <a:t>Curbed Median, Outer Bridge Rail</a:t>
            </a:r>
          </a:p>
        </p:txBody>
      </p:sp>
      <p:cxnSp>
        <p:nvCxnSpPr>
          <p:cNvPr id="15" name="Straight Arrow Connector 14"/>
          <p:cNvCxnSpPr/>
          <p:nvPr/>
        </p:nvCxnSpPr>
        <p:spPr>
          <a:xfrm>
            <a:off x="3724867" y="2237236"/>
            <a:ext cx="1106213" cy="10780"/>
          </a:xfrm>
          <a:prstGeom prst="straightConnector1">
            <a:avLst/>
          </a:prstGeom>
          <a:ln w="38100">
            <a:solidFill>
              <a:srgbClr val="FF0000"/>
            </a:solidFill>
            <a:headEnd type="triangle" w="lg" len="lg"/>
            <a:tailEnd type="triangle" w="lg" len="med"/>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877050" y="4295794"/>
            <a:ext cx="580989" cy="647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677171" y="2353961"/>
            <a:ext cx="2980746" cy="1200329"/>
          </a:xfrm>
          <a:prstGeom prst="rect">
            <a:avLst/>
          </a:prstGeom>
          <a:noFill/>
        </p:spPr>
        <p:txBody>
          <a:bodyPr wrap="square" rtlCol="0">
            <a:spAutoFit/>
          </a:bodyPr>
          <a:lstStyle/>
          <a:p>
            <a:r>
              <a:rPr lang="en-US" sz="2400" dirty="0">
                <a:solidFill>
                  <a:srgbClr val="FF0000"/>
                </a:solidFill>
              </a:rPr>
              <a:t>1.5 ft clearance minimum to edge of traveled way (N&amp;R)</a:t>
            </a:r>
          </a:p>
        </p:txBody>
      </p:sp>
      <p:sp>
        <p:nvSpPr>
          <p:cNvPr id="16" name="Oval 15"/>
          <p:cNvSpPr/>
          <p:nvPr/>
        </p:nvSpPr>
        <p:spPr>
          <a:xfrm rot="20243295">
            <a:off x="5061056" y="4367572"/>
            <a:ext cx="1175012" cy="647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406795" y="169330"/>
            <a:ext cx="777846" cy="369332"/>
          </a:xfrm>
          <a:prstGeom prst="rect">
            <a:avLst/>
          </a:prstGeom>
          <a:noFill/>
        </p:spPr>
        <p:txBody>
          <a:bodyPr wrap="square" rtlCol="0">
            <a:spAutoFit/>
          </a:bodyPr>
          <a:lstStyle/>
          <a:p>
            <a:r>
              <a:rPr lang="en-US" dirty="0"/>
              <a:t>3 of 3</a:t>
            </a:r>
          </a:p>
        </p:txBody>
      </p:sp>
      <p:sp>
        <p:nvSpPr>
          <p:cNvPr id="18" name="TextBox 17"/>
          <p:cNvSpPr txBox="1"/>
          <p:nvPr/>
        </p:nvSpPr>
        <p:spPr>
          <a:xfrm>
            <a:off x="3328098" y="6133662"/>
            <a:ext cx="5227722" cy="707886"/>
          </a:xfrm>
          <a:prstGeom prst="rect">
            <a:avLst/>
          </a:prstGeom>
          <a:noFill/>
        </p:spPr>
        <p:txBody>
          <a:bodyPr wrap="square" rtlCol="0">
            <a:spAutoFit/>
          </a:bodyPr>
          <a:lstStyle/>
          <a:p>
            <a:r>
              <a:rPr lang="en-US" sz="2000" dirty="0">
                <a:solidFill>
                  <a:prstClr val="black"/>
                </a:solidFill>
                <a:latin typeface="Calibri"/>
              </a:rPr>
              <a:t>428 NAC 2-001.03A6i, Page 46</a:t>
            </a:r>
          </a:p>
          <a:p>
            <a:r>
              <a:rPr lang="en-US" sz="2000" dirty="0">
                <a:solidFill>
                  <a:prstClr val="black"/>
                </a:solidFill>
                <a:latin typeface="Calibri"/>
              </a:rPr>
              <a:t>428 NAC 2-001.03B, Note 18 Formula E, Page 53</a:t>
            </a:r>
          </a:p>
        </p:txBody>
      </p:sp>
      <p:sp>
        <p:nvSpPr>
          <p:cNvPr id="21" name="Arrow: Right 20"/>
          <p:cNvSpPr/>
          <p:nvPr/>
        </p:nvSpPr>
        <p:spPr>
          <a:xfrm>
            <a:off x="6480580" y="4562475"/>
            <a:ext cx="581025" cy="198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530075" y="5551473"/>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182949246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30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70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1200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1300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2080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2380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3480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4600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animBg="1"/>
      <p:bldP spid="20" grpId="0"/>
      <p:bldP spid="16"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19</a:t>
            </a:r>
          </a:p>
        </p:txBody>
      </p:sp>
      <p:pic>
        <p:nvPicPr>
          <p:cNvPr id="4" name="Picture 3" descr="... bridges get very heavy, a better design for these applications is a"/>
          <p:cNvPicPr>
            <a:picLocks noChangeAspect="1"/>
          </p:cNvPicPr>
          <p:nvPr/>
        </p:nvPicPr>
        <p:blipFill rotWithShape="1">
          <a:blip r:embed="rId3">
            <a:extLst>
              <a:ext uri="{28A0092B-C50C-407E-A947-70E740481C1C}">
                <a14:useLocalDpi xmlns:a14="http://schemas.microsoft.com/office/drawing/2010/main" val="0"/>
              </a:ext>
            </a:extLst>
          </a:blip>
          <a:srcRect t="13323" b="-13323"/>
          <a:stretch/>
        </p:blipFill>
        <p:spPr>
          <a:xfrm>
            <a:off x="4000816" y="3269918"/>
            <a:ext cx="4653295" cy="3588082"/>
          </a:xfrm>
          <a:prstGeom prst="rect">
            <a:avLst/>
          </a:prstGeom>
        </p:spPr>
      </p:pic>
      <p:sp>
        <p:nvSpPr>
          <p:cNvPr id="3" name="Text Placeholder 2"/>
          <p:cNvSpPr txBox="1">
            <a:spLocks noGrp="1"/>
          </p:cNvSpPr>
          <p:nvPr>
            <p:ph type="body" idx="1"/>
          </p:nvPr>
        </p:nvSpPr>
        <p:spPr>
          <a:xfrm>
            <a:off x="966519" y="1239783"/>
            <a:ext cx="7557159" cy="1780341"/>
          </a:xfrm>
          <a:prstGeom prst="rect">
            <a:avLst/>
          </a:prstGeom>
          <a:noFill/>
        </p:spPr>
        <p:txBody>
          <a:bodyPr wrap="square" anchor="t"/>
          <a:lstStyle>
            <a:lvl1pPr lvl="0">
              <a:defRPr/>
            </a:lvl1pPr>
          </a:lstStyle>
          <a:p>
            <a:r>
              <a:rPr lang="en-US" dirty="0">
                <a:solidFill>
                  <a:schemeClr val="tx1"/>
                </a:solidFill>
                <a:latin typeface="+mn-lt"/>
              </a:rPr>
              <a:t>HL93 for New and Reconstructed work</a:t>
            </a:r>
          </a:p>
          <a:p>
            <a:r>
              <a:rPr lang="en-US" dirty="0">
                <a:solidFill>
                  <a:schemeClr val="tx1"/>
                </a:solidFill>
                <a:latin typeface="+mn-lt"/>
              </a:rPr>
              <a:t>HS15 for 3R work</a:t>
            </a:r>
            <a:endParaRPr lang="en-US" sz="2400" i="1" dirty="0">
              <a:solidFill>
                <a:schemeClr val="tx1"/>
              </a:solidFill>
              <a:latin typeface="+mn-lt"/>
            </a:endParaRPr>
          </a:p>
          <a:p>
            <a:r>
              <a:rPr lang="en-US" dirty="0">
                <a:solidFill>
                  <a:schemeClr val="tx1"/>
                </a:solidFill>
                <a:latin typeface="+mn-lt"/>
              </a:rPr>
              <a:t>Cannot be Load Posted after work EXCEPT</a:t>
            </a:r>
          </a:p>
          <a:p>
            <a:endParaRPr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pic>
        <p:nvPicPr>
          <p:cNvPr id="8" name="Picture 7"/>
          <p:cNvPicPr>
            <a:picLocks noChangeAspect="1"/>
          </p:cNvPicPr>
          <p:nvPr/>
        </p:nvPicPr>
        <p:blipFill>
          <a:blip r:embed="rId4"/>
          <a:stretch>
            <a:fillRect/>
          </a:stretch>
        </p:blipFill>
        <p:spPr>
          <a:xfrm>
            <a:off x="835066" y="5736139"/>
            <a:ext cx="2486707" cy="1121861"/>
          </a:xfrm>
          <a:prstGeom prst="rect">
            <a:avLst/>
          </a:prstGeom>
        </p:spPr>
      </p:pic>
      <p:sp>
        <p:nvSpPr>
          <p:cNvPr id="10" name="TextBox 9"/>
          <p:cNvSpPr txBox="1"/>
          <p:nvPr/>
        </p:nvSpPr>
        <p:spPr>
          <a:xfrm>
            <a:off x="1597437" y="6318505"/>
            <a:ext cx="1172196" cy="369332"/>
          </a:xfrm>
          <a:prstGeom prst="rect">
            <a:avLst/>
          </a:prstGeom>
          <a:noFill/>
        </p:spPr>
        <p:txBody>
          <a:bodyPr wrap="square" rtlCol="0">
            <a:spAutoFit/>
          </a:bodyPr>
          <a:lstStyle/>
          <a:p>
            <a:r>
              <a:rPr lang="en-US" dirty="0">
                <a:solidFill>
                  <a:prstClr val="black"/>
                </a:solidFill>
                <a:latin typeface="Calibri"/>
              </a:rPr>
              <a:t>Slide </a:t>
            </a:r>
            <a:fld id="{FD2420B6-88EF-4EEA-8B60-D2933E69839E}" type="slidenum">
              <a:rPr lang="en-US">
                <a:solidFill>
                  <a:prstClr val="black"/>
                </a:solidFill>
                <a:latin typeface="Calibri"/>
              </a:rPr>
              <a:pPr/>
              <a:t>19</a:t>
            </a:fld>
            <a:endParaRPr lang="en-US" dirty="0">
              <a:solidFill>
                <a:prstClr val="black"/>
              </a:solidFill>
              <a:latin typeface="Calibri"/>
            </a:endParaRPr>
          </a:p>
        </p:txBody>
      </p:sp>
      <p:sp>
        <p:nvSpPr>
          <p:cNvPr id="6" name="TextBox 5"/>
          <p:cNvSpPr txBox="1"/>
          <p:nvPr/>
        </p:nvSpPr>
        <p:spPr>
          <a:xfrm>
            <a:off x="1511588" y="2910907"/>
            <a:ext cx="3064185" cy="1200329"/>
          </a:xfrm>
          <a:prstGeom prst="rect">
            <a:avLst/>
          </a:prstGeom>
          <a:solidFill>
            <a:schemeClr val="bg1"/>
          </a:solidFill>
        </p:spPr>
        <p:txBody>
          <a:bodyPr wrap="square" rtlCol="0">
            <a:spAutoFit/>
          </a:bodyPr>
          <a:lstStyle/>
          <a:p>
            <a:pPr marL="342900" indent="-342900">
              <a:buFont typeface="Wingdings" panose="05000000000000000000" pitchFamily="2" charset="2"/>
              <a:buChar char="Ø"/>
            </a:pPr>
            <a:r>
              <a:rPr lang="en-US" sz="2400" dirty="0">
                <a:solidFill>
                  <a:srgbClr val="FF0000"/>
                </a:solidFill>
              </a:rPr>
              <a:t>3R work - NFC Local with ADT &lt; 400 VPD</a:t>
            </a:r>
          </a:p>
          <a:p>
            <a:pPr marL="342900" indent="-342900">
              <a:buFont typeface="Wingdings" panose="05000000000000000000" pitchFamily="2" charset="2"/>
              <a:buChar char="Ø"/>
            </a:pPr>
            <a:r>
              <a:rPr lang="en-US" sz="2400" dirty="0">
                <a:solidFill>
                  <a:srgbClr val="FF0000"/>
                </a:solidFill>
              </a:rPr>
              <a:t>Maintenance work</a:t>
            </a:r>
          </a:p>
        </p:txBody>
      </p:sp>
      <p:sp>
        <p:nvSpPr>
          <p:cNvPr id="11" name="TextBox 10"/>
          <p:cNvSpPr txBox="1"/>
          <p:nvPr/>
        </p:nvSpPr>
        <p:spPr>
          <a:xfrm>
            <a:off x="861774" y="98306"/>
            <a:ext cx="7621012" cy="954107"/>
          </a:xfrm>
          <a:prstGeom prst="rect">
            <a:avLst/>
          </a:prstGeom>
          <a:noFill/>
        </p:spPr>
        <p:txBody>
          <a:bodyPr wrap="square" rtlCol="0">
            <a:spAutoFit/>
          </a:bodyPr>
          <a:lstStyle/>
          <a:p>
            <a:pPr algn="ctr"/>
            <a:r>
              <a:rPr lang="en-US" sz="2800" dirty="0">
                <a:solidFill>
                  <a:srgbClr val="0070C0"/>
                </a:solidFill>
              </a:rPr>
              <a:t>Two Criteria for Structures/Bridges: </a:t>
            </a:r>
          </a:p>
          <a:p>
            <a:pPr algn="ctr"/>
            <a:r>
              <a:rPr lang="en-US" sz="2800" dirty="0">
                <a:solidFill>
                  <a:schemeClr val="accent4">
                    <a:lumMod val="20000"/>
                    <a:lumOff val="80000"/>
                  </a:schemeClr>
                </a:solidFill>
              </a:rPr>
              <a:t>Clear Bridge Width and </a:t>
            </a:r>
            <a:r>
              <a:rPr lang="en-US" sz="2800" b="1" dirty="0">
                <a:solidFill>
                  <a:srgbClr val="0070C0"/>
                </a:solidFill>
              </a:rPr>
              <a:t>Structural Capacity</a:t>
            </a:r>
          </a:p>
        </p:txBody>
      </p:sp>
      <p:sp>
        <p:nvSpPr>
          <p:cNvPr id="12" name="TextBox 11"/>
          <p:cNvSpPr txBox="1"/>
          <p:nvPr/>
        </p:nvSpPr>
        <p:spPr>
          <a:xfrm>
            <a:off x="4451368" y="6152882"/>
            <a:ext cx="4072310" cy="705118"/>
          </a:xfrm>
          <a:prstGeom prst="rect">
            <a:avLst/>
          </a:prstGeom>
          <a:noFill/>
        </p:spPr>
        <p:txBody>
          <a:bodyPr wrap="square" rtlCol="0">
            <a:spAutoFit/>
          </a:bodyPr>
          <a:lstStyle/>
          <a:p>
            <a:r>
              <a:rPr lang="en-US" sz="2000" dirty="0">
                <a:solidFill>
                  <a:prstClr val="black"/>
                </a:solidFill>
                <a:latin typeface="Calibri"/>
              </a:rPr>
              <a:t>428 NAC 2-001.03A6j, Page 46</a:t>
            </a:r>
          </a:p>
          <a:p>
            <a:r>
              <a:rPr lang="en-US" sz="2000" dirty="0">
                <a:solidFill>
                  <a:prstClr val="black"/>
                </a:solidFill>
                <a:latin typeface="Calibri"/>
              </a:rPr>
              <a:t>428 NAC 2-001.03B Note 19, Page 54</a:t>
            </a:r>
          </a:p>
        </p:txBody>
      </p:sp>
      <p:graphicFrame>
        <p:nvGraphicFramePr>
          <p:cNvPr id="16" name="Table 15"/>
          <p:cNvGraphicFramePr>
            <a:graphicFrameLocks noGrp="1"/>
          </p:cNvGraphicFramePr>
          <p:nvPr>
            <p:extLst>
              <p:ext uri="{D42A27DB-BD31-4B8C-83A1-F6EECF244321}">
                <p14:modId xmlns:p14="http://schemas.microsoft.com/office/powerpoint/2010/main" val="2151920312"/>
              </p:ext>
            </p:extLst>
          </p:nvPr>
        </p:nvGraphicFramePr>
        <p:xfrm>
          <a:off x="932148" y="4825857"/>
          <a:ext cx="3002985" cy="736600"/>
        </p:xfrm>
        <a:graphic>
          <a:graphicData uri="http://schemas.openxmlformats.org/drawingml/2006/table">
            <a:tbl>
              <a:tblPr firstRow="1" bandRow="1">
                <a:tableStyleId>{5C22544A-7EE6-4342-B048-85BDC9FD1C3A}</a:tableStyleId>
              </a:tblPr>
              <a:tblGrid>
                <a:gridCol w="907485">
                  <a:extLst>
                    <a:ext uri="{9D8B030D-6E8A-4147-A177-3AD203B41FA5}">
                      <a16:colId xmlns:a16="http://schemas.microsoft.com/office/drawing/2014/main" val="86376595"/>
                    </a:ext>
                  </a:extLst>
                </a:gridCol>
                <a:gridCol w="1028700">
                  <a:extLst>
                    <a:ext uri="{9D8B030D-6E8A-4147-A177-3AD203B41FA5}">
                      <a16:colId xmlns:a16="http://schemas.microsoft.com/office/drawing/2014/main" val="742346429"/>
                    </a:ext>
                  </a:extLst>
                </a:gridCol>
                <a:gridCol w="1066800">
                  <a:extLst>
                    <a:ext uri="{9D8B030D-6E8A-4147-A177-3AD203B41FA5}">
                      <a16:colId xmlns:a16="http://schemas.microsoft.com/office/drawing/2014/main" val="2623973"/>
                    </a:ext>
                  </a:extLst>
                </a:gridCol>
              </a:tblGrid>
              <a:tr h="0">
                <a:tc>
                  <a:txBody>
                    <a:bodyPr/>
                    <a:lstStyle/>
                    <a:p>
                      <a:pPr algn="ctr"/>
                      <a:r>
                        <a:rPr lang="en-US" b="1" dirty="0"/>
                        <a:t>Type 3</a:t>
                      </a:r>
                    </a:p>
                  </a:txBody>
                  <a:tcPr/>
                </a:tc>
                <a:tc>
                  <a:txBody>
                    <a:bodyPr/>
                    <a:lstStyle/>
                    <a:p>
                      <a:pPr algn="ctr"/>
                      <a:r>
                        <a:rPr lang="en-US" b="1" dirty="0"/>
                        <a:t>Type 3S2</a:t>
                      </a:r>
                    </a:p>
                  </a:txBody>
                  <a:tcPr/>
                </a:tc>
                <a:tc>
                  <a:txBody>
                    <a:bodyPr/>
                    <a:lstStyle/>
                    <a:p>
                      <a:pPr algn="ctr"/>
                      <a:r>
                        <a:rPr lang="en-US" b="1" dirty="0"/>
                        <a:t>Type 3-3</a:t>
                      </a:r>
                    </a:p>
                  </a:txBody>
                  <a:tcPr/>
                </a:tc>
                <a:extLst>
                  <a:ext uri="{0D108BD9-81ED-4DB2-BD59-A6C34878D82A}">
                    <a16:rowId xmlns:a16="http://schemas.microsoft.com/office/drawing/2014/main" val="1554360498"/>
                  </a:ext>
                </a:extLst>
              </a:tr>
              <a:tr h="370840">
                <a:tc>
                  <a:txBody>
                    <a:bodyPr/>
                    <a:lstStyle/>
                    <a:p>
                      <a:pPr algn="ctr"/>
                      <a:r>
                        <a:rPr lang="en-US" b="1" dirty="0"/>
                        <a:t>25 tons</a:t>
                      </a:r>
                    </a:p>
                  </a:txBody>
                  <a:tcPr/>
                </a:tc>
                <a:tc>
                  <a:txBody>
                    <a:bodyPr/>
                    <a:lstStyle/>
                    <a:p>
                      <a:pPr algn="ctr"/>
                      <a:r>
                        <a:rPr lang="en-US" b="1" dirty="0"/>
                        <a:t>37 tons</a:t>
                      </a:r>
                    </a:p>
                  </a:txBody>
                  <a:tcPr/>
                </a:tc>
                <a:tc>
                  <a:txBody>
                    <a:bodyPr/>
                    <a:lstStyle/>
                    <a:p>
                      <a:pPr algn="ctr"/>
                      <a:r>
                        <a:rPr lang="en-US" b="1" dirty="0"/>
                        <a:t>43</a:t>
                      </a:r>
                      <a:r>
                        <a:rPr lang="en-US" b="1" baseline="0" dirty="0"/>
                        <a:t> tons</a:t>
                      </a:r>
                      <a:endParaRPr lang="en-US" b="1" dirty="0"/>
                    </a:p>
                  </a:txBody>
                  <a:tcPr/>
                </a:tc>
                <a:extLst>
                  <a:ext uri="{0D108BD9-81ED-4DB2-BD59-A6C34878D82A}">
                    <a16:rowId xmlns:a16="http://schemas.microsoft.com/office/drawing/2014/main" val="1317419369"/>
                  </a:ext>
                </a:extLst>
              </a:tr>
            </a:tbl>
          </a:graphicData>
        </a:graphic>
      </p:graphicFrame>
      <p:sp>
        <p:nvSpPr>
          <p:cNvPr id="18" name="TextBox 17"/>
          <p:cNvSpPr txBox="1"/>
          <p:nvPr/>
        </p:nvSpPr>
        <p:spPr>
          <a:xfrm>
            <a:off x="828579" y="4208840"/>
            <a:ext cx="3205432" cy="646331"/>
          </a:xfrm>
          <a:prstGeom prst="rect">
            <a:avLst/>
          </a:prstGeom>
          <a:noFill/>
        </p:spPr>
        <p:txBody>
          <a:bodyPr wrap="square" rtlCol="0">
            <a:spAutoFit/>
          </a:bodyPr>
          <a:lstStyle/>
          <a:p>
            <a:pPr algn="ctr"/>
            <a:r>
              <a:rPr lang="en-US" b="1" dirty="0"/>
              <a:t>Nebraska Legal Load Thresholds</a:t>
            </a:r>
          </a:p>
          <a:p>
            <a:pPr algn="ctr"/>
            <a:r>
              <a:rPr lang="en-US" dirty="0"/>
              <a:t> </a:t>
            </a:r>
            <a:r>
              <a:rPr lang="en-US" b="1" dirty="0"/>
              <a:t>Neb. Rev. Stat. 60-6,294 </a:t>
            </a:r>
          </a:p>
        </p:txBody>
      </p:sp>
      <p:cxnSp>
        <p:nvCxnSpPr>
          <p:cNvPr id="14" name="Straight Arrow Connector 13"/>
          <p:cNvCxnSpPr/>
          <p:nvPr/>
        </p:nvCxnSpPr>
        <p:spPr>
          <a:xfrm flipH="1">
            <a:off x="4575774" y="2875792"/>
            <a:ext cx="2548926" cy="24840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30075" y="5551473"/>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40764207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141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15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22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7800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7900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9700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9900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11"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arn about technologies and projects that can work">
            <a:hlinkClick r:id="rId4" action="ppaction://hlinksldjump" tooltip="Learning Objectives"/>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3"/>
            <a:ext cx="1709527" cy="1709527"/>
          </a:xfrm>
          <a:prstGeom prst="rect">
            <a:avLst/>
          </a:prstGeom>
        </p:spPr>
      </p:pic>
      <p:sp>
        <p:nvSpPr>
          <p:cNvPr id="2" name="Title 1"/>
          <p:cNvSpPr txBox="1">
            <a:spLocks noGrp="1"/>
          </p:cNvSpPr>
          <p:nvPr>
            <p:ph type="title" idx="4294967295"/>
          </p:nvPr>
        </p:nvSpPr>
        <p:spPr>
          <a:xfrm>
            <a:off x="1709530" y="1089847"/>
            <a:ext cx="6647070" cy="1143000"/>
          </a:xfrm>
          <a:prstGeom prst="rect">
            <a:avLst/>
          </a:prstGeom>
          <a:noFill/>
        </p:spPr>
        <p:txBody>
          <a:bodyPr wrap="square" anchor="ctr"/>
          <a:lstStyle>
            <a:lvl1pPr lvl="0">
              <a:defRPr/>
            </a:lvl1pPr>
          </a:lstStyle>
          <a:p>
            <a:pPr lvl="0"/>
            <a:r>
              <a:rPr lang="en-US" b="1" dirty="0">
                <a:latin typeface="+mj-lt"/>
              </a:rPr>
              <a:t>Overall Learning Objectives</a:t>
            </a:r>
            <a:endParaRPr b="1" dirty="0">
              <a:latin typeface="+mj-lt"/>
            </a:endParaRPr>
          </a:p>
        </p:txBody>
      </p:sp>
      <p:sp>
        <p:nvSpPr>
          <p:cNvPr id="3" name="Text Placeholder 2"/>
          <p:cNvSpPr txBox="1">
            <a:spLocks noGrp="1"/>
          </p:cNvSpPr>
          <p:nvPr>
            <p:ph type="body" idx="4294967295"/>
          </p:nvPr>
        </p:nvSpPr>
        <p:spPr>
          <a:xfrm>
            <a:off x="318052" y="2007704"/>
            <a:ext cx="8647044" cy="4435179"/>
          </a:xfrm>
          <a:prstGeom prst="rect">
            <a:avLst/>
          </a:prstGeom>
          <a:noFill/>
        </p:spPr>
        <p:txBody>
          <a:bodyPr wrap="square" anchor="t"/>
          <a:lstStyle>
            <a:lvl1pPr lvl="0">
              <a:defRPr/>
            </a:lvl1pPr>
          </a:lstStyle>
          <a:p>
            <a:pPr marL="514338" indent="-514338">
              <a:spcBef>
                <a:spcPts val="500"/>
              </a:spcBef>
              <a:buFont typeface="+mj-lt"/>
              <a:buAutoNum type="arabicPeriod"/>
            </a:pPr>
            <a:r>
              <a:rPr lang="en-US" sz="2800" dirty="0">
                <a:solidFill>
                  <a:schemeClr val="tx1"/>
                </a:solidFill>
                <a:latin typeface="+mn-lt"/>
              </a:rPr>
              <a:t>Know Functional Classification </a:t>
            </a:r>
          </a:p>
          <a:p>
            <a:pPr marL="514338" indent="-514338">
              <a:spcBef>
                <a:spcPts val="500"/>
              </a:spcBef>
              <a:buFont typeface="+mj-lt"/>
              <a:buAutoNum type="arabicPeriod"/>
            </a:pPr>
            <a:r>
              <a:rPr lang="en-US" sz="2800" dirty="0">
                <a:solidFill>
                  <a:schemeClr val="tx1"/>
                </a:solidFill>
                <a:latin typeface="+mn-lt"/>
              </a:rPr>
              <a:t>Find and use the correct minimum design standards table </a:t>
            </a:r>
          </a:p>
          <a:p>
            <a:pPr marL="514338" indent="-514338">
              <a:spcBef>
                <a:spcPts val="500"/>
              </a:spcBef>
              <a:buFont typeface="+mj-lt"/>
              <a:buAutoNum type="arabicPeriod"/>
            </a:pPr>
            <a:r>
              <a:rPr lang="en-US" sz="2800" dirty="0">
                <a:solidFill>
                  <a:schemeClr val="tx1"/>
                </a:solidFill>
                <a:latin typeface="+mn-lt"/>
              </a:rPr>
              <a:t>Be familiar with Definitions </a:t>
            </a:r>
          </a:p>
          <a:p>
            <a:pPr marL="514338" indent="-514338">
              <a:spcBef>
                <a:spcPts val="500"/>
              </a:spcBef>
              <a:buFont typeface="+mj-lt"/>
              <a:buAutoNum type="arabicPeriod"/>
            </a:pPr>
            <a:r>
              <a:rPr lang="en-US" sz="2800" dirty="0">
                <a:solidFill>
                  <a:schemeClr val="tx1"/>
                </a:solidFill>
                <a:latin typeface="+mn-lt"/>
              </a:rPr>
              <a:t>Know and Understand the N</a:t>
            </a:r>
            <a:r>
              <a:rPr sz="2800" dirty="0">
                <a:solidFill>
                  <a:schemeClr val="tx1"/>
                </a:solidFill>
                <a:latin typeface="+mn-lt"/>
              </a:rPr>
              <a:t>ote</a:t>
            </a:r>
            <a:r>
              <a:rPr lang="en-US" sz="2800" dirty="0">
                <a:solidFill>
                  <a:schemeClr val="tx1"/>
                </a:solidFill>
                <a:latin typeface="+mn-lt"/>
              </a:rPr>
              <a:t>s</a:t>
            </a:r>
          </a:p>
          <a:p>
            <a:pPr marL="514338" indent="-514338">
              <a:spcBef>
                <a:spcPts val="500"/>
              </a:spcBef>
              <a:buFont typeface="+mj-lt"/>
              <a:buAutoNum type="arabicPeriod"/>
            </a:pPr>
            <a:r>
              <a:rPr lang="en-US" sz="2800" dirty="0">
                <a:solidFill>
                  <a:schemeClr val="tx1"/>
                </a:solidFill>
                <a:latin typeface="+mn-lt"/>
              </a:rPr>
              <a:t>Understand 3R requirements </a:t>
            </a:r>
          </a:p>
          <a:p>
            <a:pPr marL="514338" indent="-514338">
              <a:spcBef>
                <a:spcPts val="500"/>
              </a:spcBef>
              <a:buFont typeface="+mj-lt"/>
              <a:buAutoNum type="arabicPeriod"/>
            </a:pPr>
            <a:r>
              <a:rPr lang="en-US" sz="2800" dirty="0">
                <a:solidFill>
                  <a:schemeClr val="tx1"/>
                </a:solidFill>
                <a:latin typeface="+mn-lt"/>
              </a:rPr>
              <a:t>Know which work to apply to One- and Six-Year Plans</a:t>
            </a:r>
          </a:p>
          <a:p>
            <a:pPr marL="514338" indent="-514338">
              <a:spcBef>
                <a:spcPts val="500"/>
              </a:spcBef>
              <a:buFont typeface="+mj-lt"/>
              <a:buAutoNum type="arabicPeriod"/>
            </a:pPr>
            <a:r>
              <a:rPr lang="en-US" sz="2800" dirty="0">
                <a:solidFill>
                  <a:schemeClr val="tx1"/>
                </a:solidFill>
                <a:latin typeface="+mn-lt"/>
              </a:rPr>
              <a:t>Know fundamentals of horizontal clear zone</a:t>
            </a:r>
          </a:p>
          <a:p>
            <a:pPr marL="514338" indent="-514338">
              <a:spcBef>
                <a:spcPts val="500"/>
              </a:spcBef>
              <a:buFont typeface="+mj-lt"/>
              <a:buAutoNum type="arabicPeriod"/>
            </a:pPr>
            <a:r>
              <a:rPr lang="en-US" sz="2800" dirty="0">
                <a:solidFill>
                  <a:schemeClr val="tx1"/>
                </a:solidFill>
                <a:latin typeface="+mn-lt"/>
              </a:rPr>
              <a:t>Review current ADA requirements</a:t>
            </a:r>
            <a:endParaRPr sz="2800" dirty="0">
              <a:solidFill>
                <a:schemeClr val="tx1"/>
              </a:solidFill>
              <a:latin typeface="+mn-lt"/>
            </a:endParaRPr>
          </a:p>
        </p:txBody>
      </p:sp>
      <p:sp>
        <p:nvSpPr>
          <p:cNvPr id="7" name="TextBox 6"/>
          <p:cNvSpPr txBox="1"/>
          <p:nvPr/>
        </p:nvSpPr>
        <p:spPr>
          <a:xfrm>
            <a:off x="7849077" y="6442883"/>
            <a:ext cx="1116019" cy="369332"/>
          </a:xfrm>
          <a:prstGeom prst="rect">
            <a:avLst/>
          </a:prstGeom>
          <a:noFill/>
        </p:spPr>
        <p:txBody>
          <a:bodyPr wrap="square" rtlCol="0">
            <a:spAutoFit/>
          </a:bodyPr>
          <a:lstStyle/>
          <a:p>
            <a:r>
              <a:rPr lang="en-US" dirty="0">
                <a:solidFill>
                  <a:prstClr val="black"/>
                </a:solidFill>
                <a:latin typeface="Calibri"/>
              </a:rPr>
              <a:t>Slide </a:t>
            </a:r>
            <a:fld id="{E258EC69-BB43-4381-B7EC-0BBFCD43D5A2}" type="slidenum">
              <a:rPr lang="en-US">
                <a:solidFill>
                  <a:prstClr val="black"/>
                </a:solidFill>
                <a:latin typeface="Calibri"/>
              </a:rPr>
              <a:pPr/>
              <a:t>2</a:t>
            </a:fld>
            <a:endParaRPr lang="en-US" dirty="0">
              <a:solidFill>
                <a:prstClr val="black"/>
              </a:solidFill>
              <a:latin typeface="Calibri"/>
            </a:endParaRPr>
          </a:p>
        </p:txBody>
      </p:sp>
      <p:pic>
        <p:nvPicPr>
          <p:cNvPr id="6" name="Picture 5" descr="1 &amp; 6 year plan logoCS1-2.emf"/>
          <p:cNvPicPr>
            <a:picLocks noChangeAspect="1"/>
          </p:cNvPicPr>
          <p:nvPr/>
        </p:nvPicPr>
        <p:blipFill>
          <a:blip r:embed="rId6" cstate="print"/>
          <a:stretch>
            <a:fillRect/>
          </a:stretch>
        </p:blipFill>
        <p:spPr>
          <a:xfrm>
            <a:off x="6838536" y="168255"/>
            <a:ext cx="2305464" cy="1226088"/>
          </a:xfrm>
          <a:prstGeom prst="rect">
            <a:avLst/>
          </a:prstGeom>
        </p:spPr>
      </p:pic>
      <p:sp>
        <p:nvSpPr>
          <p:cNvPr id="8" name="Title 1"/>
          <p:cNvSpPr txBox="1">
            <a:spLocks/>
          </p:cNvSpPr>
          <p:nvPr/>
        </p:nvSpPr>
        <p:spPr>
          <a:xfrm>
            <a:off x="1709530" y="144117"/>
            <a:ext cx="5129006" cy="1143000"/>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kern="0" dirty="0">
                <a:latin typeface="+mj-lt"/>
              </a:rPr>
              <a:t>2016 Standards Video Series</a:t>
            </a:r>
          </a:p>
        </p:txBody>
      </p:sp>
      <p:sp>
        <p:nvSpPr>
          <p:cNvPr id="14" name="TextBox 13"/>
          <p:cNvSpPr txBox="1"/>
          <p:nvPr/>
        </p:nvSpPr>
        <p:spPr>
          <a:xfrm>
            <a:off x="84663" y="6468406"/>
            <a:ext cx="1226127" cy="369332"/>
          </a:xfrm>
          <a:prstGeom prst="rect">
            <a:avLst/>
          </a:prstGeom>
          <a:noFill/>
        </p:spPr>
        <p:txBody>
          <a:bodyPr wrap="square" rtlCol="0">
            <a:spAutoFit/>
          </a:bodyPr>
          <a:lstStyle/>
          <a:p>
            <a:r>
              <a:rPr lang="en-US" dirty="0"/>
              <a:t>Part 1 of 2</a:t>
            </a:r>
          </a:p>
        </p:txBody>
      </p:sp>
    </p:spTree>
    <p:custDataLst>
      <p:tags r:id="rId1"/>
    </p:custDataLst>
    <p:extLst>
      <p:ext uri="{BB962C8B-B14F-4D97-AF65-F5344CB8AC3E}">
        <p14:creationId xmlns:p14="http://schemas.microsoft.com/office/powerpoint/2010/main" val="27980446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extLst>
    <p:ext uri="{E180D4A7-C9FB-4DFB-919C-405C955672EB}">
      <p14:showEvtLst xmlns:p14="http://schemas.microsoft.com/office/powerpoint/2010/main">
        <p14:playEvt time="4030" objId="8"/>
        <p14:stopEvt time="12023" objId="8"/>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861774" cy="6858000"/>
          </a:xfrm>
          <a:prstGeom prst="rect">
            <a:avLst/>
          </a:prstGeom>
          <a:solidFill>
            <a:schemeClr val="accent1"/>
          </a:solidFill>
        </p:spPr>
        <p:txBody>
          <a:bodyPr vert="vert270" wrap="square" rtlCol="0">
            <a:spAutoFit/>
          </a:bodyPr>
          <a:lstStyle/>
          <a:p>
            <a:pPr algn="ctr"/>
            <a:r>
              <a:rPr lang="en-US" sz="4400" dirty="0">
                <a:solidFill>
                  <a:prstClr val="white"/>
                </a:solidFill>
                <a:latin typeface="Calibri"/>
              </a:rPr>
              <a:t>General Information </a:t>
            </a:r>
          </a:p>
        </p:txBody>
      </p:sp>
      <p:sp>
        <p:nvSpPr>
          <p:cNvPr id="2" name="Title 1"/>
          <p:cNvSpPr txBox="1">
            <a:spLocks noGrp="1"/>
          </p:cNvSpPr>
          <p:nvPr>
            <p:ph type="title"/>
          </p:nvPr>
        </p:nvSpPr>
        <p:spPr>
          <a:xfrm>
            <a:off x="861774" y="1"/>
            <a:ext cx="7621012" cy="946353"/>
          </a:xfrm>
          <a:prstGeom prst="rect">
            <a:avLst/>
          </a:prstGeom>
          <a:noFill/>
        </p:spPr>
        <p:txBody>
          <a:bodyPr wrap="square" anchor="ctr"/>
          <a:lstStyle>
            <a:lvl1pPr lvl="0">
              <a:defRPr/>
            </a:lvl1pPr>
          </a:lstStyle>
          <a:p>
            <a:r>
              <a:rPr lang="en-US" dirty="0">
                <a:latin typeface="+mj-lt"/>
              </a:rPr>
              <a:t>Live Loads (HS15, HL93)</a:t>
            </a:r>
            <a:endParaRPr sz="3600" dirty="0">
              <a:latin typeface="+mj-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pic>
        <p:nvPicPr>
          <p:cNvPr id="6" name="Picture 5"/>
          <p:cNvPicPr>
            <a:picLocks noChangeAspect="1"/>
          </p:cNvPicPr>
          <p:nvPr/>
        </p:nvPicPr>
        <p:blipFill>
          <a:blip r:embed="rId3"/>
          <a:stretch>
            <a:fillRect/>
          </a:stretch>
        </p:blipFill>
        <p:spPr>
          <a:xfrm>
            <a:off x="836024" y="5736139"/>
            <a:ext cx="2486707" cy="1121861"/>
          </a:xfrm>
          <a:prstGeom prst="rect">
            <a:avLst/>
          </a:prstGeom>
        </p:spPr>
      </p:pic>
      <p:sp>
        <p:nvSpPr>
          <p:cNvPr id="9" name="TextBox 8"/>
          <p:cNvSpPr txBox="1"/>
          <p:nvPr/>
        </p:nvSpPr>
        <p:spPr>
          <a:xfrm>
            <a:off x="1517948" y="6318505"/>
            <a:ext cx="1172196" cy="369332"/>
          </a:xfrm>
          <a:prstGeom prst="rect">
            <a:avLst/>
          </a:prstGeom>
          <a:noFill/>
        </p:spPr>
        <p:txBody>
          <a:bodyPr wrap="square" rtlCol="0">
            <a:spAutoFit/>
          </a:bodyPr>
          <a:lstStyle/>
          <a:p>
            <a:r>
              <a:rPr lang="en-US" dirty="0">
                <a:solidFill>
                  <a:prstClr val="black"/>
                </a:solidFill>
                <a:latin typeface="Calibri"/>
              </a:rPr>
              <a:t>Slide </a:t>
            </a:r>
            <a:fld id="{099A8153-6679-4949-9822-8B78F11D455D}" type="slidenum">
              <a:rPr lang="en-US">
                <a:solidFill>
                  <a:prstClr val="black"/>
                </a:solidFill>
                <a:latin typeface="Calibri"/>
              </a:rPr>
              <a:pPr/>
              <a:t>20</a:t>
            </a:fld>
            <a:endParaRPr lang="en-US" dirty="0">
              <a:solidFill>
                <a:prstClr val="black"/>
              </a:solidFill>
              <a:latin typeface="Calibri"/>
            </a:endParaRPr>
          </a:p>
        </p:txBody>
      </p:sp>
      <p:sp>
        <p:nvSpPr>
          <p:cNvPr id="10" name="TextBox 9"/>
          <p:cNvSpPr txBox="1"/>
          <p:nvPr/>
        </p:nvSpPr>
        <p:spPr>
          <a:xfrm>
            <a:off x="4446993" y="6131392"/>
            <a:ext cx="4072310" cy="705118"/>
          </a:xfrm>
          <a:prstGeom prst="rect">
            <a:avLst/>
          </a:prstGeom>
          <a:noFill/>
        </p:spPr>
        <p:txBody>
          <a:bodyPr wrap="square" rtlCol="0">
            <a:spAutoFit/>
          </a:bodyPr>
          <a:lstStyle/>
          <a:p>
            <a:r>
              <a:rPr lang="en-US" sz="2000" dirty="0">
                <a:solidFill>
                  <a:prstClr val="black"/>
                </a:solidFill>
                <a:latin typeface="Calibri"/>
              </a:rPr>
              <a:t>428 NAC 2-001.03A6j, Page 46</a:t>
            </a:r>
          </a:p>
          <a:p>
            <a:r>
              <a:rPr lang="en-US" sz="2000" dirty="0">
                <a:solidFill>
                  <a:prstClr val="black"/>
                </a:solidFill>
                <a:latin typeface="Calibri"/>
              </a:rPr>
              <a:t>428 NAC 2-001.03B, Note 19, Page 54</a:t>
            </a:r>
          </a:p>
        </p:txBody>
      </p:sp>
      <p:sp>
        <p:nvSpPr>
          <p:cNvPr id="4" name="Text Placeholder 3"/>
          <p:cNvSpPr>
            <a:spLocks noGrp="1"/>
          </p:cNvSpPr>
          <p:nvPr>
            <p:ph type="body" idx="1"/>
          </p:nvPr>
        </p:nvSpPr>
        <p:spPr>
          <a:xfrm>
            <a:off x="887311" y="959897"/>
            <a:ext cx="7240980" cy="2481273"/>
          </a:xfrm>
        </p:spPr>
        <p:txBody>
          <a:bodyPr/>
          <a:lstStyle/>
          <a:p>
            <a:r>
              <a:rPr lang="en-US" sz="2800" b="1" dirty="0"/>
              <a:t>H</a:t>
            </a:r>
            <a:r>
              <a:rPr lang="en-US" sz="2800" dirty="0"/>
              <a:t> = </a:t>
            </a:r>
            <a:r>
              <a:rPr lang="en-US" sz="2800" b="1" dirty="0"/>
              <a:t>H</a:t>
            </a:r>
            <a:r>
              <a:rPr lang="en-US" sz="2800" dirty="0"/>
              <a:t>ighway truck </a:t>
            </a:r>
          </a:p>
          <a:p>
            <a:r>
              <a:rPr lang="en-US" sz="2800" b="1" dirty="0"/>
              <a:t>S</a:t>
            </a:r>
            <a:r>
              <a:rPr lang="en-US" sz="2800" dirty="0"/>
              <a:t> = Highway </a:t>
            </a:r>
            <a:r>
              <a:rPr lang="en-US" sz="2800" b="1" dirty="0"/>
              <a:t>S</a:t>
            </a:r>
            <a:r>
              <a:rPr lang="en-US" sz="2800" dirty="0"/>
              <a:t>emi-trailer truck</a:t>
            </a:r>
          </a:p>
          <a:p>
            <a:r>
              <a:rPr lang="en-US" sz="2800" b="1" dirty="0"/>
              <a:t>15</a:t>
            </a:r>
            <a:r>
              <a:rPr lang="en-US" sz="2800" dirty="0"/>
              <a:t> = gross </a:t>
            </a:r>
            <a:r>
              <a:rPr lang="en-US" sz="2800" b="1" dirty="0"/>
              <a:t>tractor</a:t>
            </a:r>
            <a:r>
              <a:rPr lang="en-US" sz="2800" dirty="0"/>
              <a:t> weight, tons (3 + 12)</a:t>
            </a:r>
          </a:p>
          <a:p>
            <a:r>
              <a:rPr lang="en-US" sz="2800" b="1" dirty="0"/>
              <a:t>L</a:t>
            </a:r>
            <a:r>
              <a:rPr lang="en-US" sz="2800" dirty="0"/>
              <a:t> = </a:t>
            </a:r>
            <a:r>
              <a:rPr lang="en-US" sz="2800" b="1" dirty="0"/>
              <a:t>L</a:t>
            </a:r>
            <a:r>
              <a:rPr lang="en-US" sz="2800" dirty="0"/>
              <a:t>oad and resistance factor design</a:t>
            </a:r>
          </a:p>
          <a:p>
            <a:r>
              <a:rPr lang="en-US" sz="2800" b="1" dirty="0"/>
              <a:t>93</a:t>
            </a:r>
            <a:r>
              <a:rPr lang="en-US" sz="2800" dirty="0"/>
              <a:t> = 1993</a:t>
            </a:r>
          </a:p>
        </p:txBody>
      </p:sp>
      <p:pic>
        <p:nvPicPr>
          <p:cNvPr id="18" name="Picture 17"/>
          <p:cNvPicPr>
            <a:picLocks noChangeAspect="1"/>
          </p:cNvPicPr>
          <p:nvPr/>
        </p:nvPicPr>
        <p:blipFill>
          <a:blip r:embed="rId4"/>
          <a:stretch>
            <a:fillRect/>
          </a:stretch>
        </p:blipFill>
        <p:spPr>
          <a:xfrm rot="-60000">
            <a:off x="2955022" y="3083900"/>
            <a:ext cx="5412945" cy="2745247"/>
          </a:xfrm>
          <a:prstGeom prst="rect">
            <a:avLst/>
          </a:prstGeom>
        </p:spPr>
      </p:pic>
      <p:sp>
        <p:nvSpPr>
          <p:cNvPr id="3" name="TextBox 2"/>
          <p:cNvSpPr txBox="1"/>
          <p:nvPr/>
        </p:nvSpPr>
        <p:spPr>
          <a:xfrm>
            <a:off x="4623730" y="3343928"/>
            <a:ext cx="3132323" cy="830997"/>
          </a:xfrm>
          <a:prstGeom prst="rect">
            <a:avLst/>
          </a:prstGeom>
          <a:noFill/>
        </p:spPr>
        <p:txBody>
          <a:bodyPr wrap="square" rtlCol="0">
            <a:spAutoFit/>
          </a:bodyPr>
          <a:lstStyle/>
          <a:p>
            <a:pPr algn="ctr"/>
            <a:r>
              <a:rPr lang="en-US" sz="2400" b="1" dirty="0">
                <a:highlight>
                  <a:srgbClr val="00FFFF"/>
                </a:highlight>
              </a:rPr>
              <a:t>Imaginary Truck </a:t>
            </a:r>
          </a:p>
          <a:p>
            <a:pPr algn="ctr"/>
            <a:r>
              <a:rPr lang="en-US" sz="2400" b="1" dirty="0">
                <a:highlight>
                  <a:srgbClr val="00FFFF"/>
                </a:highlight>
              </a:rPr>
              <a:t>(Type 3S2)</a:t>
            </a:r>
          </a:p>
        </p:txBody>
      </p:sp>
      <p:sp>
        <p:nvSpPr>
          <p:cNvPr id="12" name="TextBox 11"/>
          <p:cNvSpPr txBox="1"/>
          <p:nvPr/>
        </p:nvSpPr>
        <p:spPr>
          <a:xfrm>
            <a:off x="2511359" y="4915589"/>
            <a:ext cx="5880150" cy="276999"/>
          </a:xfrm>
          <a:prstGeom prst="rect">
            <a:avLst/>
          </a:prstGeom>
          <a:solidFill>
            <a:schemeClr val="bg1"/>
          </a:solidFill>
        </p:spPr>
        <p:txBody>
          <a:bodyPr wrap="square" tIns="0" bIns="0" rtlCol="0">
            <a:spAutoFit/>
          </a:bodyPr>
          <a:lstStyle/>
          <a:p>
            <a:r>
              <a:rPr lang="en-US" b="1" dirty="0"/>
              <a:t>Tons:          6               7.75   7.75 	          7.75    7.75       </a:t>
            </a:r>
          </a:p>
        </p:txBody>
      </p:sp>
      <p:sp>
        <p:nvSpPr>
          <p:cNvPr id="19" name="TextBox 18"/>
          <p:cNvSpPr txBox="1"/>
          <p:nvPr/>
        </p:nvSpPr>
        <p:spPr>
          <a:xfrm>
            <a:off x="3659340" y="5597125"/>
            <a:ext cx="4096713" cy="369332"/>
          </a:xfrm>
          <a:prstGeom prst="rect">
            <a:avLst/>
          </a:prstGeom>
          <a:solidFill>
            <a:schemeClr val="bg1"/>
          </a:solidFill>
        </p:spPr>
        <p:txBody>
          <a:bodyPr wrap="square" rtlCol="0">
            <a:spAutoFit/>
          </a:bodyPr>
          <a:lstStyle/>
          <a:p>
            <a:pPr algn="ctr"/>
            <a:r>
              <a:rPr lang="en-US" dirty="0"/>
              <a:t>Gross Vehicle Weight = </a:t>
            </a:r>
            <a:r>
              <a:rPr lang="en-US" b="1" dirty="0"/>
              <a:t>37 tons</a:t>
            </a:r>
          </a:p>
        </p:txBody>
      </p:sp>
      <p:sp>
        <p:nvSpPr>
          <p:cNvPr id="20" name="TextBox 19"/>
          <p:cNvSpPr txBox="1"/>
          <p:nvPr/>
        </p:nvSpPr>
        <p:spPr>
          <a:xfrm>
            <a:off x="4058385" y="5192588"/>
            <a:ext cx="497548" cy="276999"/>
          </a:xfrm>
          <a:prstGeom prst="rect">
            <a:avLst/>
          </a:prstGeom>
          <a:solidFill>
            <a:schemeClr val="bg1"/>
          </a:solidFill>
        </p:spPr>
        <p:txBody>
          <a:bodyPr wrap="square" lIns="0" tIns="0" rIns="0" bIns="0" rtlCol="0">
            <a:spAutoFit/>
          </a:bodyPr>
          <a:lstStyle/>
          <a:p>
            <a:pPr algn="ctr"/>
            <a:r>
              <a:rPr lang="en-US" dirty="0"/>
              <a:t>11’</a:t>
            </a:r>
          </a:p>
        </p:txBody>
      </p:sp>
      <p:sp>
        <p:nvSpPr>
          <p:cNvPr id="21" name="TextBox 20"/>
          <p:cNvSpPr txBox="1"/>
          <p:nvPr/>
        </p:nvSpPr>
        <p:spPr>
          <a:xfrm>
            <a:off x="5863973" y="5206131"/>
            <a:ext cx="497548" cy="276999"/>
          </a:xfrm>
          <a:prstGeom prst="rect">
            <a:avLst/>
          </a:prstGeom>
          <a:solidFill>
            <a:schemeClr val="bg1"/>
          </a:solidFill>
        </p:spPr>
        <p:txBody>
          <a:bodyPr wrap="square" lIns="0" tIns="0" rIns="0" bIns="0" rtlCol="0">
            <a:spAutoFit/>
          </a:bodyPr>
          <a:lstStyle/>
          <a:p>
            <a:pPr algn="ctr"/>
            <a:r>
              <a:rPr lang="en-US" dirty="0"/>
              <a:t>22’</a:t>
            </a:r>
          </a:p>
        </p:txBody>
      </p:sp>
      <p:sp>
        <p:nvSpPr>
          <p:cNvPr id="22" name="TextBox 21"/>
          <p:cNvSpPr txBox="1"/>
          <p:nvPr/>
        </p:nvSpPr>
        <p:spPr>
          <a:xfrm>
            <a:off x="4806290" y="5181626"/>
            <a:ext cx="436026" cy="276999"/>
          </a:xfrm>
          <a:prstGeom prst="rect">
            <a:avLst/>
          </a:prstGeom>
          <a:solidFill>
            <a:schemeClr val="bg1"/>
          </a:solidFill>
        </p:spPr>
        <p:txBody>
          <a:bodyPr wrap="square" lIns="0" tIns="0" rIns="0" bIns="0" rtlCol="0">
            <a:spAutoFit/>
          </a:bodyPr>
          <a:lstStyle/>
          <a:p>
            <a:pPr algn="ctr"/>
            <a:r>
              <a:rPr lang="en-US" dirty="0"/>
              <a:t>4’</a:t>
            </a:r>
          </a:p>
        </p:txBody>
      </p:sp>
      <p:sp>
        <p:nvSpPr>
          <p:cNvPr id="23" name="TextBox 22"/>
          <p:cNvSpPr txBox="1"/>
          <p:nvPr/>
        </p:nvSpPr>
        <p:spPr>
          <a:xfrm>
            <a:off x="7020850" y="5176803"/>
            <a:ext cx="436026" cy="276999"/>
          </a:xfrm>
          <a:prstGeom prst="rect">
            <a:avLst/>
          </a:prstGeom>
          <a:solidFill>
            <a:schemeClr val="bg1"/>
          </a:solidFill>
        </p:spPr>
        <p:txBody>
          <a:bodyPr wrap="square" lIns="0" tIns="0" rIns="0" bIns="0" rtlCol="0">
            <a:spAutoFit/>
          </a:bodyPr>
          <a:lstStyle/>
          <a:p>
            <a:pPr algn="ctr"/>
            <a:r>
              <a:rPr lang="en-US" dirty="0"/>
              <a:t>4’</a:t>
            </a:r>
          </a:p>
        </p:txBody>
      </p:sp>
      <p:pic>
        <p:nvPicPr>
          <p:cNvPr id="24" name="Picture 23"/>
          <p:cNvPicPr>
            <a:picLocks noChangeAspect="1"/>
          </p:cNvPicPr>
          <p:nvPr/>
        </p:nvPicPr>
        <p:blipFill>
          <a:blip r:embed="rId5"/>
          <a:stretch>
            <a:fillRect/>
          </a:stretch>
        </p:blipFill>
        <p:spPr>
          <a:xfrm>
            <a:off x="6264828" y="1060349"/>
            <a:ext cx="2126681" cy="1037562"/>
          </a:xfrm>
          <a:prstGeom prst="rect">
            <a:avLst/>
          </a:prstGeom>
        </p:spPr>
      </p:pic>
      <p:sp>
        <p:nvSpPr>
          <p:cNvPr id="32" name="TextBox 31"/>
          <p:cNvSpPr txBox="1"/>
          <p:nvPr/>
        </p:nvSpPr>
        <p:spPr>
          <a:xfrm>
            <a:off x="6234262" y="702496"/>
            <a:ext cx="2285041" cy="523220"/>
          </a:xfrm>
          <a:prstGeom prst="rect">
            <a:avLst/>
          </a:prstGeom>
          <a:noFill/>
        </p:spPr>
        <p:txBody>
          <a:bodyPr wrap="square" rtlCol="0">
            <a:spAutoFit/>
          </a:bodyPr>
          <a:lstStyle/>
          <a:p>
            <a:pPr algn="ctr"/>
            <a:r>
              <a:rPr lang="en-US" sz="2800" b="1" dirty="0">
                <a:highlight>
                  <a:srgbClr val="00FFFF"/>
                </a:highlight>
              </a:rPr>
              <a:t>HS15 loading</a:t>
            </a:r>
          </a:p>
        </p:txBody>
      </p:sp>
      <p:sp>
        <p:nvSpPr>
          <p:cNvPr id="25" name="TextBox 24"/>
          <p:cNvSpPr txBox="1"/>
          <p:nvPr/>
        </p:nvSpPr>
        <p:spPr>
          <a:xfrm>
            <a:off x="1530075" y="5551473"/>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195887289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950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4100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4370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4400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4400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4400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4400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4400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4400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5800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9" grpId="0" animBg="1"/>
      <p:bldP spid="20" grpId="0" animBg="1"/>
      <p:bldP spid="21" grpId="0" animBg="1"/>
      <p:bldP spid="22" grpId="0" animBg="1"/>
      <p:bldP spid="23" grpId="0" animBg="1"/>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arn about technologies and projects that can work">
            <a:hlinkClick r:id="rId4" action="ppaction://hlinksldjump" tooltip="Learning Objectives"/>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3"/>
            <a:ext cx="1709527" cy="1709527"/>
          </a:xfrm>
          <a:prstGeom prst="rect">
            <a:avLst/>
          </a:prstGeom>
        </p:spPr>
      </p:pic>
      <p:sp>
        <p:nvSpPr>
          <p:cNvPr id="2" name="Title 1"/>
          <p:cNvSpPr txBox="1">
            <a:spLocks noGrp="1"/>
          </p:cNvSpPr>
          <p:nvPr>
            <p:ph type="title" idx="4294967295"/>
          </p:nvPr>
        </p:nvSpPr>
        <p:spPr>
          <a:xfrm>
            <a:off x="1709530" y="887273"/>
            <a:ext cx="5472320" cy="1143000"/>
          </a:xfrm>
          <a:prstGeom prst="rect">
            <a:avLst/>
          </a:prstGeom>
          <a:noFill/>
        </p:spPr>
        <p:txBody>
          <a:bodyPr wrap="square" anchor="ctr"/>
          <a:lstStyle>
            <a:lvl1pPr lvl="0">
              <a:defRPr/>
            </a:lvl1pPr>
          </a:lstStyle>
          <a:p>
            <a:pPr lvl="0"/>
            <a:r>
              <a:rPr lang="en-US" dirty="0">
                <a:latin typeface="+mj-lt"/>
              </a:rPr>
              <a:t>Learning Objectives</a:t>
            </a:r>
            <a:endParaRPr dirty="0">
              <a:latin typeface="+mj-lt"/>
            </a:endParaRPr>
          </a:p>
        </p:txBody>
      </p:sp>
      <p:sp>
        <p:nvSpPr>
          <p:cNvPr id="3" name="Text Placeholder 2"/>
          <p:cNvSpPr txBox="1">
            <a:spLocks noGrp="1"/>
          </p:cNvSpPr>
          <p:nvPr>
            <p:ph type="body" idx="4294967295"/>
          </p:nvPr>
        </p:nvSpPr>
        <p:spPr>
          <a:xfrm>
            <a:off x="318052" y="2009134"/>
            <a:ext cx="8647044" cy="4684506"/>
          </a:xfrm>
          <a:prstGeom prst="rect">
            <a:avLst/>
          </a:prstGeom>
          <a:noFill/>
        </p:spPr>
        <p:txBody>
          <a:bodyPr wrap="square" anchor="t"/>
          <a:lstStyle>
            <a:lvl1pPr lvl="0">
              <a:defRPr/>
            </a:lvl1pPr>
          </a:lstStyle>
          <a:p>
            <a:pPr marL="514350" indent="-514350">
              <a:spcBef>
                <a:spcPts val="500"/>
              </a:spcBef>
              <a:buFont typeface="+mj-lt"/>
              <a:buAutoNum type="alphaUcPeriod"/>
            </a:pPr>
            <a:r>
              <a:rPr lang="en-US" sz="2800" dirty="0">
                <a:solidFill>
                  <a:schemeClr val="tx1"/>
                </a:solidFill>
                <a:latin typeface="+mn-lt"/>
              </a:rPr>
              <a:t>Tables – the part for Structures and how it works – in the Minimum Design Standards</a:t>
            </a:r>
          </a:p>
          <a:p>
            <a:pPr marL="514350" lvl="0" indent="-514350">
              <a:spcBef>
                <a:spcPts val="500"/>
              </a:spcBef>
              <a:buFont typeface="+mj-lt"/>
              <a:buAutoNum type="alphaUcPeriod"/>
            </a:pPr>
            <a:r>
              <a:rPr lang="en-US" sz="2800" dirty="0">
                <a:solidFill>
                  <a:schemeClr val="bg1">
                    <a:lumMod val="85000"/>
                  </a:schemeClr>
                </a:solidFill>
                <a:latin typeface="Calibri"/>
              </a:rPr>
              <a:t>The Two Design Criteria for Structures</a:t>
            </a:r>
          </a:p>
          <a:p>
            <a:pPr marL="514350" indent="-514350">
              <a:spcBef>
                <a:spcPts val="500"/>
              </a:spcBef>
              <a:buFont typeface="+mj-lt"/>
              <a:buAutoNum type="alphaUcPeriod"/>
            </a:pPr>
            <a:r>
              <a:rPr lang="en-US" sz="2800" dirty="0">
                <a:solidFill>
                  <a:schemeClr val="bg1">
                    <a:lumMod val="85000"/>
                  </a:schemeClr>
                </a:solidFill>
                <a:latin typeface="+mn-lt"/>
              </a:rPr>
              <a:t>Basis of Values for Design Criteria</a:t>
            </a:r>
          </a:p>
          <a:p>
            <a:pPr marL="514350" indent="-514350">
              <a:spcBef>
                <a:spcPts val="500"/>
              </a:spcBef>
              <a:buFont typeface="+mj-lt"/>
              <a:buAutoNum type="alphaUcPeriod"/>
            </a:pPr>
            <a:r>
              <a:rPr lang="en-US" sz="2800" dirty="0">
                <a:solidFill>
                  <a:schemeClr val="bg1">
                    <a:lumMod val="85000"/>
                  </a:schemeClr>
                </a:solidFill>
                <a:latin typeface="+mn-lt"/>
              </a:rPr>
              <a:t>Design Structural </a:t>
            </a:r>
            <a:r>
              <a:rPr lang="en-US" sz="2800" dirty="0">
                <a:solidFill>
                  <a:schemeClr val="bg1">
                    <a:lumMod val="85000"/>
                  </a:schemeClr>
                </a:solidFill>
                <a:latin typeface="Calibri"/>
              </a:rPr>
              <a:t>Loading </a:t>
            </a:r>
            <a:r>
              <a:rPr lang="en-US" sz="2800" dirty="0">
                <a:solidFill>
                  <a:schemeClr val="bg1">
                    <a:lumMod val="85000"/>
                  </a:schemeClr>
                </a:solidFill>
                <a:latin typeface="+mn-lt"/>
              </a:rPr>
              <a:t>Capacity – HL93, HS15</a:t>
            </a:r>
          </a:p>
          <a:p>
            <a:pPr marL="514350" indent="-514350">
              <a:spcBef>
                <a:spcPts val="500"/>
              </a:spcBef>
              <a:buFont typeface="+mj-lt"/>
              <a:buAutoNum type="alphaUcPeriod"/>
            </a:pPr>
            <a:r>
              <a:rPr lang="en-US" sz="2800" dirty="0">
                <a:solidFill>
                  <a:schemeClr val="bg1">
                    <a:lumMod val="85000"/>
                  </a:schemeClr>
                </a:solidFill>
                <a:latin typeface="+mn-lt"/>
              </a:rPr>
              <a:t>Clear Bridge Width – simple formulas</a:t>
            </a:r>
          </a:p>
          <a:p>
            <a:pPr marL="514350" indent="-514350">
              <a:spcBef>
                <a:spcPts val="500"/>
              </a:spcBef>
              <a:buFont typeface="+mj-lt"/>
              <a:buAutoNum type="alphaUcPeriod"/>
            </a:pPr>
            <a:r>
              <a:rPr lang="en-US" sz="2800" dirty="0">
                <a:solidFill>
                  <a:schemeClr val="bg1">
                    <a:lumMod val="85000"/>
                  </a:schemeClr>
                </a:solidFill>
                <a:latin typeface="+mn-lt"/>
              </a:rPr>
              <a:t>Scope of Work – how work on the roadway and the structure can affect one another </a:t>
            </a:r>
          </a:p>
          <a:p>
            <a:pPr marL="514350" indent="-514350">
              <a:spcBef>
                <a:spcPts val="500"/>
              </a:spcBef>
              <a:buFont typeface="+mj-lt"/>
              <a:buAutoNum type="alphaUcPeriod"/>
            </a:pPr>
            <a:r>
              <a:rPr lang="en-US" sz="2800" dirty="0">
                <a:solidFill>
                  <a:schemeClr val="bg1">
                    <a:lumMod val="85000"/>
                  </a:schemeClr>
                </a:solidFill>
                <a:latin typeface="+mn-lt"/>
              </a:rPr>
              <a:t>Low Water Stream Crossings and Stream Fords</a:t>
            </a:r>
            <a:endParaRPr sz="2800" dirty="0">
              <a:solidFill>
                <a:schemeClr val="bg1">
                  <a:lumMod val="85000"/>
                </a:schemeClr>
              </a:solidFill>
              <a:latin typeface="+mn-lt"/>
            </a:endParaRPr>
          </a:p>
        </p:txBody>
      </p:sp>
      <p:sp>
        <p:nvSpPr>
          <p:cNvPr id="7" name="TextBox 6"/>
          <p:cNvSpPr txBox="1"/>
          <p:nvPr/>
        </p:nvSpPr>
        <p:spPr>
          <a:xfrm>
            <a:off x="7849077" y="6442883"/>
            <a:ext cx="1116019" cy="369332"/>
          </a:xfrm>
          <a:prstGeom prst="rect">
            <a:avLst/>
          </a:prstGeom>
          <a:noFill/>
        </p:spPr>
        <p:txBody>
          <a:bodyPr wrap="square" rtlCol="0">
            <a:spAutoFit/>
          </a:bodyPr>
          <a:lstStyle/>
          <a:p>
            <a:r>
              <a:rPr lang="en-US" dirty="0">
                <a:solidFill>
                  <a:prstClr val="black"/>
                </a:solidFill>
                <a:latin typeface="Calibri"/>
              </a:rPr>
              <a:t>Slide </a:t>
            </a:r>
            <a:fld id="{E258EC69-BB43-4381-B7EC-0BBFCD43D5A2}" type="slidenum">
              <a:rPr lang="en-US">
                <a:solidFill>
                  <a:prstClr val="black"/>
                </a:solidFill>
                <a:latin typeface="Calibri"/>
              </a:rPr>
              <a:pPr/>
              <a:t>21</a:t>
            </a:fld>
            <a:endParaRPr lang="en-US" dirty="0">
              <a:solidFill>
                <a:prstClr val="black"/>
              </a:solidFill>
              <a:latin typeface="Calibri"/>
            </a:endParaRPr>
          </a:p>
        </p:txBody>
      </p:sp>
      <p:pic>
        <p:nvPicPr>
          <p:cNvPr id="6" name="Picture 5" descr="1 &amp; 6 year plan logoCS1-2.emf"/>
          <p:cNvPicPr>
            <a:picLocks noChangeAspect="1"/>
          </p:cNvPicPr>
          <p:nvPr/>
        </p:nvPicPr>
        <p:blipFill>
          <a:blip r:embed="rId6" cstate="print"/>
          <a:stretch>
            <a:fillRect/>
          </a:stretch>
        </p:blipFill>
        <p:spPr>
          <a:xfrm>
            <a:off x="6696345" y="232685"/>
            <a:ext cx="2305464" cy="1226088"/>
          </a:xfrm>
          <a:prstGeom prst="rect">
            <a:avLst/>
          </a:prstGeom>
        </p:spPr>
      </p:pic>
      <p:pic>
        <p:nvPicPr>
          <p:cNvPr id="8" name="Picture 7"/>
          <p:cNvPicPr>
            <a:picLocks noChangeAspect="1"/>
          </p:cNvPicPr>
          <p:nvPr/>
        </p:nvPicPr>
        <p:blipFill>
          <a:blip r:embed="rId7"/>
          <a:stretch>
            <a:fillRect/>
          </a:stretch>
        </p:blipFill>
        <p:spPr>
          <a:xfrm>
            <a:off x="3202336" y="21542"/>
            <a:ext cx="2486707" cy="1121861"/>
          </a:xfrm>
          <a:prstGeom prst="rect">
            <a:avLst/>
          </a:prstGeom>
        </p:spPr>
      </p:pic>
      <p:sp>
        <p:nvSpPr>
          <p:cNvPr id="9" name="TextBox 8"/>
          <p:cNvSpPr txBox="1"/>
          <p:nvPr/>
        </p:nvSpPr>
        <p:spPr>
          <a:xfrm>
            <a:off x="3859591" y="604697"/>
            <a:ext cx="1172196" cy="369332"/>
          </a:xfrm>
          <a:prstGeom prst="rect">
            <a:avLst/>
          </a:prstGeom>
          <a:noFill/>
        </p:spPr>
        <p:txBody>
          <a:bodyPr wrap="square" rtlCol="0">
            <a:spAutoFit/>
          </a:bodyPr>
          <a:lstStyle/>
          <a:p>
            <a:r>
              <a:rPr lang="en-US" dirty="0">
                <a:solidFill>
                  <a:prstClr val="black"/>
                </a:solidFill>
                <a:latin typeface="Calibri"/>
              </a:rPr>
              <a:t>Structures</a:t>
            </a:r>
          </a:p>
        </p:txBody>
      </p:sp>
    </p:spTree>
    <p:custDataLst>
      <p:tags r:id="rId1"/>
    </p:custDataLst>
    <p:extLst>
      <p:ext uri="{BB962C8B-B14F-4D97-AF65-F5344CB8AC3E}">
        <p14:creationId xmlns:p14="http://schemas.microsoft.com/office/powerpoint/2010/main" val="18680172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extLst>
    <p:ext uri="{E180D4A7-C9FB-4DFB-919C-405C955672EB}">
      <p14:showEvtLst xmlns:p14="http://schemas.microsoft.com/office/powerpoint/2010/main">
        <p14:playEvt time="4030" objId="8"/>
        <p14:stopEvt time="12023" objId="8"/>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 – The Tables</a:t>
            </a:r>
          </a:p>
        </p:txBody>
      </p:sp>
      <p:sp>
        <p:nvSpPr>
          <p:cNvPr id="2" name="Title 1"/>
          <p:cNvSpPr txBox="1">
            <a:spLocks noGrp="1"/>
          </p:cNvSpPr>
          <p:nvPr>
            <p:ph type="title"/>
          </p:nvPr>
        </p:nvSpPr>
        <p:spPr>
          <a:xfrm>
            <a:off x="0" y="14884"/>
            <a:ext cx="5827661" cy="1300285"/>
          </a:xfrm>
          <a:prstGeom prst="rect">
            <a:avLst/>
          </a:prstGeom>
          <a:noFill/>
        </p:spPr>
        <p:txBody>
          <a:bodyPr wrap="square" anchor="ctr"/>
          <a:lstStyle>
            <a:lvl1pPr lvl="0">
              <a:defRPr/>
            </a:lvl1pPr>
          </a:lstStyle>
          <a:p>
            <a:r>
              <a:rPr lang="en-US" sz="3600" dirty="0">
                <a:latin typeface="+mj-lt"/>
              </a:rPr>
              <a:t>Clear Bridge Width (CBW)</a:t>
            </a:r>
            <a:br>
              <a:rPr lang="en-US" sz="3600" dirty="0">
                <a:latin typeface="+mj-lt"/>
              </a:rPr>
            </a:br>
            <a:r>
              <a:rPr lang="en-US" sz="3600" dirty="0">
                <a:latin typeface="+mj-lt"/>
              </a:rPr>
              <a:t>Tables</a:t>
            </a:r>
            <a:endParaRPr sz="2800" dirty="0">
              <a:latin typeface="+mj-lt"/>
            </a:endParaRPr>
          </a:p>
        </p:txBody>
      </p:sp>
      <p:pic>
        <p:nvPicPr>
          <p:cNvPr id="6" name="Picture 5"/>
          <p:cNvPicPr>
            <a:picLocks noChangeAspect="1"/>
          </p:cNvPicPr>
          <p:nvPr/>
        </p:nvPicPr>
        <p:blipFill>
          <a:blip r:embed="rId3"/>
          <a:stretch>
            <a:fillRect/>
          </a:stretch>
        </p:blipFill>
        <p:spPr>
          <a:xfrm>
            <a:off x="0" y="5738261"/>
            <a:ext cx="2486707" cy="1121861"/>
          </a:xfrm>
          <a:prstGeom prst="rect">
            <a:avLst/>
          </a:prstGeom>
        </p:spPr>
      </p:pic>
      <p:sp>
        <p:nvSpPr>
          <p:cNvPr id="9" name="TextBox 8"/>
          <p:cNvSpPr txBox="1"/>
          <p:nvPr/>
        </p:nvSpPr>
        <p:spPr>
          <a:xfrm>
            <a:off x="681924" y="6320627"/>
            <a:ext cx="1172196" cy="369332"/>
          </a:xfrm>
          <a:prstGeom prst="rect">
            <a:avLst/>
          </a:prstGeom>
          <a:noFill/>
        </p:spPr>
        <p:txBody>
          <a:bodyPr wrap="square" rtlCol="0">
            <a:spAutoFit/>
          </a:bodyPr>
          <a:lstStyle/>
          <a:p>
            <a:r>
              <a:rPr lang="en-US" dirty="0">
                <a:solidFill>
                  <a:prstClr val="black"/>
                </a:solidFill>
                <a:latin typeface="Calibri"/>
              </a:rPr>
              <a:t>Slide </a:t>
            </a:r>
            <a:fld id="{B351898C-1188-4A13-8F24-D43D4B8BA57D}" type="slidenum">
              <a:rPr lang="en-US">
                <a:solidFill>
                  <a:prstClr val="black"/>
                </a:solidFill>
                <a:latin typeface="Calibri"/>
              </a:rPr>
              <a:pPr/>
              <a:t>22</a:t>
            </a:fld>
            <a:endParaRPr lang="en-US" dirty="0">
              <a:solidFill>
                <a:prstClr val="black"/>
              </a:solidFill>
              <a:latin typeface="Calibri"/>
            </a:endParaRPr>
          </a:p>
        </p:txBody>
      </p:sp>
      <p:pic>
        <p:nvPicPr>
          <p:cNvPr id="11" name="Picture 10"/>
          <p:cNvPicPr>
            <a:picLocks noChangeAspect="1"/>
          </p:cNvPicPr>
          <p:nvPr/>
        </p:nvPicPr>
        <p:blipFill>
          <a:blip r:embed="rId4"/>
          <a:stretch>
            <a:fillRect/>
          </a:stretch>
        </p:blipFill>
        <p:spPr>
          <a:xfrm>
            <a:off x="435944" y="3935760"/>
            <a:ext cx="8047392" cy="1558384"/>
          </a:xfrm>
          <a:prstGeom prst="rect">
            <a:avLst/>
          </a:prstGeom>
        </p:spPr>
      </p:pic>
      <p:pic>
        <p:nvPicPr>
          <p:cNvPr id="13" name="Picture 12"/>
          <p:cNvPicPr>
            <a:picLocks noChangeAspect="1"/>
          </p:cNvPicPr>
          <p:nvPr/>
        </p:nvPicPr>
        <p:blipFill>
          <a:blip r:embed="rId5"/>
          <a:stretch>
            <a:fillRect/>
          </a:stretch>
        </p:blipFill>
        <p:spPr>
          <a:xfrm>
            <a:off x="438424" y="1893839"/>
            <a:ext cx="8044912" cy="1950668"/>
          </a:xfrm>
          <a:prstGeom prst="rect">
            <a:avLst/>
          </a:prstGeom>
        </p:spPr>
      </p:pic>
      <p:sp>
        <p:nvSpPr>
          <p:cNvPr id="14" name="TextBox 13"/>
          <p:cNvSpPr txBox="1"/>
          <p:nvPr/>
        </p:nvSpPr>
        <p:spPr>
          <a:xfrm>
            <a:off x="564811" y="1478881"/>
            <a:ext cx="7915639" cy="369332"/>
          </a:xfrm>
          <a:prstGeom prst="rect">
            <a:avLst/>
          </a:prstGeom>
          <a:noFill/>
        </p:spPr>
        <p:txBody>
          <a:bodyPr wrap="square" rtlCol="0">
            <a:spAutoFit/>
          </a:bodyPr>
          <a:lstStyle/>
          <a:p>
            <a:r>
              <a:rPr lang="en-US" dirty="0"/>
              <a:t>Design Criteria                  New and Reconstructed                                3R</a:t>
            </a:r>
          </a:p>
        </p:txBody>
      </p:sp>
      <p:sp>
        <p:nvSpPr>
          <p:cNvPr id="15" name="TextBox 14"/>
          <p:cNvSpPr txBox="1"/>
          <p:nvPr/>
        </p:nvSpPr>
        <p:spPr>
          <a:xfrm rot="16200000">
            <a:off x="-679814" y="2593254"/>
            <a:ext cx="1950668" cy="369332"/>
          </a:xfrm>
          <a:prstGeom prst="rect">
            <a:avLst/>
          </a:prstGeom>
          <a:noFill/>
        </p:spPr>
        <p:txBody>
          <a:bodyPr wrap="square" rtlCol="0">
            <a:spAutoFit/>
          </a:bodyPr>
          <a:lstStyle/>
          <a:p>
            <a:r>
              <a:rPr lang="en-US" dirty="0"/>
              <a:t>Urban (03D, Pg 58)</a:t>
            </a:r>
          </a:p>
        </p:txBody>
      </p:sp>
      <p:sp>
        <p:nvSpPr>
          <p:cNvPr id="16" name="Oval 15"/>
          <p:cNvSpPr/>
          <p:nvPr/>
        </p:nvSpPr>
        <p:spPr>
          <a:xfrm>
            <a:off x="1097830" y="4090012"/>
            <a:ext cx="856828" cy="3217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98109" y="2057869"/>
            <a:ext cx="856828" cy="3217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50374" y="2218755"/>
            <a:ext cx="265176" cy="12650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050695" y="2285414"/>
            <a:ext cx="265176" cy="12984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707243" y="5221169"/>
            <a:ext cx="73152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584351" y="5221169"/>
            <a:ext cx="73152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139478" y="4403450"/>
            <a:ext cx="268804" cy="7860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050695" y="4345166"/>
            <a:ext cx="265176" cy="8760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113188" y="5535233"/>
            <a:ext cx="4367262" cy="1323439"/>
          </a:xfrm>
          <a:prstGeom prst="rect">
            <a:avLst/>
          </a:prstGeom>
          <a:noFill/>
        </p:spPr>
        <p:txBody>
          <a:bodyPr wrap="square" rtlCol="0">
            <a:spAutoFit/>
          </a:bodyPr>
          <a:lstStyle/>
          <a:p>
            <a:r>
              <a:rPr lang="en-US" sz="2000" dirty="0">
                <a:solidFill>
                  <a:prstClr val="black"/>
                </a:solidFill>
                <a:latin typeface="Calibri"/>
              </a:rPr>
              <a:t>428 NAC 2-001.03A6i, Page 46</a:t>
            </a:r>
          </a:p>
          <a:p>
            <a:r>
              <a:rPr lang="en-US" sz="2000" dirty="0">
                <a:solidFill>
                  <a:prstClr val="black"/>
                </a:solidFill>
                <a:latin typeface="Calibri"/>
              </a:rPr>
              <a:t>428 NAC 2-001.03B Note 18, Page 53</a:t>
            </a:r>
          </a:p>
          <a:p>
            <a:r>
              <a:rPr lang="en-US" sz="2000" dirty="0">
                <a:solidFill>
                  <a:prstClr val="black"/>
                </a:solidFill>
              </a:rPr>
              <a:t>428 NAC 2-001.03B Note 19, Page 54</a:t>
            </a:r>
            <a:endParaRPr lang="en-US" sz="2000" dirty="0">
              <a:solidFill>
                <a:prstClr val="black"/>
              </a:solidFill>
              <a:latin typeface="Calibri"/>
            </a:endParaRPr>
          </a:p>
          <a:p>
            <a:r>
              <a:rPr lang="en-US" sz="2000" dirty="0">
                <a:solidFill>
                  <a:prstClr val="black"/>
                </a:solidFill>
                <a:latin typeface="Calibri"/>
              </a:rPr>
              <a:t>428 NAC 2-001.03, Tables, Pages 55-76</a:t>
            </a:r>
          </a:p>
        </p:txBody>
      </p:sp>
      <p:sp>
        <p:nvSpPr>
          <p:cNvPr id="26" name="TextBox 25"/>
          <p:cNvSpPr txBox="1"/>
          <p:nvPr/>
        </p:nvSpPr>
        <p:spPr>
          <a:xfrm rot="16200000">
            <a:off x="-663769" y="4491749"/>
            <a:ext cx="1881698" cy="369332"/>
          </a:xfrm>
          <a:prstGeom prst="rect">
            <a:avLst/>
          </a:prstGeom>
          <a:noFill/>
        </p:spPr>
        <p:txBody>
          <a:bodyPr wrap="square" rtlCol="0">
            <a:spAutoFit/>
          </a:bodyPr>
          <a:lstStyle/>
          <a:p>
            <a:r>
              <a:rPr lang="en-US" dirty="0"/>
              <a:t>Rural (03I, Pg 68)</a:t>
            </a:r>
          </a:p>
        </p:txBody>
      </p:sp>
      <p:sp>
        <p:nvSpPr>
          <p:cNvPr id="8" name="TextBox 7"/>
          <p:cNvSpPr txBox="1"/>
          <p:nvPr/>
        </p:nvSpPr>
        <p:spPr>
          <a:xfrm>
            <a:off x="5791926" y="64189"/>
            <a:ext cx="2773149" cy="1569660"/>
          </a:xfrm>
          <a:prstGeom prst="rect">
            <a:avLst/>
          </a:prstGeom>
          <a:noFill/>
        </p:spPr>
        <p:txBody>
          <a:bodyPr wrap="square" rtlCol="0">
            <a:spAutoFit/>
          </a:bodyPr>
          <a:lstStyle/>
          <a:p>
            <a:r>
              <a:rPr lang="en-US" sz="2400" b="1" dirty="0">
                <a:solidFill>
                  <a:srgbClr val="0070C0"/>
                </a:solidFill>
              </a:rPr>
              <a:t>Minor Arterial</a:t>
            </a:r>
          </a:p>
          <a:p>
            <a:r>
              <a:rPr lang="en-US" sz="2400" b="1" dirty="0">
                <a:solidFill>
                  <a:srgbClr val="0070C0"/>
                </a:solidFill>
              </a:rPr>
              <a:t>Major Collector</a:t>
            </a:r>
          </a:p>
          <a:p>
            <a:r>
              <a:rPr lang="en-US" sz="2400" b="1" dirty="0">
                <a:solidFill>
                  <a:srgbClr val="0070C0"/>
                </a:solidFill>
              </a:rPr>
              <a:t>Minor Collector</a:t>
            </a:r>
          </a:p>
          <a:p>
            <a:r>
              <a:rPr lang="en-US" sz="2400" b="1" dirty="0">
                <a:solidFill>
                  <a:srgbClr val="0070C0"/>
                </a:solidFill>
              </a:rPr>
              <a:t>Local</a:t>
            </a:r>
          </a:p>
        </p:txBody>
      </p:sp>
      <p:sp>
        <p:nvSpPr>
          <p:cNvPr id="25" name="TextBox 24"/>
          <p:cNvSpPr txBox="1"/>
          <p:nvPr/>
        </p:nvSpPr>
        <p:spPr>
          <a:xfrm>
            <a:off x="681924" y="5553595"/>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140915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300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1300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1300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1300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1500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1500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1500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1500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5760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40051" y="171709"/>
            <a:ext cx="7341443" cy="765545"/>
          </a:xfrm>
          <a:prstGeom prst="rect">
            <a:avLst/>
          </a:prstGeom>
          <a:noFill/>
        </p:spPr>
        <p:txBody>
          <a:bodyPr wrap="square" anchor="ctr"/>
          <a:lstStyle>
            <a:lvl1pPr lvl="0">
              <a:defRPr/>
            </a:lvl1pPr>
          </a:lstStyle>
          <a:p>
            <a:r>
              <a:rPr lang="en-US" sz="3600" u="sng" dirty="0">
                <a:solidFill>
                  <a:schemeClr val="tx1"/>
                </a:solidFill>
              </a:rPr>
              <a:t>The Other Three (3) Tables</a:t>
            </a:r>
            <a:endParaRPr sz="3600" u="sng" dirty="0">
              <a:latin typeface="+mj-lt"/>
            </a:endParaRPr>
          </a:p>
        </p:txBody>
      </p:sp>
      <p:sp>
        <p:nvSpPr>
          <p:cNvPr id="3" name="Text Placeholder 2"/>
          <p:cNvSpPr txBox="1">
            <a:spLocks noGrp="1"/>
          </p:cNvSpPr>
          <p:nvPr>
            <p:ph type="body" idx="1"/>
          </p:nvPr>
        </p:nvSpPr>
        <p:spPr>
          <a:xfrm>
            <a:off x="272882" y="981373"/>
            <a:ext cx="8098095" cy="3101903"/>
          </a:xfrm>
          <a:prstGeom prst="rect">
            <a:avLst/>
          </a:prstGeom>
          <a:noFill/>
        </p:spPr>
        <p:txBody>
          <a:bodyPr wrap="square" anchor="t"/>
          <a:lstStyle>
            <a:lvl1pPr lvl="0">
              <a:defRPr/>
            </a:lvl1pPr>
          </a:lstStyle>
          <a:p>
            <a:r>
              <a:rPr lang="en-US" sz="3600" dirty="0">
                <a:solidFill>
                  <a:schemeClr val="tx1"/>
                </a:solidFill>
                <a:latin typeface="+mn-lt"/>
              </a:rPr>
              <a:t>Low-Water Stream Crossings and Fords, Table 03O, pages 79-80</a:t>
            </a:r>
          </a:p>
          <a:p>
            <a:r>
              <a:rPr lang="en-US" sz="3600" dirty="0">
                <a:solidFill>
                  <a:schemeClr val="tx1"/>
                </a:solidFill>
                <a:latin typeface="+mn-lt"/>
              </a:rPr>
              <a:t>Minimum Maintenance, Table 03P, pages 81-85</a:t>
            </a:r>
          </a:p>
          <a:p>
            <a:r>
              <a:rPr lang="en-US" sz="3600" dirty="0">
                <a:solidFill>
                  <a:schemeClr val="tx1"/>
                </a:solidFill>
                <a:latin typeface="+mn-lt"/>
              </a:rPr>
              <a:t>Remote Residential, Table 03Q, page 86</a:t>
            </a: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 – the Tables</a:t>
            </a:r>
          </a:p>
        </p:txBody>
      </p:sp>
      <p:pic>
        <p:nvPicPr>
          <p:cNvPr id="6" name="Picture 5"/>
          <p:cNvPicPr>
            <a:picLocks noChangeAspect="1"/>
          </p:cNvPicPr>
          <p:nvPr/>
        </p:nvPicPr>
        <p:blipFill>
          <a:blip r:embed="rId3"/>
          <a:stretch>
            <a:fillRect/>
          </a:stretch>
        </p:blipFill>
        <p:spPr>
          <a:xfrm>
            <a:off x="0" y="5724212"/>
            <a:ext cx="2486707" cy="1121861"/>
          </a:xfrm>
          <a:prstGeom prst="rect">
            <a:avLst/>
          </a:prstGeom>
        </p:spPr>
      </p:pic>
      <p:sp>
        <p:nvSpPr>
          <p:cNvPr id="8" name="TextBox 7"/>
          <p:cNvSpPr txBox="1"/>
          <p:nvPr/>
        </p:nvSpPr>
        <p:spPr>
          <a:xfrm>
            <a:off x="681924" y="6306578"/>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23</a:t>
            </a:fld>
            <a:endParaRPr lang="en-US" dirty="0">
              <a:solidFill>
                <a:prstClr val="black"/>
              </a:solidFill>
              <a:latin typeface="Calibri"/>
            </a:endParaRPr>
          </a:p>
        </p:txBody>
      </p:sp>
      <p:sp>
        <p:nvSpPr>
          <p:cNvPr id="9" name="TextBox 8"/>
          <p:cNvSpPr txBox="1"/>
          <p:nvPr/>
        </p:nvSpPr>
        <p:spPr>
          <a:xfrm>
            <a:off x="4110852" y="6388873"/>
            <a:ext cx="4371933" cy="400110"/>
          </a:xfrm>
          <a:prstGeom prst="rect">
            <a:avLst/>
          </a:prstGeom>
          <a:noFill/>
        </p:spPr>
        <p:txBody>
          <a:bodyPr wrap="square" rtlCol="0">
            <a:spAutoFit/>
          </a:bodyPr>
          <a:lstStyle/>
          <a:p>
            <a:r>
              <a:rPr lang="en-US" sz="2000" dirty="0">
                <a:solidFill>
                  <a:prstClr val="black"/>
                </a:solidFill>
                <a:latin typeface="Calibri"/>
              </a:rPr>
              <a:t>428 NAC 2-001.03, Tables, Pages 79-86</a:t>
            </a:r>
          </a:p>
        </p:txBody>
      </p:sp>
      <p:sp>
        <p:nvSpPr>
          <p:cNvPr id="4" name="TextBox 3"/>
          <p:cNvSpPr txBox="1"/>
          <p:nvPr/>
        </p:nvSpPr>
        <p:spPr>
          <a:xfrm>
            <a:off x="250565" y="4253440"/>
            <a:ext cx="8120413" cy="1138773"/>
          </a:xfrm>
          <a:prstGeom prst="rect">
            <a:avLst/>
          </a:prstGeom>
          <a:noFill/>
        </p:spPr>
        <p:txBody>
          <a:bodyPr wrap="square" rtlCol="0">
            <a:spAutoFit/>
          </a:bodyPr>
          <a:lstStyle/>
          <a:p>
            <a:r>
              <a:rPr lang="en-US" sz="3200" dirty="0">
                <a:solidFill>
                  <a:srgbClr val="002060"/>
                </a:solidFill>
              </a:rPr>
              <a:t>All tables:  </a:t>
            </a:r>
            <a:r>
              <a:rPr lang="en-US" sz="3600" b="1" dirty="0">
                <a:solidFill>
                  <a:srgbClr val="002060"/>
                </a:solidFill>
              </a:rPr>
              <a:t>HL93</a:t>
            </a:r>
            <a:r>
              <a:rPr lang="en-US" sz="3200" dirty="0">
                <a:solidFill>
                  <a:srgbClr val="002060"/>
                </a:solidFill>
              </a:rPr>
              <a:t> Structural Capacity for New &amp; Reconstructed bridges, NBS and culverts</a:t>
            </a:r>
          </a:p>
        </p:txBody>
      </p:sp>
      <p:sp>
        <p:nvSpPr>
          <p:cNvPr id="17" name="TextBox 16"/>
          <p:cNvSpPr txBox="1"/>
          <p:nvPr/>
        </p:nvSpPr>
        <p:spPr>
          <a:xfrm>
            <a:off x="681924" y="5521211"/>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283130942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9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412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422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9680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3R Stds\Public Involvement\Temp Bridge Conf\Photos\AASHTO Green Book_bet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286" y="1446439"/>
            <a:ext cx="3762375" cy="4905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noGrp="1"/>
          </p:cNvSpPr>
          <p:nvPr>
            <p:ph type="title"/>
          </p:nvPr>
        </p:nvSpPr>
        <p:spPr>
          <a:xfrm>
            <a:off x="97665" y="80285"/>
            <a:ext cx="4196660" cy="1314693"/>
          </a:xfrm>
          <a:prstGeom prst="rect">
            <a:avLst/>
          </a:prstGeom>
          <a:noFill/>
        </p:spPr>
        <p:txBody>
          <a:bodyPr wrap="square" anchor="ctr"/>
          <a:lstStyle>
            <a:lvl1pPr lvl="0">
              <a:defRPr/>
            </a:lvl1pPr>
          </a:lstStyle>
          <a:p>
            <a:pPr lvl="0" algn="ctr"/>
            <a:r>
              <a:rPr lang="en-US" dirty="0">
                <a:latin typeface="+mj-lt"/>
              </a:rPr>
              <a:t>Basis of N&amp;R </a:t>
            </a:r>
            <a:r>
              <a:rPr dirty="0">
                <a:latin typeface="+mj-lt"/>
              </a:rPr>
              <a:t>Values</a:t>
            </a:r>
          </a:p>
        </p:txBody>
      </p:sp>
      <p:pic>
        <p:nvPicPr>
          <p:cNvPr id="8" name="Picture 3" descr="C:\3R Stds\Public Involvement\Temp Bridge Conf\Photos\TRB SR-2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3124" y="1492077"/>
            <a:ext cx="3257991" cy="48798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160873" y="6488668"/>
            <a:ext cx="1136077" cy="369332"/>
          </a:xfrm>
          <a:prstGeom prst="rect">
            <a:avLst/>
          </a:prstGeom>
          <a:noFill/>
        </p:spPr>
        <p:txBody>
          <a:bodyPr wrap="square" rtlCol="0">
            <a:spAutoFit/>
          </a:bodyPr>
          <a:lstStyle/>
          <a:p>
            <a:r>
              <a:rPr lang="en-US" dirty="0">
                <a:solidFill>
                  <a:prstClr val="black"/>
                </a:solidFill>
                <a:latin typeface="Calibri"/>
              </a:rPr>
              <a:t>Slide </a:t>
            </a:r>
            <a:fld id="{91BA267E-22A4-457A-BC06-D7E1FDA06322}" type="slidenum">
              <a:rPr lang="en-US">
                <a:solidFill>
                  <a:prstClr val="black"/>
                </a:solidFill>
                <a:latin typeface="Calibri"/>
              </a:rPr>
              <a:pPr/>
              <a:t>24</a:t>
            </a:fld>
            <a:endParaRPr lang="en-US" dirty="0">
              <a:solidFill>
                <a:prstClr val="black"/>
              </a:solidFill>
              <a:latin typeface="Calibri"/>
            </a:endParaRPr>
          </a:p>
        </p:txBody>
      </p:sp>
      <p:sp>
        <p:nvSpPr>
          <p:cNvPr id="13" name="TextBox 12"/>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14" name="Title 1"/>
          <p:cNvSpPr txBox="1">
            <a:spLocks/>
          </p:cNvSpPr>
          <p:nvPr/>
        </p:nvSpPr>
        <p:spPr>
          <a:xfrm>
            <a:off x="4383790" y="88692"/>
            <a:ext cx="4196660" cy="1314693"/>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kern="0" dirty="0">
                <a:latin typeface="+mj-lt"/>
              </a:rPr>
              <a:t>Basis of 3R CBW Values</a:t>
            </a:r>
          </a:p>
        </p:txBody>
      </p:sp>
      <p:sp>
        <p:nvSpPr>
          <p:cNvPr id="15" name="TextBox 14"/>
          <p:cNvSpPr txBox="1"/>
          <p:nvPr/>
        </p:nvSpPr>
        <p:spPr>
          <a:xfrm>
            <a:off x="417138" y="6473279"/>
            <a:ext cx="4371933" cy="400110"/>
          </a:xfrm>
          <a:prstGeom prst="rect">
            <a:avLst/>
          </a:prstGeom>
          <a:noFill/>
        </p:spPr>
        <p:txBody>
          <a:bodyPr wrap="square" rtlCol="0">
            <a:spAutoFit/>
          </a:bodyPr>
          <a:lstStyle/>
          <a:p>
            <a:r>
              <a:rPr lang="en-US" sz="2000" dirty="0">
                <a:solidFill>
                  <a:prstClr val="black"/>
                </a:solidFill>
                <a:latin typeface="Calibri"/>
              </a:rPr>
              <a:t>428 NAC 2-001.03, Tables, Pages 55-78</a:t>
            </a:r>
          </a:p>
        </p:txBody>
      </p:sp>
      <p:sp>
        <p:nvSpPr>
          <p:cNvPr id="16" name="TextBox 15"/>
          <p:cNvSpPr txBox="1"/>
          <p:nvPr/>
        </p:nvSpPr>
        <p:spPr>
          <a:xfrm>
            <a:off x="5726660" y="6488668"/>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3984417331"/>
      </p:ext>
    </p:extLst>
  </p:cSld>
  <p:clrMapOvr>
    <a:masterClrMapping/>
  </p:clrMapOvr>
  <mc:AlternateContent xmlns:mc="http://schemas.openxmlformats.org/markup-compatibility/2006" xmlns:p14="http://schemas.microsoft.com/office/powerpoint/2010/main">
    <mc:Choice Requires="p14">
      <p:transition spd="slow" p14:dur="2000" advTm="35500"/>
    </mc:Choice>
    <mc:Fallback xmlns="">
      <p:transition spd="slow" advTm="35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75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1560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190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774" y="116267"/>
            <a:ext cx="8282226" cy="1301659"/>
          </a:xfrm>
        </p:spPr>
        <p:txBody>
          <a:bodyPr/>
          <a:lstStyle/>
          <a:p>
            <a:r>
              <a:rPr lang="en-US" dirty="0">
                <a:latin typeface="+mj-lt"/>
              </a:rPr>
              <a:t>Other Principal Arterial (OPA)</a:t>
            </a:r>
            <a:br>
              <a:rPr lang="en-US" dirty="0">
                <a:latin typeface="+mj-lt"/>
              </a:rPr>
            </a:br>
            <a:r>
              <a:rPr lang="en-US" sz="3600" dirty="0">
                <a:latin typeface="+mj-lt"/>
              </a:rPr>
              <a:t>(and greater) </a:t>
            </a:r>
            <a:endParaRPr lang="en-US" dirty="0">
              <a:latin typeface="+mj-lt"/>
            </a:endParaRPr>
          </a:p>
        </p:txBody>
      </p:sp>
      <p:sp>
        <p:nvSpPr>
          <p:cNvPr id="3" name="Subtitle 2"/>
          <p:cNvSpPr>
            <a:spLocks noGrp="1"/>
          </p:cNvSpPr>
          <p:nvPr>
            <p:ph type="subTitle" idx="1"/>
          </p:nvPr>
        </p:nvSpPr>
        <p:spPr>
          <a:xfrm>
            <a:off x="861774" y="1451250"/>
            <a:ext cx="8282225" cy="1317012"/>
          </a:xfrm>
        </p:spPr>
        <p:txBody>
          <a:bodyPr/>
          <a:lstStyle/>
          <a:p>
            <a:pPr marL="0" indent="0">
              <a:buNone/>
            </a:pPr>
            <a:r>
              <a:rPr lang="en-US" sz="3600" dirty="0">
                <a:solidFill>
                  <a:srgbClr val="FF0000"/>
                </a:solidFill>
                <a:latin typeface="+mn-lt"/>
              </a:rPr>
              <a:t>Use Applicable State Highway Standards</a:t>
            </a:r>
          </a:p>
          <a:p>
            <a:pPr marL="0" indent="0" algn="ctr">
              <a:buNone/>
            </a:pPr>
            <a:r>
              <a:rPr lang="en-US" sz="3600" dirty="0">
                <a:solidFill>
                  <a:srgbClr val="FF0000"/>
                </a:solidFill>
                <a:latin typeface="+mn-lt"/>
              </a:rPr>
              <a:t>428 NAC 2-001.02</a:t>
            </a:r>
          </a:p>
          <a:p>
            <a:endParaRPr lang="en-US" dirty="0">
              <a:latin typeface="+mn-lt"/>
            </a:endParaRPr>
          </a:p>
        </p:txBody>
      </p:sp>
      <p:sp>
        <p:nvSpPr>
          <p:cNvPr id="5" name="TextBox 4"/>
          <p:cNvSpPr txBox="1"/>
          <p:nvPr/>
        </p:nvSpPr>
        <p:spPr>
          <a:xfrm>
            <a:off x="5045532" y="6089988"/>
            <a:ext cx="4098471" cy="400110"/>
          </a:xfrm>
          <a:prstGeom prst="rect">
            <a:avLst/>
          </a:prstGeom>
          <a:noFill/>
        </p:spPr>
        <p:txBody>
          <a:bodyPr wrap="square" rtlCol="0">
            <a:spAutoFit/>
          </a:bodyPr>
          <a:lstStyle/>
          <a:p>
            <a:r>
              <a:rPr lang="en-US" sz="2000" dirty="0">
                <a:solidFill>
                  <a:prstClr val="black"/>
                </a:solidFill>
                <a:latin typeface="Calibri"/>
              </a:rPr>
              <a:t>428 NAC 2-001.03B Note 4, Page 47</a:t>
            </a:r>
          </a:p>
        </p:txBody>
      </p:sp>
      <p:sp>
        <p:nvSpPr>
          <p:cNvPr id="6" name="TextBox 5"/>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4 </a:t>
            </a:r>
            <a:endParaRPr lang="en-US" sz="3600" dirty="0">
              <a:solidFill>
                <a:prstClr val="black"/>
              </a:solidFill>
              <a:latin typeface="Calibri"/>
            </a:endParaRPr>
          </a:p>
        </p:txBody>
      </p:sp>
      <p:sp>
        <p:nvSpPr>
          <p:cNvPr id="10" name="TextBox 9"/>
          <p:cNvSpPr txBox="1"/>
          <p:nvPr/>
        </p:nvSpPr>
        <p:spPr>
          <a:xfrm>
            <a:off x="0" y="6461097"/>
            <a:ext cx="1136077" cy="369332"/>
          </a:xfrm>
          <a:prstGeom prst="rect">
            <a:avLst/>
          </a:prstGeom>
          <a:noFill/>
        </p:spPr>
        <p:txBody>
          <a:bodyPr wrap="square" rtlCol="0">
            <a:spAutoFit/>
          </a:bodyPr>
          <a:lstStyle/>
          <a:p>
            <a:r>
              <a:rPr lang="en-US" dirty="0">
                <a:solidFill>
                  <a:prstClr val="black"/>
                </a:solidFill>
                <a:latin typeface="Calibri"/>
              </a:rPr>
              <a:t>Slide </a:t>
            </a:r>
            <a:fld id="{EF7886AE-CF84-41ED-A136-0914C52EB814}" type="slidenum">
              <a:rPr lang="en-US">
                <a:solidFill>
                  <a:prstClr val="black"/>
                </a:solidFill>
                <a:latin typeface="Calibri"/>
              </a:rPr>
              <a:pPr/>
              <a:t>25</a:t>
            </a:fld>
            <a:endParaRPr lang="en-US" dirty="0">
              <a:solidFill>
                <a:prstClr val="black"/>
              </a:solidFill>
              <a:latin typeface="Calibri"/>
            </a:endParaRPr>
          </a:p>
        </p:txBody>
      </p:sp>
      <p:sp>
        <p:nvSpPr>
          <p:cNvPr id="4" name="TextBox 3"/>
          <p:cNvSpPr txBox="1"/>
          <p:nvPr/>
        </p:nvSpPr>
        <p:spPr>
          <a:xfrm>
            <a:off x="1812849" y="3039648"/>
            <a:ext cx="4565195" cy="2554545"/>
          </a:xfrm>
          <a:prstGeom prst="rect">
            <a:avLst/>
          </a:prstGeom>
          <a:noFill/>
        </p:spPr>
        <p:txBody>
          <a:bodyPr wrap="square" rtlCol="0">
            <a:spAutoFit/>
          </a:bodyPr>
          <a:lstStyle/>
          <a:p>
            <a:pPr lvl="0">
              <a:buChar char="•"/>
            </a:pPr>
            <a:r>
              <a:rPr lang="en-US" sz="3200" b="1" dirty="0"/>
              <a:t>Other Principal  Arterial</a:t>
            </a:r>
          </a:p>
          <a:p>
            <a:pPr lvl="0">
              <a:buChar char="•"/>
            </a:pPr>
            <a:r>
              <a:rPr lang="en-US" sz="3200" dirty="0"/>
              <a:t>Minor Arterial</a:t>
            </a:r>
          </a:p>
          <a:p>
            <a:pPr lvl="0">
              <a:buChar char="•"/>
            </a:pPr>
            <a:r>
              <a:rPr lang="en-US" sz="3200" dirty="0"/>
              <a:t>Major Collector  </a:t>
            </a:r>
          </a:p>
          <a:p>
            <a:pPr lvl="0">
              <a:buChar char="•"/>
            </a:pPr>
            <a:r>
              <a:rPr lang="en-US" sz="3200" dirty="0"/>
              <a:t>Minor Collector  </a:t>
            </a:r>
          </a:p>
          <a:p>
            <a:pPr lvl="0">
              <a:buChar char="•"/>
            </a:pPr>
            <a:r>
              <a:rPr lang="en-US" sz="3200" dirty="0"/>
              <a:t>Local</a:t>
            </a:r>
          </a:p>
        </p:txBody>
      </p:sp>
      <p:sp>
        <p:nvSpPr>
          <p:cNvPr id="7" name="TextBox 6"/>
          <p:cNvSpPr txBox="1"/>
          <p:nvPr/>
        </p:nvSpPr>
        <p:spPr>
          <a:xfrm>
            <a:off x="5494332" y="4258794"/>
            <a:ext cx="3649668" cy="584775"/>
          </a:xfrm>
          <a:prstGeom prst="rect">
            <a:avLst/>
          </a:prstGeom>
          <a:noFill/>
        </p:spPr>
        <p:txBody>
          <a:bodyPr wrap="square" rtlCol="0">
            <a:spAutoFit/>
          </a:bodyPr>
          <a:lstStyle/>
          <a:p>
            <a:r>
              <a:rPr lang="en-US" sz="3200" dirty="0">
                <a:solidFill>
                  <a:srgbClr val="FF0000"/>
                </a:solidFill>
              </a:rPr>
              <a:t>428 NAC 2-001.03</a:t>
            </a:r>
          </a:p>
        </p:txBody>
      </p:sp>
      <p:sp>
        <p:nvSpPr>
          <p:cNvPr id="8" name="Right Brace 7"/>
          <p:cNvSpPr/>
          <p:nvPr/>
        </p:nvSpPr>
        <p:spPr>
          <a:xfrm>
            <a:off x="4768575" y="3642931"/>
            <a:ext cx="553914" cy="189349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Arrow Connector 10"/>
          <p:cNvCxnSpPr/>
          <p:nvPr/>
        </p:nvCxnSpPr>
        <p:spPr>
          <a:xfrm flipH="1" flipV="1">
            <a:off x="6378044" y="2594540"/>
            <a:ext cx="17198" cy="72690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57116" y="3321446"/>
            <a:ext cx="25717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44810" y="6445708"/>
            <a:ext cx="7899190" cy="400110"/>
          </a:xfrm>
          <a:prstGeom prst="rect">
            <a:avLst/>
          </a:prstGeom>
          <a:noFill/>
        </p:spPr>
        <p:txBody>
          <a:bodyPr wrap="square" rtlCol="0">
            <a:spAutoFit/>
          </a:bodyPr>
          <a:lstStyle/>
          <a:p>
            <a:r>
              <a:rPr lang="en-US" sz="2000" dirty="0">
                <a:solidFill>
                  <a:prstClr val="black"/>
                </a:solidFill>
                <a:latin typeface="Calibri"/>
              </a:rPr>
              <a:t>428 NAC 2-001.02, Pages 5-34, State Highway Minimum Design Standards</a:t>
            </a:r>
          </a:p>
        </p:txBody>
      </p:sp>
      <p:sp>
        <p:nvSpPr>
          <p:cNvPr id="18" name="TextBox 17"/>
          <p:cNvSpPr txBox="1"/>
          <p:nvPr/>
        </p:nvSpPr>
        <p:spPr>
          <a:xfrm>
            <a:off x="-45026" y="6120766"/>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142298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00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grpId="0" nodeType="withEffect">
                                  <p:stCondLst>
                                    <p:cond delay="910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grpId="0" nodeType="withEffect">
                                  <p:stCondLst>
                                    <p:cond delay="1020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1130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1210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1270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1850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1950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3050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3100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3150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grpId="0" nodeType="withEffect">
                                  <p:stCondLst>
                                    <p:cond delay="3100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uiExpand="1" build="p" rev="1"/>
      <p:bldP spid="7"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3415" y="3286048"/>
            <a:ext cx="8290585" cy="4078039"/>
          </a:xfrm>
          <a:prstGeom prst="rect">
            <a:avLst/>
          </a:prstGeom>
          <a:noFill/>
        </p:spPr>
        <p:txBody>
          <a:bodyPr wrap="square" rtlCol="0">
            <a:spAutoFit/>
          </a:bodyPr>
          <a:lstStyle/>
          <a:p>
            <a:pPr>
              <a:spcAft>
                <a:spcPts val="600"/>
              </a:spcAft>
            </a:pPr>
            <a:r>
              <a:rPr lang="en-US" sz="2800" u="sng" dirty="0"/>
              <a:t>Procedure</a:t>
            </a:r>
          </a:p>
          <a:p>
            <a:pPr>
              <a:spcAft>
                <a:spcPts val="600"/>
              </a:spcAft>
            </a:pPr>
            <a:r>
              <a:rPr lang="en-US" sz="2800" dirty="0"/>
              <a:t>Step 1: verify area standards (Rural or Urban) that apply</a:t>
            </a:r>
          </a:p>
          <a:p>
            <a:pPr>
              <a:spcAft>
                <a:spcPts val="600"/>
              </a:spcAft>
            </a:pPr>
            <a:r>
              <a:rPr lang="en-US" sz="2800" dirty="0"/>
              <a:t>Step 2: verify functional classification</a:t>
            </a:r>
          </a:p>
          <a:p>
            <a:pPr>
              <a:spcAft>
                <a:spcPts val="600"/>
              </a:spcAft>
            </a:pPr>
            <a:r>
              <a:rPr lang="en-US" sz="2800" dirty="0"/>
              <a:t>Step 3: determine correct table(s)</a:t>
            </a:r>
          </a:p>
          <a:p>
            <a:pPr>
              <a:spcAft>
                <a:spcPts val="600"/>
              </a:spcAft>
            </a:pPr>
            <a:r>
              <a:rPr lang="en-US" sz="2800" dirty="0">
                <a:solidFill>
                  <a:schemeClr val="bg1"/>
                </a:solidFill>
              </a:rPr>
              <a:t>Step 5: determine minimum design speed</a:t>
            </a:r>
          </a:p>
          <a:p>
            <a:pPr>
              <a:spcAft>
                <a:spcPts val="600"/>
              </a:spcAft>
            </a:pPr>
            <a:r>
              <a:rPr lang="en-US" sz="2800" dirty="0">
                <a:solidFill>
                  <a:schemeClr val="bg1"/>
                </a:solidFill>
              </a:rPr>
              <a:t>Step 6: determine traffic volume numbers</a:t>
            </a:r>
          </a:p>
          <a:p>
            <a:pPr>
              <a:spcAft>
                <a:spcPts val="600"/>
              </a:spcAft>
            </a:pPr>
            <a:r>
              <a:rPr lang="en-US" sz="2800" dirty="0">
                <a:solidFill>
                  <a:schemeClr val="bg1"/>
                </a:solidFill>
              </a:rPr>
              <a:t>Step 7: determine all other values</a:t>
            </a:r>
          </a:p>
          <a:p>
            <a:endParaRPr lang="en-US" sz="2800" dirty="0"/>
          </a:p>
        </p:txBody>
      </p:sp>
      <p:sp>
        <p:nvSpPr>
          <p:cNvPr id="2" name="Title 1"/>
          <p:cNvSpPr txBox="1">
            <a:spLocks noGrp="1"/>
          </p:cNvSpPr>
          <p:nvPr>
            <p:ph type="title" idx="4294967295"/>
          </p:nvPr>
        </p:nvSpPr>
        <p:spPr>
          <a:xfrm>
            <a:off x="853414" y="95395"/>
            <a:ext cx="8290585" cy="1291933"/>
          </a:xfrm>
          <a:prstGeom prst="rect">
            <a:avLst/>
          </a:prstGeom>
          <a:noFill/>
        </p:spPr>
        <p:txBody>
          <a:bodyPr wrap="square" anchor="ctr"/>
          <a:lstStyle>
            <a:lvl1pPr lvl="0">
              <a:defRPr/>
            </a:lvl1pPr>
          </a:lstStyle>
          <a:p>
            <a:pPr lvl="0"/>
            <a:r>
              <a:rPr lang="en-US" dirty="0">
                <a:latin typeface="+mj-lt"/>
              </a:rPr>
              <a:t>Find the Correct Standards Table </a:t>
            </a:r>
            <a:br>
              <a:rPr lang="en-US" dirty="0">
                <a:latin typeface="+mj-lt"/>
              </a:rPr>
            </a:br>
            <a:r>
              <a:rPr lang="en-US" dirty="0">
                <a:latin typeface="+mj-lt"/>
              </a:rPr>
              <a:t>Example – Bridge Replacement</a:t>
            </a:r>
            <a:endParaRPr dirty="0">
              <a:latin typeface="+mj-lt"/>
            </a:endParaRPr>
          </a:p>
        </p:txBody>
      </p:sp>
      <p:pic>
        <p:nvPicPr>
          <p:cNvPr id="8" name="Picture 7"/>
          <p:cNvPicPr>
            <a:picLocks noChangeAspect="1"/>
          </p:cNvPicPr>
          <p:nvPr/>
        </p:nvPicPr>
        <p:blipFill>
          <a:blip r:embed="rId3"/>
          <a:stretch>
            <a:fillRect/>
          </a:stretch>
        </p:blipFill>
        <p:spPr>
          <a:xfrm>
            <a:off x="3807416" y="1681456"/>
            <a:ext cx="3590471" cy="1963650"/>
          </a:xfrm>
          <a:prstGeom prst="rect">
            <a:avLst/>
          </a:prstGeom>
        </p:spPr>
      </p:pic>
      <p:pic>
        <p:nvPicPr>
          <p:cNvPr id="9" name="Picture 8"/>
          <p:cNvPicPr>
            <a:picLocks noChangeAspect="1"/>
          </p:cNvPicPr>
          <p:nvPr/>
        </p:nvPicPr>
        <p:blipFill>
          <a:blip r:embed="rId4"/>
          <a:stretch>
            <a:fillRect/>
          </a:stretch>
        </p:blipFill>
        <p:spPr>
          <a:xfrm>
            <a:off x="6657292" y="5749927"/>
            <a:ext cx="2486707" cy="1121861"/>
          </a:xfrm>
          <a:prstGeom prst="rect">
            <a:avLst/>
          </a:prstGeom>
        </p:spPr>
      </p:pic>
      <p:sp>
        <p:nvSpPr>
          <p:cNvPr id="10" name="TextBox 9"/>
          <p:cNvSpPr txBox="1"/>
          <p:nvPr/>
        </p:nvSpPr>
        <p:spPr>
          <a:xfrm>
            <a:off x="7339216" y="6332293"/>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26</a:t>
            </a:fld>
            <a:endParaRPr lang="en-US" dirty="0">
              <a:solidFill>
                <a:prstClr val="black"/>
              </a:solidFill>
              <a:latin typeface="Calibri"/>
            </a:endParaRPr>
          </a:p>
        </p:txBody>
      </p:sp>
      <p:sp>
        <p:nvSpPr>
          <p:cNvPr id="11" name="TextBox 10"/>
          <p:cNvSpPr txBox="1"/>
          <p:nvPr/>
        </p:nvSpPr>
        <p:spPr>
          <a:xfrm>
            <a:off x="-6121" y="0"/>
            <a:ext cx="859536" cy="6858000"/>
          </a:xfrm>
          <a:prstGeom prst="rect">
            <a:avLst/>
          </a:prstGeom>
          <a:solidFill>
            <a:srgbClr val="92D050"/>
          </a:solidFill>
        </p:spPr>
        <p:txBody>
          <a:bodyPr vert="vert270"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Calibri"/>
              </a:rPr>
              <a:t> Finding the</a:t>
            </a:r>
            <a:r>
              <a:rPr kumimoji="0" lang="en-US" sz="4400" b="0" i="0" u="none" strike="noStrike" kern="0" cap="none" spc="0" normalizeH="0" noProof="0" dirty="0">
                <a:ln>
                  <a:noFill/>
                </a:ln>
                <a:solidFill>
                  <a:prstClr val="black"/>
                </a:solidFill>
                <a:effectLst/>
                <a:uLnTx/>
                <a:uFillTx/>
                <a:latin typeface="Calibri"/>
              </a:rPr>
              <a:t> Standards</a:t>
            </a:r>
            <a:r>
              <a:rPr kumimoji="0" lang="en-US" sz="4400" b="0" i="0" u="none" strike="noStrike" kern="0" cap="none" spc="0" normalizeH="0" baseline="0" noProof="0" dirty="0">
                <a:ln>
                  <a:noFill/>
                </a:ln>
                <a:solidFill>
                  <a:prstClr val="black"/>
                </a:solidFill>
                <a:effectLst/>
                <a:uLnTx/>
                <a:uFillTx/>
                <a:latin typeface="Calibri"/>
              </a:rPr>
              <a:t> Table</a:t>
            </a:r>
          </a:p>
        </p:txBody>
      </p:sp>
      <p:sp>
        <p:nvSpPr>
          <p:cNvPr id="19" name="TextBox 18"/>
          <p:cNvSpPr txBox="1"/>
          <p:nvPr/>
        </p:nvSpPr>
        <p:spPr>
          <a:xfrm>
            <a:off x="7285285" y="5543826"/>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263479585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85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1000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293" y="668547"/>
            <a:ext cx="9011414" cy="5440854"/>
          </a:xfrm>
          <a:prstGeom prst="rect">
            <a:avLst/>
          </a:prstGeom>
        </p:spPr>
      </p:pic>
      <p:sp>
        <p:nvSpPr>
          <p:cNvPr id="3" name="TextBox 2"/>
          <p:cNvSpPr txBox="1"/>
          <p:nvPr/>
        </p:nvSpPr>
        <p:spPr>
          <a:xfrm>
            <a:off x="0" y="147297"/>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Finding the Correct Standards</a:t>
            </a:r>
            <a:r>
              <a:rPr kumimoji="0" lang="en-US" sz="2800" b="0" i="0" u="none" strike="noStrike" kern="0" cap="none" spc="0" normalizeH="0" noProof="0" dirty="0">
                <a:ln>
                  <a:noFill/>
                </a:ln>
                <a:solidFill>
                  <a:sysClr val="windowText" lastClr="000000"/>
                </a:solidFill>
                <a:effectLst/>
                <a:uLnTx/>
                <a:uFillTx/>
              </a:rPr>
              <a:t> Table</a:t>
            </a:r>
            <a:endParaRPr kumimoji="0" lang="en-US" sz="2800" b="0" i="0" u="none" strike="noStrike" kern="0" cap="none" spc="0" normalizeH="0" baseline="0" noProof="0" dirty="0">
              <a:ln>
                <a:noFill/>
              </a:ln>
              <a:solidFill>
                <a:sysClr val="windowText" lastClr="000000"/>
              </a:solidFill>
              <a:effectLst/>
              <a:uLnTx/>
              <a:uFillTx/>
            </a:endParaRPr>
          </a:p>
        </p:txBody>
      </p:sp>
      <p:sp>
        <p:nvSpPr>
          <p:cNvPr id="7" name="Oval 6"/>
          <p:cNvSpPr/>
          <p:nvPr/>
        </p:nvSpPr>
        <p:spPr>
          <a:xfrm>
            <a:off x="2371046" y="3295854"/>
            <a:ext cx="941613" cy="87682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3" name="Picture 12"/>
          <p:cNvPicPr>
            <a:picLocks noChangeAspect="1"/>
          </p:cNvPicPr>
          <p:nvPr/>
        </p:nvPicPr>
        <p:blipFill>
          <a:blip r:embed="rId4"/>
          <a:stretch>
            <a:fillRect/>
          </a:stretch>
        </p:blipFill>
        <p:spPr>
          <a:xfrm>
            <a:off x="0" y="5736139"/>
            <a:ext cx="2486707" cy="1121861"/>
          </a:xfrm>
          <a:prstGeom prst="rect">
            <a:avLst/>
          </a:prstGeom>
        </p:spPr>
      </p:pic>
      <p:sp>
        <p:nvSpPr>
          <p:cNvPr id="14" name="TextBox 13"/>
          <p:cNvSpPr txBox="1"/>
          <p:nvPr/>
        </p:nvSpPr>
        <p:spPr>
          <a:xfrm>
            <a:off x="681924" y="6318505"/>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27</a:t>
            </a:fld>
            <a:endParaRPr lang="en-US" dirty="0">
              <a:solidFill>
                <a:prstClr val="black"/>
              </a:solidFill>
              <a:latin typeface="Calibri"/>
            </a:endParaRPr>
          </a:p>
        </p:txBody>
      </p:sp>
      <p:sp>
        <p:nvSpPr>
          <p:cNvPr id="15" name="TextBox 14"/>
          <p:cNvSpPr txBox="1"/>
          <p:nvPr/>
        </p:nvSpPr>
        <p:spPr>
          <a:xfrm>
            <a:off x="654958" y="5366807"/>
            <a:ext cx="1226127" cy="369332"/>
          </a:xfrm>
          <a:prstGeom prst="rect">
            <a:avLst/>
          </a:prstGeom>
          <a:solidFill>
            <a:schemeClr val="bg1"/>
          </a:solidFill>
        </p:spPr>
        <p:txBody>
          <a:bodyPr wrap="square" rtlCol="0">
            <a:spAutoFit/>
          </a:bodyPr>
          <a:lstStyle/>
          <a:p>
            <a:r>
              <a:rPr lang="en-US" dirty="0"/>
              <a:t>Part 1 of 2</a:t>
            </a:r>
          </a:p>
        </p:txBody>
      </p:sp>
    </p:spTree>
    <p:extLst>
      <p:ext uri="{BB962C8B-B14F-4D97-AF65-F5344CB8AC3E}">
        <p14:creationId xmlns:p14="http://schemas.microsoft.com/office/powerpoint/2010/main" val="405457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67782" y="1672842"/>
            <a:ext cx="7153398" cy="3912237"/>
          </a:xfrm>
          <a:prstGeom prst="rect">
            <a:avLst/>
          </a:prstGeom>
        </p:spPr>
      </p:pic>
      <p:sp>
        <p:nvSpPr>
          <p:cNvPr id="12" name="TextBox 11"/>
          <p:cNvSpPr txBox="1"/>
          <p:nvPr/>
        </p:nvSpPr>
        <p:spPr>
          <a:xfrm>
            <a:off x="1446863" y="4007647"/>
            <a:ext cx="753025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solidFill>
                <a:effectLst/>
                <a:uLnTx/>
                <a:uFillTx/>
              </a:rPr>
              <a:t>2’                 </a:t>
            </a:r>
            <a:r>
              <a:rPr kumimoji="0" lang="en-US" sz="3600" b="0" i="0" u="none" strike="noStrike" kern="0" cap="none" spc="0" normalizeH="0" baseline="0" noProof="0" dirty="0">
                <a:ln>
                  <a:noFill/>
                </a:ln>
                <a:solidFill>
                  <a:sysClr val="windowText" lastClr="000000"/>
                </a:solidFill>
                <a:effectLst/>
                <a:uLnTx/>
                <a:uFillTx/>
              </a:rPr>
              <a:t>11’               11’                </a:t>
            </a:r>
            <a:r>
              <a:rPr kumimoji="0" lang="en-US" sz="3600" b="0" i="0" u="none" strike="noStrike" kern="0" cap="none" spc="0" normalizeH="0" baseline="0" noProof="0" dirty="0">
                <a:ln>
                  <a:noFill/>
                </a:ln>
                <a:solidFill>
                  <a:schemeClr val="bg1"/>
                </a:solidFill>
                <a:effectLst/>
                <a:uLnTx/>
                <a:uFillTx/>
              </a:rPr>
              <a:t>2’    </a:t>
            </a:r>
          </a:p>
        </p:txBody>
      </p:sp>
      <p:sp>
        <p:nvSpPr>
          <p:cNvPr id="2" name="TextBox 1"/>
          <p:cNvSpPr txBox="1"/>
          <p:nvPr/>
        </p:nvSpPr>
        <p:spPr>
          <a:xfrm>
            <a:off x="817859" y="185640"/>
            <a:ext cx="8159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County Bridge, 2-lane</a:t>
            </a:r>
          </a:p>
        </p:txBody>
      </p:sp>
      <p:sp>
        <p:nvSpPr>
          <p:cNvPr id="3" name="TextBox 2"/>
          <p:cNvSpPr txBox="1"/>
          <p:nvPr/>
        </p:nvSpPr>
        <p:spPr>
          <a:xfrm>
            <a:off x="817859" y="719022"/>
            <a:ext cx="7093689"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Location</a:t>
            </a:r>
            <a:r>
              <a:rPr kumimoji="0" lang="en-US" sz="1800" b="1" i="0" u="none" strike="noStrike" kern="0" cap="none" spc="0" normalizeH="0" baseline="0" noProof="0" dirty="0">
                <a:ln>
                  <a:noFill/>
                </a:ln>
                <a:solidFill>
                  <a:sysClr val="windowText" lastClr="000000"/>
                </a:solidFill>
                <a:effectLst/>
                <a:uLnTx/>
                <a:uFillTx/>
              </a:rPr>
              <a:t>:   Lancaster</a:t>
            </a:r>
            <a:r>
              <a:rPr kumimoji="0" lang="en-US" sz="1800" b="1" i="0" u="none" strike="noStrike" kern="0" cap="none" spc="0" normalizeH="0" noProof="0" dirty="0">
                <a:ln>
                  <a:noFill/>
                </a:ln>
                <a:solidFill>
                  <a:sysClr val="windowText" lastClr="000000"/>
                </a:solidFill>
                <a:effectLst/>
                <a:uLnTx/>
                <a:uFillTx/>
              </a:rPr>
              <a:t> County, S. 119</a:t>
            </a:r>
            <a:r>
              <a:rPr kumimoji="0" lang="en-US" sz="1800" b="1" i="0" u="none" strike="noStrike" kern="0" cap="none" spc="0" normalizeH="0" baseline="30000" noProof="0" dirty="0">
                <a:ln>
                  <a:noFill/>
                </a:ln>
                <a:solidFill>
                  <a:sysClr val="windowText" lastClr="000000"/>
                </a:solidFill>
                <a:effectLst/>
                <a:uLnTx/>
                <a:uFillTx/>
              </a:rPr>
              <a:t>th</a:t>
            </a:r>
            <a:r>
              <a:rPr kumimoji="0" lang="en-US" sz="1800" b="1" i="0" u="none" strike="noStrike" kern="0" cap="none" spc="0" normalizeH="0" noProof="0" dirty="0">
                <a:ln>
                  <a:noFill/>
                </a:ln>
                <a:solidFill>
                  <a:sysClr val="windowText" lastClr="000000"/>
                </a:solidFill>
                <a:effectLst/>
                <a:uLnTx/>
                <a:uFillTx/>
              </a:rPr>
              <a:t> St, South and West of Denton</a:t>
            </a:r>
            <a:endParaRPr kumimoji="0" lang="en-US" sz="1800" b="1"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ADT: 250 VPD 	Posted: 50 MPH</a:t>
            </a:r>
          </a:p>
        </p:txBody>
      </p:sp>
      <p:pic>
        <p:nvPicPr>
          <p:cNvPr id="13" name="Picture 12"/>
          <p:cNvPicPr>
            <a:picLocks noChangeAspect="1"/>
          </p:cNvPicPr>
          <p:nvPr/>
        </p:nvPicPr>
        <p:blipFill>
          <a:blip r:embed="rId4"/>
          <a:stretch>
            <a:fillRect/>
          </a:stretch>
        </p:blipFill>
        <p:spPr>
          <a:xfrm>
            <a:off x="853415" y="5767837"/>
            <a:ext cx="2486707" cy="1121861"/>
          </a:xfrm>
          <a:prstGeom prst="rect">
            <a:avLst/>
          </a:prstGeom>
        </p:spPr>
      </p:pic>
      <p:sp>
        <p:nvSpPr>
          <p:cNvPr id="14" name="TextBox 13"/>
          <p:cNvSpPr txBox="1"/>
          <p:nvPr/>
        </p:nvSpPr>
        <p:spPr>
          <a:xfrm>
            <a:off x="1535339" y="6350203"/>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28</a:t>
            </a:fld>
            <a:endParaRPr lang="en-US" dirty="0">
              <a:solidFill>
                <a:prstClr val="black"/>
              </a:solidFill>
              <a:latin typeface="Calibri"/>
            </a:endParaRPr>
          </a:p>
        </p:txBody>
      </p:sp>
      <p:sp>
        <p:nvSpPr>
          <p:cNvPr id="9" name="TextBox 8"/>
          <p:cNvSpPr txBox="1"/>
          <p:nvPr/>
        </p:nvSpPr>
        <p:spPr>
          <a:xfrm>
            <a:off x="4168709" y="5660184"/>
            <a:ext cx="3920672" cy="584775"/>
          </a:xfrm>
          <a:prstGeom prst="rect">
            <a:avLst/>
          </a:prstGeom>
          <a:noFill/>
        </p:spPr>
        <p:txBody>
          <a:bodyPr wrap="square" rtlCol="0">
            <a:spAutoFit/>
          </a:bodyPr>
          <a:lstStyle/>
          <a:p>
            <a:r>
              <a:rPr lang="en-US" sz="3200" dirty="0"/>
              <a:t>NBIS #C005500305P</a:t>
            </a:r>
          </a:p>
        </p:txBody>
      </p:sp>
      <p:sp>
        <p:nvSpPr>
          <p:cNvPr id="15" name="TextBox 14"/>
          <p:cNvSpPr txBox="1"/>
          <p:nvPr/>
        </p:nvSpPr>
        <p:spPr>
          <a:xfrm>
            <a:off x="-6121" y="0"/>
            <a:ext cx="859536" cy="6858000"/>
          </a:xfrm>
          <a:prstGeom prst="rect">
            <a:avLst/>
          </a:prstGeom>
          <a:solidFill>
            <a:srgbClr val="92D050"/>
          </a:solidFill>
        </p:spPr>
        <p:txBody>
          <a:bodyPr vert="vert270"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Calibri"/>
              </a:rPr>
              <a:t> Finding the</a:t>
            </a:r>
            <a:r>
              <a:rPr kumimoji="0" lang="en-US" sz="4400" b="0" i="0" u="none" strike="noStrike" kern="0" cap="none" spc="0" normalizeH="0" noProof="0" dirty="0">
                <a:ln>
                  <a:noFill/>
                </a:ln>
                <a:solidFill>
                  <a:prstClr val="black"/>
                </a:solidFill>
                <a:effectLst/>
                <a:uLnTx/>
                <a:uFillTx/>
                <a:latin typeface="Calibri"/>
              </a:rPr>
              <a:t> Standards</a:t>
            </a:r>
            <a:r>
              <a:rPr kumimoji="0" lang="en-US" sz="4400" b="0" i="0" u="none" strike="noStrike" kern="0" cap="none" spc="0" normalizeH="0" baseline="0" noProof="0" dirty="0">
                <a:ln>
                  <a:noFill/>
                </a:ln>
                <a:solidFill>
                  <a:prstClr val="black"/>
                </a:solidFill>
                <a:effectLst/>
                <a:uLnTx/>
                <a:uFillTx/>
                <a:latin typeface="Calibri"/>
              </a:rPr>
              <a:t> Table</a:t>
            </a:r>
          </a:p>
        </p:txBody>
      </p:sp>
      <p:pic>
        <p:nvPicPr>
          <p:cNvPr id="16" name="Picture 15"/>
          <p:cNvPicPr>
            <a:picLocks noChangeAspect="1"/>
          </p:cNvPicPr>
          <p:nvPr/>
        </p:nvPicPr>
        <p:blipFill>
          <a:blip r:embed="rId5"/>
          <a:stretch>
            <a:fillRect/>
          </a:stretch>
        </p:blipFill>
        <p:spPr>
          <a:xfrm>
            <a:off x="7769357" y="27363"/>
            <a:ext cx="1374643" cy="1401387"/>
          </a:xfrm>
          <a:prstGeom prst="rect">
            <a:avLst/>
          </a:prstGeom>
        </p:spPr>
      </p:pic>
      <p:sp>
        <p:nvSpPr>
          <p:cNvPr id="20" name="TextBox 19"/>
          <p:cNvSpPr txBox="1"/>
          <p:nvPr/>
        </p:nvSpPr>
        <p:spPr>
          <a:xfrm>
            <a:off x="1530075" y="5551473"/>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308921566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9471" y="815555"/>
            <a:ext cx="714374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Location: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 119</a:t>
            </a:r>
            <a:r>
              <a:rPr kumimoji="0" lang="en-US" sz="1800" b="0" i="0" u="none" strike="noStrike" kern="0" cap="none" spc="0" normalizeH="0" baseline="30000" noProof="0" dirty="0">
                <a:ln>
                  <a:noFill/>
                </a:ln>
                <a:solidFill>
                  <a:sysClr val="windowText" lastClr="000000"/>
                </a:solidFill>
                <a:effectLst/>
                <a:uLnTx/>
                <a:uFillTx/>
              </a:rPr>
              <a:t>th</a:t>
            </a:r>
            <a:r>
              <a:rPr kumimoji="0" lang="en-US" sz="1800" b="0" i="0" u="none" strike="noStrike" kern="0" cap="none" spc="0" normalizeH="0" baseline="0" noProof="0" dirty="0">
                <a:ln>
                  <a:noFill/>
                </a:ln>
                <a:solidFill>
                  <a:sysClr val="windowText" lastClr="000000"/>
                </a:solidFill>
                <a:effectLst/>
                <a:uLnTx/>
                <a:uFillTx/>
              </a:rPr>
              <a:t> St. South and West of Denton</a:t>
            </a:r>
          </a:p>
        </p:txBody>
      </p:sp>
      <p:sp>
        <p:nvSpPr>
          <p:cNvPr id="9" name="TextBox 8"/>
          <p:cNvSpPr txBox="1"/>
          <p:nvPr/>
        </p:nvSpPr>
        <p:spPr>
          <a:xfrm>
            <a:off x="302922" y="3484011"/>
            <a:ext cx="8077201" cy="18158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Anticipated Scope of Project: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Replace bridge C005500305P</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Anticipated Type of Work: </a:t>
            </a:r>
            <a:r>
              <a:rPr kumimoji="0" lang="en-US" sz="2800" b="1" i="0" u="none" strike="noStrike" kern="0" cap="none" spc="0" normalizeH="0" baseline="0" noProof="0" dirty="0">
                <a:ln>
                  <a:noFill/>
                </a:ln>
                <a:solidFill>
                  <a:sysClr val="windowText" lastClr="000000"/>
                </a:solidFill>
                <a:effectLst/>
                <a:uLnTx/>
                <a:uFillTx/>
              </a:rPr>
              <a:t>Reconstruction</a:t>
            </a:r>
            <a:endParaRPr kumimoji="0" lang="en-US" sz="2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p:txBody>
      </p:sp>
      <p:sp>
        <p:nvSpPr>
          <p:cNvPr id="8" name="TextBox 7"/>
          <p:cNvSpPr txBox="1"/>
          <p:nvPr/>
        </p:nvSpPr>
        <p:spPr>
          <a:xfrm>
            <a:off x="348341" y="1801703"/>
            <a:ext cx="4627860"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Purpose of Project: </a:t>
            </a:r>
            <a:r>
              <a:rPr lang="en-US" sz="2800" kern="0" dirty="0">
                <a:solidFill>
                  <a:sysClr val="windowText" lastClr="000000"/>
                </a:solidFill>
              </a:rPr>
              <a:t>upgrade</a:t>
            </a:r>
            <a:r>
              <a:rPr kumimoji="0" lang="en-US" sz="2800" b="0" i="0" u="none" strike="noStrike" kern="0" cap="none" spc="0" normalizeH="0" baseline="0" noProof="0" dirty="0">
                <a:ln>
                  <a:noFill/>
                </a:ln>
                <a:solidFill>
                  <a:sysClr val="windowText" lastClr="000000"/>
                </a:solidFill>
                <a:effectLst/>
                <a:uLnTx/>
                <a:uFillTx/>
              </a:rPr>
              <a:t> the condition (poor) of the bridge.  </a:t>
            </a:r>
          </a:p>
        </p:txBody>
      </p:sp>
      <p:sp>
        <p:nvSpPr>
          <p:cNvPr id="10" name="TextBox 9"/>
          <p:cNvSpPr txBox="1"/>
          <p:nvPr/>
        </p:nvSpPr>
        <p:spPr>
          <a:xfrm>
            <a:off x="817859" y="185640"/>
            <a:ext cx="8159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County Bridge, 2-lane</a:t>
            </a:r>
          </a:p>
        </p:txBody>
      </p:sp>
      <p:pic>
        <p:nvPicPr>
          <p:cNvPr id="11" name="Picture 10"/>
          <p:cNvPicPr>
            <a:picLocks noChangeAspect="1"/>
          </p:cNvPicPr>
          <p:nvPr/>
        </p:nvPicPr>
        <p:blipFill>
          <a:blip r:embed="rId3"/>
          <a:stretch>
            <a:fillRect/>
          </a:stretch>
        </p:blipFill>
        <p:spPr>
          <a:xfrm>
            <a:off x="4976201" y="1568581"/>
            <a:ext cx="3590471" cy="1963650"/>
          </a:xfrm>
          <a:prstGeom prst="rect">
            <a:avLst/>
          </a:prstGeom>
        </p:spPr>
      </p:pic>
      <p:pic>
        <p:nvPicPr>
          <p:cNvPr id="12" name="Picture 11"/>
          <p:cNvPicPr>
            <a:picLocks noChangeAspect="1"/>
          </p:cNvPicPr>
          <p:nvPr/>
        </p:nvPicPr>
        <p:blipFill>
          <a:blip r:embed="rId4"/>
          <a:stretch>
            <a:fillRect/>
          </a:stretch>
        </p:blipFill>
        <p:spPr>
          <a:xfrm>
            <a:off x="7769357" y="27363"/>
            <a:ext cx="1374643" cy="1401387"/>
          </a:xfrm>
          <a:prstGeom prst="rect">
            <a:avLst/>
          </a:prstGeom>
        </p:spPr>
      </p:pic>
      <p:pic>
        <p:nvPicPr>
          <p:cNvPr id="13" name="Picture 12"/>
          <p:cNvPicPr>
            <a:picLocks noChangeAspect="1"/>
          </p:cNvPicPr>
          <p:nvPr/>
        </p:nvPicPr>
        <p:blipFill>
          <a:blip r:embed="rId5"/>
          <a:stretch>
            <a:fillRect/>
          </a:stretch>
        </p:blipFill>
        <p:spPr>
          <a:xfrm>
            <a:off x="6657293" y="5736139"/>
            <a:ext cx="2486707" cy="1121861"/>
          </a:xfrm>
          <a:prstGeom prst="rect">
            <a:avLst/>
          </a:prstGeom>
        </p:spPr>
      </p:pic>
      <p:sp>
        <p:nvSpPr>
          <p:cNvPr id="14" name="TextBox 13"/>
          <p:cNvSpPr txBox="1"/>
          <p:nvPr/>
        </p:nvSpPr>
        <p:spPr>
          <a:xfrm>
            <a:off x="7339217" y="6318505"/>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29</a:t>
            </a:fld>
            <a:endParaRPr lang="en-US" dirty="0">
              <a:solidFill>
                <a:prstClr val="black"/>
              </a:solidFill>
              <a:latin typeface="Calibri"/>
            </a:endParaRPr>
          </a:p>
        </p:txBody>
      </p:sp>
      <p:sp>
        <p:nvSpPr>
          <p:cNvPr id="15" name="TextBox 14"/>
          <p:cNvSpPr txBox="1"/>
          <p:nvPr/>
        </p:nvSpPr>
        <p:spPr>
          <a:xfrm>
            <a:off x="7285286" y="5551473"/>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2852754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arn about technologies and projects that can work">
            <a:hlinkClick r:id="rId4" action="ppaction://hlinksldjump" tooltip="Learning Objectives"/>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3"/>
            <a:ext cx="1709527" cy="1709527"/>
          </a:xfrm>
          <a:prstGeom prst="rect">
            <a:avLst/>
          </a:prstGeom>
        </p:spPr>
      </p:pic>
      <p:sp>
        <p:nvSpPr>
          <p:cNvPr id="2" name="Title 1"/>
          <p:cNvSpPr txBox="1">
            <a:spLocks noGrp="1"/>
          </p:cNvSpPr>
          <p:nvPr>
            <p:ph type="title" idx="4294967295"/>
          </p:nvPr>
        </p:nvSpPr>
        <p:spPr>
          <a:xfrm>
            <a:off x="1709530" y="887273"/>
            <a:ext cx="5472320" cy="1143000"/>
          </a:xfrm>
          <a:prstGeom prst="rect">
            <a:avLst/>
          </a:prstGeom>
          <a:noFill/>
        </p:spPr>
        <p:txBody>
          <a:bodyPr wrap="square" anchor="ctr"/>
          <a:lstStyle>
            <a:lvl1pPr lvl="0">
              <a:defRPr/>
            </a:lvl1pPr>
          </a:lstStyle>
          <a:p>
            <a:pPr lvl="0"/>
            <a:r>
              <a:rPr lang="en-US" dirty="0">
                <a:latin typeface="+mj-lt"/>
              </a:rPr>
              <a:t>Learning Objectives</a:t>
            </a:r>
            <a:endParaRPr dirty="0">
              <a:latin typeface="+mj-lt"/>
            </a:endParaRPr>
          </a:p>
        </p:txBody>
      </p:sp>
      <p:sp>
        <p:nvSpPr>
          <p:cNvPr id="3" name="Text Placeholder 2"/>
          <p:cNvSpPr txBox="1">
            <a:spLocks noGrp="1"/>
          </p:cNvSpPr>
          <p:nvPr>
            <p:ph type="body" idx="4294967295"/>
          </p:nvPr>
        </p:nvSpPr>
        <p:spPr>
          <a:xfrm>
            <a:off x="349173" y="2007704"/>
            <a:ext cx="8647044" cy="4435179"/>
          </a:xfrm>
          <a:prstGeom prst="rect">
            <a:avLst/>
          </a:prstGeom>
          <a:noFill/>
        </p:spPr>
        <p:txBody>
          <a:bodyPr wrap="square" anchor="t"/>
          <a:lstStyle>
            <a:lvl1pPr lvl="0">
              <a:defRPr/>
            </a:lvl1pPr>
          </a:lstStyle>
          <a:p>
            <a:pPr marL="514338" indent="-514338">
              <a:spcBef>
                <a:spcPts val="500"/>
              </a:spcBef>
              <a:buFont typeface="+mj-lt"/>
              <a:buAutoNum type="arabicPeriod"/>
            </a:pPr>
            <a:r>
              <a:rPr lang="en-US" sz="2800" dirty="0">
                <a:solidFill>
                  <a:schemeClr val="bg1">
                    <a:lumMod val="65000"/>
                  </a:schemeClr>
                </a:solidFill>
                <a:latin typeface="+mn-lt"/>
              </a:rPr>
              <a:t>Know Functional Classification </a:t>
            </a:r>
          </a:p>
          <a:p>
            <a:pPr marL="514338" indent="-514338">
              <a:spcBef>
                <a:spcPts val="500"/>
              </a:spcBef>
              <a:buFont typeface="+mj-lt"/>
              <a:buAutoNum type="arabicPeriod"/>
            </a:pPr>
            <a:r>
              <a:rPr lang="en-US" sz="2800" dirty="0">
                <a:solidFill>
                  <a:schemeClr val="bg1">
                    <a:lumMod val="65000"/>
                  </a:schemeClr>
                </a:solidFill>
                <a:latin typeface="+mn-lt"/>
              </a:rPr>
              <a:t>Find and use the correct minimum design standards table </a:t>
            </a:r>
          </a:p>
          <a:p>
            <a:pPr marL="514338" indent="-514338">
              <a:spcBef>
                <a:spcPts val="500"/>
              </a:spcBef>
              <a:buFont typeface="+mj-lt"/>
              <a:buAutoNum type="arabicPeriod"/>
            </a:pPr>
            <a:r>
              <a:rPr lang="en-US" sz="2800" dirty="0">
                <a:solidFill>
                  <a:schemeClr val="tx1"/>
                </a:solidFill>
                <a:latin typeface="+mn-lt"/>
              </a:rPr>
              <a:t>Be familiar with Definitions </a:t>
            </a:r>
          </a:p>
          <a:p>
            <a:pPr marL="514338" indent="-514338">
              <a:spcBef>
                <a:spcPts val="500"/>
              </a:spcBef>
              <a:buFont typeface="+mj-lt"/>
              <a:buAutoNum type="arabicPeriod"/>
            </a:pPr>
            <a:r>
              <a:rPr lang="en-US" sz="2800" dirty="0">
                <a:solidFill>
                  <a:schemeClr val="tx1"/>
                </a:solidFill>
                <a:latin typeface="+mn-lt"/>
              </a:rPr>
              <a:t>Know and Understand the Notes</a:t>
            </a:r>
          </a:p>
          <a:p>
            <a:pPr marL="514338" indent="-514338">
              <a:spcBef>
                <a:spcPts val="500"/>
              </a:spcBef>
              <a:buFont typeface="+mj-lt"/>
              <a:buAutoNum type="arabicPeriod"/>
            </a:pPr>
            <a:r>
              <a:rPr lang="en-US" sz="2800" dirty="0">
                <a:solidFill>
                  <a:schemeClr val="tx1"/>
                </a:solidFill>
                <a:latin typeface="+mn-lt"/>
              </a:rPr>
              <a:t>Understand 3R requirements </a:t>
            </a:r>
          </a:p>
          <a:p>
            <a:pPr marL="514338" indent="-514338">
              <a:spcBef>
                <a:spcPts val="500"/>
              </a:spcBef>
              <a:buFont typeface="+mj-lt"/>
              <a:buAutoNum type="arabicPeriod"/>
            </a:pPr>
            <a:r>
              <a:rPr lang="en-US" sz="2800" dirty="0">
                <a:solidFill>
                  <a:schemeClr val="bg1">
                    <a:lumMod val="65000"/>
                  </a:schemeClr>
                </a:solidFill>
                <a:latin typeface="+mn-lt"/>
              </a:rPr>
              <a:t>Know which work to apply to One- and Six-Year Plans</a:t>
            </a:r>
          </a:p>
          <a:p>
            <a:pPr marL="514338" indent="-514338">
              <a:spcBef>
                <a:spcPts val="500"/>
              </a:spcBef>
              <a:buFont typeface="+mj-lt"/>
              <a:buAutoNum type="arabicPeriod"/>
            </a:pPr>
            <a:r>
              <a:rPr lang="en-US" sz="2800" dirty="0">
                <a:solidFill>
                  <a:schemeClr val="bg1">
                    <a:lumMod val="65000"/>
                  </a:schemeClr>
                </a:solidFill>
                <a:latin typeface="+mn-lt"/>
              </a:rPr>
              <a:t>Know fundamentals of horizontal clear zone</a:t>
            </a:r>
          </a:p>
          <a:p>
            <a:pPr marL="514338" indent="-514338">
              <a:spcBef>
                <a:spcPts val="500"/>
              </a:spcBef>
              <a:buFont typeface="+mj-lt"/>
              <a:buAutoNum type="arabicPeriod"/>
            </a:pPr>
            <a:r>
              <a:rPr lang="en-US" sz="2800" dirty="0">
                <a:solidFill>
                  <a:schemeClr val="bg1">
                    <a:lumMod val="65000"/>
                  </a:schemeClr>
                </a:solidFill>
                <a:latin typeface="+mn-lt"/>
              </a:rPr>
              <a:t>Review current ADA requirements</a:t>
            </a:r>
            <a:endParaRPr sz="2800" dirty="0">
              <a:solidFill>
                <a:schemeClr val="bg1">
                  <a:lumMod val="65000"/>
                </a:schemeClr>
              </a:solidFill>
              <a:latin typeface="+mn-lt"/>
            </a:endParaRPr>
          </a:p>
        </p:txBody>
      </p:sp>
      <p:sp>
        <p:nvSpPr>
          <p:cNvPr id="7" name="TextBox 6"/>
          <p:cNvSpPr txBox="1"/>
          <p:nvPr/>
        </p:nvSpPr>
        <p:spPr>
          <a:xfrm>
            <a:off x="7849077" y="6442883"/>
            <a:ext cx="1116019" cy="369332"/>
          </a:xfrm>
          <a:prstGeom prst="rect">
            <a:avLst/>
          </a:prstGeom>
          <a:noFill/>
        </p:spPr>
        <p:txBody>
          <a:bodyPr wrap="square" rtlCol="0">
            <a:spAutoFit/>
          </a:bodyPr>
          <a:lstStyle/>
          <a:p>
            <a:r>
              <a:rPr lang="en-US" dirty="0">
                <a:solidFill>
                  <a:prstClr val="black"/>
                </a:solidFill>
                <a:latin typeface="Calibri"/>
              </a:rPr>
              <a:t>Slide </a:t>
            </a:r>
            <a:fld id="{E258EC69-BB43-4381-B7EC-0BBFCD43D5A2}" type="slidenum">
              <a:rPr lang="en-US">
                <a:solidFill>
                  <a:prstClr val="black"/>
                </a:solidFill>
                <a:latin typeface="Calibri"/>
              </a:rPr>
              <a:pPr/>
              <a:t>3</a:t>
            </a:fld>
            <a:endParaRPr lang="en-US" dirty="0">
              <a:solidFill>
                <a:prstClr val="black"/>
              </a:solidFill>
              <a:latin typeface="Calibri"/>
            </a:endParaRPr>
          </a:p>
        </p:txBody>
      </p:sp>
      <p:pic>
        <p:nvPicPr>
          <p:cNvPr id="6" name="Picture 5" descr="1 &amp; 6 year plan logoCS1-2.emf"/>
          <p:cNvPicPr>
            <a:picLocks noChangeAspect="1"/>
          </p:cNvPicPr>
          <p:nvPr/>
        </p:nvPicPr>
        <p:blipFill>
          <a:blip r:embed="rId6" cstate="print"/>
          <a:stretch>
            <a:fillRect/>
          </a:stretch>
        </p:blipFill>
        <p:spPr>
          <a:xfrm>
            <a:off x="6696345" y="232685"/>
            <a:ext cx="2305464" cy="1226088"/>
          </a:xfrm>
          <a:prstGeom prst="rect">
            <a:avLst/>
          </a:prstGeom>
        </p:spPr>
      </p:pic>
      <p:pic>
        <p:nvPicPr>
          <p:cNvPr id="8" name="Picture 7"/>
          <p:cNvPicPr>
            <a:picLocks noChangeAspect="1"/>
          </p:cNvPicPr>
          <p:nvPr/>
        </p:nvPicPr>
        <p:blipFill>
          <a:blip r:embed="rId7"/>
          <a:stretch>
            <a:fillRect/>
          </a:stretch>
        </p:blipFill>
        <p:spPr>
          <a:xfrm>
            <a:off x="3202336" y="21542"/>
            <a:ext cx="2486707" cy="1121861"/>
          </a:xfrm>
          <a:prstGeom prst="rect">
            <a:avLst/>
          </a:prstGeom>
        </p:spPr>
      </p:pic>
      <p:sp>
        <p:nvSpPr>
          <p:cNvPr id="12" name="TextBox 11"/>
          <p:cNvSpPr txBox="1"/>
          <p:nvPr/>
        </p:nvSpPr>
        <p:spPr>
          <a:xfrm>
            <a:off x="3859591" y="604697"/>
            <a:ext cx="1172196" cy="369332"/>
          </a:xfrm>
          <a:prstGeom prst="rect">
            <a:avLst/>
          </a:prstGeom>
          <a:noFill/>
        </p:spPr>
        <p:txBody>
          <a:bodyPr wrap="square" rtlCol="0">
            <a:spAutoFit/>
          </a:bodyPr>
          <a:lstStyle/>
          <a:p>
            <a:r>
              <a:rPr lang="en-US" dirty="0">
                <a:solidFill>
                  <a:prstClr val="black"/>
                </a:solidFill>
                <a:latin typeface="Calibri"/>
              </a:rPr>
              <a:t>Structures</a:t>
            </a:r>
          </a:p>
        </p:txBody>
      </p:sp>
      <p:sp>
        <p:nvSpPr>
          <p:cNvPr id="16" name="TextBox 15"/>
          <p:cNvSpPr txBox="1"/>
          <p:nvPr/>
        </p:nvSpPr>
        <p:spPr>
          <a:xfrm>
            <a:off x="84663" y="6468406"/>
            <a:ext cx="1226127" cy="369332"/>
          </a:xfrm>
          <a:prstGeom prst="rect">
            <a:avLst/>
          </a:prstGeom>
          <a:noFill/>
        </p:spPr>
        <p:txBody>
          <a:bodyPr wrap="square" rtlCol="0">
            <a:spAutoFit/>
          </a:bodyPr>
          <a:lstStyle/>
          <a:p>
            <a:r>
              <a:rPr lang="en-US" dirty="0"/>
              <a:t>Part 1 of 2</a:t>
            </a:r>
          </a:p>
        </p:txBody>
      </p:sp>
    </p:spTree>
    <p:custDataLst>
      <p:tags r:id="rId1"/>
    </p:custDataLst>
    <p:extLst>
      <p:ext uri="{BB962C8B-B14F-4D97-AF65-F5344CB8AC3E}">
        <p14:creationId xmlns:p14="http://schemas.microsoft.com/office/powerpoint/2010/main" val="137156445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extLst>
    <p:ext uri="{E180D4A7-C9FB-4DFB-919C-405C955672EB}">
      <p14:showEvtLst xmlns:p14="http://schemas.microsoft.com/office/powerpoint/2010/main">
        <p14:playEvt time="4030" objId="8"/>
        <p14:stopEvt time="12023" objId="8"/>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53415" y="209798"/>
            <a:ext cx="6915942" cy="1212326"/>
          </a:xfrm>
          <a:prstGeom prst="rect">
            <a:avLst/>
          </a:prstGeom>
          <a:noFill/>
        </p:spPr>
        <p:txBody>
          <a:bodyPr wrap="square" anchor="ctr"/>
          <a:lstStyle>
            <a:lvl1pPr lvl="0">
              <a:defRPr/>
            </a:lvl1pPr>
          </a:lstStyle>
          <a:p>
            <a:pPr lvl="0" algn="ctr"/>
            <a:r>
              <a:rPr dirty="0">
                <a:latin typeface="+mj-lt"/>
              </a:rPr>
              <a:t>Finding the </a:t>
            </a:r>
            <a:r>
              <a:rPr lang="en-US" dirty="0">
                <a:latin typeface="+mj-lt"/>
              </a:rPr>
              <a:t>Correct</a:t>
            </a:r>
            <a:r>
              <a:rPr dirty="0">
                <a:latin typeface="+mj-lt"/>
              </a:rPr>
              <a:t> Table</a:t>
            </a:r>
          </a:p>
        </p:txBody>
      </p:sp>
      <p:sp>
        <p:nvSpPr>
          <p:cNvPr id="3" name="Text Placeholder 2"/>
          <p:cNvSpPr txBox="1">
            <a:spLocks noGrp="1"/>
          </p:cNvSpPr>
          <p:nvPr>
            <p:ph type="body" idx="1"/>
          </p:nvPr>
        </p:nvSpPr>
        <p:spPr>
          <a:xfrm>
            <a:off x="993704" y="1634882"/>
            <a:ext cx="7965831" cy="4448908"/>
          </a:xfrm>
          <a:prstGeom prst="rect">
            <a:avLst/>
          </a:prstGeom>
          <a:noFill/>
        </p:spPr>
        <p:txBody>
          <a:bodyPr wrap="square" anchor="t"/>
          <a:lstStyle>
            <a:lvl1pPr lvl="0">
              <a:defRPr/>
            </a:lvl1pPr>
          </a:lstStyle>
          <a:p>
            <a:pPr marL="514338" indent="-514338">
              <a:buFont typeface="+mj-lt"/>
              <a:buAutoNum type="arabicPeriod"/>
            </a:pPr>
            <a:r>
              <a:rPr lang="en-US" sz="2800" dirty="0">
                <a:latin typeface="+mn-lt"/>
              </a:rPr>
              <a:t>Verify the </a:t>
            </a:r>
            <a:r>
              <a:rPr lang="en-US" sz="2800" b="1" dirty="0">
                <a:latin typeface="+mn-lt"/>
              </a:rPr>
              <a:t>A</a:t>
            </a:r>
            <a:r>
              <a:rPr sz="2800" b="1" dirty="0">
                <a:latin typeface="+mn-lt"/>
              </a:rPr>
              <a:t>rea</a:t>
            </a:r>
            <a:r>
              <a:rPr sz="2800" dirty="0">
                <a:latin typeface="+mn-lt"/>
              </a:rPr>
              <a:t> </a:t>
            </a:r>
            <a:r>
              <a:rPr lang="en-US" sz="2800" dirty="0">
                <a:latin typeface="+mn-lt"/>
              </a:rPr>
              <a:t>type standards</a:t>
            </a:r>
            <a:r>
              <a:rPr sz="2800" dirty="0">
                <a:latin typeface="+mn-lt"/>
              </a:rPr>
              <a:t> </a:t>
            </a:r>
          </a:p>
          <a:p>
            <a:pPr marL="1250919" lvl="1" indent="-514338" algn="l">
              <a:buFont typeface="+mj-lt"/>
              <a:buAutoNum type="alphaLcPeriod"/>
            </a:pPr>
            <a:r>
              <a:rPr sz="2400" dirty="0">
                <a:latin typeface="+mn-lt"/>
              </a:rPr>
              <a:t>Urban or Rural</a:t>
            </a:r>
            <a:endParaRPr lang="en-US" sz="2400" dirty="0">
              <a:latin typeface="+mn-lt"/>
            </a:endParaRPr>
          </a:p>
          <a:p>
            <a:pPr marL="514338" indent="-514338">
              <a:buFont typeface="+mj-lt"/>
              <a:buAutoNum type="arabicPeriod"/>
            </a:pPr>
            <a:endParaRPr lang="en-US" sz="2800" dirty="0">
              <a:latin typeface="+mn-lt"/>
            </a:endParaRPr>
          </a:p>
          <a:p>
            <a:pPr marL="514338" indent="-514338">
              <a:buFont typeface="+mj-lt"/>
              <a:buAutoNum type="arabicPeriod"/>
            </a:pPr>
            <a:r>
              <a:rPr sz="2800" dirty="0">
                <a:solidFill>
                  <a:schemeClr val="bg1">
                    <a:lumMod val="85000"/>
                  </a:schemeClr>
                </a:solidFill>
                <a:latin typeface="+mn-lt"/>
              </a:rPr>
              <a:t>What is the </a:t>
            </a:r>
            <a:r>
              <a:rPr sz="2800" b="1" dirty="0">
                <a:solidFill>
                  <a:schemeClr val="bg1">
                    <a:lumMod val="85000"/>
                  </a:schemeClr>
                </a:solidFill>
                <a:latin typeface="+mn-lt"/>
              </a:rPr>
              <a:t>National Functional Classification </a:t>
            </a:r>
            <a:r>
              <a:rPr sz="2800" dirty="0">
                <a:solidFill>
                  <a:schemeClr val="bg1">
                    <a:lumMod val="85000"/>
                  </a:schemeClr>
                </a:solidFill>
                <a:latin typeface="+mn-lt"/>
              </a:rPr>
              <a:t>of the road? </a:t>
            </a:r>
          </a:p>
          <a:p>
            <a:pPr marL="1250919" lvl="1" indent="-514338" algn="l">
              <a:buFont typeface="+mj-lt"/>
              <a:buAutoNum type="alphaLcPeriod"/>
            </a:pPr>
            <a:r>
              <a:rPr lang="en-US" sz="2400" dirty="0">
                <a:solidFill>
                  <a:schemeClr val="bg1">
                    <a:lumMod val="85000"/>
                  </a:schemeClr>
                </a:solidFill>
                <a:latin typeface="+mn-lt"/>
              </a:rPr>
              <a:t>Other Principal Arterial</a:t>
            </a:r>
          </a:p>
          <a:p>
            <a:pPr marL="1250919" lvl="1" indent="-514338" algn="l">
              <a:buFont typeface="+mj-lt"/>
              <a:buAutoNum type="alphaLcPeriod"/>
            </a:pPr>
            <a:r>
              <a:rPr sz="2400" dirty="0">
                <a:solidFill>
                  <a:schemeClr val="bg1">
                    <a:lumMod val="85000"/>
                  </a:schemeClr>
                </a:solidFill>
                <a:latin typeface="+mn-lt"/>
              </a:rPr>
              <a:t>Minor Arterial </a:t>
            </a:r>
          </a:p>
          <a:p>
            <a:pPr marL="1250919" lvl="1" indent="-514338" algn="l">
              <a:buFont typeface="+mj-lt"/>
              <a:buAutoNum type="alphaLcPeriod"/>
            </a:pPr>
            <a:r>
              <a:rPr sz="2400" dirty="0">
                <a:solidFill>
                  <a:schemeClr val="bg1">
                    <a:lumMod val="85000"/>
                  </a:schemeClr>
                </a:solidFill>
                <a:latin typeface="+mn-lt"/>
              </a:rPr>
              <a:t>Major Collector </a:t>
            </a:r>
          </a:p>
          <a:p>
            <a:pPr marL="1250919" lvl="1" indent="-514338" algn="l">
              <a:buFont typeface="+mj-lt"/>
              <a:buAutoNum type="alphaLcPeriod"/>
            </a:pPr>
            <a:r>
              <a:rPr sz="2400" dirty="0">
                <a:solidFill>
                  <a:schemeClr val="bg1">
                    <a:lumMod val="85000"/>
                  </a:schemeClr>
                </a:solidFill>
                <a:latin typeface="+mn-lt"/>
              </a:rPr>
              <a:t>Minor Collector </a:t>
            </a:r>
          </a:p>
          <a:p>
            <a:pPr marL="1250919" lvl="1" indent="-514338" algn="l">
              <a:buFont typeface="+mj-lt"/>
              <a:buAutoNum type="alphaLcPeriod"/>
            </a:pPr>
            <a:r>
              <a:rPr sz="2400" dirty="0">
                <a:solidFill>
                  <a:schemeClr val="bg1">
                    <a:lumMod val="85000"/>
                  </a:schemeClr>
                </a:solidFill>
                <a:latin typeface="+mn-lt"/>
              </a:rPr>
              <a:t>Local </a:t>
            </a:r>
          </a:p>
        </p:txBody>
      </p:sp>
      <p:sp>
        <p:nvSpPr>
          <p:cNvPr id="7" name="TextBox 6"/>
          <p:cNvSpPr txBox="1"/>
          <p:nvPr/>
        </p:nvSpPr>
        <p:spPr>
          <a:xfrm>
            <a:off x="1089445" y="6455108"/>
            <a:ext cx="303711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rPr>
              <a:t>428 NAC 2-001 Part Two</a:t>
            </a:r>
          </a:p>
        </p:txBody>
      </p:sp>
      <p:sp>
        <p:nvSpPr>
          <p:cNvPr id="10" name="TextBox 9"/>
          <p:cNvSpPr txBox="1"/>
          <p:nvPr/>
        </p:nvSpPr>
        <p:spPr>
          <a:xfrm>
            <a:off x="-6121" y="0"/>
            <a:ext cx="859536" cy="6858000"/>
          </a:xfrm>
          <a:prstGeom prst="rect">
            <a:avLst/>
          </a:prstGeom>
          <a:solidFill>
            <a:srgbClr val="92D050"/>
          </a:solidFill>
        </p:spPr>
        <p:txBody>
          <a:bodyPr vert="vert270"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Calibri"/>
              </a:rPr>
              <a:t> Finding the</a:t>
            </a:r>
            <a:r>
              <a:rPr kumimoji="0" lang="en-US" sz="4400" b="0" i="0" u="none" strike="noStrike" kern="0" cap="none" spc="0" normalizeH="0" noProof="0" dirty="0">
                <a:ln>
                  <a:noFill/>
                </a:ln>
                <a:solidFill>
                  <a:prstClr val="black"/>
                </a:solidFill>
                <a:effectLst/>
                <a:uLnTx/>
                <a:uFillTx/>
                <a:latin typeface="Calibri"/>
              </a:rPr>
              <a:t> Standards</a:t>
            </a:r>
            <a:r>
              <a:rPr kumimoji="0" lang="en-US" sz="4400" b="0" i="0" u="none" strike="noStrike" kern="0" cap="none" spc="0" normalizeH="0" baseline="0" noProof="0" dirty="0">
                <a:ln>
                  <a:noFill/>
                </a:ln>
                <a:solidFill>
                  <a:prstClr val="black"/>
                </a:solidFill>
                <a:effectLst/>
                <a:uLnTx/>
                <a:uFillTx/>
                <a:latin typeface="Calibri"/>
              </a:rPr>
              <a:t> Table</a:t>
            </a:r>
          </a:p>
        </p:txBody>
      </p:sp>
      <p:pic>
        <p:nvPicPr>
          <p:cNvPr id="11" name="Picture 10"/>
          <p:cNvPicPr>
            <a:picLocks noChangeAspect="1"/>
          </p:cNvPicPr>
          <p:nvPr/>
        </p:nvPicPr>
        <p:blipFill>
          <a:blip r:embed="rId3"/>
          <a:stretch>
            <a:fillRect/>
          </a:stretch>
        </p:blipFill>
        <p:spPr>
          <a:xfrm>
            <a:off x="7769357" y="27363"/>
            <a:ext cx="1374643" cy="1401387"/>
          </a:xfrm>
          <a:prstGeom prst="rect">
            <a:avLst/>
          </a:prstGeom>
        </p:spPr>
      </p:pic>
      <p:pic>
        <p:nvPicPr>
          <p:cNvPr id="13" name="Picture 12"/>
          <p:cNvPicPr>
            <a:picLocks noChangeAspect="1"/>
          </p:cNvPicPr>
          <p:nvPr/>
        </p:nvPicPr>
        <p:blipFill>
          <a:blip r:embed="rId4"/>
          <a:stretch>
            <a:fillRect/>
          </a:stretch>
        </p:blipFill>
        <p:spPr>
          <a:xfrm>
            <a:off x="6657293" y="5736139"/>
            <a:ext cx="2486707" cy="1121861"/>
          </a:xfrm>
          <a:prstGeom prst="rect">
            <a:avLst/>
          </a:prstGeom>
        </p:spPr>
      </p:pic>
      <p:sp>
        <p:nvSpPr>
          <p:cNvPr id="14" name="TextBox 13"/>
          <p:cNvSpPr txBox="1"/>
          <p:nvPr/>
        </p:nvSpPr>
        <p:spPr>
          <a:xfrm>
            <a:off x="7339217" y="6318505"/>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30</a:t>
            </a:fld>
            <a:endParaRPr lang="en-US" dirty="0">
              <a:solidFill>
                <a:prstClr val="black"/>
              </a:solidFill>
              <a:latin typeface="Calibri"/>
            </a:endParaRPr>
          </a:p>
        </p:txBody>
      </p:sp>
      <p:sp>
        <p:nvSpPr>
          <p:cNvPr id="15" name="TextBox 14"/>
          <p:cNvSpPr txBox="1"/>
          <p:nvPr/>
        </p:nvSpPr>
        <p:spPr>
          <a:xfrm>
            <a:off x="7285286" y="5551473"/>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1524820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8" y="-28330"/>
            <a:ext cx="7825025" cy="1146175"/>
          </a:xfrm>
          <a:prstGeom prst="rect">
            <a:avLst/>
          </a:prstGeom>
          <a:noFill/>
        </p:spPr>
        <p:txBody>
          <a:bodyPr wrap="square" anchor="ctr"/>
          <a:lstStyle>
            <a:lvl1pPr lvl="0">
              <a:defRPr/>
            </a:lvl1pPr>
          </a:lstStyle>
          <a:p>
            <a:pPr lvl="0" algn="ctr"/>
            <a:r>
              <a:rPr lang="en-US" dirty="0">
                <a:latin typeface="+mj-lt"/>
              </a:rPr>
              <a:t>Area</a:t>
            </a:r>
            <a:r>
              <a:rPr dirty="0">
                <a:latin typeface="+mj-lt"/>
              </a:rPr>
              <a:t>  </a:t>
            </a:r>
          </a:p>
        </p:txBody>
      </p:sp>
      <p:sp>
        <p:nvSpPr>
          <p:cNvPr id="3" name="Text Placeholder 2"/>
          <p:cNvSpPr txBox="1">
            <a:spLocks noGrp="1"/>
          </p:cNvSpPr>
          <p:nvPr>
            <p:ph type="body" idx="1"/>
          </p:nvPr>
        </p:nvSpPr>
        <p:spPr>
          <a:xfrm>
            <a:off x="1283678" y="1108689"/>
            <a:ext cx="7403123" cy="3577611"/>
          </a:xfrm>
          <a:prstGeom prst="rect">
            <a:avLst/>
          </a:prstGeom>
          <a:noFill/>
        </p:spPr>
        <p:txBody>
          <a:bodyPr wrap="square" anchor="t"/>
          <a:lstStyle>
            <a:lvl1pPr lvl="0">
              <a:defRPr/>
            </a:lvl1pPr>
          </a:lstStyle>
          <a:p>
            <a:pPr marL="0" lvl="0" indent="0" algn="l">
              <a:buNone/>
            </a:pPr>
            <a:r>
              <a:rPr lang="en-US" sz="4000" dirty="0">
                <a:latin typeface="+mn-lt"/>
              </a:rPr>
              <a:t>Urban</a:t>
            </a:r>
          </a:p>
          <a:p>
            <a:pPr lvl="1" algn="l">
              <a:buChar char="•"/>
            </a:pPr>
            <a:r>
              <a:rPr lang="en-US" dirty="0">
                <a:latin typeface="+mn-lt"/>
              </a:rPr>
              <a:t>Dense development</a:t>
            </a:r>
          </a:p>
          <a:p>
            <a:pPr lvl="1" algn="l">
              <a:buFontTx/>
              <a:buChar char="•"/>
            </a:pPr>
            <a:r>
              <a:rPr lang="en-US" dirty="0">
                <a:latin typeface="+mn-lt"/>
              </a:rPr>
              <a:t>Determined by census</a:t>
            </a:r>
          </a:p>
          <a:p>
            <a:pPr lvl="1" algn="l">
              <a:buChar char="•"/>
            </a:pPr>
            <a:r>
              <a:rPr lang="en-US" b="1" dirty="0">
                <a:latin typeface="+mn-lt"/>
              </a:rPr>
              <a:t>Populations 5,000 and more</a:t>
            </a:r>
          </a:p>
          <a:p>
            <a:pPr lvl="1" algn="l">
              <a:buChar char="•"/>
            </a:pPr>
            <a:r>
              <a:rPr lang="en-US" dirty="0">
                <a:latin typeface="+mn-lt"/>
              </a:rPr>
              <a:t>Local and State officials decide, US Secretary of Transportation approves</a:t>
            </a:r>
          </a:p>
          <a:p>
            <a:pPr lvl="1" algn="l">
              <a:buChar char="•"/>
            </a:pPr>
            <a:r>
              <a:rPr lang="en-US" dirty="0">
                <a:latin typeface="+mn-lt"/>
              </a:rPr>
              <a:t>NOT always the same as corporate limits </a:t>
            </a:r>
          </a:p>
        </p:txBody>
      </p:sp>
      <p:sp>
        <p:nvSpPr>
          <p:cNvPr id="6" name="TextBox 5"/>
          <p:cNvSpPr txBox="1"/>
          <p:nvPr/>
        </p:nvSpPr>
        <p:spPr>
          <a:xfrm>
            <a:off x="2730" y="0"/>
            <a:ext cx="859536" cy="6858000"/>
          </a:xfrm>
          <a:prstGeom prst="rect">
            <a:avLst/>
          </a:prstGeom>
          <a:solidFill>
            <a:srgbClr val="002060"/>
          </a:solidFill>
        </p:spPr>
        <p:txBody>
          <a:bodyPr vert="vert270"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white"/>
                </a:solidFill>
                <a:effectLst/>
                <a:uLnTx/>
                <a:uFillTx/>
                <a:latin typeface="Calibri"/>
              </a:rPr>
              <a:t>Definitions - Area</a:t>
            </a:r>
          </a:p>
        </p:txBody>
      </p:sp>
      <p:sp>
        <p:nvSpPr>
          <p:cNvPr id="5" name="TextBox 4"/>
          <p:cNvSpPr txBox="1"/>
          <p:nvPr/>
        </p:nvSpPr>
        <p:spPr>
          <a:xfrm>
            <a:off x="1238248" y="4486259"/>
            <a:ext cx="7448553"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ysClr val="windowText" lastClr="000000"/>
                </a:solidFill>
                <a:effectLst/>
                <a:uLnTx/>
                <a:uFillTx/>
              </a:rPr>
              <a:t>Rural</a:t>
            </a:r>
          </a:p>
          <a:p>
            <a:pPr marL="0" marR="0" lvl="1" indent="0" defTabSz="914400" eaLnBrk="1" fontAlgn="auto" latinLnBrk="0" hangingPunct="1">
              <a:lnSpc>
                <a:spcPct val="100000"/>
              </a:lnSpc>
              <a:spcBef>
                <a:spcPts val="0"/>
              </a:spcBef>
              <a:spcAft>
                <a:spcPts val="0"/>
              </a:spcAft>
              <a:buClrTx/>
              <a:buSzTx/>
              <a:buFontTx/>
              <a:buChar char="•"/>
              <a:tabLst/>
              <a:defRPr/>
            </a:pPr>
            <a:r>
              <a:rPr kumimoji="0" lang="en-US" sz="2800" b="0" i="0" u="none" strike="noStrike" kern="0" cap="none" spc="0" normalizeH="0" baseline="0" noProof="0" dirty="0">
                <a:ln>
                  <a:noFill/>
                </a:ln>
                <a:solidFill>
                  <a:sysClr val="windowText" lastClr="000000"/>
                </a:solidFill>
                <a:effectLst/>
                <a:uLnTx/>
                <a:uFillTx/>
              </a:rPr>
              <a:t>Sparse development</a:t>
            </a:r>
          </a:p>
          <a:p>
            <a:pPr marL="0" marR="0" lvl="1" indent="0" defTabSz="914400" eaLnBrk="1" fontAlgn="auto" latinLnBrk="0" hangingPunct="1">
              <a:lnSpc>
                <a:spcPct val="100000"/>
              </a:lnSpc>
              <a:spcBef>
                <a:spcPts val="0"/>
              </a:spcBef>
              <a:spcAft>
                <a:spcPts val="0"/>
              </a:spcAft>
              <a:buClrTx/>
              <a:buSzTx/>
              <a:buFontTx/>
              <a:buChar char="•"/>
              <a:tabLst/>
              <a:defRPr/>
            </a:pPr>
            <a:r>
              <a:rPr kumimoji="0" lang="en-US" sz="2800" b="0" i="0" u="none" strike="noStrike" kern="0" cap="none" spc="0" normalizeH="0" baseline="0" noProof="0" dirty="0">
                <a:ln>
                  <a:noFill/>
                </a:ln>
                <a:solidFill>
                  <a:sysClr val="windowText" lastClr="000000"/>
                </a:solidFill>
                <a:effectLst/>
                <a:uLnTx/>
                <a:uFillTx/>
              </a:rPr>
              <a:t>All areas not designated Urban</a:t>
            </a:r>
          </a:p>
        </p:txBody>
      </p:sp>
      <p:sp>
        <p:nvSpPr>
          <p:cNvPr id="9" name="TextBox 8"/>
          <p:cNvSpPr txBox="1"/>
          <p:nvPr/>
        </p:nvSpPr>
        <p:spPr>
          <a:xfrm>
            <a:off x="861778" y="6389128"/>
            <a:ext cx="349857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rPr>
              <a:t>428 NAC 2-001.03A2, Page 42</a:t>
            </a:r>
          </a:p>
        </p:txBody>
      </p:sp>
      <p:pic>
        <p:nvPicPr>
          <p:cNvPr id="11" name="Picture 10"/>
          <p:cNvPicPr>
            <a:picLocks noChangeAspect="1"/>
          </p:cNvPicPr>
          <p:nvPr/>
        </p:nvPicPr>
        <p:blipFill>
          <a:blip r:embed="rId3"/>
          <a:stretch>
            <a:fillRect/>
          </a:stretch>
        </p:blipFill>
        <p:spPr>
          <a:xfrm>
            <a:off x="6657293" y="5736139"/>
            <a:ext cx="2486707" cy="1121861"/>
          </a:xfrm>
          <a:prstGeom prst="rect">
            <a:avLst/>
          </a:prstGeom>
        </p:spPr>
      </p:pic>
      <p:sp>
        <p:nvSpPr>
          <p:cNvPr id="12" name="TextBox 11"/>
          <p:cNvSpPr txBox="1"/>
          <p:nvPr/>
        </p:nvSpPr>
        <p:spPr>
          <a:xfrm>
            <a:off x="7339217" y="6318505"/>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31</a:t>
            </a:fld>
            <a:endParaRPr lang="en-US" dirty="0">
              <a:solidFill>
                <a:prstClr val="black"/>
              </a:solidFill>
              <a:latin typeface="Calibri"/>
            </a:endParaRPr>
          </a:p>
        </p:txBody>
      </p:sp>
      <p:sp>
        <p:nvSpPr>
          <p:cNvPr id="13" name="TextBox 12"/>
          <p:cNvSpPr txBox="1"/>
          <p:nvPr/>
        </p:nvSpPr>
        <p:spPr>
          <a:xfrm>
            <a:off x="7230551" y="5551473"/>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326444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800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71212" y="1047753"/>
            <a:ext cx="6819900" cy="5810250"/>
          </a:xfrm>
          <a:prstGeom prst="rect">
            <a:avLst/>
          </a:prstGeom>
        </p:spPr>
      </p:pic>
      <p:sp>
        <p:nvSpPr>
          <p:cNvPr id="2" name="Title 1"/>
          <p:cNvSpPr txBox="1">
            <a:spLocks noGrp="1"/>
          </p:cNvSpPr>
          <p:nvPr>
            <p:ph type="title"/>
          </p:nvPr>
        </p:nvSpPr>
        <p:spPr>
          <a:xfrm>
            <a:off x="863558" y="4"/>
            <a:ext cx="8280442" cy="802963"/>
          </a:xfrm>
          <a:prstGeom prst="rect">
            <a:avLst/>
          </a:prstGeom>
          <a:noFill/>
        </p:spPr>
        <p:txBody>
          <a:bodyPr wrap="square" anchor="ctr"/>
          <a:lstStyle>
            <a:lvl1pPr lvl="0">
              <a:defRPr/>
            </a:lvl1pPr>
          </a:lstStyle>
          <a:p>
            <a:pPr lvl="0" algn="ctr"/>
            <a:r>
              <a:rPr lang="en-US" sz="3600" dirty="0">
                <a:latin typeface="+mj-lt"/>
              </a:rPr>
              <a:t>Area –Maps</a:t>
            </a:r>
            <a:r>
              <a:rPr sz="3600" dirty="0">
                <a:latin typeface="+mj-lt"/>
              </a:rPr>
              <a:t> </a:t>
            </a:r>
            <a:r>
              <a:rPr lang="en-US" sz="3600" dirty="0">
                <a:latin typeface="+mj-lt"/>
              </a:rPr>
              <a:t>on NDOT Website</a:t>
            </a:r>
            <a:endParaRPr sz="3600" dirty="0">
              <a:latin typeface="+mj-lt"/>
            </a:endParaRPr>
          </a:p>
        </p:txBody>
      </p:sp>
      <p:sp>
        <p:nvSpPr>
          <p:cNvPr id="8" name="TextBox 7"/>
          <p:cNvSpPr txBox="1"/>
          <p:nvPr/>
        </p:nvSpPr>
        <p:spPr>
          <a:xfrm>
            <a:off x="8007923" y="6293897"/>
            <a:ext cx="1136077" cy="369332"/>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108D581E-A181-4A9B-9444-2A125A6827BD}" type="slidenum">
              <a:rPr kumimoji="0" lang="en-US" sz="1800" b="0" i="0" u="none" strike="noStrike" kern="0" cap="none" spc="0" normalizeH="0" baseline="0" noProof="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0" name="TextBox 9"/>
          <p:cNvSpPr txBox="1"/>
          <p:nvPr/>
        </p:nvSpPr>
        <p:spPr>
          <a:xfrm>
            <a:off x="4021" y="3"/>
            <a:ext cx="859536" cy="6858000"/>
          </a:xfrm>
          <a:prstGeom prst="rect">
            <a:avLst/>
          </a:prstGeom>
          <a:solidFill>
            <a:srgbClr val="0070C0"/>
          </a:solidFill>
        </p:spPr>
        <p:txBody>
          <a:bodyPr vert="vert270"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white"/>
                </a:solidFill>
                <a:effectLst/>
                <a:uLnTx/>
                <a:uFillTx/>
                <a:latin typeface="Calibri"/>
              </a:rPr>
              <a:t>Finding Urban Area</a:t>
            </a:r>
          </a:p>
        </p:txBody>
      </p:sp>
      <p:sp>
        <p:nvSpPr>
          <p:cNvPr id="11" name="Oval 10"/>
          <p:cNvSpPr/>
          <p:nvPr/>
        </p:nvSpPr>
        <p:spPr>
          <a:xfrm>
            <a:off x="3330026" y="3172968"/>
            <a:ext cx="1727166" cy="3444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14" name="TextBox 13"/>
          <p:cNvSpPr txBox="1"/>
          <p:nvPr/>
        </p:nvSpPr>
        <p:spPr>
          <a:xfrm>
            <a:off x="1754155" y="647643"/>
            <a:ext cx="5840963"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hlinkClick r:id="rId4"/>
              </a:rPr>
              <a:t>https://dot.nebraska.gov/travel/map-library/</a:t>
            </a:r>
            <a:endParaRPr kumimoji="0" lang="en-US" sz="2000" b="0" i="0" u="none" strike="noStrike" kern="0" cap="none" spc="0" normalizeH="0" baseline="0" noProof="0" dirty="0">
              <a:ln>
                <a:noFill/>
              </a:ln>
              <a:solidFill>
                <a:sysClr val="windowText" lastClr="000000"/>
              </a:solidFill>
              <a:effectLst/>
              <a:uLnTx/>
              <a:uFillTx/>
            </a:endParaRPr>
          </a:p>
        </p:txBody>
      </p:sp>
      <p:sp>
        <p:nvSpPr>
          <p:cNvPr id="12" name="TextBox 11"/>
          <p:cNvSpPr txBox="1"/>
          <p:nvPr/>
        </p:nvSpPr>
        <p:spPr>
          <a:xfrm>
            <a:off x="7891112" y="5986838"/>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104803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6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655EA2-DA4D-442A-AE39-5DB5EAD808C6}"/>
              </a:ext>
            </a:extLst>
          </p:cNvPr>
          <p:cNvPicPr>
            <a:picLocks noChangeAspect="1"/>
          </p:cNvPicPr>
          <p:nvPr/>
        </p:nvPicPr>
        <p:blipFill>
          <a:blip r:embed="rId3"/>
          <a:stretch>
            <a:fillRect/>
          </a:stretch>
        </p:blipFill>
        <p:spPr>
          <a:xfrm>
            <a:off x="1274140" y="1084180"/>
            <a:ext cx="6061941" cy="5039971"/>
          </a:xfrm>
          <a:prstGeom prst="rect">
            <a:avLst/>
          </a:prstGeom>
        </p:spPr>
      </p:pic>
      <p:pic>
        <p:nvPicPr>
          <p:cNvPr id="12" name="Picture 11">
            <a:extLst>
              <a:ext uri="{FF2B5EF4-FFF2-40B4-BE49-F238E27FC236}">
                <a16:creationId xmlns:a16="http://schemas.microsoft.com/office/drawing/2014/main" id="{5EE3F208-972E-42E7-9719-DA1B304BF8FB}"/>
              </a:ext>
            </a:extLst>
          </p:cNvPr>
          <p:cNvPicPr>
            <a:picLocks noChangeAspect="1"/>
          </p:cNvPicPr>
          <p:nvPr/>
        </p:nvPicPr>
        <p:blipFill>
          <a:blip r:embed="rId4"/>
          <a:stretch>
            <a:fillRect/>
          </a:stretch>
        </p:blipFill>
        <p:spPr>
          <a:xfrm>
            <a:off x="3306419" y="3039411"/>
            <a:ext cx="5677924" cy="1459655"/>
          </a:xfrm>
          <a:prstGeom prst="rect">
            <a:avLst/>
          </a:prstGeom>
        </p:spPr>
      </p:pic>
      <p:sp>
        <p:nvSpPr>
          <p:cNvPr id="2" name="Title 1"/>
          <p:cNvSpPr txBox="1">
            <a:spLocks noGrp="1"/>
          </p:cNvSpPr>
          <p:nvPr>
            <p:ph type="title"/>
          </p:nvPr>
        </p:nvSpPr>
        <p:spPr>
          <a:xfrm>
            <a:off x="996317" y="49592"/>
            <a:ext cx="7825025" cy="684066"/>
          </a:xfrm>
          <a:prstGeom prst="rect">
            <a:avLst/>
          </a:prstGeom>
          <a:noFill/>
        </p:spPr>
        <p:txBody>
          <a:bodyPr wrap="square" anchor="ctr"/>
          <a:lstStyle>
            <a:lvl1pPr lvl="0">
              <a:defRPr/>
            </a:lvl1pPr>
          </a:lstStyle>
          <a:p>
            <a:pPr lvl="0" algn="ctr"/>
            <a:r>
              <a:rPr lang="en-US" sz="3600" dirty="0">
                <a:latin typeface="+mj-lt"/>
              </a:rPr>
              <a:t>Area –Maps</a:t>
            </a:r>
            <a:r>
              <a:rPr sz="3600" dirty="0">
                <a:latin typeface="+mj-lt"/>
              </a:rPr>
              <a:t> </a:t>
            </a:r>
            <a:r>
              <a:rPr lang="en-US" sz="3600" dirty="0">
                <a:latin typeface="+mj-lt"/>
              </a:rPr>
              <a:t>on NDOT Website</a:t>
            </a:r>
            <a:endParaRPr sz="3600" dirty="0">
              <a:latin typeface="+mj-lt"/>
            </a:endParaRPr>
          </a:p>
        </p:txBody>
      </p:sp>
      <p:sp>
        <p:nvSpPr>
          <p:cNvPr id="7" name="Oval 6"/>
          <p:cNvSpPr/>
          <p:nvPr/>
        </p:nvSpPr>
        <p:spPr>
          <a:xfrm>
            <a:off x="996317" y="2184209"/>
            <a:ext cx="2973846" cy="5963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8" name="TextBox 7"/>
          <p:cNvSpPr txBox="1"/>
          <p:nvPr/>
        </p:nvSpPr>
        <p:spPr>
          <a:xfrm>
            <a:off x="996317" y="6403474"/>
            <a:ext cx="1136077" cy="369332"/>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108D581E-A181-4A9B-9444-2A125A6827BD}" type="slidenum">
              <a:rPr kumimoji="0" lang="en-US" sz="1800" b="0" i="0" u="none" strike="noStrike" kern="0" cap="none" spc="0" normalizeH="0" baseline="0" noProof="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0" name="TextBox 9"/>
          <p:cNvSpPr txBox="1"/>
          <p:nvPr/>
        </p:nvSpPr>
        <p:spPr>
          <a:xfrm>
            <a:off x="4021" y="3"/>
            <a:ext cx="859536" cy="6858000"/>
          </a:xfrm>
          <a:prstGeom prst="rect">
            <a:avLst/>
          </a:prstGeom>
          <a:solidFill>
            <a:srgbClr val="0070C0"/>
          </a:solidFill>
        </p:spPr>
        <p:txBody>
          <a:bodyPr vert="vert270"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white"/>
                </a:solidFill>
                <a:effectLst/>
                <a:uLnTx/>
                <a:uFillTx/>
                <a:latin typeface="Calibri"/>
              </a:rPr>
              <a:t>Finding Urban Area</a:t>
            </a:r>
          </a:p>
        </p:txBody>
      </p:sp>
      <p:sp>
        <p:nvSpPr>
          <p:cNvPr id="4" name="TextBox 3"/>
          <p:cNvSpPr txBox="1"/>
          <p:nvPr/>
        </p:nvSpPr>
        <p:spPr>
          <a:xfrm>
            <a:off x="2015412" y="684070"/>
            <a:ext cx="5747657"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hlinkClick r:id="rId5"/>
              </a:rPr>
              <a:t>https://dot.nebraska.gov/travel/map-library/</a:t>
            </a:r>
            <a:endParaRPr kumimoji="0" lang="en-US" sz="2000" b="0" i="0" u="none" strike="noStrike" kern="0" cap="none" spc="0" normalizeH="0" baseline="0" noProof="0" dirty="0">
              <a:ln>
                <a:noFill/>
              </a:ln>
              <a:solidFill>
                <a:sysClr val="windowText" lastClr="000000"/>
              </a:solidFill>
              <a:effectLst/>
              <a:uLnTx/>
              <a:uFillTx/>
            </a:endParaRPr>
          </a:p>
        </p:txBody>
      </p:sp>
      <p:sp>
        <p:nvSpPr>
          <p:cNvPr id="13" name="Oval 12"/>
          <p:cNvSpPr/>
          <p:nvPr/>
        </p:nvSpPr>
        <p:spPr>
          <a:xfrm>
            <a:off x="1359827" y="4723078"/>
            <a:ext cx="2973846" cy="8873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cxnSp>
        <p:nvCxnSpPr>
          <p:cNvPr id="16" name="Straight Arrow Connector 15"/>
          <p:cNvCxnSpPr/>
          <p:nvPr/>
        </p:nvCxnSpPr>
        <p:spPr>
          <a:xfrm flipV="1">
            <a:off x="4128571" y="4401308"/>
            <a:ext cx="162319" cy="47483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06267" y="6130911"/>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169107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800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900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A9A752-F9F7-4624-B441-68BFF33BBC92}"/>
              </a:ext>
            </a:extLst>
          </p:cNvPr>
          <p:cNvPicPr>
            <a:picLocks noChangeAspect="1"/>
          </p:cNvPicPr>
          <p:nvPr/>
        </p:nvPicPr>
        <p:blipFill>
          <a:blip r:embed="rId3"/>
          <a:stretch>
            <a:fillRect/>
          </a:stretch>
        </p:blipFill>
        <p:spPr>
          <a:xfrm>
            <a:off x="736152" y="1221533"/>
            <a:ext cx="9144000" cy="4601355"/>
          </a:xfrm>
          <a:prstGeom prst="rect">
            <a:avLst/>
          </a:prstGeom>
        </p:spPr>
      </p:pic>
      <p:pic>
        <p:nvPicPr>
          <p:cNvPr id="13" name="Picture 12">
            <a:extLst>
              <a:ext uri="{FF2B5EF4-FFF2-40B4-BE49-F238E27FC236}">
                <a16:creationId xmlns:a16="http://schemas.microsoft.com/office/drawing/2014/main" id="{AC1C4319-A377-45A5-A49B-C435ADE83742}"/>
              </a:ext>
            </a:extLst>
          </p:cNvPr>
          <p:cNvPicPr>
            <a:picLocks noChangeAspect="1"/>
          </p:cNvPicPr>
          <p:nvPr/>
        </p:nvPicPr>
        <p:blipFill>
          <a:blip r:embed="rId4"/>
          <a:stretch>
            <a:fillRect/>
          </a:stretch>
        </p:blipFill>
        <p:spPr>
          <a:xfrm>
            <a:off x="3871979" y="4200359"/>
            <a:ext cx="4162425" cy="2390775"/>
          </a:xfrm>
          <a:prstGeom prst="rect">
            <a:avLst/>
          </a:prstGeom>
        </p:spPr>
      </p:pic>
      <p:sp>
        <p:nvSpPr>
          <p:cNvPr id="2" name="Title 1"/>
          <p:cNvSpPr txBox="1">
            <a:spLocks noGrp="1"/>
          </p:cNvSpPr>
          <p:nvPr>
            <p:ph type="title"/>
          </p:nvPr>
        </p:nvSpPr>
        <p:spPr>
          <a:xfrm>
            <a:off x="863557" y="92982"/>
            <a:ext cx="8280443" cy="684066"/>
          </a:xfrm>
          <a:prstGeom prst="rect">
            <a:avLst/>
          </a:prstGeom>
          <a:noFill/>
        </p:spPr>
        <p:txBody>
          <a:bodyPr wrap="square" anchor="ctr"/>
          <a:lstStyle>
            <a:lvl1pPr lvl="0">
              <a:defRPr/>
            </a:lvl1pPr>
          </a:lstStyle>
          <a:p>
            <a:pPr lvl="0" algn="ctr"/>
            <a:r>
              <a:rPr lang="en-US" sz="3600" dirty="0">
                <a:latin typeface="+mj-lt"/>
              </a:rPr>
              <a:t>Area –Maps</a:t>
            </a:r>
            <a:r>
              <a:rPr sz="3600" dirty="0">
                <a:latin typeface="+mj-lt"/>
              </a:rPr>
              <a:t> </a:t>
            </a:r>
            <a:r>
              <a:rPr lang="en-US" sz="3600" dirty="0">
                <a:latin typeface="+mj-lt"/>
              </a:rPr>
              <a:t>on NDOT Website</a:t>
            </a:r>
            <a:endParaRPr sz="3600" dirty="0">
              <a:latin typeface="+mj-lt"/>
            </a:endParaRPr>
          </a:p>
        </p:txBody>
      </p:sp>
      <p:sp>
        <p:nvSpPr>
          <p:cNvPr id="7" name="Oval 6"/>
          <p:cNvSpPr/>
          <p:nvPr/>
        </p:nvSpPr>
        <p:spPr>
          <a:xfrm>
            <a:off x="928998" y="4768947"/>
            <a:ext cx="2210850" cy="5486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8" name="TextBox 7"/>
          <p:cNvSpPr txBox="1"/>
          <p:nvPr/>
        </p:nvSpPr>
        <p:spPr>
          <a:xfrm>
            <a:off x="996317" y="6456537"/>
            <a:ext cx="1136077" cy="369332"/>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108D581E-A181-4A9B-9444-2A125A6827BD}" type="slidenum">
              <a:rPr kumimoji="0" lang="en-US" sz="1800" b="0" i="0" u="none" strike="noStrike" kern="0" cap="none" spc="0" normalizeH="0" baseline="0" noProof="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0" name="TextBox 9"/>
          <p:cNvSpPr txBox="1"/>
          <p:nvPr/>
        </p:nvSpPr>
        <p:spPr>
          <a:xfrm>
            <a:off x="4021" y="3"/>
            <a:ext cx="859536" cy="6858000"/>
          </a:xfrm>
          <a:prstGeom prst="rect">
            <a:avLst/>
          </a:prstGeom>
          <a:solidFill>
            <a:srgbClr val="0070C0"/>
          </a:solidFill>
        </p:spPr>
        <p:txBody>
          <a:bodyPr vert="vert270"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white"/>
                </a:solidFill>
                <a:effectLst/>
                <a:uLnTx/>
                <a:uFillTx/>
                <a:latin typeface="Calibri"/>
              </a:rPr>
              <a:t>Finding Urban Area</a:t>
            </a:r>
          </a:p>
        </p:txBody>
      </p:sp>
      <p:sp>
        <p:nvSpPr>
          <p:cNvPr id="6" name="TextBox 5"/>
          <p:cNvSpPr txBox="1"/>
          <p:nvPr/>
        </p:nvSpPr>
        <p:spPr>
          <a:xfrm>
            <a:off x="863557" y="724177"/>
            <a:ext cx="8276421"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hlinkClick r:id="rId5"/>
              </a:rPr>
              <a:t>https://dot.nebraska.gov/travel/map-library/func-by-city/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Rectangle 4"/>
          <p:cNvSpPr/>
          <p:nvPr/>
        </p:nvSpPr>
        <p:spPr>
          <a:xfrm>
            <a:off x="6148270" y="4497363"/>
            <a:ext cx="2145324" cy="211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28997" y="6221802"/>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402881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5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1160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1367568"/>
            <a:ext cx="9144000" cy="5071542"/>
          </a:xfrm>
          <a:prstGeom prst="rect">
            <a:avLst/>
          </a:prstGeom>
        </p:spPr>
      </p:pic>
      <p:sp>
        <p:nvSpPr>
          <p:cNvPr id="5" name="TextBox 4"/>
          <p:cNvSpPr txBox="1"/>
          <p:nvPr/>
        </p:nvSpPr>
        <p:spPr>
          <a:xfrm>
            <a:off x="53693" y="6433439"/>
            <a:ext cx="525853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hlinkClick r:id="rId4"/>
              </a:rPr>
              <a:t>https://dot.nebraska.gov/travel/map-library/</a:t>
            </a:r>
            <a:endParaRPr kumimoji="0" lang="en-US" sz="2000" b="0" i="0" u="none" strike="noStrike" kern="0" cap="none" spc="0" normalizeH="0" baseline="0" noProof="0" dirty="0">
              <a:ln>
                <a:noFill/>
              </a:ln>
              <a:solidFill>
                <a:sysClr val="windowText" lastClr="000000"/>
              </a:solidFill>
              <a:effectLst/>
              <a:uLnTx/>
              <a:uFillTx/>
            </a:endParaRPr>
          </a:p>
        </p:txBody>
      </p:sp>
      <p:sp>
        <p:nvSpPr>
          <p:cNvPr id="13" name="TextBox 12"/>
          <p:cNvSpPr txBox="1"/>
          <p:nvPr/>
        </p:nvSpPr>
        <p:spPr>
          <a:xfrm>
            <a:off x="941913" y="5990685"/>
            <a:ext cx="2353364" cy="523220"/>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NDOT Map</a:t>
            </a:r>
          </a:p>
        </p:txBody>
      </p:sp>
      <p:sp>
        <p:nvSpPr>
          <p:cNvPr id="17" name="TextBox 16"/>
          <p:cNvSpPr txBox="1"/>
          <p:nvPr/>
        </p:nvSpPr>
        <p:spPr>
          <a:xfrm>
            <a:off x="53692" y="536571"/>
            <a:ext cx="2762250"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1a – verify area type (</a:t>
            </a:r>
            <a:r>
              <a:rPr kumimoji="0" lang="en-US" sz="2400" b="0" i="0" u="none" strike="noStrike" kern="0" cap="none" spc="0" normalizeH="0" baseline="0" noProof="0" dirty="0">
                <a:ln>
                  <a:noFill/>
                </a:ln>
                <a:solidFill>
                  <a:srgbClr val="00B050"/>
                </a:solidFill>
                <a:effectLst/>
                <a:uLnTx/>
                <a:uFillTx/>
              </a:rPr>
              <a:t>rural</a:t>
            </a:r>
            <a:r>
              <a:rPr kumimoji="0" lang="en-US" sz="2400" b="0" i="0" u="none" strike="noStrike" kern="0" cap="none" spc="0" normalizeH="0" baseline="0" noProof="0" dirty="0">
                <a:ln>
                  <a:noFill/>
                </a:ln>
                <a:solidFill>
                  <a:srgbClr val="C00000"/>
                </a:solidFill>
                <a:effectLst/>
                <a:uLnTx/>
                <a:uFillTx/>
              </a:rPr>
              <a:t> or urban)</a:t>
            </a:r>
          </a:p>
        </p:txBody>
      </p:sp>
      <p:sp>
        <p:nvSpPr>
          <p:cNvPr id="4" name="TextBox 3"/>
          <p:cNvSpPr txBox="1"/>
          <p:nvPr/>
        </p:nvSpPr>
        <p:spPr>
          <a:xfrm>
            <a:off x="4267352" y="2547400"/>
            <a:ext cx="1393393" cy="1323439"/>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00B050"/>
                </a:solidFill>
                <a:effectLst/>
                <a:uLnTx/>
                <a:uFillTx/>
              </a:rPr>
              <a:t>Rural</a:t>
            </a:r>
          </a:p>
          <a:p>
            <a:pPr marL="0" marR="0" lvl="0" indent="0" algn="ctr" defTabSz="914400" eaLnBrk="1" fontAlgn="auto" latinLnBrk="0" hangingPunct="1">
              <a:lnSpc>
                <a:spcPct val="100000"/>
              </a:lnSpc>
              <a:spcBef>
                <a:spcPts val="0"/>
              </a:spcBef>
              <a:spcAft>
                <a:spcPts val="0"/>
              </a:spcAft>
              <a:buClrTx/>
              <a:buSzTx/>
              <a:buFontTx/>
              <a:buNone/>
              <a:tabLst/>
              <a:defRPr/>
            </a:pPr>
            <a:r>
              <a:rPr lang="en-US" sz="4000" kern="0" dirty="0">
                <a:solidFill>
                  <a:srgbClr val="00B050"/>
                </a:solidFill>
              </a:rPr>
              <a:t>Area</a:t>
            </a:r>
            <a:endParaRPr kumimoji="0" lang="en-US" sz="4000" b="0" i="0" u="none" strike="noStrike" kern="0" cap="none" spc="0" normalizeH="0" baseline="0" noProof="0" dirty="0">
              <a:ln>
                <a:noFill/>
              </a:ln>
              <a:solidFill>
                <a:srgbClr val="00B050"/>
              </a:solidFill>
              <a:effectLst/>
              <a:uLnTx/>
              <a:uFillTx/>
            </a:endParaRPr>
          </a:p>
        </p:txBody>
      </p:sp>
      <p:sp>
        <p:nvSpPr>
          <p:cNvPr id="16" name="Oval 15"/>
          <p:cNvSpPr/>
          <p:nvPr/>
        </p:nvSpPr>
        <p:spPr>
          <a:xfrm rot="5400000">
            <a:off x="230211" y="4877812"/>
            <a:ext cx="388767" cy="430904"/>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7825150" y="1882064"/>
            <a:ext cx="1318850" cy="923330"/>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C00000"/>
                </a:solidFill>
                <a:effectLst/>
                <a:uLnTx/>
                <a:uFillTx/>
              </a:rPr>
              <a:t>Lincoln Urban Area Boundary</a:t>
            </a:r>
          </a:p>
        </p:txBody>
      </p:sp>
      <p:sp>
        <p:nvSpPr>
          <p:cNvPr id="15" name="TextBox 14"/>
          <p:cNvSpPr txBox="1"/>
          <p:nvPr/>
        </p:nvSpPr>
        <p:spPr>
          <a:xfrm>
            <a:off x="53692" y="27363"/>
            <a:ext cx="8923428"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County Bridge, 2-lane</a:t>
            </a:r>
          </a:p>
        </p:txBody>
      </p:sp>
      <p:cxnSp>
        <p:nvCxnSpPr>
          <p:cNvPr id="22" name="Straight Arrow Connector 21"/>
          <p:cNvCxnSpPr/>
          <p:nvPr/>
        </p:nvCxnSpPr>
        <p:spPr>
          <a:xfrm flipH="1">
            <a:off x="7581900" y="2203834"/>
            <a:ext cx="3004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80145" y="809170"/>
            <a:ext cx="1318850" cy="923330"/>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C00000"/>
                </a:solidFill>
                <a:effectLst/>
                <a:uLnTx/>
                <a:uFillTx/>
              </a:rPr>
              <a:t>Lincoln Urban Area Boundary</a:t>
            </a:r>
          </a:p>
        </p:txBody>
      </p:sp>
      <p:cxnSp>
        <p:nvCxnSpPr>
          <p:cNvPr id="29" name="Straight Arrow Connector 28"/>
          <p:cNvCxnSpPr/>
          <p:nvPr/>
        </p:nvCxnSpPr>
        <p:spPr>
          <a:xfrm flipH="1">
            <a:off x="4994580" y="1455459"/>
            <a:ext cx="643329" cy="5330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67624" y="612616"/>
            <a:ext cx="1476375" cy="1323439"/>
          </a:xfrm>
          <a:prstGeom prst="rect">
            <a:avLst/>
          </a:prstGeom>
          <a:solidFill>
            <a:srgbClr val="FFFFFF"/>
          </a:solidFill>
        </p:spPr>
        <p:txBody>
          <a:bodyPr wrap="square" r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C00000"/>
                </a:solidFill>
                <a:effectLst/>
                <a:uLnTx/>
                <a:uFillTx/>
              </a:rPr>
              <a:t>Urban</a:t>
            </a:r>
          </a:p>
          <a:p>
            <a:pPr marL="0" marR="0" lvl="0" indent="0" algn="ctr" defTabSz="914400" eaLnBrk="1" fontAlgn="auto" latinLnBrk="0" hangingPunct="1">
              <a:lnSpc>
                <a:spcPct val="100000"/>
              </a:lnSpc>
              <a:spcBef>
                <a:spcPts val="0"/>
              </a:spcBef>
              <a:spcAft>
                <a:spcPts val="0"/>
              </a:spcAft>
              <a:buClrTx/>
              <a:buSzTx/>
              <a:buFontTx/>
              <a:buNone/>
              <a:tabLst/>
              <a:defRPr/>
            </a:pPr>
            <a:r>
              <a:rPr lang="en-US" sz="4000" kern="0" dirty="0">
                <a:solidFill>
                  <a:srgbClr val="C00000"/>
                </a:solidFill>
              </a:rPr>
              <a:t>Area</a:t>
            </a:r>
            <a:endParaRPr kumimoji="0" lang="en-US" sz="4000" b="0" i="0" u="none" strike="noStrike" kern="0" cap="none" spc="0" normalizeH="0" baseline="0" noProof="0" dirty="0">
              <a:ln>
                <a:noFill/>
              </a:ln>
              <a:solidFill>
                <a:srgbClr val="C00000"/>
              </a:solidFill>
              <a:effectLst/>
              <a:uLnTx/>
              <a:uFillTx/>
            </a:endParaRPr>
          </a:p>
        </p:txBody>
      </p:sp>
      <p:cxnSp>
        <p:nvCxnSpPr>
          <p:cNvPr id="35" name="Straight Arrow Connector 34"/>
          <p:cNvCxnSpPr/>
          <p:nvPr/>
        </p:nvCxnSpPr>
        <p:spPr>
          <a:xfrm flipH="1">
            <a:off x="7905751" y="2753040"/>
            <a:ext cx="165440" cy="33623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62643" y="3659282"/>
            <a:ext cx="958541" cy="369332"/>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rPr>
              <a:t>Bridge</a:t>
            </a:r>
          </a:p>
        </p:txBody>
      </p:sp>
      <p:cxnSp>
        <p:nvCxnSpPr>
          <p:cNvPr id="38" name="Straight Arrow Connector 37"/>
          <p:cNvCxnSpPr/>
          <p:nvPr/>
        </p:nvCxnSpPr>
        <p:spPr>
          <a:xfrm flipH="1">
            <a:off x="509588" y="3981450"/>
            <a:ext cx="277813" cy="9045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677288" y="881746"/>
            <a:ext cx="1235977" cy="523220"/>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50"/>
                </a:solidFill>
                <a:effectLst/>
                <a:uLnTx/>
                <a:uFillTx/>
              </a:rPr>
              <a:t>Rural</a:t>
            </a:r>
          </a:p>
        </p:txBody>
      </p:sp>
      <p:cxnSp>
        <p:nvCxnSpPr>
          <p:cNvPr id="48" name="Straight Arrow Connector 47"/>
          <p:cNvCxnSpPr/>
          <p:nvPr/>
        </p:nvCxnSpPr>
        <p:spPr>
          <a:xfrm flipH="1">
            <a:off x="5836005" y="1633653"/>
            <a:ext cx="68605" cy="22276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5"/>
          <a:stretch>
            <a:fillRect/>
          </a:stretch>
        </p:blipFill>
        <p:spPr>
          <a:xfrm>
            <a:off x="6657293" y="5736139"/>
            <a:ext cx="2486707" cy="1121861"/>
          </a:xfrm>
          <a:prstGeom prst="rect">
            <a:avLst/>
          </a:prstGeom>
        </p:spPr>
      </p:pic>
      <p:sp>
        <p:nvSpPr>
          <p:cNvPr id="58" name="TextBox 57"/>
          <p:cNvSpPr txBox="1"/>
          <p:nvPr/>
        </p:nvSpPr>
        <p:spPr>
          <a:xfrm>
            <a:off x="7339217" y="6318505"/>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35</a:t>
            </a:fld>
            <a:endParaRPr lang="en-US" dirty="0">
              <a:solidFill>
                <a:prstClr val="black"/>
              </a:solidFill>
              <a:latin typeface="Calibri"/>
            </a:endParaRPr>
          </a:p>
        </p:txBody>
      </p:sp>
      <p:sp>
        <p:nvSpPr>
          <p:cNvPr id="59" name="TextBox 58"/>
          <p:cNvSpPr txBox="1"/>
          <p:nvPr/>
        </p:nvSpPr>
        <p:spPr>
          <a:xfrm>
            <a:off x="7258448" y="5473324"/>
            <a:ext cx="1226127" cy="369332"/>
          </a:xfrm>
          <a:prstGeom prst="rect">
            <a:avLst/>
          </a:prstGeom>
          <a:solidFill>
            <a:schemeClr val="bg1"/>
          </a:solidFill>
        </p:spPr>
        <p:txBody>
          <a:bodyPr wrap="square" rtlCol="0">
            <a:spAutoFit/>
          </a:bodyPr>
          <a:lstStyle/>
          <a:p>
            <a:r>
              <a:rPr lang="en-US" dirty="0"/>
              <a:t>Part 1 of 2</a:t>
            </a:r>
          </a:p>
        </p:txBody>
      </p:sp>
    </p:spTree>
    <p:extLst>
      <p:ext uri="{BB962C8B-B14F-4D97-AF65-F5344CB8AC3E}">
        <p14:creationId xmlns:p14="http://schemas.microsoft.com/office/powerpoint/2010/main" val="54422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150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200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500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500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500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550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550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550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600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700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750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800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1100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1150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4" grpId="0" animBg="1"/>
      <p:bldP spid="16" grpId="0" animBg="1"/>
      <p:bldP spid="7" grpId="0" animBg="1"/>
      <p:bldP spid="28" grpId="0" animBg="1"/>
      <p:bldP spid="32" grpId="0" animBg="1"/>
      <p:bldP spid="37"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293" y="668547"/>
            <a:ext cx="9011414" cy="5440854"/>
          </a:xfrm>
          <a:prstGeom prst="rect">
            <a:avLst/>
          </a:prstGeom>
        </p:spPr>
      </p:pic>
      <p:sp>
        <p:nvSpPr>
          <p:cNvPr id="3" name="TextBox 2"/>
          <p:cNvSpPr txBox="1"/>
          <p:nvPr/>
        </p:nvSpPr>
        <p:spPr>
          <a:xfrm>
            <a:off x="0" y="147297"/>
            <a:ext cx="7769357"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Finding the Correct Standards</a:t>
            </a:r>
            <a:r>
              <a:rPr kumimoji="0" lang="en-US" sz="2800" b="0" i="0" u="none" strike="noStrike" kern="0" cap="none" spc="0" normalizeH="0" noProof="0" dirty="0">
                <a:ln>
                  <a:noFill/>
                </a:ln>
                <a:solidFill>
                  <a:sysClr val="windowText" lastClr="000000"/>
                </a:solidFill>
                <a:effectLst/>
                <a:uLnTx/>
                <a:uFillTx/>
              </a:rPr>
              <a:t> Table</a:t>
            </a:r>
            <a:endParaRPr kumimoji="0" lang="en-US" sz="2800" b="0" i="0" u="none" strike="noStrike" kern="0" cap="none" spc="0" normalizeH="0" baseline="0" noProof="0" dirty="0">
              <a:ln>
                <a:noFill/>
              </a:ln>
              <a:solidFill>
                <a:sysClr val="windowText" lastClr="000000"/>
              </a:solidFill>
              <a:effectLst/>
              <a:uLnTx/>
              <a:uFillTx/>
            </a:endParaRPr>
          </a:p>
        </p:txBody>
      </p:sp>
      <p:sp>
        <p:nvSpPr>
          <p:cNvPr id="8" name="TextBox 7"/>
          <p:cNvSpPr txBox="1"/>
          <p:nvPr/>
        </p:nvSpPr>
        <p:spPr>
          <a:xfrm>
            <a:off x="5725496" y="6146138"/>
            <a:ext cx="3418504" cy="707886"/>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a:t>
            </a:r>
            <a:r>
              <a:rPr kumimoji="0" lang="en-US" sz="2000" b="0" i="0" u="none" strike="noStrike" kern="0" cap="none" spc="0" normalizeH="0" baseline="0" noProof="0" dirty="0">
                <a:ln>
                  <a:noFill/>
                </a:ln>
                <a:solidFill>
                  <a:srgbClr val="FF0000"/>
                </a:solidFill>
                <a:effectLst/>
                <a:uLnTx/>
                <a:uFillTx/>
              </a:rPr>
              <a:t>NAC 2-001.03A2 , Pg 42</a:t>
            </a:r>
            <a:endParaRPr kumimoji="0" lang="en-US" sz="2000" b="0" i="0" u="none" strike="noStrike" kern="0" cap="none" spc="0" normalizeH="0" baseline="0" noProof="0" dirty="0">
              <a:ln>
                <a:noFill/>
              </a:ln>
              <a:solidFill>
                <a:srgbClr val="FF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Calibri"/>
              </a:rPr>
              <a:t>428 NAC 2-001.03B, Pg 47</a:t>
            </a:r>
          </a:p>
        </p:txBody>
      </p:sp>
      <p:sp>
        <p:nvSpPr>
          <p:cNvPr id="7" name="Oval 6"/>
          <p:cNvSpPr/>
          <p:nvPr/>
        </p:nvSpPr>
        <p:spPr>
          <a:xfrm>
            <a:off x="2371046" y="3295854"/>
            <a:ext cx="941613" cy="87682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TextBox 10"/>
          <p:cNvSpPr txBox="1"/>
          <p:nvPr/>
        </p:nvSpPr>
        <p:spPr>
          <a:xfrm>
            <a:off x="0" y="4871716"/>
            <a:ext cx="3086100" cy="1938992"/>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1b – any reason to apply urban area standards instead of rural area standards?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(Notes 2 and 3)</a:t>
            </a:r>
          </a:p>
        </p:txBody>
      </p:sp>
      <p:sp>
        <p:nvSpPr>
          <p:cNvPr id="12" name="TextBox 11"/>
          <p:cNvSpPr txBox="1"/>
          <p:nvPr/>
        </p:nvSpPr>
        <p:spPr>
          <a:xfrm>
            <a:off x="2269086" y="6263618"/>
            <a:ext cx="740670" cy="61555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0000"/>
                </a:solidFill>
                <a:effectLst/>
                <a:uLnTx/>
                <a:uFillTx/>
              </a:rPr>
              <a:t>No</a:t>
            </a:r>
          </a:p>
        </p:txBody>
      </p:sp>
      <p:pic>
        <p:nvPicPr>
          <p:cNvPr id="15" name="Picture 14"/>
          <p:cNvPicPr>
            <a:picLocks noChangeAspect="1"/>
          </p:cNvPicPr>
          <p:nvPr/>
        </p:nvPicPr>
        <p:blipFill>
          <a:blip r:embed="rId4"/>
          <a:stretch>
            <a:fillRect/>
          </a:stretch>
        </p:blipFill>
        <p:spPr>
          <a:xfrm>
            <a:off x="7769357" y="27363"/>
            <a:ext cx="1374643" cy="1401387"/>
          </a:xfrm>
          <a:prstGeom prst="rect">
            <a:avLst/>
          </a:prstGeom>
        </p:spPr>
      </p:pic>
      <p:pic>
        <p:nvPicPr>
          <p:cNvPr id="20" name="Picture 19"/>
          <p:cNvPicPr>
            <a:picLocks noChangeAspect="1"/>
          </p:cNvPicPr>
          <p:nvPr/>
        </p:nvPicPr>
        <p:blipFill>
          <a:blip r:embed="rId5"/>
          <a:stretch>
            <a:fillRect/>
          </a:stretch>
        </p:blipFill>
        <p:spPr>
          <a:xfrm>
            <a:off x="3076049" y="5736139"/>
            <a:ext cx="2486707" cy="1121861"/>
          </a:xfrm>
          <a:prstGeom prst="rect">
            <a:avLst/>
          </a:prstGeom>
        </p:spPr>
      </p:pic>
      <p:sp>
        <p:nvSpPr>
          <p:cNvPr id="21" name="TextBox 20"/>
          <p:cNvSpPr txBox="1"/>
          <p:nvPr/>
        </p:nvSpPr>
        <p:spPr>
          <a:xfrm>
            <a:off x="3757973" y="6318505"/>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36</a:t>
            </a:fld>
            <a:endParaRPr lang="en-US" dirty="0">
              <a:solidFill>
                <a:prstClr val="black"/>
              </a:solidFill>
              <a:latin typeface="Calibri"/>
            </a:endParaRPr>
          </a:p>
        </p:txBody>
      </p:sp>
      <p:sp>
        <p:nvSpPr>
          <p:cNvPr id="22" name="TextBox 21"/>
          <p:cNvSpPr txBox="1"/>
          <p:nvPr/>
        </p:nvSpPr>
        <p:spPr>
          <a:xfrm>
            <a:off x="3704042" y="5406068"/>
            <a:ext cx="1226127" cy="369332"/>
          </a:xfrm>
          <a:prstGeom prst="rect">
            <a:avLst/>
          </a:prstGeom>
          <a:solidFill>
            <a:schemeClr val="bg1"/>
          </a:solidFill>
        </p:spPr>
        <p:txBody>
          <a:bodyPr wrap="square" rtlCol="0">
            <a:spAutoFit/>
          </a:bodyPr>
          <a:lstStyle/>
          <a:p>
            <a:r>
              <a:rPr lang="en-US" dirty="0"/>
              <a:t>Part 1 of 2</a:t>
            </a:r>
          </a:p>
        </p:txBody>
      </p:sp>
    </p:spTree>
    <p:extLst>
      <p:ext uri="{BB962C8B-B14F-4D97-AF65-F5344CB8AC3E}">
        <p14:creationId xmlns:p14="http://schemas.microsoft.com/office/powerpoint/2010/main" val="170166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50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800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4730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1"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53415" y="209798"/>
            <a:ext cx="6915942" cy="650875"/>
          </a:xfrm>
          <a:prstGeom prst="rect">
            <a:avLst/>
          </a:prstGeom>
          <a:noFill/>
        </p:spPr>
        <p:txBody>
          <a:bodyPr wrap="square" anchor="ctr"/>
          <a:lstStyle>
            <a:lvl1pPr lvl="0">
              <a:defRPr/>
            </a:lvl1pPr>
          </a:lstStyle>
          <a:p>
            <a:pPr lvl="0" algn="ctr"/>
            <a:r>
              <a:rPr dirty="0">
                <a:latin typeface="+mj-lt"/>
              </a:rPr>
              <a:t>Finding the </a:t>
            </a:r>
            <a:r>
              <a:rPr lang="en-US" dirty="0">
                <a:latin typeface="+mj-lt"/>
              </a:rPr>
              <a:t>Correct</a:t>
            </a:r>
            <a:r>
              <a:rPr dirty="0">
                <a:latin typeface="+mj-lt"/>
              </a:rPr>
              <a:t> Table</a:t>
            </a:r>
          </a:p>
        </p:txBody>
      </p:sp>
      <p:sp>
        <p:nvSpPr>
          <p:cNvPr id="3" name="Text Placeholder 2"/>
          <p:cNvSpPr txBox="1">
            <a:spLocks noGrp="1"/>
          </p:cNvSpPr>
          <p:nvPr>
            <p:ph type="body" idx="1"/>
          </p:nvPr>
        </p:nvSpPr>
        <p:spPr>
          <a:xfrm>
            <a:off x="993704" y="1354156"/>
            <a:ext cx="7965831" cy="4448908"/>
          </a:xfrm>
          <a:prstGeom prst="rect">
            <a:avLst/>
          </a:prstGeom>
          <a:noFill/>
        </p:spPr>
        <p:txBody>
          <a:bodyPr wrap="square" anchor="t"/>
          <a:lstStyle>
            <a:lvl1pPr lvl="0">
              <a:defRPr/>
            </a:lvl1pPr>
          </a:lstStyle>
          <a:p>
            <a:pPr marL="514338" indent="-514338">
              <a:buFont typeface="+mj-lt"/>
              <a:buAutoNum type="arabicPeriod"/>
            </a:pPr>
            <a:r>
              <a:rPr sz="2800" dirty="0">
                <a:latin typeface="+mn-lt"/>
              </a:rPr>
              <a:t>In what </a:t>
            </a:r>
            <a:r>
              <a:rPr lang="en-US" sz="2800" b="1" dirty="0">
                <a:latin typeface="+mn-lt"/>
              </a:rPr>
              <a:t>A</a:t>
            </a:r>
            <a:r>
              <a:rPr sz="2800" b="1" dirty="0">
                <a:latin typeface="+mn-lt"/>
              </a:rPr>
              <a:t>rea</a:t>
            </a:r>
            <a:r>
              <a:rPr sz="2800" dirty="0">
                <a:latin typeface="+mn-lt"/>
              </a:rPr>
              <a:t> is the road? </a:t>
            </a:r>
          </a:p>
          <a:p>
            <a:pPr marL="1250919" lvl="1" indent="-514338" algn="l">
              <a:buFont typeface="+mj-lt"/>
              <a:buAutoNum type="alphaLcPeriod"/>
            </a:pPr>
            <a:r>
              <a:rPr sz="2400" strike="sngStrike" dirty="0">
                <a:latin typeface="+mn-lt"/>
              </a:rPr>
              <a:t>Urban or </a:t>
            </a:r>
            <a:r>
              <a:rPr sz="2400" b="1" dirty="0">
                <a:solidFill>
                  <a:srgbClr val="00B050"/>
                </a:solidFill>
                <a:latin typeface="+mn-lt"/>
              </a:rPr>
              <a:t>Rural</a:t>
            </a:r>
            <a:endParaRPr lang="en-US" sz="2400" b="1" dirty="0">
              <a:solidFill>
                <a:srgbClr val="00B050"/>
              </a:solidFill>
              <a:latin typeface="+mn-lt"/>
            </a:endParaRPr>
          </a:p>
          <a:p>
            <a:pPr marL="514338" indent="-514338">
              <a:buFont typeface="+mj-lt"/>
              <a:buAutoNum type="arabicPeriod"/>
            </a:pPr>
            <a:endParaRPr lang="en-US" sz="2800" dirty="0">
              <a:latin typeface="+mn-lt"/>
            </a:endParaRPr>
          </a:p>
          <a:p>
            <a:pPr marL="514338" indent="-514338">
              <a:buFont typeface="+mj-lt"/>
              <a:buAutoNum type="arabicPeriod"/>
            </a:pPr>
            <a:r>
              <a:rPr sz="2800" dirty="0">
                <a:latin typeface="+mn-lt"/>
              </a:rPr>
              <a:t>What is the </a:t>
            </a:r>
            <a:r>
              <a:rPr sz="2800" b="1" dirty="0">
                <a:latin typeface="+mn-lt"/>
              </a:rPr>
              <a:t>Functional Classification </a:t>
            </a:r>
            <a:r>
              <a:rPr sz="2800" dirty="0">
                <a:latin typeface="+mn-lt"/>
              </a:rPr>
              <a:t>of the road? </a:t>
            </a:r>
          </a:p>
          <a:p>
            <a:pPr marL="1250919" lvl="1" indent="-514338" algn="l">
              <a:buFont typeface="+mj-lt"/>
              <a:buAutoNum type="alphaLcPeriod"/>
            </a:pPr>
            <a:r>
              <a:rPr sz="2400" dirty="0">
                <a:latin typeface="+mn-lt"/>
              </a:rPr>
              <a:t>Minor Arterial </a:t>
            </a:r>
          </a:p>
          <a:p>
            <a:pPr marL="1250919" lvl="1" indent="-514338" algn="l">
              <a:buFont typeface="+mj-lt"/>
              <a:buAutoNum type="alphaLcPeriod"/>
            </a:pPr>
            <a:r>
              <a:rPr sz="2400" dirty="0">
                <a:latin typeface="+mn-lt"/>
              </a:rPr>
              <a:t>Major Collector </a:t>
            </a:r>
            <a:endParaRPr sz="2400" dirty="0">
              <a:solidFill>
                <a:schemeClr val="tx1"/>
              </a:solidFill>
              <a:latin typeface="+mn-lt"/>
            </a:endParaRPr>
          </a:p>
          <a:p>
            <a:pPr marL="1250919" lvl="1" indent="-514338" algn="l">
              <a:buFont typeface="+mj-lt"/>
              <a:buAutoNum type="alphaLcPeriod"/>
            </a:pPr>
            <a:r>
              <a:rPr sz="2400" dirty="0">
                <a:latin typeface="+mn-lt"/>
              </a:rPr>
              <a:t>Minor Collector </a:t>
            </a:r>
          </a:p>
          <a:p>
            <a:pPr marL="1250919" lvl="1" indent="-514338" algn="l">
              <a:buFont typeface="+mj-lt"/>
              <a:buAutoNum type="alphaLcPeriod"/>
            </a:pPr>
            <a:r>
              <a:rPr sz="2400" dirty="0">
                <a:latin typeface="+mn-lt"/>
              </a:rPr>
              <a:t>Local </a:t>
            </a:r>
          </a:p>
        </p:txBody>
      </p:sp>
      <p:sp>
        <p:nvSpPr>
          <p:cNvPr id="7" name="TextBox 6"/>
          <p:cNvSpPr txBox="1"/>
          <p:nvPr/>
        </p:nvSpPr>
        <p:spPr>
          <a:xfrm>
            <a:off x="5645426" y="6296548"/>
            <a:ext cx="349857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rPr>
              <a:t>428 NAC 2-001.03A2, Page 42</a:t>
            </a:r>
          </a:p>
        </p:txBody>
      </p:sp>
      <p:sp>
        <p:nvSpPr>
          <p:cNvPr id="5" name="Oval 4"/>
          <p:cNvSpPr/>
          <p:nvPr/>
        </p:nvSpPr>
        <p:spPr>
          <a:xfrm>
            <a:off x="2185574" y="4297300"/>
            <a:ext cx="986117"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1" name="Straight Arrow Connector 10"/>
          <p:cNvCxnSpPr>
            <a:endCxn id="10" idx="1"/>
          </p:cNvCxnSpPr>
          <p:nvPr/>
        </p:nvCxnSpPr>
        <p:spPr>
          <a:xfrm>
            <a:off x="3171691" y="4576976"/>
            <a:ext cx="1719504" cy="688000"/>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91195" y="4480146"/>
            <a:ext cx="4068340" cy="1569660"/>
          </a:xfrm>
          <a:prstGeom prst="rect">
            <a:avLst/>
          </a:prstGeom>
          <a:noFill/>
          <a:ln w="38100">
            <a:solidFill>
              <a:srgbClr val="FF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srgbClr val="FF0000"/>
                </a:solidFill>
                <a:effectLst/>
                <a:uLnTx/>
                <a:uFillTx/>
              </a:rPr>
              <a:t>State Functional Classification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rPr>
              <a:t>Local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rPr>
              <a:t>Minimum Maintenance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rPr>
              <a:t>Remote Residential</a:t>
            </a:r>
          </a:p>
        </p:txBody>
      </p:sp>
      <p:sp>
        <p:nvSpPr>
          <p:cNvPr id="13" name="TextBox 12"/>
          <p:cNvSpPr txBox="1"/>
          <p:nvPr/>
        </p:nvSpPr>
        <p:spPr>
          <a:xfrm>
            <a:off x="-6121" y="0"/>
            <a:ext cx="859536" cy="6858000"/>
          </a:xfrm>
          <a:prstGeom prst="rect">
            <a:avLst/>
          </a:prstGeom>
          <a:solidFill>
            <a:srgbClr val="92D050"/>
          </a:solidFill>
        </p:spPr>
        <p:txBody>
          <a:bodyPr vert="vert270"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Calibri"/>
              </a:rPr>
              <a:t> Finding the</a:t>
            </a:r>
            <a:r>
              <a:rPr kumimoji="0" lang="en-US" sz="4400" b="0" i="0" u="none" strike="noStrike" kern="0" cap="none" spc="0" normalizeH="0" noProof="0" dirty="0">
                <a:ln>
                  <a:noFill/>
                </a:ln>
                <a:solidFill>
                  <a:prstClr val="black"/>
                </a:solidFill>
                <a:effectLst/>
                <a:uLnTx/>
                <a:uFillTx/>
                <a:latin typeface="Calibri"/>
              </a:rPr>
              <a:t> Standards</a:t>
            </a:r>
            <a:r>
              <a:rPr kumimoji="0" lang="en-US" sz="4400" b="0" i="0" u="none" strike="noStrike" kern="0" cap="none" spc="0" normalizeH="0" baseline="0" noProof="0" dirty="0">
                <a:ln>
                  <a:noFill/>
                </a:ln>
                <a:solidFill>
                  <a:prstClr val="black"/>
                </a:solidFill>
                <a:effectLst/>
                <a:uLnTx/>
                <a:uFillTx/>
                <a:latin typeface="Calibri"/>
              </a:rPr>
              <a:t> Table</a:t>
            </a:r>
          </a:p>
        </p:txBody>
      </p:sp>
      <p:pic>
        <p:nvPicPr>
          <p:cNvPr id="16" name="Picture 15"/>
          <p:cNvPicPr>
            <a:picLocks noChangeAspect="1"/>
          </p:cNvPicPr>
          <p:nvPr/>
        </p:nvPicPr>
        <p:blipFill>
          <a:blip r:embed="rId3"/>
          <a:stretch>
            <a:fillRect/>
          </a:stretch>
        </p:blipFill>
        <p:spPr>
          <a:xfrm>
            <a:off x="7769357" y="27363"/>
            <a:ext cx="1374643" cy="1401387"/>
          </a:xfrm>
          <a:prstGeom prst="rect">
            <a:avLst/>
          </a:prstGeom>
        </p:spPr>
      </p:pic>
      <p:sp>
        <p:nvSpPr>
          <p:cNvPr id="19" name="TextBox 18"/>
          <p:cNvSpPr txBox="1"/>
          <p:nvPr/>
        </p:nvSpPr>
        <p:spPr>
          <a:xfrm>
            <a:off x="4891195" y="3539508"/>
            <a:ext cx="4068340" cy="830997"/>
          </a:xfrm>
          <a:prstGeom prst="rect">
            <a:avLst/>
          </a:prstGeom>
          <a:noFill/>
          <a:ln w="38100">
            <a:solidFill>
              <a:srgbClr val="FF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srgbClr val="FF0000"/>
                </a:solidFill>
                <a:effectLst/>
                <a:uLnTx/>
                <a:uFillTx/>
              </a:rPr>
              <a:t>State Functional Classification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rPr>
              <a:t>Scenic-Recreation</a:t>
            </a:r>
          </a:p>
        </p:txBody>
      </p:sp>
      <p:pic>
        <p:nvPicPr>
          <p:cNvPr id="30" name="Picture 29"/>
          <p:cNvPicPr>
            <a:picLocks noChangeAspect="1"/>
          </p:cNvPicPr>
          <p:nvPr/>
        </p:nvPicPr>
        <p:blipFill>
          <a:blip r:embed="rId4"/>
          <a:stretch>
            <a:fillRect/>
          </a:stretch>
        </p:blipFill>
        <p:spPr>
          <a:xfrm>
            <a:off x="853415" y="5735616"/>
            <a:ext cx="2486707" cy="1121861"/>
          </a:xfrm>
          <a:prstGeom prst="rect">
            <a:avLst/>
          </a:prstGeom>
        </p:spPr>
      </p:pic>
      <p:sp>
        <p:nvSpPr>
          <p:cNvPr id="31" name="TextBox 30"/>
          <p:cNvSpPr txBox="1"/>
          <p:nvPr/>
        </p:nvSpPr>
        <p:spPr>
          <a:xfrm>
            <a:off x="1535339" y="6317982"/>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37</a:t>
            </a:fld>
            <a:endParaRPr lang="en-US" dirty="0">
              <a:solidFill>
                <a:prstClr val="black"/>
              </a:solidFill>
              <a:latin typeface="Calibri"/>
            </a:endParaRPr>
          </a:p>
        </p:txBody>
      </p:sp>
      <p:sp>
        <p:nvSpPr>
          <p:cNvPr id="32" name="TextBox 31"/>
          <p:cNvSpPr txBox="1"/>
          <p:nvPr/>
        </p:nvSpPr>
        <p:spPr>
          <a:xfrm>
            <a:off x="1426673" y="5550950"/>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217839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71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1810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1910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2010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0986F1-E9BC-4149-ACB9-271486196CFA}"/>
              </a:ext>
            </a:extLst>
          </p:cNvPr>
          <p:cNvPicPr>
            <a:picLocks noChangeAspect="1"/>
          </p:cNvPicPr>
          <p:nvPr/>
        </p:nvPicPr>
        <p:blipFill>
          <a:blip r:embed="rId3"/>
          <a:stretch>
            <a:fillRect/>
          </a:stretch>
        </p:blipFill>
        <p:spPr>
          <a:xfrm>
            <a:off x="232469" y="2000249"/>
            <a:ext cx="8768894" cy="3219912"/>
          </a:xfrm>
          <a:prstGeom prst="rect">
            <a:avLst/>
          </a:prstGeom>
        </p:spPr>
      </p:pic>
      <p:sp>
        <p:nvSpPr>
          <p:cNvPr id="5" name="TextBox 4"/>
          <p:cNvSpPr txBox="1"/>
          <p:nvPr/>
        </p:nvSpPr>
        <p:spPr>
          <a:xfrm>
            <a:off x="1848" y="481785"/>
            <a:ext cx="8130475" cy="400110"/>
          </a:xfrm>
          <a:prstGeom prst="rect">
            <a:avLst/>
          </a:prstGeom>
          <a:noFill/>
        </p:spPr>
        <p:txBody>
          <a:bodyPr wrap="square" lIns="0" rtlCol="0">
            <a:spAutoFit/>
          </a:bodyPr>
          <a:lstStyle/>
          <a:p>
            <a:pPr algn="ctr"/>
            <a:r>
              <a:rPr lang="en-US" sz="2000" dirty="0">
                <a:hlinkClick r:id="rId4"/>
              </a:rPr>
              <a:t>https://dot.nebraska.gov/media/8706/cfunclancasternfc.pdf</a:t>
            </a:r>
            <a:endParaRPr lang="en-US" sz="2000" dirty="0"/>
          </a:p>
        </p:txBody>
      </p:sp>
      <p:sp>
        <p:nvSpPr>
          <p:cNvPr id="17" name="TextBox 16"/>
          <p:cNvSpPr txBox="1"/>
          <p:nvPr/>
        </p:nvSpPr>
        <p:spPr>
          <a:xfrm>
            <a:off x="259407" y="1004541"/>
            <a:ext cx="3152007" cy="830997"/>
          </a:xfrm>
          <a:prstGeom prst="rect">
            <a:avLst/>
          </a:prstGeom>
          <a:solidFill>
            <a:schemeClr val="bg1"/>
          </a:solidFill>
        </p:spPr>
        <p:txBody>
          <a:bodyPr wrap="square" rtlCol="0">
            <a:spAutoFit/>
          </a:bodyPr>
          <a:lstStyle/>
          <a:p>
            <a:r>
              <a:rPr lang="en-US" sz="2400" dirty="0">
                <a:solidFill>
                  <a:srgbClr val="C00000"/>
                </a:solidFill>
              </a:rPr>
              <a:t>Step 2a – verify functional classification</a:t>
            </a:r>
          </a:p>
        </p:txBody>
      </p:sp>
      <p:sp>
        <p:nvSpPr>
          <p:cNvPr id="19" name="TextBox 18"/>
          <p:cNvSpPr txBox="1"/>
          <p:nvPr/>
        </p:nvSpPr>
        <p:spPr>
          <a:xfrm>
            <a:off x="3956745" y="927969"/>
            <a:ext cx="2544851" cy="1200329"/>
          </a:xfrm>
          <a:prstGeom prst="rect">
            <a:avLst/>
          </a:prstGeom>
          <a:solidFill>
            <a:srgbClr val="FFFFFF"/>
          </a:solidFill>
        </p:spPr>
        <p:txBody>
          <a:bodyPr wrap="square" rtlCol="0">
            <a:spAutoFit/>
          </a:bodyPr>
          <a:lstStyle/>
          <a:p>
            <a:r>
              <a:rPr lang="en-US" sz="2000" b="1" dirty="0">
                <a:solidFill>
                  <a:srgbClr val="FF0000"/>
                </a:solidFill>
              </a:rPr>
              <a:t>National Functional Classification: </a:t>
            </a:r>
          </a:p>
          <a:p>
            <a:r>
              <a:rPr lang="en-US" sz="3200" b="1" dirty="0">
                <a:solidFill>
                  <a:srgbClr val="0070C0"/>
                </a:solidFill>
              </a:rPr>
              <a:t>Local</a:t>
            </a:r>
          </a:p>
        </p:txBody>
      </p:sp>
      <p:sp>
        <p:nvSpPr>
          <p:cNvPr id="22" name="TextBox 21"/>
          <p:cNvSpPr txBox="1"/>
          <p:nvPr/>
        </p:nvSpPr>
        <p:spPr>
          <a:xfrm>
            <a:off x="53692" y="27363"/>
            <a:ext cx="8923428"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County Bridge, 2-lane</a:t>
            </a:r>
          </a:p>
        </p:txBody>
      </p:sp>
      <p:sp>
        <p:nvSpPr>
          <p:cNvPr id="25" name="Oval 24"/>
          <p:cNvSpPr/>
          <p:nvPr/>
        </p:nvSpPr>
        <p:spPr>
          <a:xfrm>
            <a:off x="4701134" y="2048831"/>
            <a:ext cx="527539" cy="335559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TextBox 7"/>
          <p:cNvSpPr txBox="1"/>
          <p:nvPr/>
        </p:nvSpPr>
        <p:spPr>
          <a:xfrm rot="5400000">
            <a:off x="4380285" y="5803292"/>
            <a:ext cx="1221366" cy="369332"/>
          </a:xfrm>
          <a:prstGeom prst="rect">
            <a:avLst/>
          </a:prstGeom>
          <a:noFill/>
        </p:spPr>
        <p:txBody>
          <a:bodyPr wrap="square" rtlCol="0">
            <a:spAutoFit/>
          </a:bodyPr>
          <a:lstStyle/>
          <a:p>
            <a:r>
              <a:rPr lang="en-US" b="1" dirty="0"/>
              <a:t>S. 119</a:t>
            </a:r>
            <a:r>
              <a:rPr lang="en-US" b="1" baseline="30000" dirty="0"/>
              <a:t>th</a:t>
            </a:r>
            <a:r>
              <a:rPr lang="en-US" b="1" dirty="0"/>
              <a:t> St</a:t>
            </a:r>
          </a:p>
        </p:txBody>
      </p:sp>
      <p:pic>
        <p:nvPicPr>
          <p:cNvPr id="26" name="Picture 25"/>
          <p:cNvPicPr>
            <a:picLocks noChangeAspect="1"/>
          </p:cNvPicPr>
          <p:nvPr/>
        </p:nvPicPr>
        <p:blipFill>
          <a:blip r:embed="rId5"/>
          <a:stretch>
            <a:fillRect/>
          </a:stretch>
        </p:blipFill>
        <p:spPr>
          <a:xfrm>
            <a:off x="7961909" y="27363"/>
            <a:ext cx="1182091" cy="1205089"/>
          </a:xfrm>
          <a:prstGeom prst="rect">
            <a:avLst/>
          </a:prstGeom>
        </p:spPr>
      </p:pic>
      <p:pic>
        <p:nvPicPr>
          <p:cNvPr id="30" name="Picture 29"/>
          <p:cNvPicPr>
            <a:picLocks noChangeAspect="1"/>
          </p:cNvPicPr>
          <p:nvPr/>
        </p:nvPicPr>
        <p:blipFill>
          <a:blip r:embed="rId6"/>
          <a:stretch>
            <a:fillRect/>
          </a:stretch>
        </p:blipFill>
        <p:spPr>
          <a:xfrm>
            <a:off x="6657293" y="5736139"/>
            <a:ext cx="2486707" cy="1121861"/>
          </a:xfrm>
          <a:prstGeom prst="rect">
            <a:avLst/>
          </a:prstGeom>
        </p:spPr>
      </p:pic>
      <p:sp>
        <p:nvSpPr>
          <p:cNvPr id="31" name="TextBox 30"/>
          <p:cNvSpPr txBox="1"/>
          <p:nvPr/>
        </p:nvSpPr>
        <p:spPr>
          <a:xfrm>
            <a:off x="7339217" y="6318505"/>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38</a:t>
            </a:fld>
            <a:endParaRPr lang="en-US" dirty="0">
              <a:solidFill>
                <a:prstClr val="black"/>
              </a:solidFill>
              <a:latin typeface="Calibri"/>
            </a:endParaRPr>
          </a:p>
        </p:txBody>
      </p:sp>
      <p:sp>
        <p:nvSpPr>
          <p:cNvPr id="32" name="TextBox 31"/>
          <p:cNvSpPr txBox="1"/>
          <p:nvPr/>
        </p:nvSpPr>
        <p:spPr>
          <a:xfrm>
            <a:off x="7230551" y="5551473"/>
            <a:ext cx="1226127" cy="369332"/>
          </a:xfrm>
          <a:prstGeom prst="rect">
            <a:avLst/>
          </a:prstGeom>
          <a:noFill/>
        </p:spPr>
        <p:txBody>
          <a:bodyPr wrap="square" rtlCol="0">
            <a:spAutoFit/>
          </a:bodyPr>
          <a:lstStyle/>
          <a:p>
            <a:r>
              <a:rPr lang="en-US" dirty="0"/>
              <a:t>Part 1 of 2</a:t>
            </a:r>
          </a:p>
        </p:txBody>
      </p:sp>
      <p:pic>
        <p:nvPicPr>
          <p:cNvPr id="6" name="Picture 5">
            <a:extLst>
              <a:ext uri="{FF2B5EF4-FFF2-40B4-BE49-F238E27FC236}">
                <a16:creationId xmlns:a16="http://schemas.microsoft.com/office/drawing/2014/main" id="{6D5D04A0-1940-4504-A8CD-099BC91809AA}"/>
              </a:ext>
            </a:extLst>
          </p:cNvPr>
          <p:cNvPicPr>
            <a:picLocks noChangeAspect="1"/>
          </p:cNvPicPr>
          <p:nvPr/>
        </p:nvPicPr>
        <p:blipFill>
          <a:blip r:embed="rId7"/>
          <a:stretch>
            <a:fillRect/>
          </a:stretch>
        </p:blipFill>
        <p:spPr>
          <a:xfrm>
            <a:off x="84731" y="4467976"/>
            <a:ext cx="4142023" cy="2294151"/>
          </a:xfrm>
          <a:prstGeom prst="rect">
            <a:avLst/>
          </a:prstGeom>
        </p:spPr>
      </p:pic>
      <p:sp>
        <p:nvSpPr>
          <p:cNvPr id="10" name="Rectangle 9">
            <a:extLst>
              <a:ext uri="{FF2B5EF4-FFF2-40B4-BE49-F238E27FC236}">
                <a16:creationId xmlns:a16="http://schemas.microsoft.com/office/drawing/2014/main" id="{3D397B94-734C-469E-84F8-5B722F614D8B}"/>
              </a:ext>
            </a:extLst>
          </p:cNvPr>
          <p:cNvSpPr/>
          <p:nvPr/>
        </p:nvSpPr>
        <p:spPr>
          <a:xfrm>
            <a:off x="53692" y="6376215"/>
            <a:ext cx="4284007" cy="22242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4319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61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700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1100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1280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animBg="1"/>
      <p:bldP spid="25" grpId="0" animBg="1"/>
      <p:bldP spid="8" grpId="0"/>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25824-4178-47A8-9962-4FB4D80DC802}"/>
              </a:ext>
            </a:extLst>
          </p:cNvPr>
          <p:cNvPicPr>
            <a:picLocks noChangeAspect="1"/>
          </p:cNvPicPr>
          <p:nvPr/>
        </p:nvPicPr>
        <p:blipFill>
          <a:blip r:embed="rId3"/>
          <a:stretch>
            <a:fillRect/>
          </a:stretch>
        </p:blipFill>
        <p:spPr>
          <a:xfrm>
            <a:off x="247602" y="1914525"/>
            <a:ext cx="8790790" cy="3239248"/>
          </a:xfrm>
          <a:prstGeom prst="rect">
            <a:avLst/>
          </a:prstGeom>
        </p:spPr>
      </p:pic>
      <p:sp>
        <p:nvSpPr>
          <p:cNvPr id="5" name="TextBox 4"/>
          <p:cNvSpPr txBox="1"/>
          <p:nvPr/>
        </p:nvSpPr>
        <p:spPr>
          <a:xfrm>
            <a:off x="1848" y="481786"/>
            <a:ext cx="7767509" cy="400110"/>
          </a:xfrm>
          <a:prstGeom prst="rect">
            <a:avLst/>
          </a:prstGeom>
          <a:noFill/>
        </p:spPr>
        <p:txBody>
          <a:bodyPr wrap="square" rtlCol="0">
            <a:spAutoFit/>
          </a:bodyPr>
          <a:lstStyle/>
          <a:p>
            <a:pPr algn="ctr"/>
            <a:r>
              <a:rPr lang="en-US" sz="2000" dirty="0">
                <a:hlinkClick r:id="rId4"/>
              </a:rPr>
              <a:t>https://dot.nebraska.gov/media/5220/cfunclancastersfc.pdf</a:t>
            </a:r>
            <a:endParaRPr lang="en-US" sz="2000" dirty="0"/>
          </a:p>
        </p:txBody>
      </p:sp>
      <p:sp>
        <p:nvSpPr>
          <p:cNvPr id="17" name="TextBox 16"/>
          <p:cNvSpPr txBox="1"/>
          <p:nvPr/>
        </p:nvSpPr>
        <p:spPr>
          <a:xfrm>
            <a:off x="259407" y="1004541"/>
            <a:ext cx="3152007" cy="830997"/>
          </a:xfrm>
          <a:prstGeom prst="rect">
            <a:avLst/>
          </a:prstGeom>
          <a:solidFill>
            <a:schemeClr val="bg1"/>
          </a:solidFill>
        </p:spPr>
        <p:txBody>
          <a:bodyPr wrap="square" rtlCol="0">
            <a:spAutoFit/>
          </a:bodyPr>
          <a:lstStyle/>
          <a:p>
            <a:r>
              <a:rPr lang="en-US" sz="2400" dirty="0">
                <a:solidFill>
                  <a:srgbClr val="C00000"/>
                </a:solidFill>
              </a:rPr>
              <a:t>Step 2a – verify functional classification</a:t>
            </a:r>
          </a:p>
        </p:txBody>
      </p:sp>
      <p:sp>
        <p:nvSpPr>
          <p:cNvPr id="19" name="TextBox 18"/>
          <p:cNvSpPr txBox="1"/>
          <p:nvPr/>
        </p:nvSpPr>
        <p:spPr>
          <a:xfrm>
            <a:off x="3972078" y="1032766"/>
            <a:ext cx="3090182" cy="1200329"/>
          </a:xfrm>
          <a:prstGeom prst="rect">
            <a:avLst/>
          </a:prstGeom>
          <a:solidFill>
            <a:srgbClr val="FFFFFF"/>
          </a:solidFill>
        </p:spPr>
        <p:txBody>
          <a:bodyPr wrap="square" rtlCol="0">
            <a:spAutoFit/>
          </a:bodyPr>
          <a:lstStyle/>
          <a:p>
            <a:r>
              <a:rPr lang="en-US" sz="2000" b="1" dirty="0">
                <a:solidFill>
                  <a:srgbClr val="FF0000"/>
                </a:solidFill>
              </a:rPr>
              <a:t>State Functional Classification: </a:t>
            </a:r>
          </a:p>
          <a:p>
            <a:r>
              <a:rPr lang="en-US" sz="3200" b="1" dirty="0">
                <a:solidFill>
                  <a:srgbClr val="0070C0"/>
                </a:solidFill>
              </a:rPr>
              <a:t>Local</a:t>
            </a:r>
          </a:p>
        </p:txBody>
      </p:sp>
      <p:sp>
        <p:nvSpPr>
          <p:cNvPr id="22" name="TextBox 21"/>
          <p:cNvSpPr txBox="1"/>
          <p:nvPr/>
        </p:nvSpPr>
        <p:spPr>
          <a:xfrm>
            <a:off x="53692" y="27363"/>
            <a:ext cx="798877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County Bridge, 2-lane</a:t>
            </a:r>
          </a:p>
        </p:txBody>
      </p:sp>
      <p:sp>
        <p:nvSpPr>
          <p:cNvPr id="25" name="Oval 24"/>
          <p:cNvSpPr/>
          <p:nvPr/>
        </p:nvSpPr>
        <p:spPr>
          <a:xfrm>
            <a:off x="5003216" y="2089361"/>
            <a:ext cx="527539" cy="335559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TextBox 7"/>
          <p:cNvSpPr txBox="1"/>
          <p:nvPr/>
        </p:nvSpPr>
        <p:spPr>
          <a:xfrm rot="5400000">
            <a:off x="4675927" y="5977490"/>
            <a:ext cx="1221366" cy="369332"/>
          </a:xfrm>
          <a:prstGeom prst="rect">
            <a:avLst/>
          </a:prstGeom>
          <a:noFill/>
        </p:spPr>
        <p:txBody>
          <a:bodyPr wrap="square" rtlCol="0">
            <a:spAutoFit/>
          </a:bodyPr>
          <a:lstStyle/>
          <a:p>
            <a:r>
              <a:rPr lang="en-US" b="1" dirty="0"/>
              <a:t>S. 119</a:t>
            </a:r>
            <a:r>
              <a:rPr lang="en-US" b="1" baseline="30000" dirty="0"/>
              <a:t>th</a:t>
            </a:r>
            <a:r>
              <a:rPr lang="en-US" b="1" dirty="0"/>
              <a:t> St</a:t>
            </a:r>
          </a:p>
        </p:txBody>
      </p:sp>
      <p:pic>
        <p:nvPicPr>
          <p:cNvPr id="15" name="Picture 14"/>
          <p:cNvPicPr>
            <a:picLocks noChangeAspect="1"/>
          </p:cNvPicPr>
          <p:nvPr/>
        </p:nvPicPr>
        <p:blipFill>
          <a:blip r:embed="rId5"/>
          <a:stretch>
            <a:fillRect/>
          </a:stretch>
        </p:blipFill>
        <p:spPr>
          <a:xfrm>
            <a:off x="7769357" y="27363"/>
            <a:ext cx="1374643" cy="1401387"/>
          </a:xfrm>
          <a:prstGeom prst="rect">
            <a:avLst/>
          </a:prstGeom>
        </p:spPr>
      </p:pic>
      <p:pic>
        <p:nvPicPr>
          <p:cNvPr id="20" name="Picture 19"/>
          <p:cNvPicPr>
            <a:picLocks noChangeAspect="1"/>
          </p:cNvPicPr>
          <p:nvPr/>
        </p:nvPicPr>
        <p:blipFill>
          <a:blip r:embed="rId6"/>
          <a:stretch>
            <a:fillRect/>
          </a:stretch>
        </p:blipFill>
        <p:spPr>
          <a:xfrm>
            <a:off x="6657293" y="5736139"/>
            <a:ext cx="2486707" cy="1121861"/>
          </a:xfrm>
          <a:prstGeom prst="rect">
            <a:avLst/>
          </a:prstGeom>
        </p:spPr>
      </p:pic>
      <p:sp>
        <p:nvSpPr>
          <p:cNvPr id="21" name="TextBox 20"/>
          <p:cNvSpPr txBox="1"/>
          <p:nvPr/>
        </p:nvSpPr>
        <p:spPr>
          <a:xfrm>
            <a:off x="7339217" y="6318505"/>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39</a:t>
            </a:fld>
            <a:endParaRPr lang="en-US" dirty="0">
              <a:solidFill>
                <a:prstClr val="black"/>
              </a:solidFill>
              <a:latin typeface="Calibri"/>
            </a:endParaRPr>
          </a:p>
        </p:txBody>
      </p:sp>
      <p:sp>
        <p:nvSpPr>
          <p:cNvPr id="26" name="TextBox 25"/>
          <p:cNvSpPr txBox="1"/>
          <p:nvPr/>
        </p:nvSpPr>
        <p:spPr>
          <a:xfrm>
            <a:off x="7230551" y="5551473"/>
            <a:ext cx="1226127" cy="369332"/>
          </a:xfrm>
          <a:prstGeom prst="rect">
            <a:avLst/>
          </a:prstGeom>
          <a:noFill/>
        </p:spPr>
        <p:txBody>
          <a:bodyPr wrap="square" rtlCol="0">
            <a:spAutoFit/>
          </a:bodyPr>
          <a:lstStyle/>
          <a:p>
            <a:r>
              <a:rPr lang="en-US" dirty="0"/>
              <a:t>Part 1 of 2</a:t>
            </a:r>
          </a:p>
        </p:txBody>
      </p:sp>
      <p:pic>
        <p:nvPicPr>
          <p:cNvPr id="7" name="Picture 6">
            <a:extLst>
              <a:ext uri="{FF2B5EF4-FFF2-40B4-BE49-F238E27FC236}">
                <a16:creationId xmlns:a16="http://schemas.microsoft.com/office/drawing/2014/main" id="{C57FDE35-5147-49F9-B6C6-8F71C95D4909}"/>
              </a:ext>
            </a:extLst>
          </p:cNvPr>
          <p:cNvPicPr>
            <a:picLocks noChangeAspect="1"/>
          </p:cNvPicPr>
          <p:nvPr/>
        </p:nvPicPr>
        <p:blipFill>
          <a:blip r:embed="rId7"/>
          <a:stretch>
            <a:fillRect/>
          </a:stretch>
        </p:blipFill>
        <p:spPr>
          <a:xfrm>
            <a:off x="127169" y="4412343"/>
            <a:ext cx="3703791" cy="2351239"/>
          </a:xfrm>
          <a:prstGeom prst="rect">
            <a:avLst/>
          </a:prstGeom>
        </p:spPr>
      </p:pic>
      <p:pic>
        <p:nvPicPr>
          <p:cNvPr id="12" name="Picture 11">
            <a:extLst>
              <a:ext uri="{FF2B5EF4-FFF2-40B4-BE49-F238E27FC236}">
                <a16:creationId xmlns:a16="http://schemas.microsoft.com/office/drawing/2014/main" id="{A4617BC2-9996-48E0-B692-105320098E7C}"/>
              </a:ext>
            </a:extLst>
          </p:cNvPr>
          <p:cNvPicPr>
            <a:picLocks noChangeAspect="1"/>
          </p:cNvPicPr>
          <p:nvPr/>
        </p:nvPicPr>
        <p:blipFill>
          <a:blip r:embed="rId8"/>
          <a:stretch>
            <a:fillRect/>
          </a:stretch>
        </p:blipFill>
        <p:spPr>
          <a:xfrm>
            <a:off x="53692" y="6565907"/>
            <a:ext cx="3918386" cy="221690"/>
          </a:xfrm>
          <a:prstGeom prst="rect">
            <a:avLst/>
          </a:prstGeom>
        </p:spPr>
      </p:pic>
    </p:spTree>
    <p:extLst>
      <p:ext uri="{BB962C8B-B14F-4D97-AF65-F5344CB8AC3E}">
        <p14:creationId xmlns:p14="http://schemas.microsoft.com/office/powerpoint/2010/main" val="19994174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70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800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1270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1450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animBg="1"/>
      <p:bldP spid="25"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arn about technologies and projects that can work">
            <a:hlinkClick r:id="rId4" action="ppaction://hlinksldjump" tooltip="Learning Objectives"/>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3"/>
            <a:ext cx="1709527" cy="1709527"/>
          </a:xfrm>
          <a:prstGeom prst="rect">
            <a:avLst/>
          </a:prstGeom>
        </p:spPr>
      </p:pic>
      <p:sp>
        <p:nvSpPr>
          <p:cNvPr id="2" name="Title 1"/>
          <p:cNvSpPr txBox="1">
            <a:spLocks noGrp="1"/>
          </p:cNvSpPr>
          <p:nvPr>
            <p:ph type="title" idx="4294967295"/>
          </p:nvPr>
        </p:nvSpPr>
        <p:spPr>
          <a:xfrm>
            <a:off x="1709530" y="887273"/>
            <a:ext cx="5472320" cy="1143000"/>
          </a:xfrm>
          <a:prstGeom prst="rect">
            <a:avLst/>
          </a:prstGeom>
          <a:noFill/>
        </p:spPr>
        <p:txBody>
          <a:bodyPr wrap="square" anchor="ctr"/>
          <a:lstStyle>
            <a:lvl1pPr lvl="0">
              <a:defRPr/>
            </a:lvl1pPr>
          </a:lstStyle>
          <a:p>
            <a:pPr lvl="0"/>
            <a:r>
              <a:rPr lang="en-US" dirty="0">
                <a:latin typeface="+mj-lt"/>
              </a:rPr>
              <a:t>Learning Objectives</a:t>
            </a:r>
            <a:endParaRPr dirty="0">
              <a:latin typeface="+mj-lt"/>
            </a:endParaRPr>
          </a:p>
        </p:txBody>
      </p:sp>
      <p:sp>
        <p:nvSpPr>
          <p:cNvPr id="3" name="Text Placeholder 2"/>
          <p:cNvSpPr txBox="1">
            <a:spLocks noGrp="1"/>
          </p:cNvSpPr>
          <p:nvPr>
            <p:ph type="body" idx="4294967295"/>
          </p:nvPr>
        </p:nvSpPr>
        <p:spPr>
          <a:xfrm>
            <a:off x="318052" y="2009134"/>
            <a:ext cx="8647044" cy="4684506"/>
          </a:xfrm>
          <a:prstGeom prst="rect">
            <a:avLst/>
          </a:prstGeom>
          <a:noFill/>
        </p:spPr>
        <p:txBody>
          <a:bodyPr wrap="square" anchor="t"/>
          <a:lstStyle>
            <a:lvl1pPr lvl="0">
              <a:defRPr/>
            </a:lvl1pPr>
          </a:lstStyle>
          <a:p>
            <a:pPr marL="514350" indent="-514350">
              <a:spcBef>
                <a:spcPts val="500"/>
              </a:spcBef>
              <a:buFont typeface="+mj-lt"/>
              <a:buAutoNum type="alphaUcPeriod"/>
            </a:pPr>
            <a:r>
              <a:rPr lang="en-US" sz="2800" dirty="0">
                <a:solidFill>
                  <a:schemeClr val="tx1"/>
                </a:solidFill>
                <a:latin typeface="+mn-lt"/>
              </a:rPr>
              <a:t>Tables – the part for Structures and how it works – in the Minimum Design Standards</a:t>
            </a:r>
          </a:p>
          <a:p>
            <a:pPr marL="514350" lvl="0" indent="-514350">
              <a:spcBef>
                <a:spcPts val="500"/>
              </a:spcBef>
              <a:buFont typeface="+mj-lt"/>
              <a:buAutoNum type="alphaUcPeriod"/>
            </a:pPr>
            <a:r>
              <a:rPr lang="en-US" sz="2800" dirty="0">
                <a:solidFill>
                  <a:schemeClr val="tx1"/>
                </a:solidFill>
                <a:latin typeface="Calibri"/>
              </a:rPr>
              <a:t>The Two Design Criteria for Structures</a:t>
            </a:r>
          </a:p>
          <a:p>
            <a:pPr marL="514350" indent="-514350">
              <a:spcBef>
                <a:spcPts val="500"/>
              </a:spcBef>
              <a:buFont typeface="+mj-lt"/>
              <a:buAutoNum type="alphaUcPeriod"/>
            </a:pPr>
            <a:r>
              <a:rPr lang="en-US" sz="2800" dirty="0">
                <a:solidFill>
                  <a:schemeClr val="tx1"/>
                </a:solidFill>
                <a:latin typeface="+mn-lt"/>
              </a:rPr>
              <a:t>Basis of Values for Design Criteria</a:t>
            </a:r>
          </a:p>
          <a:p>
            <a:pPr marL="514350" indent="-514350">
              <a:spcBef>
                <a:spcPts val="500"/>
              </a:spcBef>
              <a:buFont typeface="+mj-lt"/>
              <a:buAutoNum type="alphaUcPeriod"/>
            </a:pPr>
            <a:r>
              <a:rPr lang="en-US" sz="2800" dirty="0">
                <a:solidFill>
                  <a:schemeClr val="tx1"/>
                </a:solidFill>
                <a:latin typeface="+mn-lt"/>
              </a:rPr>
              <a:t>Design Structural </a:t>
            </a:r>
            <a:r>
              <a:rPr lang="en-US" sz="2800" dirty="0">
                <a:solidFill>
                  <a:prstClr val="black"/>
                </a:solidFill>
                <a:latin typeface="Calibri"/>
              </a:rPr>
              <a:t>Loading </a:t>
            </a:r>
            <a:r>
              <a:rPr lang="en-US" sz="2800" dirty="0">
                <a:solidFill>
                  <a:schemeClr val="tx1"/>
                </a:solidFill>
                <a:latin typeface="+mn-lt"/>
              </a:rPr>
              <a:t>Capacity – HL93, HS15</a:t>
            </a:r>
          </a:p>
          <a:p>
            <a:pPr marL="514350" indent="-514350">
              <a:spcBef>
                <a:spcPts val="500"/>
              </a:spcBef>
              <a:buFont typeface="+mj-lt"/>
              <a:buAutoNum type="alphaUcPeriod"/>
            </a:pPr>
            <a:r>
              <a:rPr lang="en-US" sz="2800" dirty="0">
                <a:solidFill>
                  <a:schemeClr val="tx1"/>
                </a:solidFill>
                <a:latin typeface="+mn-lt"/>
              </a:rPr>
              <a:t>Clear Bridge Width – simple formulas</a:t>
            </a:r>
          </a:p>
          <a:p>
            <a:pPr marL="514350" indent="-514350">
              <a:spcBef>
                <a:spcPts val="500"/>
              </a:spcBef>
              <a:buFont typeface="+mj-lt"/>
              <a:buAutoNum type="alphaUcPeriod"/>
            </a:pPr>
            <a:r>
              <a:rPr lang="en-US" sz="2800" dirty="0">
                <a:solidFill>
                  <a:schemeClr val="tx1"/>
                </a:solidFill>
                <a:latin typeface="+mn-lt"/>
              </a:rPr>
              <a:t>Scope of Work – how work on the roadway and the structure can affect one another </a:t>
            </a:r>
          </a:p>
          <a:p>
            <a:pPr marL="514350" indent="-514350">
              <a:spcBef>
                <a:spcPts val="500"/>
              </a:spcBef>
              <a:buFont typeface="+mj-lt"/>
              <a:buAutoNum type="alphaUcPeriod"/>
            </a:pPr>
            <a:r>
              <a:rPr lang="en-US" sz="2800" dirty="0">
                <a:solidFill>
                  <a:schemeClr val="tx1"/>
                </a:solidFill>
                <a:latin typeface="+mn-lt"/>
              </a:rPr>
              <a:t>Low Water Stream Crossings and Stream Fords</a:t>
            </a:r>
            <a:endParaRPr sz="2800" dirty="0">
              <a:solidFill>
                <a:schemeClr val="tx1"/>
              </a:solidFill>
              <a:latin typeface="+mn-lt"/>
            </a:endParaRPr>
          </a:p>
        </p:txBody>
      </p:sp>
      <p:sp>
        <p:nvSpPr>
          <p:cNvPr id="7" name="TextBox 6"/>
          <p:cNvSpPr txBox="1"/>
          <p:nvPr/>
        </p:nvSpPr>
        <p:spPr>
          <a:xfrm>
            <a:off x="7849077" y="6442883"/>
            <a:ext cx="1116019" cy="369332"/>
          </a:xfrm>
          <a:prstGeom prst="rect">
            <a:avLst/>
          </a:prstGeom>
          <a:noFill/>
        </p:spPr>
        <p:txBody>
          <a:bodyPr wrap="square" rtlCol="0">
            <a:spAutoFit/>
          </a:bodyPr>
          <a:lstStyle/>
          <a:p>
            <a:r>
              <a:rPr lang="en-US" dirty="0">
                <a:solidFill>
                  <a:prstClr val="black"/>
                </a:solidFill>
                <a:latin typeface="Calibri"/>
              </a:rPr>
              <a:t>Slide </a:t>
            </a:r>
            <a:fld id="{E258EC69-BB43-4381-B7EC-0BBFCD43D5A2}" type="slidenum">
              <a:rPr lang="en-US">
                <a:solidFill>
                  <a:prstClr val="black"/>
                </a:solidFill>
                <a:latin typeface="Calibri"/>
              </a:rPr>
              <a:pPr/>
              <a:t>4</a:t>
            </a:fld>
            <a:endParaRPr lang="en-US" dirty="0">
              <a:solidFill>
                <a:prstClr val="black"/>
              </a:solidFill>
              <a:latin typeface="Calibri"/>
            </a:endParaRPr>
          </a:p>
        </p:txBody>
      </p:sp>
      <p:pic>
        <p:nvPicPr>
          <p:cNvPr id="6" name="Picture 5" descr="1 &amp; 6 year plan logoCS1-2.emf"/>
          <p:cNvPicPr>
            <a:picLocks noChangeAspect="1"/>
          </p:cNvPicPr>
          <p:nvPr/>
        </p:nvPicPr>
        <p:blipFill>
          <a:blip r:embed="rId6" cstate="print"/>
          <a:stretch>
            <a:fillRect/>
          </a:stretch>
        </p:blipFill>
        <p:spPr>
          <a:xfrm>
            <a:off x="6696345" y="232685"/>
            <a:ext cx="2305464" cy="1226088"/>
          </a:xfrm>
          <a:prstGeom prst="rect">
            <a:avLst/>
          </a:prstGeom>
        </p:spPr>
      </p:pic>
      <p:pic>
        <p:nvPicPr>
          <p:cNvPr id="8" name="Picture 7"/>
          <p:cNvPicPr>
            <a:picLocks noChangeAspect="1"/>
          </p:cNvPicPr>
          <p:nvPr/>
        </p:nvPicPr>
        <p:blipFill>
          <a:blip r:embed="rId7"/>
          <a:stretch>
            <a:fillRect/>
          </a:stretch>
        </p:blipFill>
        <p:spPr>
          <a:xfrm>
            <a:off x="3202336" y="21542"/>
            <a:ext cx="2486707" cy="1121861"/>
          </a:xfrm>
          <a:prstGeom prst="rect">
            <a:avLst/>
          </a:prstGeom>
        </p:spPr>
      </p:pic>
      <p:sp>
        <p:nvSpPr>
          <p:cNvPr id="9" name="TextBox 8"/>
          <p:cNvSpPr txBox="1"/>
          <p:nvPr/>
        </p:nvSpPr>
        <p:spPr>
          <a:xfrm>
            <a:off x="3859591" y="604697"/>
            <a:ext cx="1172196" cy="369332"/>
          </a:xfrm>
          <a:prstGeom prst="rect">
            <a:avLst/>
          </a:prstGeom>
          <a:noFill/>
        </p:spPr>
        <p:txBody>
          <a:bodyPr wrap="square" rtlCol="0">
            <a:spAutoFit/>
          </a:bodyPr>
          <a:lstStyle/>
          <a:p>
            <a:r>
              <a:rPr lang="en-US" dirty="0">
                <a:solidFill>
                  <a:prstClr val="black"/>
                </a:solidFill>
                <a:latin typeface="Calibri"/>
              </a:rPr>
              <a:t>Structures</a:t>
            </a:r>
          </a:p>
        </p:txBody>
      </p:sp>
      <p:sp>
        <p:nvSpPr>
          <p:cNvPr id="33" name="TextBox 32"/>
          <p:cNvSpPr txBox="1"/>
          <p:nvPr/>
        </p:nvSpPr>
        <p:spPr>
          <a:xfrm>
            <a:off x="84663" y="6468406"/>
            <a:ext cx="1226127" cy="369332"/>
          </a:xfrm>
          <a:prstGeom prst="rect">
            <a:avLst/>
          </a:prstGeom>
          <a:noFill/>
        </p:spPr>
        <p:txBody>
          <a:bodyPr wrap="square" rtlCol="0">
            <a:spAutoFit/>
          </a:bodyPr>
          <a:lstStyle/>
          <a:p>
            <a:r>
              <a:rPr lang="en-US" dirty="0"/>
              <a:t>Part 1 of 2</a:t>
            </a:r>
          </a:p>
        </p:txBody>
      </p:sp>
    </p:spTree>
    <p:custDataLst>
      <p:tags r:id="rId1"/>
    </p:custDataLst>
    <p:extLst>
      <p:ext uri="{BB962C8B-B14F-4D97-AF65-F5344CB8AC3E}">
        <p14:creationId xmlns:p14="http://schemas.microsoft.com/office/powerpoint/2010/main" val="11729522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extLst>
    <p:ext uri="{E180D4A7-C9FB-4DFB-919C-405C955672EB}">
      <p14:showEvtLst xmlns:p14="http://schemas.microsoft.com/office/powerpoint/2010/main">
        <p14:playEvt time="4030" objId="8"/>
        <p14:stopEvt time="12023" objId="8"/>
      </p14:showEvtLst>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871FE414-8129-41F1-8290-84EB30A373B2}"/>
              </a:ext>
            </a:extLst>
          </p:cNvPr>
          <p:cNvSpPr txBox="1">
            <a:spLocks/>
          </p:cNvSpPr>
          <p:nvPr/>
        </p:nvSpPr>
        <p:spPr>
          <a:xfrm>
            <a:off x="215906" y="1940296"/>
            <a:ext cx="8696174" cy="4159250"/>
          </a:xfrm>
          <a:prstGeom prst="rect">
            <a:avLst/>
          </a:prstGeom>
          <a:noFill/>
        </p:spPr>
        <p:txBody>
          <a:bodyPr vert="horz" wrap="square" lIns="91440" tIns="45720" rIns="91440" bIns="45720" rtlCol="0" anchor="t">
            <a:normAutofit/>
          </a:bodyPr>
          <a:lstStyle>
            <a:lvl1pPr marL="171450" lvl="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rPr>
              <a:t>Work with NDOT to verify or establish functional classification.  Call 402-479-4750, ask for the </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rPr>
              <a:t>Highway Materials &amp; Test Manager</a:t>
            </a:r>
            <a:r>
              <a:rPr kumimoji="0" lang="en-US" sz="2400" b="0" i="0" u="none" strike="noStrike" kern="1200" cap="none" spc="0" normalizeH="0" baseline="0" noProof="0" dirty="0">
                <a:ln>
                  <a:noFill/>
                </a:ln>
                <a:solidFill>
                  <a:prstClr val="black"/>
                </a:solidFill>
                <a:effectLst/>
                <a:uLnTx/>
                <a:uFillTx/>
                <a:latin typeface="Calibri" panose="020F0502020204030204"/>
              </a:rPr>
              <a:t>,</a:t>
            </a:r>
            <a:r>
              <a:rPr kumimoji="0" lang="en-US" sz="2400" b="1" i="0" u="none" strike="noStrike" kern="1200" cap="none" spc="0" normalizeH="0" baseline="0" noProof="0" dirty="0">
                <a:ln>
                  <a:noFill/>
                </a:ln>
                <a:solidFill>
                  <a:prstClr val="black"/>
                </a:solidFill>
                <a:effectLst/>
                <a:uLnTx/>
                <a:uFillTx/>
                <a:latin typeface="Calibri" panose="020F0502020204030204"/>
              </a:rPr>
              <a:t> </a:t>
            </a:r>
            <a:r>
              <a:rPr kumimoji="0" lang="en-US" sz="2400" b="0" i="0" u="none" strike="noStrike" kern="1200" cap="none" spc="0" normalizeH="0" baseline="0" noProof="0" dirty="0">
                <a:ln>
                  <a:noFill/>
                </a:ln>
                <a:solidFill>
                  <a:prstClr val="black"/>
                </a:solidFill>
                <a:effectLst/>
                <a:uLnTx/>
                <a:uFillTx/>
                <a:latin typeface="Calibri" panose="020F0502020204030204"/>
              </a:rPr>
              <a:t>or the</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rPr>
              <a:t>Roadway Asset Management Engineer</a:t>
            </a:r>
            <a:endParaRPr kumimoji="0" lang="en-US" sz="1600" b="0" i="0" u="none" strike="noStrike" kern="1200" cap="none" spc="0" normalizeH="0" baseline="0" noProof="0" dirty="0">
              <a:ln>
                <a:noFill/>
              </a:ln>
              <a:solidFill>
                <a:prstClr val="black"/>
              </a:solidFill>
              <a:effectLst/>
              <a:uLnTx/>
              <a:uFillTx/>
              <a:latin typeface="Calibri" panose="020F0502020204030204"/>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rPr>
              <a:t>Online maps </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hlinkClick r:id="rId3"/>
              </a:rPr>
              <a:t>https://dot.nebraska.gov/travel/map-library/</a:t>
            </a:r>
            <a:endParaRPr kumimoji="0" lang="en-US" sz="2400" b="0" i="0" u="none" strike="noStrike" kern="1200" cap="none" spc="0" normalizeH="0" baseline="0" noProof="0" dirty="0">
              <a:ln>
                <a:noFill/>
              </a:ln>
              <a:solidFill>
                <a:prstClr val="black"/>
              </a:solidFill>
              <a:effectLst/>
              <a:uLnTx/>
              <a:uFillTx/>
              <a:latin typeface="Calibri" panose="020F0502020204030204"/>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rPr>
              <a:t>Reclassification Guides   </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hlinkClick r:id="rId3"/>
              </a:rPr>
              <a:t>https://dot.nebraska.gov/travel/map-library/</a:t>
            </a:r>
            <a:endParaRPr kumimoji="0" lang="en-US" sz="24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ndParaRPr>
          </a:p>
          <a:p>
            <a:pPr marL="457189" marR="0" lvl="1" indent="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Roboto Light" panose="02000000000000000000" pitchFamily="2" charset="0"/>
            </a:endParaRPr>
          </a:p>
        </p:txBody>
      </p:sp>
      <p:sp>
        <p:nvSpPr>
          <p:cNvPr id="2" name="Title 1"/>
          <p:cNvSpPr txBox="1">
            <a:spLocks noGrp="1"/>
          </p:cNvSpPr>
          <p:nvPr>
            <p:ph type="title" idx="4294967295"/>
          </p:nvPr>
        </p:nvSpPr>
        <p:spPr>
          <a:xfrm>
            <a:off x="1" y="117475"/>
            <a:ext cx="9144000" cy="1260475"/>
          </a:xfrm>
          <a:prstGeom prst="rect">
            <a:avLst/>
          </a:prstGeom>
          <a:noFill/>
        </p:spPr>
        <p:txBody>
          <a:bodyPr wrap="square" anchor="ctr">
            <a:normAutofit/>
          </a:bodyPr>
          <a:lstStyle>
            <a:lvl1pPr lvl="0">
              <a:defRPr/>
            </a:lvl1pPr>
          </a:lstStyle>
          <a:p>
            <a:pPr lvl="0" algn="ctr"/>
            <a:r>
              <a:rPr lang="en-US" sz="4000" dirty="0"/>
              <a:t>Functional Classification</a:t>
            </a:r>
            <a:br>
              <a:rPr lang="en-US" sz="4000" dirty="0"/>
            </a:br>
            <a:r>
              <a:rPr lang="en-US" sz="3600" dirty="0"/>
              <a:t>Neb. Rev. Stat. 39-2110</a:t>
            </a:r>
            <a:endParaRPr sz="4000" dirty="0">
              <a:latin typeface="+mj-lt"/>
            </a:endParaRPr>
          </a:p>
        </p:txBody>
      </p:sp>
      <p:sp>
        <p:nvSpPr>
          <p:cNvPr id="7" name="TextBox 6"/>
          <p:cNvSpPr txBox="1"/>
          <p:nvPr/>
        </p:nvSpPr>
        <p:spPr>
          <a:xfrm>
            <a:off x="7776003" y="6436588"/>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2ACAD49A-EC18-4781-BD6A-404E9A5407C4}"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descr="Free Vector Graphic: Help, Button, Red, Emergency - Free Image on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1882" y="4627493"/>
            <a:ext cx="1771650" cy="1486525"/>
          </a:xfrm>
          <a:prstGeom prst="rect">
            <a:avLst/>
          </a:prstGeom>
        </p:spPr>
      </p:pic>
      <p:sp>
        <p:nvSpPr>
          <p:cNvPr id="9" name="TextBox 8"/>
          <p:cNvSpPr txBox="1"/>
          <p:nvPr/>
        </p:nvSpPr>
        <p:spPr>
          <a:xfrm>
            <a:off x="1" y="1217616"/>
            <a:ext cx="91439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http://www.nebraskalegislature.gov/laws/browse-chapters.php?chapter=39</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172A25C-8BED-4890-ACC2-1B0F086CC7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0742" y="2919929"/>
            <a:ext cx="2417064" cy="963168"/>
          </a:xfrm>
          <a:prstGeom prst="rect">
            <a:avLst/>
          </a:prstGeom>
        </p:spPr>
      </p:pic>
    </p:spTree>
    <p:extLst>
      <p:ext uri="{BB962C8B-B14F-4D97-AF65-F5344CB8AC3E}">
        <p14:creationId xmlns:p14="http://schemas.microsoft.com/office/powerpoint/2010/main" val="1217720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53415" y="429182"/>
            <a:ext cx="6915942" cy="1212326"/>
          </a:xfrm>
          <a:prstGeom prst="rect">
            <a:avLst/>
          </a:prstGeom>
          <a:noFill/>
        </p:spPr>
        <p:txBody>
          <a:bodyPr wrap="square" anchor="ctr"/>
          <a:lstStyle>
            <a:lvl1pPr lvl="0">
              <a:defRPr/>
            </a:lvl1pPr>
          </a:lstStyle>
          <a:p>
            <a:pPr lvl="0" algn="ctr"/>
            <a:r>
              <a:rPr dirty="0">
                <a:latin typeface="+mj-lt"/>
              </a:rPr>
              <a:t>Finding the </a:t>
            </a:r>
            <a:r>
              <a:rPr lang="en-US" dirty="0">
                <a:latin typeface="+mj-lt"/>
              </a:rPr>
              <a:t>Correct</a:t>
            </a:r>
            <a:r>
              <a:rPr dirty="0">
                <a:latin typeface="+mj-lt"/>
              </a:rPr>
              <a:t> Table</a:t>
            </a:r>
          </a:p>
        </p:txBody>
      </p:sp>
      <p:sp>
        <p:nvSpPr>
          <p:cNvPr id="3" name="Text Placeholder 2"/>
          <p:cNvSpPr txBox="1">
            <a:spLocks noGrp="1"/>
          </p:cNvSpPr>
          <p:nvPr>
            <p:ph type="body" idx="1"/>
          </p:nvPr>
        </p:nvSpPr>
        <p:spPr>
          <a:xfrm>
            <a:off x="993704" y="1634882"/>
            <a:ext cx="7965831" cy="4448908"/>
          </a:xfrm>
          <a:prstGeom prst="rect">
            <a:avLst/>
          </a:prstGeom>
          <a:noFill/>
        </p:spPr>
        <p:txBody>
          <a:bodyPr wrap="square" anchor="t"/>
          <a:lstStyle>
            <a:lvl1pPr lvl="0">
              <a:defRPr/>
            </a:lvl1pPr>
          </a:lstStyle>
          <a:p>
            <a:pPr marL="514338" indent="-514338">
              <a:buFont typeface="+mj-lt"/>
              <a:buAutoNum type="arabicPeriod"/>
            </a:pPr>
            <a:r>
              <a:rPr lang="en-US" sz="2800" dirty="0">
                <a:latin typeface="+mn-lt"/>
              </a:rPr>
              <a:t>Verify the </a:t>
            </a:r>
            <a:r>
              <a:rPr lang="en-US" sz="2800" b="1" dirty="0">
                <a:latin typeface="+mn-lt"/>
              </a:rPr>
              <a:t>A</a:t>
            </a:r>
            <a:r>
              <a:rPr sz="2800" b="1" dirty="0">
                <a:latin typeface="+mn-lt"/>
              </a:rPr>
              <a:t>rea</a:t>
            </a:r>
            <a:r>
              <a:rPr sz="2800" dirty="0">
                <a:latin typeface="+mn-lt"/>
              </a:rPr>
              <a:t> </a:t>
            </a:r>
            <a:r>
              <a:rPr lang="en-US" sz="2800" dirty="0">
                <a:latin typeface="+mn-lt"/>
              </a:rPr>
              <a:t>type standards</a:t>
            </a:r>
            <a:r>
              <a:rPr sz="2800" dirty="0">
                <a:latin typeface="+mn-lt"/>
              </a:rPr>
              <a:t> </a:t>
            </a:r>
          </a:p>
          <a:p>
            <a:pPr marL="1250919" lvl="1" indent="-514338" algn="l">
              <a:buFont typeface="+mj-lt"/>
              <a:buAutoNum type="alphaLcPeriod"/>
            </a:pPr>
            <a:r>
              <a:rPr lang="en-US" sz="2400" dirty="0">
                <a:latin typeface="+mn-lt"/>
              </a:rPr>
              <a:t> </a:t>
            </a:r>
            <a:r>
              <a:rPr sz="2400" strike="sngStrike" dirty="0">
                <a:latin typeface="+mn-lt"/>
              </a:rPr>
              <a:t>Urban or</a:t>
            </a:r>
            <a:r>
              <a:rPr sz="2400" dirty="0">
                <a:latin typeface="+mn-lt"/>
              </a:rPr>
              <a:t> </a:t>
            </a:r>
            <a:r>
              <a:rPr lang="en-US" sz="2400" dirty="0">
                <a:latin typeface="+mn-lt"/>
              </a:rPr>
              <a:t> </a:t>
            </a:r>
            <a:r>
              <a:rPr sz="3200" b="1" dirty="0">
                <a:solidFill>
                  <a:srgbClr val="00B050"/>
                </a:solidFill>
                <a:latin typeface="+mn-lt"/>
              </a:rPr>
              <a:t>Rural</a:t>
            </a:r>
            <a:endParaRPr lang="en-US" sz="2400" b="1" dirty="0">
              <a:solidFill>
                <a:srgbClr val="00B050"/>
              </a:solidFill>
              <a:latin typeface="+mn-lt"/>
            </a:endParaRPr>
          </a:p>
          <a:p>
            <a:pPr marL="514338" indent="-514338">
              <a:buFont typeface="+mj-lt"/>
              <a:buAutoNum type="arabicPeriod"/>
            </a:pPr>
            <a:endParaRPr lang="en-US" sz="2800" dirty="0">
              <a:latin typeface="+mn-lt"/>
            </a:endParaRPr>
          </a:p>
          <a:p>
            <a:pPr marL="514338" indent="-514338">
              <a:buFont typeface="+mj-lt"/>
              <a:buAutoNum type="arabicPeriod"/>
            </a:pPr>
            <a:r>
              <a:rPr sz="2800" dirty="0">
                <a:solidFill>
                  <a:schemeClr val="tx1"/>
                </a:solidFill>
                <a:latin typeface="+mn-lt"/>
              </a:rPr>
              <a:t>What is the </a:t>
            </a:r>
            <a:r>
              <a:rPr sz="2800" b="1" dirty="0">
                <a:solidFill>
                  <a:schemeClr val="tx1"/>
                </a:solidFill>
                <a:latin typeface="+mn-lt"/>
              </a:rPr>
              <a:t>National Functional Classification </a:t>
            </a:r>
            <a:r>
              <a:rPr sz="2800" dirty="0">
                <a:solidFill>
                  <a:schemeClr val="tx1"/>
                </a:solidFill>
                <a:latin typeface="+mn-lt"/>
              </a:rPr>
              <a:t>of the road? </a:t>
            </a:r>
          </a:p>
          <a:p>
            <a:pPr marL="1250919" lvl="1" indent="-514338" algn="l">
              <a:buFont typeface="+mj-lt"/>
              <a:buAutoNum type="alphaLcPeriod"/>
            </a:pPr>
            <a:r>
              <a:rPr lang="en-US" sz="2400" strike="sngStrike" dirty="0">
                <a:solidFill>
                  <a:schemeClr val="tx1"/>
                </a:solidFill>
                <a:latin typeface="+mn-lt"/>
              </a:rPr>
              <a:t>Other Principal Arterial</a:t>
            </a:r>
          </a:p>
          <a:p>
            <a:pPr marL="1250919" lvl="1" indent="-514338" algn="l">
              <a:buFont typeface="+mj-lt"/>
              <a:buAutoNum type="alphaLcPeriod"/>
            </a:pPr>
            <a:r>
              <a:rPr sz="2400" strike="sngStrike" dirty="0">
                <a:solidFill>
                  <a:schemeClr val="tx1"/>
                </a:solidFill>
                <a:latin typeface="+mn-lt"/>
              </a:rPr>
              <a:t>Minor Arterial </a:t>
            </a:r>
          </a:p>
          <a:p>
            <a:pPr marL="1250919" lvl="1" indent="-514338" algn="l">
              <a:buFont typeface="+mj-lt"/>
              <a:buAutoNum type="alphaLcPeriod"/>
            </a:pPr>
            <a:r>
              <a:rPr sz="2400" strike="sngStrike" dirty="0">
                <a:solidFill>
                  <a:schemeClr val="tx1"/>
                </a:solidFill>
                <a:latin typeface="+mn-lt"/>
              </a:rPr>
              <a:t>Major Collector </a:t>
            </a:r>
          </a:p>
          <a:p>
            <a:pPr marL="1250919" lvl="1" indent="-514338" algn="l">
              <a:buFont typeface="+mj-lt"/>
              <a:buAutoNum type="alphaLcPeriod"/>
            </a:pPr>
            <a:r>
              <a:rPr sz="2400" strike="sngStrike" dirty="0">
                <a:solidFill>
                  <a:schemeClr val="tx1"/>
                </a:solidFill>
                <a:latin typeface="+mn-lt"/>
              </a:rPr>
              <a:t>Minor Collector </a:t>
            </a:r>
          </a:p>
          <a:p>
            <a:pPr marL="1250919" lvl="1" indent="-514338" algn="l">
              <a:buFont typeface="+mj-lt"/>
              <a:buAutoNum type="alphaLcPeriod"/>
            </a:pPr>
            <a:r>
              <a:rPr lang="en-US" sz="2400" dirty="0">
                <a:solidFill>
                  <a:schemeClr val="tx1"/>
                </a:solidFill>
                <a:latin typeface="+mn-lt"/>
              </a:rPr>
              <a:t> </a:t>
            </a:r>
            <a:r>
              <a:rPr sz="3200" b="1" dirty="0">
                <a:solidFill>
                  <a:srgbClr val="0070C0"/>
                </a:solidFill>
                <a:latin typeface="+mn-lt"/>
              </a:rPr>
              <a:t>Local</a:t>
            </a:r>
            <a:r>
              <a:rPr sz="2400" b="1" dirty="0">
                <a:solidFill>
                  <a:schemeClr val="tx1"/>
                </a:solidFill>
                <a:latin typeface="+mn-lt"/>
              </a:rPr>
              <a:t> </a:t>
            </a:r>
          </a:p>
        </p:txBody>
      </p:sp>
      <p:sp>
        <p:nvSpPr>
          <p:cNvPr id="7" name="TextBox 6"/>
          <p:cNvSpPr txBox="1"/>
          <p:nvPr/>
        </p:nvSpPr>
        <p:spPr>
          <a:xfrm>
            <a:off x="853415" y="6457890"/>
            <a:ext cx="303711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rPr>
              <a:t>428 NAC 2-001 Part Two</a:t>
            </a:r>
          </a:p>
        </p:txBody>
      </p:sp>
      <p:sp>
        <p:nvSpPr>
          <p:cNvPr id="10" name="TextBox 9"/>
          <p:cNvSpPr txBox="1"/>
          <p:nvPr/>
        </p:nvSpPr>
        <p:spPr>
          <a:xfrm>
            <a:off x="-6121" y="0"/>
            <a:ext cx="859536" cy="6858000"/>
          </a:xfrm>
          <a:prstGeom prst="rect">
            <a:avLst/>
          </a:prstGeom>
          <a:solidFill>
            <a:srgbClr val="92D050"/>
          </a:solidFill>
        </p:spPr>
        <p:txBody>
          <a:bodyPr vert="vert270"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Calibri"/>
              </a:rPr>
              <a:t> Finding the</a:t>
            </a:r>
            <a:r>
              <a:rPr kumimoji="0" lang="en-US" sz="4400" b="0" i="0" u="none" strike="noStrike" kern="0" cap="none" spc="0" normalizeH="0" noProof="0" dirty="0">
                <a:ln>
                  <a:noFill/>
                </a:ln>
                <a:solidFill>
                  <a:prstClr val="black"/>
                </a:solidFill>
                <a:effectLst/>
                <a:uLnTx/>
                <a:uFillTx/>
                <a:latin typeface="Calibri"/>
              </a:rPr>
              <a:t> Standards</a:t>
            </a:r>
            <a:r>
              <a:rPr kumimoji="0" lang="en-US" sz="4400" b="0" i="0" u="none" strike="noStrike" kern="0" cap="none" spc="0" normalizeH="0" baseline="0" noProof="0" dirty="0">
                <a:ln>
                  <a:noFill/>
                </a:ln>
                <a:solidFill>
                  <a:prstClr val="black"/>
                </a:solidFill>
                <a:effectLst/>
                <a:uLnTx/>
                <a:uFillTx/>
                <a:latin typeface="Calibri"/>
              </a:rPr>
              <a:t> Table</a:t>
            </a:r>
          </a:p>
        </p:txBody>
      </p:sp>
      <p:pic>
        <p:nvPicPr>
          <p:cNvPr id="11" name="Picture 10"/>
          <p:cNvPicPr>
            <a:picLocks noChangeAspect="1"/>
          </p:cNvPicPr>
          <p:nvPr/>
        </p:nvPicPr>
        <p:blipFill>
          <a:blip r:embed="rId3"/>
          <a:stretch>
            <a:fillRect/>
          </a:stretch>
        </p:blipFill>
        <p:spPr>
          <a:xfrm>
            <a:off x="7769357" y="27363"/>
            <a:ext cx="1374643" cy="1401387"/>
          </a:xfrm>
          <a:prstGeom prst="rect">
            <a:avLst/>
          </a:prstGeom>
        </p:spPr>
      </p:pic>
      <p:sp>
        <p:nvSpPr>
          <p:cNvPr id="9" name="TextBox 8"/>
          <p:cNvSpPr txBox="1"/>
          <p:nvPr/>
        </p:nvSpPr>
        <p:spPr>
          <a:xfrm>
            <a:off x="53692" y="27363"/>
            <a:ext cx="8923428"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County Bridge, 2-lane</a:t>
            </a:r>
          </a:p>
        </p:txBody>
      </p:sp>
      <p:pic>
        <p:nvPicPr>
          <p:cNvPr id="15" name="Picture 14"/>
          <p:cNvPicPr>
            <a:picLocks noChangeAspect="1"/>
          </p:cNvPicPr>
          <p:nvPr/>
        </p:nvPicPr>
        <p:blipFill>
          <a:blip r:embed="rId4"/>
          <a:stretch>
            <a:fillRect/>
          </a:stretch>
        </p:blipFill>
        <p:spPr>
          <a:xfrm>
            <a:off x="6657293" y="5736139"/>
            <a:ext cx="2486707" cy="1121861"/>
          </a:xfrm>
          <a:prstGeom prst="rect">
            <a:avLst/>
          </a:prstGeom>
        </p:spPr>
      </p:pic>
      <p:sp>
        <p:nvSpPr>
          <p:cNvPr id="16" name="TextBox 15"/>
          <p:cNvSpPr txBox="1"/>
          <p:nvPr/>
        </p:nvSpPr>
        <p:spPr>
          <a:xfrm>
            <a:off x="7339217" y="6318505"/>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41</a:t>
            </a:fld>
            <a:endParaRPr lang="en-US" dirty="0">
              <a:solidFill>
                <a:prstClr val="black"/>
              </a:solidFill>
              <a:latin typeface="Calibri"/>
            </a:endParaRPr>
          </a:p>
        </p:txBody>
      </p:sp>
      <p:sp>
        <p:nvSpPr>
          <p:cNvPr id="17" name="TextBox 16"/>
          <p:cNvSpPr txBox="1"/>
          <p:nvPr/>
        </p:nvSpPr>
        <p:spPr>
          <a:xfrm>
            <a:off x="7230551" y="5551473"/>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3360324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00561" y="586168"/>
            <a:ext cx="7309578" cy="6252408"/>
          </a:xfrm>
          <a:prstGeom prst="rect">
            <a:avLst/>
          </a:prstGeom>
        </p:spPr>
      </p:pic>
      <p:sp>
        <p:nvSpPr>
          <p:cNvPr id="16" name="TextBox 15"/>
          <p:cNvSpPr txBox="1"/>
          <p:nvPr/>
        </p:nvSpPr>
        <p:spPr>
          <a:xfrm>
            <a:off x="881115" y="5994877"/>
            <a:ext cx="8262885" cy="461665"/>
          </a:xfrm>
          <a:prstGeom prst="rect">
            <a:avLst/>
          </a:prstGeom>
          <a:solidFill>
            <a:srgbClr val="FFFFFF"/>
          </a:solidFill>
          <a:ln>
            <a:solidFill>
              <a:srgbClr val="C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3 Find the Table  – Rural, Local table, </a:t>
            </a:r>
            <a:r>
              <a:rPr kumimoji="0" lang="en-US" sz="2400" b="1" i="0" u="none" strike="noStrike" kern="0" cap="none" spc="0" normalizeH="0" baseline="0" noProof="0" dirty="0">
                <a:ln>
                  <a:noFill/>
                </a:ln>
                <a:solidFill>
                  <a:srgbClr val="C00000"/>
                </a:solidFill>
                <a:effectLst/>
                <a:uLnTx/>
                <a:uFillTx/>
              </a:rPr>
              <a:t>001.03J</a:t>
            </a:r>
            <a:r>
              <a:rPr kumimoji="0" lang="en-US" sz="2400" b="0" i="0" u="none" strike="noStrike" kern="0" cap="none" spc="0" normalizeH="0" baseline="0" noProof="0" dirty="0">
                <a:ln>
                  <a:noFill/>
                </a:ln>
                <a:solidFill>
                  <a:srgbClr val="C00000"/>
                </a:solidFill>
                <a:effectLst/>
                <a:uLnTx/>
                <a:uFillTx/>
              </a:rPr>
              <a:t>, Pgs 69-70</a:t>
            </a:r>
            <a:endParaRPr kumimoji="0" lang="en-US" sz="2400" b="1" i="0" u="none" strike="noStrike" kern="0" cap="none" spc="0" normalizeH="0" baseline="0" noProof="0" dirty="0">
              <a:ln>
                <a:noFill/>
              </a:ln>
              <a:solidFill>
                <a:srgbClr val="C00000"/>
              </a:solidFill>
              <a:effectLst/>
              <a:uLnTx/>
              <a:uFillTx/>
            </a:endParaRPr>
          </a:p>
        </p:txBody>
      </p:sp>
      <p:sp>
        <p:nvSpPr>
          <p:cNvPr id="8" name="TextBox 7"/>
          <p:cNvSpPr txBox="1"/>
          <p:nvPr/>
        </p:nvSpPr>
        <p:spPr>
          <a:xfrm>
            <a:off x="-6121" y="0"/>
            <a:ext cx="859536" cy="6858000"/>
          </a:xfrm>
          <a:prstGeom prst="rect">
            <a:avLst/>
          </a:prstGeom>
          <a:solidFill>
            <a:srgbClr val="92D050"/>
          </a:solidFill>
        </p:spPr>
        <p:txBody>
          <a:bodyPr vert="vert270"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Calibri"/>
              </a:rPr>
              <a:t> Finding the</a:t>
            </a:r>
            <a:r>
              <a:rPr kumimoji="0" lang="en-US" sz="4400" b="0" i="0" u="none" strike="noStrike" kern="0" cap="none" spc="0" normalizeH="0" noProof="0" dirty="0">
                <a:ln>
                  <a:noFill/>
                </a:ln>
                <a:solidFill>
                  <a:prstClr val="black"/>
                </a:solidFill>
                <a:effectLst/>
                <a:uLnTx/>
                <a:uFillTx/>
                <a:latin typeface="Calibri"/>
              </a:rPr>
              <a:t> Standards</a:t>
            </a:r>
            <a:r>
              <a:rPr kumimoji="0" lang="en-US" sz="4400" b="0" i="0" u="none" strike="noStrike" kern="0" cap="none" spc="0" normalizeH="0" baseline="0" noProof="0" dirty="0">
                <a:ln>
                  <a:noFill/>
                </a:ln>
                <a:solidFill>
                  <a:prstClr val="black"/>
                </a:solidFill>
                <a:effectLst/>
                <a:uLnTx/>
                <a:uFillTx/>
                <a:latin typeface="Calibri"/>
              </a:rPr>
              <a:t> Table</a:t>
            </a:r>
          </a:p>
        </p:txBody>
      </p:sp>
      <p:sp>
        <p:nvSpPr>
          <p:cNvPr id="10" name="TextBox 9"/>
          <p:cNvSpPr txBox="1"/>
          <p:nvPr/>
        </p:nvSpPr>
        <p:spPr>
          <a:xfrm>
            <a:off x="881115" y="62948"/>
            <a:ext cx="8262885"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County Bridge, 2-lane</a:t>
            </a:r>
          </a:p>
        </p:txBody>
      </p:sp>
      <p:sp>
        <p:nvSpPr>
          <p:cNvPr id="6" name="TextBox 5"/>
          <p:cNvSpPr txBox="1"/>
          <p:nvPr/>
        </p:nvSpPr>
        <p:spPr>
          <a:xfrm>
            <a:off x="-6121" y="6488668"/>
            <a:ext cx="95330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Slide </a:t>
            </a:r>
            <a:fld id="{916CA55C-01AA-4F46-80B0-72A150A967BF}"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prstClr val="black"/>
              </a:solidFill>
              <a:effectLst/>
              <a:uLnTx/>
              <a:uFillTx/>
              <a:latin typeface="Calibri"/>
            </a:endParaRPr>
          </a:p>
        </p:txBody>
      </p:sp>
      <p:sp>
        <p:nvSpPr>
          <p:cNvPr id="12" name="Rectangle 11"/>
          <p:cNvSpPr/>
          <p:nvPr/>
        </p:nvSpPr>
        <p:spPr>
          <a:xfrm>
            <a:off x="3394075" y="784226"/>
            <a:ext cx="1330325" cy="1968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52863" y="1771651"/>
            <a:ext cx="785812" cy="190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38850" y="1355021"/>
            <a:ext cx="514350" cy="211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14887" y="1560636"/>
            <a:ext cx="507207" cy="194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5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900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1000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1210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1310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3" grpId="0" animBg="1"/>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53414" y="1746236"/>
            <a:ext cx="8290586" cy="830997"/>
          </a:xfrm>
          <a:prstGeom prst="rect">
            <a:avLst/>
          </a:prstGeom>
          <a:solidFill>
            <a:srgbClr val="FFFFFF"/>
          </a:solidFill>
          <a:ln>
            <a:solidFill>
              <a:srgbClr val="C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Step 3 Find the Table  – Rural, Local table, </a:t>
            </a:r>
            <a:r>
              <a:rPr kumimoji="0" lang="en-US" sz="2400" b="1" i="0" u="none" strike="noStrike" kern="0" cap="none" spc="0" normalizeH="0" baseline="0" noProof="0" dirty="0">
                <a:ln>
                  <a:noFill/>
                </a:ln>
                <a:solidFill>
                  <a:srgbClr val="C00000"/>
                </a:solidFill>
                <a:effectLst/>
                <a:uLnTx/>
                <a:uFillTx/>
              </a:rPr>
              <a:t>001.03J</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srgbClr val="C00000"/>
                </a:solidFill>
              </a:rPr>
              <a:t>Bridges and Structures Criteria on Page 70</a:t>
            </a:r>
            <a:endParaRPr kumimoji="0" lang="en-US" sz="2400" b="1" i="0" u="none" strike="noStrike" kern="0" cap="none" spc="0" normalizeH="0" baseline="0" noProof="0" dirty="0">
              <a:ln>
                <a:noFill/>
              </a:ln>
              <a:solidFill>
                <a:srgbClr val="C00000"/>
              </a:solidFill>
              <a:effectLst/>
              <a:uLnTx/>
              <a:uFillTx/>
            </a:endParaRPr>
          </a:p>
        </p:txBody>
      </p:sp>
      <p:sp>
        <p:nvSpPr>
          <p:cNvPr id="8" name="TextBox 7"/>
          <p:cNvSpPr txBox="1"/>
          <p:nvPr/>
        </p:nvSpPr>
        <p:spPr>
          <a:xfrm>
            <a:off x="-6121" y="0"/>
            <a:ext cx="859536" cy="6858000"/>
          </a:xfrm>
          <a:prstGeom prst="rect">
            <a:avLst/>
          </a:prstGeom>
          <a:solidFill>
            <a:srgbClr val="92D050"/>
          </a:solidFill>
        </p:spPr>
        <p:txBody>
          <a:bodyPr vert="vert270"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Calibri"/>
              </a:rPr>
              <a:t> Finding the</a:t>
            </a:r>
            <a:r>
              <a:rPr kumimoji="0" lang="en-US" sz="4400" b="0" i="0" u="none" strike="noStrike" kern="0" cap="none" spc="0" normalizeH="0" noProof="0" dirty="0">
                <a:ln>
                  <a:noFill/>
                </a:ln>
                <a:solidFill>
                  <a:prstClr val="black"/>
                </a:solidFill>
                <a:effectLst/>
                <a:uLnTx/>
                <a:uFillTx/>
                <a:latin typeface="Calibri"/>
              </a:rPr>
              <a:t> Standards</a:t>
            </a:r>
            <a:r>
              <a:rPr kumimoji="0" lang="en-US" sz="4400" b="0" i="0" u="none" strike="noStrike" kern="0" cap="none" spc="0" normalizeH="0" baseline="0" noProof="0" dirty="0">
                <a:ln>
                  <a:noFill/>
                </a:ln>
                <a:solidFill>
                  <a:prstClr val="black"/>
                </a:solidFill>
                <a:effectLst/>
                <a:uLnTx/>
                <a:uFillTx/>
                <a:latin typeface="Calibri"/>
              </a:rPr>
              <a:t> Table</a:t>
            </a:r>
          </a:p>
        </p:txBody>
      </p:sp>
      <p:sp>
        <p:nvSpPr>
          <p:cNvPr id="10" name="TextBox 9"/>
          <p:cNvSpPr txBox="1"/>
          <p:nvPr/>
        </p:nvSpPr>
        <p:spPr>
          <a:xfrm>
            <a:off x="1029809" y="159724"/>
            <a:ext cx="6739547"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County Bridge, 2-lane</a:t>
            </a:r>
          </a:p>
        </p:txBody>
      </p:sp>
      <p:pic>
        <p:nvPicPr>
          <p:cNvPr id="3" name="Picture 2"/>
          <p:cNvPicPr>
            <a:picLocks noChangeAspect="1"/>
          </p:cNvPicPr>
          <p:nvPr/>
        </p:nvPicPr>
        <p:blipFill>
          <a:blip r:embed="rId3"/>
          <a:stretch>
            <a:fillRect/>
          </a:stretch>
        </p:blipFill>
        <p:spPr>
          <a:xfrm>
            <a:off x="853414" y="3462697"/>
            <a:ext cx="8290585" cy="1629985"/>
          </a:xfrm>
          <a:prstGeom prst="rect">
            <a:avLst/>
          </a:prstGeom>
        </p:spPr>
      </p:pic>
      <p:sp>
        <p:nvSpPr>
          <p:cNvPr id="4" name="TextBox 3"/>
          <p:cNvSpPr txBox="1"/>
          <p:nvPr/>
        </p:nvSpPr>
        <p:spPr>
          <a:xfrm>
            <a:off x="853414" y="3093365"/>
            <a:ext cx="8290585" cy="369332"/>
          </a:xfrm>
          <a:prstGeom prst="rect">
            <a:avLst/>
          </a:prstGeom>
          <a:noFill/>
        </p:spPr>
        <p:txBody>
          <a:bodyPr wrap="square" rtlCol="0">
            <a:spAutoFit/>
          </a:bodyPr>
          <a:lstStyle/>
          <a:p>
            <a:r>
              <a:rPr lang="en-US" b="1" dirty="0"/>
              <a:t>Design Criteria                        New &amp; Reconstructed                                     3R</a:t>
            </a:r>
          </a:p>
        </p:txBody>
      </p:sp>
      <p:pic>
        <p:nvPicPr>
          <p:cNvPr id="15" name="Picture 14"/>
          <p:cNvPicPr>
            <a:picLocks noChangeAspect="1"/>
          </p:cNvPicPr>
          <p:nvPr/>
        </p:nvPicPr>
        <p:blipFill>
          <a:blip r:embed="rId4"/>
          <a:stretch>
            <a:fillRect/>
          </a:stretch>
        </p:blipFill>
        <p:spPr>
          <a:xfrm>
            <a:off x="7769357" y="27363"/>
            <a:ext cx="1374643" cy="1401387"/>
          </a:xfrm>
          <a:prstGeom prst="rect">
            <a:avLst/>
          </a:prstGeom>
        </p:spPr>
      </p:pic>
      <p:sp>
        <p:nvSpPr>
          <p:cNvPr id="23" name="Arrow: Right 22"/>
          <p:cNvSpPr/>
          <p:nvPr/>
        </p:nvSpPr>
        <p:spPr>
          <a:xfrm>
            <a:off x="3565260" y="4425914"/>
            <a:ext cx="676275" cy="277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p:cNvSpPr/>
          <p:nvPr/>
        </p:nvSpPr>
        <p:spPr>
          <a:xfrm>
            <a:off x="4322431" y="4796167"/>
            <a:ext cx="676275" cy="277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327068" y="3037524"/>
            <a:ext cx="2667000" cy="44708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Flowchart: Summing Junction 25"/>
          <p:cNvSpPr/>
          <p:nvPr/>
        </p:nvSpPr>
        <p:spPr>
          <a:xfrm>
            <a:off x="5465634" y="4271962"/>
            <a:ext cx="225554" cy="188117"/>
          </a:xfrm>
          <a:prstGeom prst="flowChartSummingJunction">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5"/>
          <a:stretch>
            <a:fillRect/>
          </a:stretch>
        </p:blipFill>
        <p:spPr>
          <a:xfrm>
            <a:off x="6657293" y="5736139"/>
            <a:ext cx="2486707" cy="1121861"/>
          </a:xfrm>
          <a:prstGeom prst="rect">
            <a:avLst/>
          </a:prstGeom>
        </p:spPr>
      </p:pic>
      <p:sp>
        <p:nvSpPr>
          <p:cNvPr id="33" name="TextBox 32"/>
          <p:cNvSpPr txBox="1"/>
          <p:nvPr/>
        </p:nvSpPr>
        <p:spPr>
          <a:xfrm>
            <a:off x="7339217" y="6318505"/>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43</a:t>
            </a:fld>
            <a:endParaRPr lang="en-US" dirty="0">
              <a:solidFill>
                <a:prstClr val="black"/>
              </a:solidFill>
              <a:latin typeface="Calibri"/>
            </a:endParaRPr>
          </a:p>
        </p:txBody>
      </p:sp>
      <p:sp>
        <p:nvSpPr>
          <p:cNvPr id="34" name="TextBox 33"/>
          <p:cNvSpPr txBox="1"/>
          <p:nvPr/>
        </p:nvSpPr>
        <p:spPr>
          <a:xfrm>
            <a:off x="7230551" y="5551473"/>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104125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1020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1500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1900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4300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5" grpId="0" animBg="1"/>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9123" y="2605649"/>
            <a:ext cx="9143999" cy="1927470"/>
          </a:xfrm>
          <a:prstGeom prst="rect">
            <a:avLst/>
          </a:prstGeom>
          <a:noFill/>
        </p:spPr>
        <p:txBody>
          <a:bodyPr wrap="square" anchor="ctr"/>
          <a:lstStyle>
            <a:lvl1pPr lvl="0">
              <a:defRPr/>
            </a:lvl1pPr>
          </a:lstStyle>
          <a:p>
            <a:r>
              <a:rPr lang="en-US" sz="6000" dirty="0">
                <a:latin typeface="+mj-lt"/>
              </a:rPr>
              <a:t>Review Questions</a:t>
            </a:r>
            <a:endParaRPr sz="4800" dirty="0">
              <a:latin typeface="+mj-lt"/>
            </a:endParaRPr>
          </a:p>
        </p:txBody>
      </p:sp>
      <p:sp>
        <p:nvSpPr>
          <p:cNvPr id="7" name="Subtitle 2"/>
          <p:cNvSpPr txBox="1">
            <a:spLocks/>
          </p:cNvSpPr>
          <p:nvPr/>
        </p:nvSpPr>
        <p:spPr>
          <a:xfrm>
            <a:off x="0" y="1212870"/>
            <a:ext cx="9143999" cy="1115853"/>
          </a:xfrm>
          <a:prstGeom prst="rect">
            <a:avLst/>
          </a:prstGeom>
          <a:no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algn="ctr">
              <a:spcBef>
                <a:spcPts val="0"/>
              </a:spcBef>
              <a:buFontTx/>
              <a:buNone/>
            </a:pPr>
            <a:r>
              <a:rPr lang="en-US" b="1" i="1" kern="0" dirty="0">
                <a:solidFill>
                  <a:srgbClr val="0070C0"/>
                </a:solidFill>
                <a:latin typeface="+mj-lt"/>
              </a:rPr>
              <a:t>Structures- Bridges, Non-Buried Structures, Culverts</a:t>
            </a:r>
          </a:p>
          <a:p>
            <a:pPr marL="0" lvl="0" indent="0" algn="ctr">
              <a:spcBef>
                <a:spcPts val="0"/>
              </a:spcBef>
              <a:buNone/>
            </a:pPr>
            <a:r>
              <a:rPr lang="en-US" sz="2800" b="1" i="1" kern="0" dirty="0">
                <a:solidFill>
                  <a:srgbClr val="0070C0"/>
                </a:solidFill>
                <a:latin typeface="Calibri"/>
              </a:rPr>
              <a:t>Part 1 of 2</a:t>
            </a:r>
          </a:p>
        </p:txBody>
      </p:sp>
      <p:sp>
        <p:nvSpPr>
          <p:cNvPr id="10" name="Title 1"/>
          <p:cNvSpPr txBox="1">
            <a:spLocks/>
          </p:cNvSpPr>
          <p:nvPr/>
        </p:nvSpPr>
        <p:spPr>
          <a:xfrm>
            <a:off x="0" y="178269"/>
            <a:ext cx="9143998" cy="968812"/>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kern="0" dirty="0">
                <a:latin typeface="+mj-lt"/>
              </a:rPr>
              <a:t>2016 Minimum Design Standards</a:t>
            </a:r>
          </a:p>
        </p:txBody>
      </p:sp>
      <p:pic>
        <p:nvPicPr>
          <p:cNvPr id="11" name="Picture 10"/>
          <p:cNvPicPr>
            <a:picLocks noChangeAspect="1"/>
          </p:cNvPicPr>
          <p:nvPr/>
        </p:nvPicPr>
        <p:blipFill>
          <a:blip r:embed="rId3"/>
          <a:stretch>
            <a:fillRect/>
          </a:stretch>
        </p:blipFill>
        <p:spPr>
          <a:xfrm>
            <a:off x="3536406" y="5430756"/>
            <a:ext cx="2486707" cy="1121861"/>
          </a:xfrm>
          <a:prstGeom prst="rect">
            <a:avLst/>
          </a:prstGeom>
        </p:spPr>
      </p:pic>
      <p:sp>
        <p:nvSpPr>
          <p:cNvPr id="12" name="TextBox 11"/>
          <p:cNvSpPr txBox="1"/>
          <p:nvPr/>
        </p:nvSpPr>
        <p:spPr>
          <a:xfrm>
            <a:off x="4218330" y="6013122"/>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44</a:t>
            </a:fld>
            <a:endParaRPr lang="en-US" dirty="0">
              <a:solidFill>
                <a:prstClr val="black"/>
              </a:solidFill>
              <a:latin typeface="Calibri"/>
            </a:endParaRPr>
          </a:p>
        </p:txBody>
      </p:sp>
      <p:sp>
        <p:nvSpPr>
          <p:cNvPr id="13" name="TextBox 12"/>
          <p:cNvSpPr txBox="1"/>
          <p:nvPr/>
        </p:nvSpPr>
        <p:spPr>
          <a:xfrm>
            <a:off x="4109664" y="5246090"/>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31369146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4"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Definitions</a:t>
            </a:r>
          </a:p>
        </p:txBody>
      </p:sp>
      <p:sp>
        <p:nvSpPr>
          <p:cNvPr id="5" name="TextBox 4"/>
          <p:cNvSpPr txBox="1"/>
          <p:nvPr/>
        </p:nvSpPr>
        <p:spPr>
          <a:xfrm>
            <a:off x="970314" y="308737"/>
            <a:ext cx="4296036" cy="1384995"/>
          </a:xfrm>
          <a:prstGeom prst="rect">
            <a:avLst/>
          </a:prstGeom>
          <a:noFill/>
        </p:spPr>
        <p:txBody>
          <a:bodyPr wrap="square" rtlCol="0">
            <a:spAutoFit/>
          </a:bodyPr>
          <a:lstStyle/>
          <a:p>
            <a:r>
              <a:rPr lang="en-US" sz="2800" dirty="0"/>
              <a:t>Is the </a:t>
            </a:r>
            <a:r>
              <a:rPr lang="en-US" sz="2800" b="1" dirty="0"/>
              <a:t>length</a:t>
            </a:r>
            <a:r>
              <a:rPr lang="en-US" sz="2800" dirty="0"/>
              <a:t> of a structure measured perpendicular or parallel to the road?</a:t>
            </a:r>
          </a:p>
        </p:txBody>
      </p:sp>
      <p:pic>
        <p:nvPicPr>
          <p:cNvPr id="6" name="Picture 5"/>
          <p:cNvPicPr>
            <a:picLocks noChangeAspect="1"/>
          </p:cNvPicPr>
          <p:nvPr/>
        </p:nvPicPr>
        <p:blipFill>
          <a:blip r:embed="rId3"/>
          <a:stretch>
            <a:fillRect/>
          </a:stretch>
        </p:blipFill>
        <p:spPr>
          <a:xfrm>
            <a:off x="5143476" y="43124"/>
            <a:ext cx="3972104" cy="129487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2951" y="1856738"/>
            <a:ext cx="2930703" cy="2198027"/>
          </a:xfrm>
          <a:prstGeom prst="rect">
            <a:avLst/>
          </a:prstGeom>
        </p:spPr>
      </p:pic>
      <p:sp>
        <p:nvSpPr>
          <p:cNvPr id="8" name="TextBox 7"/>
          <p:cNvSpPr txBox="1"/>
          <p:nvPr/>
        </p:nvSpPr>
        <p:spPr>
          <a:xfrm>
            <a:off x="4495161" y="2025004"/>
            <a:ext cx="4468262" cy="1815882"/>
          </a:xfrm>
          <a:prstGeom prst="rect">
            <a:avLst/>
          </a:prstGeom>
          <a:noFill/>
        </p:spPr>
        <p:txBody>
          <a:bodyPr wrap="square" rtlCol="0">
            <a:spAutoFit/>
          </a:bodyPr>
          <a:lstStyle/>
          <a:p>
            <a:r>
              <a:rPr lang="en-US" sz="2800" dirty="0"/>
              <a:t>A </a:t>
            </a:r>
            <a:r>
              <a:rPr lang="en-US" sz="2800" b="1" dirty="0"/>
              <a:t>bridge</a:t>
            </a:r>
            <a:r>
              <a:rPr lang="en-US" sz="2800" dirty="0"/>
              <a:t> as defined in the MDS refers to structures (a) more than 20 ft long or (b) 20 ft and longer? </a:t>
            </a:r>
            <a:endParaRPr lang="en-US" sz="2800" b="1" dirty="0"/>
          </a:p>
        </p:txBody>
      </p:sp>
      <p:pic>
        <p:nvPicPr>
          <p:cNvPr id="9" name="Picture 8"/>
          <p:cNvPicPr>
            <a:picLocks noChangeAspect="1"/>
          </p:cNvPicPr>
          <p:nvPr/>
        </p:nvPicPr>
        <p:blipFill>
          <a:blip r:embed="rId5"/>
          <a:stretch>
            <a:fillRect/>
          </a:stretch>
        </p:blipFill>
        <p:spPr>
          <a:xfrm>
            <a:off x="5383841" y="4054765"/>
            <a:ext cx="3760159" cy="2078360"/>
          </a:xfrm>
          <a:prstGeom prst="rect">
            <a:avLst/>
          </a:prstGeom>
        </p:spPr>
      </p:pic>
      <p:sp>
        <p:nvSpPr>
          <p:cNvPr id="10" name="TextBox 9"/>
          <p:cNvSpPr txBox="1"/>
          <p:nvPr/>
        </p:nvSpPr>
        <p:spPr>
          <a:xfrm>
            <a:off x="883047" y="4262282"/>
            <a:ext cx="4548136" cy="1384995"/>
          </a:xfrm>
          <a:prstGeom prst="rect">
            <a:avLst/>
          </a:prstGeom>
          <a:noFill/>
        </p:spPr>
        <p:txBody>
          <a:bodyPr wrap="square" rtlCol="0">
            <a:spAutoFit/>
          </a:bodyPr>
          <a:lstStyle/>
          <a:p>
            <a:r>
              <a:rPr lang="en-US" sz="2800" dirty="0"/>
              <a:t>The term </a:t>
            </a:r>
            <a:r>
              <a:rPr lang="en-US" sz="2800" b="1" dirty="0"/>
              <a:t>Non-buried structure </a:t>
            </a:r>
            <a:r>
              <a:rPr lang="en-US" sz="2800" dirty="0"/>
              <a:t>in the MDS refers to what length of structures?  </a:t>
            </a:r>
          </a:p>
        </p:txBody>
      </p:sp>
      <p:sp>
        <p:nvSpPr>
          <p:cNvPr id="16" name="TextBox 15"/>
          <p:cNvSpPr txBox="1"/>
          <p:nvPr/>
        </p:nvSpPr>
        <p:spPr>
          <a:xfrm>
            <a:off x="5698168" y="6457890"/>
            <a:ext cx="3445832" cy="400110"/>
          </a:xfrm>
          <a:prstGeom prst="rect">
            <a:avLst/>
          </a:prstGeom>
          <a:noFill/>
        </p:spPr>
        <p:txBody>
          <a:bodyPr wrap="square" rtlCol="0">
            <a:spAutoFit/>
          </a:bodyPr>
          <a:lstStyle/>
          <a:p>
            <a:r>
              <a:rPr lang="en-US" sz="2000" dirty="0">
                <a:solidFill>
                  <a:prstClr val="black"/>
                </a:solidFill>
                <a:latin typeface="Calibri"/>
              </a:rPr>
              <a:t>428 NAC 2-001.03A5, Page 44</a:t>
            </a:r>
          </a:p>
        </p:txBody>
      </p:sp>
      <p:sp>
        <p:nvSpPr>
          <p:cNvPr id="17" name="TextBox 16"/>
          <p:cNvSpPr txBox="1"/>
          <p:nvPr/>
        </p:nvSpPr>
        <p:spPr>
          <a:xfrm>
            <a:off x="4117335" y="1176408"/>
            <a:ext cx="4846088" cy="523220"/>
          </a:xfrm>
          <a:prstGeom prst="rect">
            <a:avLst/>
          </a:prstGeom>
          <a:noFill/>
        </p:spPr>
        <p:txBody>
          <a:bodyPr wrap="square" rtlCol="0">
            <a:spAutoFit/>
          </a:bodyPr>
          <a:lstStyle/>
          <a:p>
            <a:r>
              <a:rPr lang="en-US" sz="2800" b="1" dirty="0">
                <a:solidFill>
                  <a:srgbClr val="FF0000"/>
                </a:solidFill>
              </a:rPr>
              <a:t>Parallel (along  center of road)</a:t>
            </a:r>
          </a:p>
        </p:txBody>
      </p:sp>
      <p:sp>
        <p:nvSpPr>
          <p:cNvPr id="18" name="TextBox 17"/>
          <p:cNvSpPr txBox="1"/>
          <p:nvPr/>
        </p:nvSpPr>
        <p:spPr>
          <a:xfrm>
            <a:off x="7263920" y="3290839"/>
            <a:ext cx="1699503" cy="523220"/>
          </a:xfrm>
          <a:prstGeom prst="rect">
            <a:avLst/>
          </a:prstGeom>
          <a:noFill/>
        </p:spPr>
        <p:txBody>
          <a:bodyPr wrap="square" rtlCol="0">
            <a:spAutoFit/>
          </a:bodyPr>
          <a:lstStyle/>
          <a:p>
            <a:r>
              <a:rPr lang="en-US" sz="2800" b="1" dirty="0">
                <a:solidFill>
                  <a:srgbClr val="FF0000"/>
                </a:solidFill>
              </a:rPr>
              <a:t>(a) &gt; 20 ft</a:t>
            </a:r>
          </a:p>
        </p:txBody>
      </p:sp>
      <p:sp>
        <p:nvSpPr>
          <p:cNvPr id="19" name="TextBox 18"/>
          <p:cNvSpPr txBox="1"/>
          <p:nvPr/>
        </p:nvSpPr>
        <p:spPr>
          <a:xfrm>
            <a:off x="3456000" y="5518310"/>
            <a:ext cx="1781451" cy="523220"/>
          </a:xfrm>
          <a:prstGeom prst="rect">
            <a:avLst/>
          </a:prstGeom>
          <a:noFill/>
        </p:spPr>
        <p:txBody>
          <a:bodyPr wrap="square" rtlCol="0">
            <a:spAutoFit/>
          </a:bodyPr>
          <a:lstStyle/>
          <a:p>
            <a:r>
              <a:rPr lang="en-US" sz="2800" b="1" dirty="0">
                <a:solidFill>
                  <a:srgbClr val="FF0000"/>
                </a:solidFill>
              </a:rPr>
              <a:t>4 ft – 20 ft</a:t>
            </a:r>
          </a:p>
        </p:txBody>
      </p:sp>
      <p:pic>
        <p:nvPicPr>
          <p:cNvPr id="21" name="Picture 20"/>
          <p:cNvPicPr>
            <a:picLocks noChangeAspect="1"/>
          </p:cNvPicPr>
          <p:nvPr/>
        </p:nvPicPr>
        <p:blipFill>
          <a:blip r:embed="rId6"/>
          <a:stretch>
            <a:fillRect/>
          </a:stretch>
        </p:blipFill>
        <p:spPr>
          <a:xfrm>
            <a:off x="858842" y="5736139"/>
            <a:ext cx="2486707" cy="1121861"/>
          </a:xfrm>
          <a:prstGeom prst="rect">
            <a:avLst/>
          </a:prstGeom>
        </p:spPr>
      </p:pic>
      <p:sp>
        <p:nvSpPr>
          <p:cNvPr id="22" name="TextBox 21"/>
          <p:cNvSpPr txBox="1"/>
          <p:nvPr/>
        </p:nvSpPr>
        <p:spPr>
          <a:xfrm>
            <a:off x="1540766" y="6318505"/>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45</a:t>
            </a:fld>
            <a:endParaRPr lang="en-US" dirty="0">
              <a:solidFill>
                <a:prstClr val="black"/>
              </a:solidFill>
              <a:latin typeface="Calibri"/>
            </a:endParaRPr>
          </a:p>
        </p:txBody>
      </p:sp>
      <p:sp>
        <p:nvSpPr>
          <p:cNvPr id="23" name="TextBox 22"/>
          <p:cNvSpPr txBox="1"/>
          <p:nvPr/>
        </p:nvSpPr>
        <p:spPr>
          <a:xfrm>
            <a:off x="1432100" y="5551473"/>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250469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250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970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2100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2200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3670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5450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5550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6470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7" grpId="0"/>
      <p:bldP spid="18"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Notes</a:t>
            </a:r>
          </a:p>
        </p:txBody>
      </p:sp>
      <p:sp>
        <p:nvSpPr>
          <p:cNvPr id="2" name="Title 1"/>
          <p:cNvSpPr txBox="1">
            <a:spLocks noGrp="1"/>
          </p:cNvSpPr>
          <p:nvPr>
            <p:ph type="title"/>
          </p:nvPr>
        </p:nvSpPr>
        <p:spPr>
          <a:xfrm>
            <a:off x="1001403" y="36623"/>
            <a:ext cx="7341443" cy="1268498"/>
          </a:xfrm>
          <a:prstGeom prst="rect">
            <a:avLst/>
          </a:prstGeom>
          <a:noFill/>
        </p:spPr>
        <p:txBody>
          <a:bodyPr wrap="square" anchor="ctr"/>
          <a:lstStyle>
            <a:lvl1pPr lvl="0">
              <a:defRPr/>
            </a:lvl1pPr>
          </a:lstStyle>
          <a:p>
            <a:r>
              <a:rPr lang="en-US" dirty="0">
                <a:latin typeface="+mj-lt"/>
              </a:rPr>
              <a:t>Structures – Note 19 – Quiz</a:t>
            </a:r>
            <a:endParaRPr sz="3600" u="sng" dirty="0">
              <a:latin typeface="+mj-lt"/>
            </a:endParaRPr>
          </a:p>
        </p:txBody>
      </p:sp>
      <p:sp>
        <p:nvSpPr>
          <p:cNvPr id="3" name="Text Placeholder 2"/>
          <p:cNvSpPr txBox="1">
            <a:spLocks noGrp="1"/>
          </p:cNvSpPr>
          <p:nvPr>
            <p:ph type="body" idx="1"/>
          </p:nvPr>
        </p:nvSpPr>
        <p:spPr>
          <a:xfrm>
            <a:off x="861774" y="1305121"/>
            <a:ext cx="7481383" cy="5137089"/>
          </a:xfrm>
          <a:prstGeom prst="rect">
            <a:avLst/>
          </a:prstGeom>
          <a:noFill/>
        </p:spPr>
        <p:txBody>
          <a:bodyPr wrap="square" anchor="t"/>
          <a:lstStyle>
            <a:lvl1pPr lvl="0">
              <a:defRPr/>
            </a:lvl1pPr>
          </a:lstStyle>
          <a:p>
            <a:pPr marL="742950" indent="-742950">
              <a:buFont typeface="+mj-lt"/>
              <a:buAutoNum type="alphaLcParenR"/>
            </a:pPr>
            <a:r>
              <a:rPr lang="en-US" dirty="0">
                <a:solidFill>
                  <a:schemeClr val="tx1"/>
                </a:solidFill>
                <a:latin typeface="+mn-lt"/>
              </a:rPr>
              <a:t>Under certain conditions, a structure can be load posted after 3R work is done on it.  T or F</a:t>
            </a:r>
          </a:p>
          <a:p>
            <a:pPr marL="742950" indent="-742950">
              <a:buFont typeface="+mj-lt"/>
              <a:buAutoNum type="alphaLcParenR"/>
            </a:pPr>
            <a:endParaRPr lang="en-US" dirty="0">
              <a:solidFill>
                <a:schemeClr val="tx1"/>
              </a:solidFill>
              <a:latin typeface="+mn-lt"/>
            </a:endParaRPr>
          </a:p>
          <a:p>
            <a:pPr marL="742950" indent="-742950">
              <a:buFont typeface="+mj-lt"/>
              <a:buAutoNum type="alphaLcParenR"/>
            </a:pPr>
            <a:r>
              <a:rPr lang="en-US" dirty="0">
                <a:solidFill>
                  <a:schemeClr val="tx1"/>
                </a:solidFill>
                <a:latin typeface="+mn-lt"/>
              </a:rPr>
              <a:t>For 3R work on a structure, when is HS15 loading required?  </a:t>
            </a:r>
          </a:p>
          <a:p>
            <a:pPr marL="0" indent="0">
              <a:buNone/>
            </a:pPr>
            <a:endParaRPr lang="en-US" sz="3600"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9" name="TextBox 8"/>
          <p:cNvSpPr txBox="1"/>
          <p:nvPr/>
        </p:nvSpPr>
        <p:spPr>
          <a:xfrm>
            <a:off x="861774" y="6497982"/>
            <a:ext cx="5064412" cy="400110"/>
          </a:xfrm>
          <a:prstGeom prst="rect">
            <a:avLst/>
          </a:prstGeom>
          <a:noFill/>
        </p:spPr>
        <p:txBody>
          <a:bodyPr wrap="square" rtlCol="0">
            <a:spAutoFit/>
          </a:bodyPr>
          <a:lstStyle/>
          <a:p>
            <a:r>
              <a:rPr lang="en-US" sz="2000" dirty="0">
                <a:solidFill>
                  <a:prstClr val="black"/>
                </a:solidFill>
                <a:latin typeface="Calibri"/>
              </a:rPr>
              <a:t>428 NAC 2-001.03B, Notes 19 and 20, Page 54</a:t>
            </a:r>
          </a:p>
        </p:txBody>
      </p:sp>
      <p:sp>
        <p:nvSpPr>
          <p:cNvPr id="18" name="Oval 17"/>
          <p:cNvSpPr/>
          <p:nvPr/>
        </p:nvSpPr>
        <p:spPr>
          <a:xfrm>
            <a:off x="3560192" y="2336800"/>
            <a:ext cx="424061"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668915" y="4038600"/>
            <a:ext cx="3001247" cy="830997"/>
          </a:xfrm>
          <a:prstGeom prst="rect">
            <a:avLst/>
          </a:prstGeom>
          <a:noFill/>
        </p:spPr>
        <p:txBody>
          <a:bodyPr wrap="square" rtlCol="0">
            <a:spAutoFit/>
          </a:bodyPr>
          <a:lstStyle/>
          <a:p>
            <a:r>
              <a:rPr lang="en-US" sz="2400" b="1" dirty="0">
                <a:solidFill>
                  <a:srgbClr val="FF0000"/>
                </a:solidFill>
              </a:rPr>
              <a:t>If original design loading is unknown</a:t>
            </a:r>
          </a:p>
        </p:txBody>
      </p:sp>
      <p:pic>
        <p:nvPicPr>
          <p:cNvPr id="28" name="Picture 27"/>
          <p:cNvPicPr>
            <a:picLocks noChangeAspect="1"/>
          </p:cNvPicPr>
          <p:nvPr/>
        </p:nvPicPr>
        <p:blipFill>
          <a:blip r:embed="rId3"/>
          <a:stretch>
            <a:fillRect/>
          </a:stretch>
        </p:blipFill>
        <p:spPr>
          <a:xfrm>
            <a:off x="5996079" y="5736139"/>
            <a:ext cx="2486707" cy="1121861"/>
          </a:xfrm>
          <a:prstGeom prst="rect">
            <a:avLst/>
          </a:prstGeom>
        </p:spPr>
      </p:pic>
      <p:sp>
        <p:nvSpPr>
          <p:cNvPr id="29" name="TextBox 28"/>
          <p:cNvSpPr txBox="1"/>
          <p:nvPr/>
        </p:nvSpPr>
        <p:spPr>
          <a:xfrm>
            <a:off x="6678003" y="6318505"/>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46</a:t>
            </a:fld>
            <a:endParaRPr lang="en-US" dirty="0">
              <a:solidFill>
                <a:prstClr val="black"/>
              </a:solidFill>
              <a:latin typeface="Calibri"/>
            </a:endParaRPr>
          </a:p>
        </p:txBody>
      </p:sp>
      <p:sp>
        <p:nvSpPr>
          <p:cNvPr id="30" name="TextBox 29"/>
          <p:cNvSpPr txBox="1"/>
          <p:nvPr/>
        </p:nvSpPr>
        <p:spPr>
          <a:xfrm>
            <a:off x="6569337" y="5551473"/>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88952183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7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520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347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5150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8" grpId="0" animBg="1"/>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121222"/>
            <a:ext cx="8482786" cy="1300285"/>
          </a:xfrm>
          <a:prstGeom prst="rect">
            <a:avLst/>
          </a:prstGeom>
          <a:noFill/>
        </p:spPr>
        <p:txBody>
          <a:bodyPr wrap="square" anchor="ctr"/>
          <a:lstStyle>
            <a:lvl1pPr lvl="0">
              <a:defRPr/>
            </a:lvl1pPr>
          </a:lstStyle>
          <a:p>
            <a:r>
              <a:rPr lang="en-US" dirty="0">
                <a:latin typeface="+mj-lt"/>
              </a:rPr>
              <a:t>Structures-Specific Learning Objectives - Review</a:t>
            </a:r>
            <a:endParaRPr sz="3600" dirty="0">
              <a:latin typeface="+mj-lt"/>
            </a:endParaRPr>
          </a:p>
        </p:txBody>
      </p:sp>
      <p:sp>
        <p:nvSpPr>
          <p:cNvPr id="3" name="Text Placeholder 2"/>
          <p:cNvSpPr txBox="1">
            <a:spLocks noGrp="1"/>
          </p:cNvSpPr>
          <p:nvPr>
            <p:ph type="body" idx="1"/>
          </p:nvPr>
        </p:nvSpPr>
        <p:spPr>
          <a:xfrm>
            <a:off x="474846" y="1617240"/>
            <a:ext cx="8187680" cy="3679519"/>
          </a:xfrm>
          <a:prstGeom prst="rect">
            <a:avLst/>
          </a:prstGeom>
          <a:noFill/>
        </p:spPr>
        <p:txBody>
          <a:bodyPr wrap="square" anchor="t"/>
          <a:lstStyle>
            <a:lvl1pPr lvl="0">
              <a:defRPr/>
            </a:lvl1pPr>
          </a:lstStyle>
          <a:p>
            <a:pPr marL="571500" indent="-571500">
              <a:buFont typeface="+mj-lt"/>
              <a:buAutoNum type="romanLcPeriod"/>
            </a:pPr>
            <a:r>
              <a:rPr lang="en-US" sz="2800" dirty="0">
                <a:solidFill>
                  <a:schemeClr val="tx1"/>
                </a:solidFill>
                <a:latin typeface="+mn-lt"/>
              </a:rPr>
              <a:t>What are the two design criteria for structures?</a:t>
            </a:r>
            <a:endParaRPr lang="en-US" sz="2000" i="1" dirty="0">
              <a:solidFill>
                <a:schemeClr val="tx1"/>
              </a:solidFill>
              <a:latin typeface="+mn-lt"/>
            </a:endParaRPr>
          </a:p>
          <a:p>
            <a:pPr marL="514350" indent="-514350">
              <a:buFont typeface="+mj-lt"/>
              <a:buAutoNum type="romanLcPeriod"/>
            </a:pPr>
            <a:endParaRPr lang="en-US" sz="1000" i="1" dirty="0">
              <a:solidFill>
                <a:schemeClr val="tx1"/>
              </a:solidFill>
              <a:latin typeface="+mn-lt"/>
            </a:endParaRPr>
          </a:p>
          <a:p>
            <a:pPr marL="571500" indent="-571500">
              <a:buFont typeface="+mj-lt"/>
              <a:buAutoNum type="romanLcPeriod"/>
            </a:pPr>
            <a:endParaRPr lang="en-US" sz="2800" dirty="0">
              <a:solidFill>
                <a:schemeClr val="tx1"/>
              </a:solidFill>
              <a:latin typeface="+mn-lt"/>
            </a:endParaRPr>
          </a:p>
          <a:p>
            <a:pPr marL="571500" indent="-571500">
              <a:buFont typeface="+mj-lt"/>
              <a:buAutoNum type="romanLcPeriod"/>
            </a:pPr>
            <a:r>
              <a:rPr lang="en-US" sz="2800" dirty="0">
                <a:solidFill>
                  <a:schemeClr val="tx1"/>
                </a:solidFill>
                <a:latin typeface="+mn-lt"/>
              </a:rPr>
              <a:t>On what sources are the values (in the tables) for those criteria based?  </a:t>
            </a:r>
          </a:p>
          <a:p>
            <a:pPr marL="571500" indent="-571500">
              <a:buFont typeface="+mj-lt"/>
              <a:buAutoNum type="romanLcPeriod"/>
            </a:pPr>
            <a:endParaRPr lang="en-US" sz="1000" dirty="0">
              <a:solidFill>
                <a:schemeClr val="tx1"/>
              </a:solidFill>
              <a:latin typeface="+mn-lt"/>
            </a:endParaRPr>
          </a:p>
          <a:p>
            <a:pPr marL="571500" indent="-571500">
              <a:buFont typeface="+mj-lt"/>
              <a:buAutoNum type="romanLcPeriod"/>
            </a:pPr>
            <a:endParaRPr lang="en-US" sz="2800" dirty="0">
              <a:solidFill>
                <a:schemeClr val="tx1"/>
              </a:solidFill>
              <a:latin typeface="+mn-lt"/>
            </a:endParaRPr>
          </a:p>
          <a:p>
            <a:pPr marL="571500" indent="-571500">
              <a:buFont typeface="+mj-lt"/>
              <a:buAutoNum type="romanLcPeriod"/>
            </a:pPr>
            <a:r>
              <a:rPr lang="en-US" sz="2800" dirty="0">
                <a:solidFill>
                  <a:schemeClr val="tx1"/>
                </a:solidFill>
                <a:latin typeface="+mn-lt"/>
              </a:rPr>
              <a:t>Is the clear bridge width value a table look-up?</a:t>
            </a:r>
          </a:p>
          <a:p>
            <a:pPr marL="571500" indent="-571500">
              <a:buFont typeface="+mj-lt"/>
              <a:buAutoNum type="romanLcPeriod"/>
            </a:pPr>
            <a:endParaRPr lang="en-US" sz="1000" dirty="0">
              <a:solidFill>
                <a:schemeClr val="tx1"/>
              </a:solidFill>
              <a:latin typeface="+mn-lt"/>
            </a:endParaRPr>
          </a:p>
          <a:p>
            <a:pPr marL="514350" indent="-514350">
              <a:buFont typeface="+mj-lt"/>
              <a:buAutoNum type="romanLcPeriod"/>
            </a:pPr>
            <a:endParaRPr lang="en-US" sz="2800" dirty="0">
              <a:solidFill>
                <a:schemeClr val="tx1"/>
              </a:solidFill>
              <a:latin typeface="+mn-lt"/>
            </a:endParaRPr>
          </a:p>
          <a:p>
            <a:pPr marL="0" indent="0">
              <a:buNone/>
            </a:pPr>
            <a:endParaRPr lang="en-US" sz="2800"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10" name="TextBox 9"/>
          <p:cNvSpPr txBox="1"/>
          <p:nvPr/>
        </p:nvSpPr>
        <p:spPr>
          <a:xfrm>
            <a:off x="4037818" y="5810673"/>
            <a:ext cx="4444968" cy="1015663"/>
          </a:xfrm>
          <a:prstGeom prst="rect">
            <a:avLst/>
          </a:prstGeom>
          <a:noFill/>
        </p:spPr>
        <p:txBody>
          <a:bodyPr wrap="square" rtlCol="0">
            <a:spAutoFit/>
          </a:bodyPr>
          <a:lstStyle/>
          <a:p>
            <a:r>
              <a:rPr lang="en-US" sz="2000" dirty="0">
                <a:solidFill>
                  <a:prstClr val="black"/>
                </a:solidFill>
              </a:rPr>
              <a:t>428 NAC 2-001.03 Tables Pages 55-78</a:t>
            </a:r>
          </a:p>
          <a:p>
            <a:r>
              <a:rPr lang="en-US" sz="2000" dirty="0">
                <a:solidFill>
                  <a:prstClr val="black"/>
                </a:solidFill>
                <a:latin typeface="Calibri"/>
              </a:rPr>
              <a:t>428 NAC 2-001, Pages 2 and 3</a:t>
            </a:r>
          </a:p>
          <a:p>
            <a:r>
              <a:rPr lang="en-US" sz="2000" dirty="0">
                <a:solidFill>
                  <a:prstClr val="black"/>
                </a:solidFill>
                <a:latin typeface="Calibri"/>
              </a:rPr>
              <a:t>428 NAC 2-001.03B, Note 18, Page 53</a:t>
            </a:r>
          </a:p>
        </p:txBody>
      </p:sp>
      <p:sp>
        <p:nvSpPr>
          <p:cNvPr id="19" name="TextBox 18"/>
          <p:cNvSpPr txBox="1"/>
          <p:nvPr/>
        </p:nvSpPr>
        <p:spPr>
          <a:xfrm>
            <a:off x="2197862" y="2003873"/>
            <a:ext cx="6858641" cy="523220"/>
          </a:xfrm>
          <a:prstGeom prst="rect">
            <a:avLst/>
          </a:prstGeom>
          <a:noFill/>
        </p:spPr>
        <p:txBody>
          <a:bodyPr wrap="square" rtlCol="0">
            <a:spAutoFit/>
          </a:bodyPr>
          <a:lstStyle/>
          <a:p>
            <a:r>
              <a:rPr lang="en-US" sz="2800" b="1" dirty="0">
                <a:solidFill>
                  <a:srgbClr val="FF0000"/>
                </a:solidFill>
              </a:rPr>
              <a:t>Clear Bridge Width, Structural Capacity</a:t>
            </a:r>
          </a:p>
        </p:txBody>
      </p:sp>
      <p:sp>
        <p:nvSpPr>
          <p:cNvPr id="20" name="TextBox 19"/>
          <p:cNvSpPr txBox="1"/>
          <p:nvPr/>
        </p:nvSpPr>
        <p:spPr>
          <a:xfrm>
            <a:off x="3033235" y="3610165"/>
            <a:ext cx="6858641" cy="523220"/>
          </a:xfrm>
          <a:prstGeom prst="rect">
            <a:avLst/>
          </a:prstGeom>
          <a:noFill/>
        </p:spPr>
        <p:txBody>
          <a:bodyPr wrap="square" rtlCol="0">
            <a:spAutoFit/>
          </a:bodyPr>
          <a:lstStyle/>
          <a:p>
            <a:r>
              <a:rPr lang="en-US" sz="2800" b="1" dirty="0">
                <a:solidFill>
                  <a:srgbClr val="92D050"/>
                </a:solidFill>
              </a:rPr>
              <a:t>AASHTO Green Book</a:t>
            </a:r>
            <a:r>
              <a:rPr lang="en-US" sz="2800" b="1" dirty="0">
                <a:solidFill>
                  <a:srgbClr val="FF0000"/>
                </a:solidFill>
              </a:rPr>
              <a:t>, TRB SR-214</a:t>
            </a:r>
          </a:p>
        </p:txBody>
      </p:sp>
      <p:sp>
        <p:nvSpPr>
          <p:cNvPr id="21" name="TextBox 20"/>
          <p:cNvSpPr txBox="1"/>
          <p:nvPr/>
        </p:nvSpPr>
        <p:spPr>
          <a:xfrm>
            <a:off x="4440590" y="4832027"/>
            <a:ext cx="4470620" cy="523220"/>
          </a:xfrm>
          <a:prstGeom prst="rect">
            <a:avLst/>
          </a:prstGeom>
          <a:noFill/>
        </p:spPr>
        <p:txBody>
          <a:bodyPr wrap="square" rtlCol="0">
            <a:spAutoFit/>
          </a:bodyPr>
          <a:lstStyle/>
          <a:p>
            <a:r>
              <a:rPr lang="en-US" sz="2800" b="1" dirty="0">
                <a:solidFill>
                  <a:srgbClr val="FF0000"/>
                </a:solidFill>
              </a:rPr>
              <a:t>No - it is formula based  </a:t>
            </a:r>
          </a:p>
        </p:txBody>
      </p:sp>
      <p:pic>
        <p:nvPicPr>
          <p:cNvPr id="23" name="Picture 22"/>
          <p:cNvPicPr>
            <a:picLocks noChangeAspect="1"/>
          </p:cNvPicPr>
          <p:nvPr/>
        </p:nvPicPr>
        <p:blipFill>
          <a:blip r:embed="rId3"/>
          <a:stretch>
            <a:fillRect/>
          </a:stretch>
        </p:blipFill>
        <p:spPr>
          <a:xfrm>
            <a:off x="0" y="5736139"/>
            <a:ext cx="2486707" cy="1121861"/>
          </a:xfrm>
          <a:prstGeom prst="rect">
            <a:avLst/>
          </a:prstGeom>
        </p:spPr>
      </p:pic>
      <p:sp>
        <p:nvSpPr>
          <p:cNvPr id="24" name="TextBox 23"/>
          <p:cNvSpPr txBox="1"/>
          <p:nvPr/>
        </p:nvSpPr>
        <p:spPr>
          <a:xfrm>
            <a:off x="681924" y="6318505"/>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47</a:t>
            </a:fld>
            <a:endParaRPr lang="en-US" dirty="0">
              <a:solidFill>
                <a:prstClr val="black"/>
              </a:solidFill>
              <a:latin typeface="Calibri"/>
            </a:endParaRPr>
          </a:p>
        </p:txBody>
      </p:sp>
      <p:sp>
        <p:nvSpPr>
          <p:cNvPr id="25" name="TextBox 24"/>
          <p:cNvSpPr txBox="1"/>
          <p:nvPr/>
        </p:nvSpPr>
        <p:spPr>
          <a:xfrm>
            <a:off x="573258" y="5551473"/>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135160089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920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1500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2410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3420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4380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9"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descr="Paper, Documents, Pages, Design, Text Boxes, Template">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604" y="6195884"/>
            <a:ext cx="485074" cy="484316"/>
          </a:xfrm>
          <a:prstGeom prst="rect">
            <a:avLst/>
          </a:prstGeom>
        </p:spPr>
      </p:pic>
      <p:sp>
        <p:nvSpPr>
          <p:cNvPr id="8" name="TextBox 7"/>
          <p:cNvSpPr txBox="1"/>
          <p:nvPr/>
        </p:nvSpPr>
        <p:spPr>
          <a:xfrm>
            <a:off x="189733" y="1332732"/>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9" name="Picture 8" descr="1 &amp; 6 year plan logoCS1-2.emf"/>
          <p:cNvPicPr>
            <a:picLocks noChangeAspect="1"/>
          </p:cNvPicPr>
          <p:nvPr/>
        </p:nvPicPr>
        <p:blipFill>
          <a:blip r:embed="rId5" cstate="print"/>
          <a:stretch>
            <a:fillRect/>
          </a:stretch>
        </p:blipFill>
        <p:spPr>
          <a:xfrm>
            <a:off x="6553200" y="306240"/>
            <a:ext cx="2305464" cy="1226088"/>
          </a:xfrm>
          <a:prstGeom prst="rect">
            <a:avLst/>
          </a:prstGeom>
        </p:spPr>
      </p:pic>
      <p:pic>
        <p:nvPicPr>
          <p:cNvPr id="11" name="Picture 10"/>
          <p:cNvPicPr>
            <a:picLocks noChangeAspect="1"/>
          </p:cNvPicPr>
          <p:nvPr/>
        </p:nvPicPr>
        <p:blipFill>
          <a:blip r:embed="rId6"/>
          <a:stretch>
            <a:fillRect/>
          </a:stretch>
        </p:blipFill>
        <p:spPr>
          <a:xfrm>
            <a:off x="1539068" y="2996198"/>
            <a:ext cx="6161474" cy="2779707"/>
          </a:xfrm>
          <a:prstGeom prst="rect">
            <a:avLst/>
          </a:prstGeom>
        </p:spPr>
      </p:pic>
      <p:sp>
        <p:nvSpPr>
          <p:cNvPr id="12" name="Title 1"/>
          <p:cNvSpPr txBox="1">
            <a:spLocks noGrp="1"/>
          </p:cNvSpPr>
          <p:nvPr>
            <p:ph type="ctrTitle"/>
          </p:nvPr>
        </p:nvSpPr>
        <p:spPr>
          <a:xfrm>
            <a:off x="856867" y="1463821"/>
            <a:ext cx="7772400" cy="968812"/>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dirty="0">
                <a:latin typeface="+mj-lt"/>
              </a:rPr>
              <a:t>2016 </a:t>
            </a:r>
            <a:r>
              <a:rPr lang="en-US" dirty="0">
                <a:latin typeface="+mj-lt"/>
              </a:rPr>
              <a:t>Minimum Design </a:t>
            </a:r>
            <a:r>
              <a:rPr dirty="0">
                <a:latin typeface="+mj-lt"/>
              </a:rPr>
              <a:t>Standards</a:t>
            </a:r>
          </a:p>
        </p:txBody>
      </p:sp>
      <p:sp>
        <p:nvSpPr>
          <p:cNvPr id="13" name="Subtitle 2"/>
          <p:cNvSpPr txBox="1">
            <a:spLocks noGrp="1"/>
          </p:cNvSpPr>
          <p:nvPr>
            <p:ph type="subTitle" idx="1"/>
          </p:nvPr>
        </p:nvSpPr>
        <p:spPr>
          <a:xfrm>
            <a:off x="1184392" y="5775905"/>
            <a:ext cx="6870827" cy="595595"/>
          </a:xfrm>
          <a:prstGeom prst="rect">
            <a:avLst/>
          </a:prstGeom>
          <a:noFill/>
        </p:spPr>
        <p:txBody>
          <a:bodyPr wrap="square" anchor="t"/>
          <a:lstStyle>
            <a:lvl1pPr lvl="0">
              <a:defRPr/>
            </a:lvl1pPr>
          </a:lstStyle>
          <a:p>
            <a:pPr lvl="0" algn="ctr">
              <a:buNone/>
            </a:pPr>
            <a:r>
              <a:rPr dirty="0">
                <a:latin typeface="+mj-lt"/>
              </a:rPr>
              <a:t>County Roads and Municipal Streets</a:t>
            </a:r>
          </a:p>
        </p:txBody>
      </p:sp>
      <p:sp>
        <p:nvSpPr>
          <p:cNvPr id="15" name="Subtitle 2"/>
          <p:cNvSpPr txBox="1">
            <a:spLocks/>
          </p:cNvSpPr>
          <p:nvPr/>
        </p:nvSpPr>
        <p:spPr>
          <a:xfrm>
            <a:off x="47805" y="2214997"/>
            <a:ext cx="9143999" cy="1115853"/>
          </a:xfrm>
          <a:prstGeom prst="rect">
            <a:avLst/>
          </a:prstGeom>
          <a:no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marR="0" lvl="0" indent="-342891"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0" cap="none" spc="0" normalizeH="0" baseline="0" noProof="0" dirty="0">
                <a:ln>
                  <a:noFill/>
                </a:ln>
                <a:solidFill>
                  <a:srgbClr val="0070C0"/>
                </a:solidFill>
                <a:effectLst/>
                <a:uLnTx/>
                <a:uFillTx/>
                <a:latin typeface="Calibri"/>
                <a:ea typeface="+mn-ea"/>
                <a:cs typeface="+mn-cs"/>
              </a:rPr>
              <a:t>Structures- Bridges, Non-Buried Structures, Culverts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rgbClr val="0070C0"/>
                </a:solidFill>
                <a:effectLst/>
                <a:uLnTx/>
                <a:uFillTx/>
                <a:latin typeface="Calibri"/>
                <a:ea typeface="+mn-ea"/>
                <a:cs typeface="+mn-cs"/>
              </a:rPr>
              <a:t>Part 1 of 2</a:t>
            </a:r>
          </a:p>
        </p:txBody>
      </p:sp>
      <p:pic>
        <p:nvPicPr>
          <p:cNvPr id="4" name="Picture 3">
            <a:extLst>
              <a:ext uri="{FF2B5EF4-FFF2-40B4-BE49-F238E27FC236}">
                <a16:creationId xmlns:a16="http://schemas.microsoft.com/office/drawing/2014/main" id="{A0D5879B-06C0-4F77-97E5-273D2C02D2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05" y="101238"/>
            <a:ext cx="3076860" cy="1226088"/>
          </a:xfrm>
          <a:prstGeom prst="rect">
            <a:avLst/>
          </a:prstGeom>
        </p:spPr>
      </p:pic>
      <p:sp>
        <p:nvSpPr>
          <p:cNvPr id="14" name="TextBox 13">
            <a:extLst>
              <a:ext uri="{FF2B5EF4-FFF2-40B4-BE49-F238E27FC236}">
                <a16:creationId xmlns:a16="http://schemas.microsoft.com/office/drawing/2014/main" id="{0FE5151D-E38F-430A-BDD8-108AB206E10F}"/>
              </a:ext>
            </a:extLst>
          </p:cNvPr>
          <p:cNvSpPr txBox="1"/>
          <p:nvPr/>
        </p:nvSpPr>
        <p:spPr>
          <a:xfrm>
            <a:off x="4278503" y="6371500"/>
            <a:ext cx="13035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8/8/2019</a:t>
            </a:r>
          </a:p>
        </p:txBody>
      </p:sp>
    </p:spTree>
    <p:extLst>
      <p:ext uri="{BB962C8B-B14F-4D97-AF65-F5344CB8AC3E}">
        <p14:creationId xmlns:p14="http://schemas.microsoft.com/office/powerpoint/2010/main" val="366361734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arn about technologies and projects that can work">
            <a:hlinkClick r:id="rId4" action="ppaction://hlinksldjump" tooltip="Learning Objectives"/>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3"/>
            <a:ext cx="1709527" cy="1709527"/>
          </a:xfrm>
          <a:prstGeom prst="rect">
            <a:avLst/>
          </a:prstGeom>
        </p:spPr>
      </p:pic>
      <p:sp>
        <p:nvSpPr>
          <p:cNvPr id="2" name="Title 1"/>
          <p:cNvSpPr txBox="1">
            <a:spLocks noGrp="1"/>
          </p:cNvSpPr>
          <p:nvPr>
            <p:ph type="title" idx="4294967295"/>
          </p:nvPr>
        </p:nvSpPr>
        <p:spPr>
          <a:xfrm>
            <a:off x="1709530" y="887273"/>
            <a:ext cx="5472320" cy="1143000"/>
          </a:xfrm>
          <a:prstGeom prst="rect">
            <a:avLst/>
          </a:prstGeom>
          <a:noFill/>
        </p:spPr>
        <p:txBody>
          <a:bodyPr wrap="square" anchor="ctr"/>
          <a:lstStyle>
            <a:lvl1pPr lvl="0">
              <a:defRPr/>
            </a:lvl1pPr>
          </a:lstStyle>
          <a:p>
            <a:pPr lvl="0"/>
            <a:r>
              <a:rPr lang="en-US" dirty="0">
                <a:latin typeface="+mj-lt"/>
              </a:rPr>
              <a:t>Learning Objective</a:t>
            </a:r>
            <a:endParaRPr dirty="0">
              <a:latin typeface="+mj-lt"/>
            </a:endParaRPr>
          </a:p>
        </p:txBody>
      </p:sp>
      <p:sp>
        <p:nvSpPr>
          <p:cNvPr id="3" name="Text Placeholder 2"/>
          <p:cNvSpPr txBox="1">
            <a:spLocks noGrp="1"/>
          </p:cNvSpPr>
          <p:nvPr>
            <p:ph type="body" idx="4294967295"/>
          </p:nvPr>
        </p:nvSpPr>
        <p:spPr>
          <a:xfrm>
            <a:off x="349173" y="2007704"/>
            <a:ext cx="8647044" cy="4435179"/>
          </a:xfrm>
          <a:prstGeom prst="rect">
            <a:avLst/>
          </a:prstGeom>
          <a:noFill/>
        </p:spPr>
        <p:txBody>
          <a:bodyPr wrap="square" anchor="t"/>
          <a:lstStyle>
            <a:lvl1pPr lvl="0">
              <a:defRPr/>
            </a:lvl1pPr>
          </a:lstStyle>
          <a:p>
            <a:pPr marL="514338" indent="-514338">
              <a:spcBef>
                <a:spcPts val="500"/>
              </a:spcBef>
              <a:buFont typeface="+mj-lt"/>
              <a:buAutoNum type="arabicPeriod"/>
            </a:pPr>
            <a:r>
              <a:rPr lang="en-US" sz="2800" dirty="0">
                <a:solidFill>
                  <a:schemeClr val="bg1">
                    <a:lumMod val="95000"/>
                  </a:schemeClr>
                </a:solidFill>
                <a:latin typeface="+mn-lt"/>
              </a:rPr>
              <a:t>Know Functional Classification </a:t>
            </a:r>
          </a:p>
          <a:p>
            <a:pPr marL="514338" indent="-514338">
              <a:spcBef>
                <a:spcPts val="500"/>
              </a:spcBef>
              <a:buFont typeface="+mj-lt"/>
              <a:buAutoNum type="arabicPeriod"/>
            </a:pPr>
            <a:r>
              <a:rPr lang="en-US" sz="2800" dirty="0">
                <a:solidFill>
                  <a:schemeClr val="bg1">
                    <a:lumMod val="95000"/>
                  </a:schemeClr>
                </a:solidFill>
                <a:latin typeface="+mn-lt"/>
              </a:rPr>
              <a:t>Find and use the correct minimum design standards table (slides</a:t>
            </a:r>
          </a:p>
          <a:p>
            <a:pPr marL="514338" indent="-514338">
              <a:spcBef>
                <a:spcPts val="500"/>
              </a:spcBef>
              <a:buFont typeface="+mj-lt"/>
              <a:buAutoNum type="arabicPeriod"/>
            </a:pPr>
            <a:r>
              <a:rPr lang="en-US" sz="2800" dirty="0">
                <a:latin typeface="+mn-lt"/>
              </a:rPr>
              <a:t>Be familiar with Definitions </a:t>
            </a:r>
          </a:p>
          <a:p>
            <a:pPr marL="514338" indent="-514338">
              <a:spcBef>
                <a:spcPts val="500"/>
              </a:spcBef>
              <a:buFont typeface="+mj-lt"/>
              <a:buAutoNum type="arabicPeriod"/>
            </a:pPr>
            <a:r>
              <a:rPr lang="en-US" sz="2800" dirty="0">
                <a:solidFill>
                  <a:schemeClr val="bg1">
                    <a:lumMod val="95000"/>
                  </a:schemeClr>
                </a:solidFill>
                <a:latin typeface="+mn-lt"/>
              </a:rPr>
              <a:t>Know and Understand the N</a:t>
            </a:r>
            <a:r>
              <a:rPr sz="2800" dirty="0">
                <a:solidFill>
                  <a:schemeClr val="bg1">
                    <a:lumMod val="95000"/>
                  </a:schemeClr>
                </a:solidFill>
                <a:latin typeface="+mn-lt"/>
              </a:rPr>
              <a:t>ote</a:t>
            </a:r>
            <a:r>
              <a:rPr lang="en-US" sz="2800" dirty="0">
                <a:solidFill>
                  <a:schemeClr val="bg1">
                    <a:lumMod val="95000"/>
                  </a:schemeClr>
                </a:solidFill>
                <a:latin typeface="+mn-lt"/>
              </a:rPr>
              <a:t>s</a:t>
            </a:r>
          </a:p>
          <a:p>
            <a:pPr marL="514338" indent="-514338">
              <a:spcBef>
                <a:spcPts val="500"/>
              </a:spcBef>
              <a:buFont typeface="+mj-lt"/>
              <a:buAutoNum type="arabicPeriod"/>
            </a:pPr>
            <a:r>
              <a:rPr lang="en-US" sz="2800" dirty="0">
                <a:solidFill>
                  <a:schemeClr val="bg1">
                    <a:lumMod val="95000"/>
                  </a:schemeClr>
                </a:solidFill>
                <a:latin typeface="+mn-lt"/>
              </a:rPr>
              <a:t>Understand 3R requirements (slides</a:t>
            </a:r>
          </a:p>
          <a:p>
            <a:pPr marL="514338" indent="-514338">
              <a:spcBef>
                <a:spcPts val="500"/>
              </a:spcBef>
              <a:buFont typeface="+mj-lt"/>
              <a:buAutoNum type="arabicPeriod"/>
            </a:pPr>
            <a:r>
              <a:rPr lang="en-US" sz="2800" dirty="0">
                <a:solidFill>
                  <a:schemeClr val="bg1">
                    <a:lumMod val="95000"/>
                  </a:schemeClr>
                </a:solidFill>
                <a:latin typeface="+mn-lt"/>
              </a:rPr>
              <a:t>Know which work to apply to One- and Six-Year Plans</a:t>
            </a:r>
          </a:p>
          <a:p>
            <a:pPr marL="514338" indent="-514338">
              <a:spcBef>
                <a:spcPts val="500"/>
              </a:spcBef>
              <a:buFont typeface="+mj-lt"/>
              <a:buAutoNum type="arabicPeriod"/>
            </a:pPr>
            <a:r>
              <a:rPr lang="en-US" sz="2800" dirty="0">
                <a:solidFill>
                  <a:schemeClr val="bg1">
                    <a:lumMod val="95000"/>
                  </a:schemeClr>
                </a:solidFill>
                <a:latin typeface="+mn-lt"/>
              </a:rPr>
              <a:t>Know fundamentals of horizontal clear zone</a:t>
            </a:r>
          </a:p>
          <a:p>
            <a:pPr marL="514338" indent="-514338">
              <a:spcBef>
                <a:spcPts val="500"/>
              </a:spcBef>
              <a:buFont typeface="+mj-lt"/>
              <a:buAutoNum type="arabicPeriod"/>
            </a:pPr>
            <a:r>
              <a:rPr lang="en-US" sz="2800" dirty="0">
                <a:solidFill>
                  <a:schemeClr val="bg1">
                    <a:lumMod val="95000"/>
                  </a:schemeClr>
                </a:solidFill>
                <a:latin typeface="+mn-lt"/>
              </a:rPr>
              <a:t>Review current ADA requirements</a:t>
            </a:r>
            <a:endParaRPr sz="2800" dirty="0">
              <a:solidFill>
                <a:schemeClr val="bg1">
                  <a:lumMod val="95000"/>
                </a:schemeClr>
              </a:solidFill>
              <a:latin typeface="+mn-lt"/>
            </a:endParaRPr>
          </a:p>
        </p:txBody>
      </p:sp>
      <p:sp>
        <p:nvSpPr>
          <p:cNvPr id="7" name="TextBox 6"/>
          <p:cNvSpPr txBox="1"/>
          <p:nvPr/>
        </p:nvSpPr>
        <p:spPr>
          <a:xfrm>
            <a:off x="7849077" y="6442883"/>
            <a:ext cx="1116019" cy="369332"/>
          </a:xfrm>
          <a:prstGeom prst="rect">
            <a:avLst/>
          </a:prstGeom>
          <a:noFill/>
        </p:spPr>
        <p:txBody>
          <a:bodyPr wrap="square" rtlCol="0">
            <a:spAutoFit/>
          </a:bodyPr>
          <a:lstStyle/>
          <a:p>
            <a:r>
              <a:rPr lang="en-US" dirty="0">
                <a:solidFill>
                  <a:prstClr val="black"/>
                </a:solidFill>
                <a:latin typeface="Calibri"/>
              </a:rPr>
              <a:t>Slide </a:t>
            </a:r>
            <a:fld id="{E258EC69-BB43-4381-B7EC-0BBFCD43D5A2}" type="slidenum">
              <a:rPr lang="en-US">
                <a:solidFill>
                  <a:prstClr val="black"/>
                </a:solidFill>
                <a:latin typeface="Calibri"/>
              </a:rPr>
              <a:pPr/>
              <a:t>5</a:t>
            </a:fld>
            <a:endParaRPr lang="en-US" dirty="0">
              <a:solidFill>
                <a:prstClr val="black"/>
              </a:solidFill>
              <a:latin typeface="Calibri"/>
            </a:endParaRPr>
          </a:p>
        </p:txBody>
      </p:sp>
      <p:pic>
        <p:nvPicPr>
          <p:cNvPr id="6" name="Picture 5" descr="1 &amp; 6 year plan logoCS1-2.emf"/>
          <p:cNvPicPr>
            <a:picLocks noChangeAspect="1"/>
          </p:cNvPicPr>
          <p:nvPr/>
        </p:nvPicPr>
        <p:blipFill>
          <a:blip r:embed="rId6" cstate="print"/>
          <a:stretch>
            <a:fillRect/>
          </a:stretch>
        </p:blipFill>
        <p:spPr>
          <a:xfrm>
            <a:off x="6696345" y="232685"/>
            <a:ext cx="2305464" cy="1226088"/>
          </a:xfrm>
          <a:prstGeom prst="rect">
            <a:avLst/>
          </a:prstGeom>
        </p:spPr>
      </p:pic>
      <p:sp>
        <p:nvSpPr>
          <p:cNvPr id="8" name="TextBox 7"/>
          <p:cNvSpPr txBox="1"/>
          <p:nvPr/>
        </p:nvSpPr>
        <p:spPr>
          <a:xfrm>
            <a:off x="5121882" y="3403468"/>
            <a:ext cx="3535734" cy="523220"/>
          </a:xfrm>
          <a:prstGeom prst="rect">
            <a:avLst/>
          </a:prstGeom>
          <a:noFill/>
        </p:spPr>
        <p:txBody>
          <a:bodyPr wrap="square" rtlCol="0">
            <a:spAutoFit/>
          </a:bodyPr>
          <a:lstStyle/>
          <a:p>
            <a:r>
              <a:rPr lang="en-US" sz="2800" dirty="0">
                <a:solidFill>
                  <a:srgbClr val="0070C0"/>
                </a:solidFill>
              </a:rPr>
              <a:t>Length, Bridge, NBS</a:t>
            </a:r>
          </a:p>
        </p:txBody>
      </p:sp>
      <p:sp>
        <p:nvSpPr>
          <p:cNvPr id="10" name="TextBox 9"/>
          <p:cNvSpPr txBox="1"/>
          <p:nvPr/>
        </p:nvSpPr>
        <p:spPr>
          <a:xfrm>
            <a:off x="84663" y="6468406"/>
            <a:ext cx="1226127" cy="369332"/>
          </a:xfrm>
          <a:prstGeom prst="rect">
            <a:avLst/>
          </a:prstGeom>
          <a:noFill/>
        </p:spPr>
        <p:txBody>
          <a:bodyPr wrap="square" rtlCol="0">
            <a:spAutoFit/>
          </a:bodyPr>
          <a:lstStyle/>
          <a:p>
            <a:r>
              <a:rPr lang="en-US" dirty="0"/>
              <a:t>Part 1 of 2</a:t>
            </a:r>
          </a:p>
        </p:txBody>
      </p:sp>
    </p:spTree>
    <p:custDataLst>
      <p:tags r:id="rId1"/>
    </p:custDataLst>
    <p:extLst>
      <p:ext uri="{BB962C8B-B14F-4D97-AF65-F5344CB8AC3E}">
        <p14:creationId xmlns:p14="http://schemas.microsoft.com/office/powerpoint/2010/main" val="6640390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2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extLst>
    <p:ext uri="{E180D4A7-C9FB-4DFB-919C-405C955672EB}">
      <p14:showEvtLst xmlns:p14="http://schemas.microsoft.com/office/powerpoint/2010/main">
        <p14:playEvt time="4030" objId="8"/>
        <p14:stopEvt time="12023" objId="8"/>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411"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DEFINITIONS</a:t>
            </a:r>
          </a:p>
        </p:txBody>
      </p:sp>
      <p:pic>
        <p:nvPicPr>
          <p:cNvPr id="8" name="Picture 7"/>
          <p:cNvPicPr>
            <a:picLocks noChangeAspect="1"/>
          </p:cNvPicPr>
          <p:nvPr/>
        </p:nvPicPr>
        <p:blipFill>
          <a:blip r:embed="rId4"/>
          <a:stretch>
            <a:fillRect/>
          </a:stretch>
        </p:blipFill>
        <p:spPr>
          <a:xfrm>
            <a:off x="845124" y="5736139"/>
            <a:ext cx="2486707" cy="1121861"/>
          </a:xfrm>
          <a:prstGeom prst="rect">
            <a:avLst/>
          </a:prstGeom>
        </p:spPr>
      </p:pic>
      <p:sp>
        <p:nvSpPr>
          <p:cNvPr id="10" name="TextBox 9"/>
          <p:cNvSpPr txBox="1"/>
          <p:nvPr/>
        </p:nvSpPr>
        <p:spPr>
          <a:xfrm>
            <a:off x="1652888" y="6349453"/>
            <a:ext cx="1136077" cy="369332"/>
          </a:xfrm>
          <a:prstGeom prst="rect">
            <a:avLst/>
          </a:prstGeom>
          <a:noFill/>
        </p:spPr>
        <p:txBody>
          <a:bodyPr wrap="square" rtlCol="0">
            <a:spAutoFit/>
          </a:bodyPr>
          <a:lstStyle/>
          <a:p>
            <a:r>
              <a:rPr lang="en-US" dirty="0">
                <a:solidFill>
                  <a:prstClr val="black"/>
                </a:solidFill>
                <a:latin typeface="Calibri"/>
              </a:rPr>
              <a:t>Slide </a:t>
            </a:r>
            <a:fld id="{A3991888-E21B-42AA-A6CF-418FF5F16745}" type="slidenum">
              <a:rPr lang="en-US">
                <a:solidFill>
                  <a:prstClr val="black"/>
                </a:solidFill>
                <a:latin typeface="Calibri"/>
              </a:rPr>
              <a:pPr/>
              <a:t>6</a:t>
            </a:fld>
            <a:endParaRPr lang="en-US" dirty="0">
              <a:solidFill>
                <a:prstClr val="black"/>
              </a:solidFill>
              <a:latin typeface="Calibri"/>
            </a:endParaRPr>
          </a:p>
        </p:txBody>
      </p:sp>
      <p:sp>
        <p:nvSpPr>
          <p:cNvPr id="15" name="TextBox 14"/>
          <p:cNvSpPr txBox="1"/>
          <p:nvPr/>
        </p:nvSpPr>
        <p:spPr>
          <a:xfrm>
            <a:off x="845125" y="4968698"/>
            <a:ext cx="8298875" cy="1077218"/>
          </a:xfrm>
          <a:prstGeom prst="rect">
            <a:avLst/>
          </a:prstGeom>
          <a:noFill/>
        </p:spPr>
        <p:txBody>
          <a:bodyPr wrap="square" rtlCol="0">
            <a:spAutoFit/>
          </a:bodyPr>
          <a:lstStyle/>
          <a:p>
            <a:pPr algn="ctr"/>
            <a:r>
              <a:rPr lang="en-US" sz="3200" b="1" dirty="0">
                <a:solidFill>
                  <a:prstClr val="black"/>
                </a:solidFill>
                <a:latin typeface="Calibri"/>
              </a:rPr>
              <a:t>428 NAC 2 001.03A5, Page 44</a:t>
            </a:r>
          </a:p>
          <a:p>
            <a:pPr algn="ctr"/>
            <a:r>
              <a:rPr lang="en-US" sz="3200" b="1" dirty="0">
                <a:solidFill>
                  <a:prstClr val="black"/>
                </a:solidFill>
                <a:latin typeface="Calibri"/>
              </a:rPr>
              <a:t>definitions of structures</a:t>
            </a:r>
          </a:p>
        </p:txBody>
      </p:sp>
      <p:pic>
        <p:nvPicPr>
          <p:cNvPr id="17" name="Picture 16"/>
          <p:cNvPicPr>
            <a:picLocks noChangeAspect="1"/>
          </p:cNvPicPr>
          <p:nvPr/>
        </p:nvPicPr>
        <p:blipFill>
          <a:blip r:embed="rId5"/>
          <a:stretch>
            <a:fillRect/>
          </a:stretch>
        </p:blipFill>
        <p:spPr>
          <a:xfrm>
            <a:off x="958223" y="34064"/>
            <a:ext cx="7887423" cy="2662848"/>
          </a:xfrm>
          <a:prstGeom prst="rect">
            <a:avLst/>
          </a:prstGeom>
        </p:spPr>
      </p:pic>
      <p:sp>
        <p:nvSpPr>
          <p:cNvPr id="11" name="TextBox 10"/>
          <p:cNvSpPr txBox="1"/>
          <p:nvPr/>
        </p:nvSpPr>
        <p:spPr>
          <a:xfrm>
            <a:off x="845125" y="3100105"/>
            <a:ext cx="8298875" cy="461665"/>
          </a:xfrm>
          <a:prstGeom prst="rect">
            <a:avLst/>
          </a:prstGeom>
          <a:noFill/>
        </p:spPr>
        <p:txBody>
          <a:bodyPr wrap="square" rtlCol="0">
            <a:spAutoFit/>
          </a:bodyPr>
          <a:lstStyle/>
          <a:p>
            <a:pPr algn="ctr"/>
            <a:r>
              <a:rPr lang="en-US" sz="2400" b="1" dirty="0"/>
              <a:t>Title 428 Chapter 2 Section 001 </a:t>
            </a:r>
          </a:p>
        </p:txBody>
      </p:sp>
      <p:sp>
        <p:nvSpPr>
          <p:cNvPr id="18" name="TextBox 17"/>
          <p:cNvSpPr txBox="1"/>
          <p:nvPr/>
        </p:nvSpPr>
        <p:spPr>
          <a:xfrm>
            <a:off x="845125" y="2535441"/>
            <a:ext cx="8298875" cy="584775"/>
          </a:xfrm>
          <a:prstGeom prst="rect">
            <a:avLst/>
          </a:prstGeom>
          <a:noFill/>
        </p:spPr>
        <p:txBody>
          <a:bodyPr wrap="square" rtlCol="0">
            <a:spAutoFit/>
          </a:bodyPr>
          <a:lstStyle/>
          <a:p>
            <a:pPr algn="ctr"/>
            <a:r>
              <a:rPr lang="en-US" sz="3200" b="1" dirty="0"/>
              <a:t>Minimum Design Standards</a:t>
            </a:r>
          </a:p>
        </p:txBody>
      </p:sp>
      <p:sp>
        <p:nvSpPr>
          <p:cNvPr id="12" name="TextBox 11"/>
          <p:cNvSpPr txBox="1"/>
          <p:nvPr/>
        </p:nvSpPr>
        <p:spPr>
          <a:xfrm>
            <a:off x="1319336" y="4147346"/>
            <a:ext cx="7165195" cy="646331"/>
          </a:xfrm>
          <a:prstGeom prst="rect">
            <a:avLst/>
          </a:prstGeom>
          <a:noFill/>
        </p:spPr>
        <p:txBody>
          <a:bodyPr wrap="square" rtlCol="0">
            <a:spAutoFit/>
          </a:bodyPr>
          <a:lstStyle/>
          <a:p>
            <a:pPr algn="ctr"/>
            <a:r>
              <a:rPr lang="en-US" dirty="0">
                <a:hlinkClick r:id="rId6"/>
              </a:rPr>
              <a:t>http://www.sos.ne.gov/rules-and-regs/regsearch/Rules/Transportation_Dept_of/Title-428/Chapter-2.pdf</a:t>
            </a:r>
            <a:endParaRPr lang="en-US" dirty="0"/>
          </a:p>
        </p:txBody>
      </p:sp>
      <p:sp>
        <p:nvSpPr>
          <p:cNvPr id="13" name="TextBox 12"/>
          <p:cNvSpPr txBox="1"/>
          <p:nvPr/>
        </p:nvSpPr>
        <p:spPr>
          <a:xfrm>
            <a:off x="845124" y="3656904"/>
            <a:ext cx="8298875" cy="369332"/>
          </a:xfrm>
          <a:prstGeom prst="rect">
            <a:avLst/>
          </a:prstGeom>
          <a:noFill/>
        </p:spPr>
        <p:txBody>
          <a:bodyPr wrap="square" rtlCol="0">
            <a:spAutoFit/>
          </a:bodyPr>
          <a:lstStyle/>
          <a:p>
            <a:pPr algn="ctr"/>
            <a:r>
              <a:rPr lang="en-US" b="1" dirty="0"/>
              <a:t>Secretary of State’s Website: </a:t>
            </a:r>
          </a:p>
        </p:txBody>
      </p:sp>
      <p:sp>
        <p:nvSpPr>
          <p:cNvPr id="20" name="TextBox 19"/>
          <p:cNvSpPr txBox="1"/>
          <p:nvPr/>
        </p:nvSpPr>
        <p:spPr>
          <a:xfrm>
            <a:off x="1530075" y="5551473"/>
            <a:ext cx="1226127" cy="369332"/>
          </a:xfrm>
          <a:prstGeom prst="rect">
            <a:avLst/>
          </a:prstGeom>
          <a:noFill/>
        </p:spPr>
        <p:txBody>
          <a:bodyPr wrap="square" rtlCol="0">
            <a:spAutoFit/>
          </a:bodyPr>
          <a:lstStyle/>
          <a:p>
            <a:r>
              <a:rPr lang="en-US" dirty="0"/>
              <a:t>Part 1 of 2</a:t>
            </a:r>
          </a:p>
        </p:txBody>
      </p:sp>
    </p:spTree>
    <p:custDataLst>
      <p:tags r:id="rId1"/>
    </p:custDataLst>
    <p:extLst>
      <p:ext uri="{BB962C8B-B14F-4D97-AF65-F5344CB8AC3E}">
        <p14:creationId xmlns:p14="http://schemas.microsoft.com/office/powerpoint/2010/main" val="410038329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00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extLst>
    <p:ext uri="{E180D4A7-C9FB-4DFB-919C-405C955672EB}">
      <p14:showEvtLst xmlns:p14="http://schemas.microsoft.com/office/powerpoint/2010/main">
        <p14:playEvt time="34" objId="7"/>
        <p14:stopEvt time="50806" objId="7"/>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21"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 –  Length</a:t>
            </a:r>
          </a:p>
        </p:txBody>
      </p:sp>
      <p:pic>
        <p:nvPicPr>
          <p:cNvPr id="8" name="Picture 7"/>
          <p:cNvPicPr>
            <a:picLocks noChangeAspect="1"/>
          </p:cNvPicPr>
          <p:nvPr/>
        </p:nvPicPr>
        <p:blipFill>
          <a:blip r:embed="rId4"/>
          <a:stretch>
            <a:fillRect/>
          </a:stretch>
        </p:blipFill>
        <p:spPr>
          <a:xfrm>
            <a:off x="859536" y="5692847"/>
            <a:ext cx="2486707" cy="1121861"/>
          </a:xfrm>
          <a:prstGeom prst="rect">
            <a:avLst/>
          </a:prstGeom>
        </p:spPr>
      </p:pic>
      <p:sp>
        <p:nvSpPr>
          <p:cNvPr id="10" name="TextBox 9"/>
          <p:cNvSpPr txBox="1"/>
          <p:nvPr/>
        </p:nvSpPr>
        <p:spPr>
          <a:xfrm>
            <a:off x="1667300" y="6306161"/>
            <a:ext cx="1136077" cy="369332"/>
          </a:xfrm>
          <a:prstGeom prst="rect">
            <a:avLst/>
          </a:prstGeom>
          <a:noFill/>
        </p:spPr>
        <p:txBody>
          <a:bodyPr wrap="square" rtlCol="0">
            <a:spAutoFit/>
          </a:bodyPr>
          <a:lstStyle/>
          <a:p>
            <a:r>
              <a:rPr lang="en-US" dirty="0">
                <a:solidFill>
                  <a:prstClr val="black"/>
                </a:solidFill>
                <a:latin typeface="Calibri"/>
              </a:rPr>
              <a:t>Slide </a:t>
            </a:r>
            <a:fld id="{A3991888-E21B-42AA-A6CF-418FF5F16745}" type="slidenum">
              <a:rPr lang="en-US">
                <a:solidFill>
                  <a:prstClr val="black"/>
                </a:solidFill>
                <a:latin typeface="Calibri"/>
              </a:rPr>
              <a:pPr/>
              <a:t>7</a:t>
            </a:fld>
            <a:endParaRPr lang="en-US" dirty="0">
              <a:solidFill>
                <a:prstClr val="black"/>
              </a:solidFill>
              <a:latin typeface="Calibri"/>
            </a:endParaRPr>
          </a:p>
        </p:txBody>
      </p:sp>
      <p:sp>
        <p:nvSpPr>
          <p:cNvPr id="12" name="TextBox 11"/>
          <p:cNvSpPr txBox="1"/>
          <p:nvPr/>
        </p:nvSpPr>
        <p:spPr>
          <a:xfrm>
            <a:off x="3462404" y="6136884"/>
            <a:ext cx="5575507" cy="707886"/>
          </a:xfrm>
          <a:prstGeom prst="rect">
            <a:avLst/>
          </a:prstGeom>
          <a:noFill/>
        </p:spPr>
        <p:txBody>
          <a:bodyPr wrap="square" rtlCol="0">
            <a:spAutoFit/>
          </a:bodyPr>
          <a:lstStyle/>
          <a:p>
            <a:r>
              <a:rPr lang="en-US" sz="2000" dirty="0">
                <a:solidFill>
                  <a:prstClr val="black"/>
                </a:solidFill>
                <a:latin typeface="Calibri"/>
              </a:rPr>
              <a:t>482 NAC 2-001.03A5, page 45</a:t>
            </a:r>
          </a:p>
          <a:p>
            <a:r>
              <a:rPr lang="en-US" sz="2000" dirty="0">
                <a:solidFill>
                  <a:prstClr val="black"/>
                </a:solidFill>
                <a:latin typeface="Calibri"/>
              </a:rPr>
              <a:t>NDOT Bridge Inspection Program Manual, Chapter 3</a:t>
            </a:r>
          </a:p>
        </p:txBody>
      </p:sp>
      <p:sp>
        <p:nvSpPr>
          <p:cNvPr id="15" name="TextBox 14"/>
          <p:cNvSpPr txBox="1"/>
          <p:nvPr/>
        </p:nvSpPr>
        <p:spPr>
          <a:xfrm>
            <a:off x="896065" y="226575"/>
            <a:ext cx="3552200" cy="1569660"/>
          </a:xfrm>
          <a:prstGeom prst="rect">
            <a:avLst/>
          </a:prstGeom>
          <a:noFill/>
        </p:spPr>
        <p:txBody>
          <a:bodyPr wrap="square" rtlCol="0">
            <a:spAutoFit/>
          </a:bodyPr>
          <a:lstStyle/>
          <a:p>
            <a:r>
              <a:rPr lang="en-US" sz="3200" dirty="0"/>
              <a:t>Length is </a:t>
            </a:r>
            <a:r>
              <a:rPr lang="en-US" sz="3200" b="1" dirty="0"/>
              <a:t>opening</a:t>
            </a:r>
            <a:r>
              <a:rPr lang="en-US" sz="3200" dirty="0"/>
              <a:t> measured </a:t>
            </a:r>
            <a:r>
              <a:rPr lang="en-US" sz="3200" b="1" dirty="0"/>
              <a:t>along the center of the road</a:t>
            </a:r>
          </a:p>
        </p:txBody>
      </p:sp>
      <p:sp>
        <p:nvSpPr>
          <p:cNvPr id="19" name="TextBox 18"/>
          <p:cNvSpPr txBox="1"/>
          <p:nvPr/>
        </p:nvSpPr>
        <p:spPr>
          <a:xfrm>
            <a:off x="1029610" y="1913119"/>
            <a:ext cx="3038969" cy="3046988"/>
          </a:xfrm>
          <a:prstGeom prst="rect">
            <a:avLst/>
          </a:prstGeom>
          <a:noFill/>
        </p:spPr>
        <p:txBody>
          <a:bodyPr wrap="square" rtlCol="0">
            <a:spAutoFit/>
          </a:bodyPr>
          <a:lstStyle/>
          <a:p>
            <a:r>
              <a:rPr lang="en-US" sz="2400" b="1" dirty="0"/>
              <a:t>Bridges</a:t>
            </a:r>
            <a:r>
              <a:rPr lang="en-US" sz="2400" dirty="0"/>
              <a:t> are measured along the center of the road </a:t>
            </a:r>
            <a:r>
              <a:rPr lang="en-US" sz="2400" b="1" dirty="0"/>
              <a:t>between undercopings of abutments or between spring lines of arches.  </a:t>
            </a:r>
            <a:r>
              <a:rPr lang="en-US" sz="2400" dirty="0"/>
              <a:t>It is the </a:t>
            </a:r>
            <a:r>
              <a:rPr lang="en-US" sz="2400" b="1" dirty="0"/>
              <a:t>NBIS Bridge Length.</a:t>
            </a:r>
          </a:p>
        </p:txBody>
      </p:sp>
      <p:sp>
        <p:nvSpPr>
          <p:cNvPr id="20" name="TextBox 19"/>
          <p:cNvSpPr txBox="1"/>
          <p:nvPr/>
        </p:nvSpPr>
        <p:spPr>
          <a:xfrm>
            <a:off x="1510516" y="5508181"/>
            <a:ext cx="1226127" cy="369332"/>
          </a:xfrm>
          <a:prstGeom prst="rect">
            <a:avLst/>
          </a:prstGeom>
          <a:noFill/>
        </p:spPr>
        <p:txBody>
          <a:bodyPr wrap="square" rtlCol="0">
            <a:spAutoFit/>
          </a:bodyPr>
          <a:lstStyle/>
          <a:p>
            <a:r>
              <a:rPr lang="en-US" dirty="0"/>
              <a:t>Part 1 of 2</a:t>
            </a:r>
          </a:p>
        </p:txBody>
      </p:sp>
      <p:pic>
        <p:nvPicPr>
          <p:cNvPr id="4" name="Picture 3"/>
          <p:cNvPicPr>
            <a:picLocks noChangeAspect="1"/>
          </p:cNvPicPr>
          <p:nvPr/>
        </p:nvPicPr>
        <p:blipFill>
          <a:blip r:embed="rId5"/>
          <a:stretch>
            <a:fillRect/>
          </a:stretch>
        </p:blipFill>
        <p:spPr>
          <a:xfrm>
            <a:off x="4352925" y="0"/>
            <a:ext cx="4791075" cy="5610225"/>
          </a:xfrm>
          <a:prstGeom prst="rect">
            <a:avLst/>
          </a:prstGeom>
        </p:spPr>
      </p:pic>
      <p:sp>
        <p:nvSpPr>
          <p:cNvPr id="17" name="TextBox 16"/>
          <p:cNvSpPr txBox="1"/>
          <p:nvPr/>
        </p:nvSpPr>
        <p:spPr>
          <a:xfrm>
            <a:off x="4750181" y="1900980"/>
            <a:ext cx="4393819" cy="400110"/>
          </a:xfrm>
          <a:prstGeom prst="rect">
            <a:avLst/>
          </a:prstGeom>
          <a:noFill/>
        </p:spPr>
        <p:txBody>
          <a:bodyPr wrap="square" rtlCol="0">
            <a:spAutoFit/>
          </a:bodyPr>
          <a:lstStyle/>
          <a:p>
            <a:r>
              <a:rPr lang="en-US" sz="2000" dirty="0"/>
              <a:t>Between undercopings of abutments</a:t>
            </a:r>
          </a:p>
        </p:txBody>
      </p:sp>
      <p:sp>
        <p:nvSpPr>
          <p:cNvPr id="16" name="TextBox 15"/>
          <p:cNvSpPr txBox="1"/>
          <p:nvPr/>
        </p:nvSpPr>
        <p:spPr>
          <a:xfrm>
            <a:off x="4946396" y="5601251"/>
            <a:ext cx="3713413" cy="400110"/>
          </a:xfrm>
          <a:prstGeom prst="rect">
            <a:avLst/>
          </a:prstGeom>
          <a:solidFill>
            <a:schemeClr val="bg1"/>
          </a:solidFill>
        </p:spPr>
        <p:txBody>
          <a:bodyPr wrap="square" rtlCol="0">
            <a:spAutoFit/>
          </a:bodyPr>
          <a:lstStyle/>
          <a:p>
            <a:pPr algn="ctr"/>
            <a:r>
              <a:rPr lang="en-US" sz="2000" dirty="0"/>
              <a:t>Between spring lines of arches</a:t>
            </a:r>
          </a:p>
        </p:txBody>
      </p:sp>
    </p:spTree>
    <p:custDataLst>
      <p:tags r:id="rId1"/>
    </p:custDataLst>
    <p:extLst>
      <p:ext uri="{BB962C8B-B14F-4D97-AF65-F5344CB8AC3E}">
        <p14:creationId xmlns:p14="http://schemas.microsoft.com/office/powerpoint/2010/main" val="9407627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650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2710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2810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2910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3010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17" grpId="0"/>
      <p:bldP spid="16" grpId="0" animBg="1"/>
    </p:bldLst>
  </p:timing>
  <p:extLst>
    <p:ext uri="{E180D4A7-C9FB-4DFB-919C-405C955672EB}">
      <p14:showEvtLst xmlns:p14="http://schemas.microsoft.com/office/powerpoint/2010/main">
        <p14:playEvt time="34" objId="7"/>
        <p14:stopEvt time="50806" objId="7"/>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2756202" y="43690"/>
            <a:ext cx="5287368" cy="5692449"/>
          </a:xfrm>
          <a:prstGeom prst="rect">
            <a:avLst/>
          </a:prstGeom>
        </p:spPr>
      </p:pic>
      <p:sp>
        <p:nvSpPr>
          <p:cNvPr id="9" name="TextBox 8"/>
          <p:cNvSpPr txBox="1"/>
          <p:nvPr/>
        </p:nvSpPr>
        <p:spPr>
          <a:xfrm>
            <a:off x="0"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 – Structure Length</a:t>
            </a:r>
          </a:p>
        </p:txBody>
      </p:sp>
      <p:pic>
        <p:nvPicPr>
          <p:cNvPr id="8" name="Picture 7"/>
          <p:cNvPicPr>
            <a:picLocks noChangeAspect="1"/>
          </p:cNvPicPr>
          <p:nvPr/>
        </p:nvPicPr>
        <p:blipFill>
          <a:blip r:embed="rId5"/>
          <a:stretch>
            <a:fillRect/>
          </a:stretch>
        </p:blipFill>
        <p:spPr>
          <a:xfrm>
            <a:off x="859536" y="5736139"/>
            <a:ext cx="2486707" cy="1121861"/>
          </a:xfrm>
          <a:prstGeom prst="rect">
            <a:avLst/>
          </a:prstGeom>
        </p:spPr>
      </p:pic>
      <p:sp>
        <p:nvSpPr>
          <p:cNvPr id="10" name="TextBox 9"/>
          <p:cNvSpPr txBox="1"/>
          <p:nvPr/>
        </p:nvSpPr>
        <p:spPr>
          <a:xfrm>
            <a:off x="1667300" y="6349453"/>
            <a:ext cx="1136077" cy="369332"/>
          </a:xfrm>
          <a:prstGeom prst="rect">
            <a:avLst/>
          </a:prstGeom>
          <a:noFill/>
        </p:spPr>
        <p:txBody>
          <a:bodyPr wrap="square" rtlCol="0">
            <a:spAutoFit/>
          </a:bodyPr>
          <a:lstStyle/>
          <a:p>
            <a:r>
              <a:rPr lang="en-US" dirty="0">
                <a:solidFill>
                  <a:prstClr val="black"/>
                </a:solidFill>
                <a:latin typeface="Calibri"/>
              </a:rPr>
              <a:t>Slide </a:t>
            </a:r>
            <a:fld id="{A3991888-E21B-42AA-A6CF-418FF5F16745}" type="slidenum">
              <a:rPr lang="en-US">
                <a:solidFill>
                  <a:prstClr val="black"/>
                </a:solidFill>
                <a:latin typeface="Calibri"/>
              </a:rPr>
              <a:pPr/>
              <a:t>8</a:t>
            </a:fld>
            <a:endParaRPr lang="en-US" dirty="0">
              <a:solidFill>
                <a:prstClr val="black"/>
              </a:solidFill>
              <a:latin typeface="Calibri"/>
            </a:endParaRPr>
          </a:p>
        </p:txBody>
      </p:sp>
      <p:sp>
        <p:nvSpPr>
          <p:cNvPr id="15" name="TextBox 14"/>
          <p:cNvSpPr txBox="1"/>
          <p:nvPr/>
        </p:nvSpPr>
        <p:spPr>
          <a:xfrm>
            <a:off x="3568493" y="6414598"/>
            <a:ext cx="5575507" cy="400110"/>
          </a:xfrm>
          <a:prstGeom prst="rect">
            <a:avLst/>
          </a:prstGeom>
          <a:noFill/>
        </p:spPr>
        <p:txBody>
          <a:bodyPr wrap="square" rtlCol="0">
            <a:spAutoFit/>
          </a:bodyPr>
          <a:lstStyle/>
          <a:p>
            <a:r>
              <a:rPr lang="en-US" sz="2000" dirty="0">
                <a:solidFill>
                  <a:prstClr val="black"/>
                </a:solidFill>
                <a:latin typeface="Calibri"/>
              </a:rPr>
              <a:t>NDOT Bridge Inspection Program Manual, Chapter 3</a:t>
            </a:r>
          </a:p>
        </p:txBody>
      </p:sp>
      <p:sp>
        <p:nvSpPr>
          <p:cNvPr id="16" name="TextBox 15"/>
          <p:cNvSpPr txBox="1"/>
          <p:nvPr/>
        </p:nvSpPr>
        <p:spPr>
          <a:xfrm>
            <a:off x="1072262" y="2762879"/>
            <a:ext cx="3881130" cy="400110"/>
          </a:xfrm>
          <a:prstGeom prst="rect">
            <a:avLst/>
          </a:prstGeom>
          <a:noFill/>
        </p:spPr>
        <p:txBody>
          <a:bodyPr wrap="square" rtlCol="0">
            <a:spAutoFit/>
          </a:bodyPr>
          <a:lstStyle/>
          <a:p>
            <a:r>
              <a:rPr lang="en-US" sz="2000" dirty="0"/>
              <a:t>Between extreme ends of openings</a:t>
            </a:r>
          </a:p>
        </p:txBody>
      </p:sp>
      <p:sp>
        <p:nvSpPr>
          <p:cNvPr id="13" name="TextBox 12"/>
          <p:cNvSpPr txBox="1"/>
          <p:nvPr/>
        </p:nvSpPr>
        <p:spPr>
          <a:xfrm>
            <a:off x="1530075" y="5551473"/>
            <a:ext cx="1226127" cy="369332"/>
          </a:xfrm>
          <a:prstGeom prst="rect">
            <a:avLst/>
          </a:prstGeom>
          <a:noFill/>
        </p:spPr>
        <p:txBody>
          <a:bodyPr wrap="square" rtlCol="0">
            <a:spAutoFit/>
          </a:bodyPr>
          <a:lstStyle/>
          <a:p>
            <a:r>
              <a:rPr lang="en-US" dirty="0"/>
              <a:t>Part 1 of 2</a:t>
            </a:r>
          </a:p>
        </p:txBody>
      </p:sp>
    </p:spTree>
    <p:custDataLst>
      <p:tags r:id="rId1"/>
    </p:custDataLst>
    <p:extLst>
      <p:ext uri="{BB962C8B-B14F-4D97-AF65-F5344CB8AC3E}">
        <p14:creationId xmlns:p14="http://schemas.microsoft.com/office/powerpoint/2010/main" val="63439688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1170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extLst>
    <p:ext uri="{E180D4A7-C9FB-4DFB-919C-405C955672EB}">
      <p14:showEvtLst xmlns:p14="http://schemas.microsoft.com/office/powerpoint/2010/main">
        <p14:playEvt time="34" objId="7"/>
        <p14:stopEvt time="50806" objId="7"/>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155"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4059" y="1518557"/>
            <a:ext cx="4583321" cy="3437491"/>
          </a:xfrm>
          <a:prstGeom prst="rect">
            <a:avLst/>
          </a:prstGeom>
        </p:spPr>
      </p:pic>
      <p:sp>
        <p:nvSpPr>
          <p:cNvPr id="2" name="Title 1"/>
          <p:cNvSpPr txBox="1">
            <a:spLocks noGrp="1"/>
          </p:cNvSpPr>
          <p:nvPr>
            <p:ph type="title"/>
          </p:nvPr>
        </p:nvSpPr>
        <p:spPr>
          <a:xfrm>
            <a:off x="859536" y="4084"/>
            <a:ext cx="8284464" cy="964110"/>
          </a:xfrm>
          <a:prstGeom prst="rect">
            <a:avLst/>
          </a:prstGeom>
          <a:noFill/>
        </p:spPr>
        <p:txBody>
          <a:bodyPr wrap="square" anchor="ctr"/>
          <a:lstStyle>
            <a:lvl1pPr lvl="0">
              <a:defRPr/>
            </a:lvl1pPr>
          </a:lstStyle>
          <a:p>
            <a:pPr lvl="0" algn="ctr"/>
            <a:r>
              <a:rPr lang="en-US" dirty="0">
                <a:latin typeface="+mj-lt"/>
              </a:rPr>
              <a:t>Bridge</a:t>
            </a:r>
            <a:endParaRPr dirty="0">
              <a:latin typeface="+mj-lt"/>
            </a:endParaRPr>
          </a:p>
        </p:txBody>
      </p:sp>
      <p:sp>
        <p:nvSpPr>
          <p:cNvPr id="3" name="Text Placeholder 2"/>
          <p:cNvSpPr txBox="1">
            <a:spLocks noGrp="1"/>
          </p:cNvSpPr>
          <p:nvPr>
            <p:ph type="body" idx="1"/>
          </p:nvPr>
        </p:nvSpPr>
        <p:spPr>
          <a:xfrm>
            <a:off x="859536" y="923118"/>
            <a:ext cx="7213844" cy="3802761"/>
          </a:xfrm>
          <a:prstGeom prst="rect">
            <a:avLst/>
          </a:prstGeom>
          <a:noFill/>
        </p:spPr>
        <p:txBody>
          <a:bodyPr wrap="square" anchor="t"/>
          <a:lstStyle>
            <a:lvl1pPr lvl="0">
              <a:defRPr/>
            </a:lvl1pPr>
          </a:lstStyle>
          <a:p>
            <a:pPr lvl="0" algn="l">
              <a:buChar char="•"/>
            </a:pPr>
            <a:r>
              <a:rPr lang="en-US" dirty="0">
                <a:solidFill>
                  <a:schemeClr val="tx1"/>
                </a:solidFill>
                <a:latin typeface="+mn-lt"/>
              </a:rPr>
              <a:t>Federal definition (23 CFR 650.301)</a:t>
            </a:r>
          </a:p>
          <a:p>
            <a:pPr lvl="0" algn="l">
              <a:buChar char="•"/>
            </a:pPr>
            <a:endParaRPr lang="en-US" dirty="0">
              <a:solidFill>
                <a:schemeClr val="tx1"/>
              </a:solidFill>
              <a:latin typeface="+mn-lt"/>
            </a:endParaRPr>
          </a:p>
          <a:p>
            <a:pPr lvl="0"/>
            <a:r>
              <a:rPr lang="en-US" dirty="0">
                <a:solidFill>
                  <a:schemeClr val="tx1"/>
                </a:solidFill>
              </a:rPr>
              <a:t>Includes </a:t>
            </a:r>
          </a:p>
          <a:p>
            <a:pPr lvl="1" algn="l">
              <a:buChar char="•"/>
            </a:pPr>
            <a:r>
              <a:rPr lang="en-US" dirty="0">
                <a:solidFill>
                  <a:schemeClr val="tx1"/>
                </a:solidFill>
              </a:rPr>
              <a:t>Bridges</a:t>
            </a:r>
          </a:p>
          <a:p>
            <a:pPr lvl="1" algn="l">
              <a:buChar char="•"/>
            </a:pPr>
            <a:r>
              <a:rPr lang="en-US" dirty="0">
                <a:solidFill>
                  <a:schemeClr val="tx1"/>
                </a:solidFill>
              </a:rPr>
              <a:t>Culverts</a:t>
            </a:r>
          </a:p>
          <a:p>
            <a:pPr lvl="1" algn="l">
              <a:buChar char="•"/>
            </a:pPr>
            <a:r>
              <a:rPr lang="en-US" dirty="0">
                <a:solidFill>
                  <a:schemeClr val="tx1"/>
                </a:solidFill>
              </a:rPr>
              <a:t>Multiple pipes</a:t>
            </a:r>
          </a:p>
          <a:p>
            <a:pPr lvl="1" algn="l">
              <a:buChar char="•"/>
            </a:pPr>
            <a:r>
              <a:rPr lang="en-US" dirty="0">
                <a:solidFill>
                  <a:schemeClr val="tx1"/>
                </a:solidFill>
              </a:rPr>
              <a:t>etc.</a:t>
            </a:r>
          </a:p>
          <a:p>
            <a:pPr lvl="0" algn="l">
              <a:buChar char="•"/>
            </a:pPr>
            <a:endParaRPr lang="en-US" dirty="0">
              <a:solidFill>
                <a:schemeClr val="tx1"/>
              </a:solidFill>
              <a:latin typeface="+mn-lt"/>
            </a:endParaRPr>
          </a:p>
          <a:p>
            <a:pPr lvl="0" algn="l">
              <a:buChar char="•"/>
            </a:pPr>
            <a:r>
              <a:rPr lang="en-US" dirty="0">
                <a:solidFill>
                  <a:schemeClr val="tx1"/>
                </a:solidFill>
                <a:latin typeface="+mn-lt"/>
              </a:rPr>
              <a:t>Opening longer than 20 ft </a:t>
            </a:r>
          </a:p>
          <a:p>
            <a:pPr lvl="1" algn="l">
              <a:buChar char="•"/>
            </a:pPr>
            <a:endParaRPr dirty="0">
              <a:solidFill>
                <a:schemeClr val="tx1"/>
              </a:solidFill>
              <a:latin typeface="+mn-lt"/>
            </a:endParaRPr>
          </a:p>
        </p:txBody>
      </p:sp>
      <p:pic>
        <p:nvPicPr>
          <p:cNvPr id="8" name="Picture 7"/>
          <p:cNvPicPr>
            <a:picLocks noChangeAspect="1"/>
          </p:cNvPicPr>
          <p:nvPr/>
        </p:nvPicPr>
        <p:blipFill>
          <a:blip r:embed="rId5"/>
          <a:stretch>
            <a:fillRect/>
          </a:stretch>
        </p:blipFill>
        <p:spPr>
          <a:xfrm>
            <a:off x="859536" y="5734267"/>
            <a:ext cx="2486707" cy="1121861"/>
          </a:xfrm>
          <a:prstGeom prst="rect">
            <a:avLst/>
          </a:prstGeom>
        </p:spPr>
      </p:pic>
      <p:sp>
        <p:nvSpPr>
          <p:cNvPr id="10" name="TextBox 9"/>
          <p:cNvSpPr txBox="1"/>
          <p:nvPr/>
        </p:nvSpPr>
        <p:spPr>
          <a:xfrm>
            <a:off x="1667300" y="6347581"/>
            <a:ext cx="1136077" cy="369332"/>
          </a:xfrm>
          <a:prstGeom prst="rect">
            <a:avLst/>
          </a:prstGeom>
          <a:noFill/>
        </p:spPr>
        <p:txBody>
          <a:bodyPr wrap="square" rtlCol="0">
            <a:spAutoFit/>
          </a:bodyPr>
          <a:lstStyle/>
          <a:p>
            <a:r>
              <a:rPr lang="en-US" dirty="0">
                <a:solidFill>
                  <a:prstClr val="black"/>
                </a:solidFill>
                <a:latin typeface="Calibri"/>
              </a:rPr>
              <a:t>Slide </a:t>
            </a:r>
            <a:fld id="{A3991888-E21B-42AA-A6CF-418FF5F16745}" type="slidenum">
              <a:rPr lang="en-US">
                <a:solidFill>
                  <a:prstClr val="black"/>
                </a:solidFill>
                <a:latin typeface="Calibri"/>
              </a:rPr>
              <a:pPr/>
              <a:t>9</a:t>
            </a:fld>
            <a:endParaRPr lang="en-US" dirty="0">
              <a:solidFill>
                <a:prstClr val="black"/>
              </a:solidFill>
              <a:latin typeface="Calibri"/>
            </a:endParaRPr>
          </a:p>
        </p:txBody>
      </p:sp>
      <p:sp>
        <p:nvSpPr>
          <p:cNvPr id="4" name="TextBox 3"/>
          <p:cNvSpPr txBox="1"/>
          <p:nvPr/>
        </p:nvSpPr>
        <p:spPr>
          <a:xfrm>
            <a:off x="6035030" y="5121979"/>
            <a:ext cx="2885449" cy="461665"/>
          </a:xfrm>
          <a:prstGeom prst="rect">
            <a:avLst/>
          </a:prstGeom>
          <a:noFill/>
        </p:spPr>
        <p:txBody>
          <a:bodyPr wrap="square" rtlCol="0">
            <a:spAutoFit/>
          </a:bodyPr>
          <a:lstStyle/>
          <a:p>
            <a:r>
              <a:rPr lang="en-US" sz="2400" dirty="0">
                <a:solidFill>
                  <a:srgbClr val="FF0000"/>
                </a:solidFill>
              </a:rPr>
              <a:t>Along center of road</a:t>
            </a:r>
          </a:p>
        </p:txBody>
      </p:sp>
      <p:sp>
        <p:nvSpPr>
          <p:cNvPr id="12" name="TextBox 11"/>
          <p:cNvSpPr txBox="1"/>
          <p:nvPr/>
        </p:nvSpPr>
        <p:spPr>
          <a:xfrm>
            <a:off x="5238750" y="5842337"/>
            <a:ext cx="3905250" cy="1015663"/>
          </a:xfrm>
          <a:prstGeom prst="rect">
            <a:avLst/>
          </a:prstGeom>
          <a:noFill/>
        </p:spPr>
        <p:txBody>
          <a:bodyPr wrap="square" rtlCol="0">
            <a:spAutoFit/>
          </a:bodyPr>
          <a:lstStyle/>
          <a:p>
            <a:r>
              <a:rPr lang="en-US" sz="2000" dirty="0">
                <a:solidFill>
                  <a:prstClr val="black"/>
                </a:solidFill>
                <a:latin typeface="Calibri"/>
              </a:rPr>
              <a:t>NDOT’s Bridge Inspection Program Manual (March 2018), Page 6</a:t>
            </a:r>
          </a:p>
          <a:p>
            <a:r>
              <a:rPr lang="en-US" sz="2000" dirty="0">
                <a:solidFill>
                  <a:prstClr val="black"/>
                </a:solidFill>
                <a:latin typeface="Calibri"/>
              </a:rPr>
              <a:t>428 NAC 2-001.03A5a, Page 44</a:t>
            </a:r>
          </a:p>
        </p:txBody>
      </p:sp>
      <p:sp>
        <p:nvSpPr>
          <p:cNvPr id="14" name="TextBox 13"/>
          <p:cNvSpPr txBox="1"/>
          <p:nvPr/>
        </p:nvSpPr>
        <p:spPr>
          <a:xfrm>
            <a:off x="1530075" y="5551473"/>
            <a:ext cx="1226127" cy="369332"/>
          </a:xfrm>
          <a:prstGeom prst="rect">
            <a:avLst/>
          </a:prstGeom>
          <a:noFill/>
        </p:spPr>
        <p:txBody>
          <a:bodyPr wrap="square" rtlCol="0">
            <a:spAutoFit/>
          </a:bodyPr>
          <a:lstStyle/>
          <a:p>
            <a:r>
              <a:rPr lang="en-US" dirty="0"/>
              <a:t>Part 1 of 2</a:t>
            </a:r>
          </a:p>
        </p:txBody>
      </p:sp>
    </p:spTree>
    <p:custDataLst>
      <p:tags r:id="rId1"/>
    </p:custDataLst>
    <p:extLst>
      <p:ext uri="{BB962C8B-B14F-4D97-AF65-F5344CB8AC3E}">
        <p14:creationId xmlns:p14="http://schemas.microsoft.com/office/powerpoint/2010/main" val="30110307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80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100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332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348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360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370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382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4070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4140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12" grpId="0"/>
    </p:bldLst>
  </p:timing>
  <p:extLst>
    <p:ext uri="{E180D4A7-C9FB-4DFB-919C-405C955672EB}">
      <p14:showEvtLst xmlns:p14="http://schemas.microsoft.com/office/powerpoint/2010/main">
        <p14:playEvt time="34" objId="7"/>
        <p14:stopEvt time="50806" objId="7"/>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3.9"/>
</p:tagLst>
</file>

<file path=ppt/tags/tag10.xml><?xml version="1.0" encoding="utf-8"?>
<p:tagLst xmlns:a="http://schemas.openxmlformats.org/drawingml/2006/main" xmlns:r="http://schemas.openxmlformats.org/officeDocument/2006/relationships" xmlns:p="http://schemas.openxmlformats.org/presentationml/2006/main">
  <p:tag name="TIMING" val="|1|13.2|4.7|1"/>
</p:tagLst>
</file>

<file path=ppt/tags/tag11.xml><?xml version="1.0" encoding="utf-8"?>
<p:tagLst xmlns:a="http://schemas.openxmlformats.org/drawingml/2006/main" xmlns:r="http://schemas.openxmlformats.org/officeDocument/2006/relationships" xmlns:p="http://schemas.openxmlformats.org/presentationml/2006/main">
  <p:tag name="TIMING" val="|13.3|10.2|12|2.4|1.1|0.9|1.3|2.5|2.8"/>
</p:tagLst>
</file>

<file path=ppt/tags/tag12.xml><?xml version="1.0" encoding="utf-8"?>
<p:tagLst xmlns:a="http://schemas.openxmlformats.org/drawingml/2006/main" xmlns:r="http://schemas.openxmlformats.org/officeDocument/2006/relationships" xmlns:p="http://schemas.openxmlformats.org/presentationml/2006/main">
  <p:tag name="TIMING" val="|3.9"/>
</p:tagLst>
</file>

<file path=ppt/tags/tag2.xml><?xml version="1.0" encoding="utf-8"?>
<p:tagLst xmlns:a="http://schemas.openxmlformats.org/drawingml/2006/main" xmlns:r="http://schemas.openxmlformats.org/officeDocument/2006/relationships" xmlns:p="http://schemas.openxmlformats.org/presentationml/2006/main">
  <p:tag name="TIMING" val="|3.9"/>
</p:tagLst>
</file>

<file path=ppt/tags/tag3.xml><?xml version="1.0" encoding="utf-8"?>
<p:tagLst xmlns:a="http://schemas.openxmlformats.org/drawingml/2006/main" xmlns:r="http://schemas.openxmlformats.org/officeDocument/2006/relationships" xmlns:p="http://schemas.openxmlformats.org/presentationml/2006/main">
  <p:tag name="TIMING" val="|3.9"/>
</p:tagLst>
</file>

<file path=ppt/tags/tag4.xml><?xml version="1.0" encoding="utf-8"?>
<p:tagLst xmlns:a="http://schemas.openxmlformats.org/drawingml/2006/main" xmlns:r="http://schemas.openxmlformats.org/officeDocument/2006/relationships" xmlns:p="http://schemas.openxmlformats.org/presentationml/2006/main">
  <p:tag name="TIMING" val="|3.9"/>
</p:tagLst>
</file>

<file path=ppt/tags/tag5.xml><?xml version="1.0" encoding="utf-8"?>
<p:tagLst xmlns:a="http://schemas.openxmlformats.org/drawingml/2006/main" xmlns:r="http://schemas.openxmlformats.org/officeDocument/2006/relationships" xmlns:p="http://schemas.openxmlformats.org/presentationml/2006/main">
  <p:tag name="TIMING" val="|13.3|10.2|12|2.4|1.1|0.9|1.3|2.5|2.8"/>
</p:tagLst>
</file>

<file path=ppt/tags/tag6.xml><?xml version="1.0" encoding="utf-8"?>
<p:tagLst xmlns:a="http://schemas.openxmlformats.org/drawingml/2006/main" xmlns:r="http://schemas.openxmlformats.org/officeDocument/2006/relationships" xmlns:p="http://schemas.openxmlformats.org/presentationml/2006/main">
  <p:tag name="TIMING" val="|13.3|10.2|12|2.4|1.1|0.9|1.3|2.5|2.8"/>
</p:tagLst>
</file>

<file path=ppt/tags/tag7.xml><?xml version="1.0" encoding="utf-8"?>
<p:tagLst xmlns:a="http://schemas.openxmlformats.org/drawingml/2006/main" xmlns:r="http://schemas.openxmlformats.org/officeDocument/2006/relationships" xmlns:p="http://schemas.openxmlformats.org/presentationml/2006/main">
  <p:tag name="TIMING" val="|13.3|10.2|12|2.4|1.1|0.9|1.3|2.5|2.8"/>
</p:tagLst>
</file>

<file path=ppt/tags/tag8.xml><?xml version="1.0" encoding="utf-8"?>
<p:tagLst xmlns:a="http://schemas.openxmlformats.org/drawingml/2006/main" xmlns:r="http://schemas.openxmlformats.org/officeDocument/2006/relationships" xmlns:p="http://schemas.openxmlformats.org/presentationml/2006/main">
  <p:tag name="TIMING" val="|13.3|10.2|12|2.4|1.1|0.9|1.3|2.5|2.8"/>
</p:tagLst>
</file>

<file path=ppt/tags/tag9.xml><?xml version="1.0" encoding="utf-8"?>
<p:tagLst xmlns:a="http://schemas.openxmlformats.org/drawingml/2006/main" xmlns:r="http://schemas.openxmlformats.org/officeDocument/2006/relationships" xmlns:p="http://schemas.openxmlformats.org/presentationml/2006/main">
  <p:tag name="TIMING" val="|1.6|2.4|4.5|2.7|1.3"/>
</p:tagLst>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8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89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90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9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9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0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16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63635</TotalTime>
  <Words>8611</Words>
  <Application>Microsoft Office PowerPoint</Application>
  <PresentationFormat>On-screen Show (4:3)</PresentationFormat>
  <Paragraphs>1063</Paragraphs>
  <Slides>48</Slides>
  <Notes>48</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48</vt:i4>
      </vt:variant>
    </vt:vector>
  </HeadingPairs>
  <TitlesOfParts>
    <vt:vector size="64" baseType="lpstr">
      <vt:lpstr>Arial</vt:lpstr>
      <vt:lpstr>Calibri</vt:lpstr>
      <vt:lpstr>Calibri Light</vt:lpstr>
      <vt:lpstr>Montserrat</vt:lpstr>
      <vt:lpstr>Roboto Light</vt:lpstr>
      <vt:lpstr>Wingdings</vt:lpstr>
      <vt:lpstr>Default Design</vt:lpstr>
      <vt:lpstr>1_Default Design</vt:lpstr>
      <vt:lpstr>188_Default Design</vt:lpstr>
      <vt:lpstr>189_Default Design</vt:lpstr>
      <vt:lpstr>190_Default Design</vt:lpstr>
      <vt:lpstr>191_Default Design</vt:lpstr>
      <vt:lpstr>197_Default Design</vt:lpstr>
      <vt:lpstr>201_Default Design</vt:lpstr>
      <vt:lpstr>216_Default Design</vt:lpstr>
      <vt:lpstr>4_NDOT Theme - Standard Size</vt:lpstr>
      <vt:lpstr>2016 Minimum Design Standards</vt:lpstr>
      <vt:lpstr>Overall Learning Objectives</vt:lpstr>
      <vt:lpstr>Learning Objectives</vt:lpstr>
      <vt:lpstr>Learning Objectives</vt:lpstr>
      <vt:lpstr>Learning Objective</vt:lpstr>
      <vt:lpstr>PowerPoint Presentation</vt:lpstr>
      <vt:lpstr>PowerPoint Presentation</vt:lpstr>
      <vt:lpstr>PowerPoint Presentation</vt:lpstr>
      <vt:lpstr>Bridge</vt:lpstr>
      <vt:lpstr>Non-buried Structure (NBS)</vt:lpstr>
      <vt:lpstr>Non-buried Structure</vt:lpstr>
      <vt:lpstr>PowerPoint Presentation</vt:lpstr>
      <vt:lpstr>PowerPoint Presentation</vt:lpstr>
      <vt:lpstr>Clear Bridge Width</vt:lpstr>
      <vt:lpstr>Learning Objective</vt:lpstr>
      <vt:lpstr>Clear Bridge Width (CBW) ----------------------------------------------------------------------------------- Measured from Face-of-Curb?</vt:lpstr>
      <vt:lpstr>Clear Bridge Width (CBW) ----------------------------------------------------------------------------------- Measured from Face-of-Curb?</vt:lpstr>
      <vt:lpstr>PowerPoint Presentation</vt:lpstr>
      <vt:lpstr>PowerPoint Presentation</vt:lpstr>
      <vt:lpstr>Live Loads (HS15, HL93)</vt:lpstr>
      <vt:lpstr>Learning Objectives</vt:lpstr>
      <vt:lpstr>Clear Bridge Width (CBW) Tables</vt:lpstr>
      <vt:lpstr>The Other Three (3) Tables</vt:lpstr>
      <vt:lpstr>Basis of N&amp;R Values</vt:lpstr>
      <vt:lpstr>Other Principal Arterial (OPA) (and greater) </vt:lpstr>
      <vt:lpstr>Find the Correct Standards Table  Example – Bridge Replacement</vt:lpstr>
      <vt:lpstr>PowerPoint Presentation</vt:lpstr>
      <vt:lpstr>PowerPoint Presentation</vt:lpstr>
      <vt:lpstr>PowerPoint Presentation</vt:lpstr>
      <vt:lpstr>Finding the Correct Table</vt:lpstr>
      <vt:lpstr>Area  </vt:lpstr>
      <vt:lpstr>Area –Maps on NDOT Website</vt:lpstr>
      <vt:lpstr>Area –Maps on NDOT Website</vt:lpstr>
      <vt:lpstr>Area –Maps on NDOT Website</vt:lpstr>
      <vt:lpstr>PowerPoint Presentation</vt:lpstr>
      <vt:lpstr>PowerPoint Presentation</vt:lpstr>
      <vt:lpstr>Finding the Correct Table</vt:lpstr>
      <vt:lpstr>PowerPoint Presentation</vt:lpstr>
      <vt:lpstr>PowerPoint Presentation</vt:lpstr>
      <vt:lpstr>Functional Classification Neb. Rev. Stat. 39-2110</vt:lpstr>
      <vt:lpstr>Finding the Correct Table</vt:lpstr>
      <vt:lpstr>PowerPoint Presentation</vt:lpstr>
      <vt:lpstr>PowerPoint Presentation</vt:lpstr>
      <vt:lpstr>Review Questions</vt:lpstr>
      <vt:lpstr>PowerPoint Presentation</vt:lpstr>
      <vt:lpstr>Structures – Note 19 – Quiz</vt:lpstr>
      <vt:lpstr>Structures-Specific Learning Objectives - Review</vt:lpstr>
      <vt:lpstr>2016 Minimum Design Standards</vt:lpstr>
    </vt:vector>
  </TitlesOfParts>
  <Company>Yankee Hill Solutions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MDS - Structures</dc:title>
  <dc:subject>NBCS Standards</dc:subject>
  <dc:creator>jwilk8284</dc:creator>
  <cp:keywords>Standards Training, BEX Workshop, Structures, Bridges, Culverts, Non-Buried Structures</cp:keywords>
  <dc:description>2016 Standards approval imminent, eliminating comparisons to 2010 standards.</dc:description>
  <cp:lastModifiedBy>James Wilkinson</cp:lastModifiedBy>
  <cp:revision>2434</cp:revision>
  <dcterms:created xsi:type="dcterms:W3CDTF">2015-12-13T17:10:08Z</dcterms:created>
  <dcterms:modified xsi:type="dcterms:W3CDTF">2019-08-08T17:30:53Z</dcterms:modified>
  <cp:category>Workshop</cp:category>
</cp:coreProperties>
</file>