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40" r:id="rId2"/>
    <p:sldId id="327" r:id="rId3"/>
    <p:sldId id="328" r:id="rId4"/>
    <p:sldId id="329" r:id="rId5"/>
    <p:sldId id="330" r:id="rId6"/>
    <p:sldId id="331" r:id="rId7"/>
    <p:sldId id="332" r:id="rId8"/>
    <p:sldId id="333" r:id="rId9"/>
    <p:sldId id="334" r:id="rId10"/>
    <p:sldId id="335" r:id="rId11"/>
    <p:sldId id="336" r:id="rId12"/>
    <p:sldId id="337" r:id="rId13"/>
    <p:sldId id="338" r:id="rId14"/>
    <p:sldId id="341" r:id="rId15"/>
    <p:sldId id="33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1E7"/>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617" autoAdjust="0"/>
  </p:normalViewPr>
  <p:slideViewPr>
    <p:cSldViewPr snapToGrid="0">
      <p:cViewPr varScale="1">
        <p:scale>
          <a:sx n="63" d="100"/>
          <a:sy n="63" d="100"/>
        </p:scale>
        <p:origin x="163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B74D1417-2829-41A5-A701-9E53EA84B2C5}" type="datetimeFigureOut">
              <a:rPr lang="en-US" smtClean="0"/>
              <a:t>2/7/2023</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6A792A8C-32BC-421E-81B6-0B2A1B792492}" type="slidenum">
              <a:rPr lang="en-US" smtClean="0"/>
              <a:t>‹#›</a:t>
            </a:fld>
            <a:endParaRPr lang="en-US"/>
          </a:p>
        </p:txBody>
      </p:sp>
    </p:spTree>
    <p:extLst>
      <p:ext uri="{BB962C8B-B14F-4D97-AF65-F5344CB8AC3E}">
        <p14:creationId xmlns:p14="http://schemas.microsoft.com/office/powerpoint/2010/main" val="229425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7E942A71-83D1-46DE-AD06-CCF6A61F348A}" type="datetimeFigureOut">
              <a:rPr lang="en-US" smtClean="0"/>
              <a:t>2/7/2023</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B810FC0B-6082-4DFF-8909-DDAEBF27903F}" type="slidenum">
              <a:rPr lang="en-US" smtClean="0"/>
              <a:t>‹#›</a:t>
            </a:fld>
            <a:endParaRPr lang="en-US"/>
          </a:p>
        </p:txBody>
      </p:sp>
    </p:spTree>
    <p:extLst>
      <p:ext uri="{BB962C8B-B14F-4D97-AF65-F5344CB8AC3E}">
        <p14:creationId xmlns:p14="http://schemas.microsoft.com/office/powerpoint/2010/main" val="96728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ebraskalegislature.gov/laws/statutes.php?statute=60-6,29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9/11/2022 Updated Slide 1 by adding </a:t>
            </a:r>
            <a:r>
              <a:rPr lang="en-US" i="1"/>
              <a:t>3-ring binder Tab number.</a:t>
            </a:r>
          </a:p>
          <a:p>
            <a:r>
              <a:rPr lang="en-US" i="1" dirty="0"/>
              <a:t>9/9/2021</a:t>
            </a:r>
            <a:r>
              <a:rPr lang="en-US" i="1" baseline="0" dirty="0"/>
              <a:t> Updated Slide 4</a:t>
            </a:r>
            <a:endParaRPr lang="en-US" i="1" dirty="0"/>
          </a:p>
          <a:p>
            <a:r>
              <a:rPr lang="en-US" i="1" dirty="0"/>
              <a:t>8/14/2019 Updated four slides – 4 and 11 thru 13.  Minor changes such as updating web links.  Previous version dated 2/1/2019.  </a:t>
            </a:r>
          </a:p>
          <a:p>
            <a:endParaRPr lang="en-US" dirty="0"/>
          </a:p>
          <a:p>
            <a:r>
              <a:rPr lang="en-US" dirty="0"/>
              <a:t>Goal: approximately 5 minute presentation</a:t>
            </a:r>
          </a:p>
          <a:p>
            <a:endParaRPr lang="en-US" dirty="0"/>
          </a:p>
          <a:p>
            <a:r>
              <a:rPr lang="en-US" dirty="0"/>
              <a:t>As an appointed licensed superintendent, you may be responsible for managing the many written records generated by the road or street department.  </a:t>
            </a:r>
          </a:p>
          <a:p>
            <a:r>
              <a:rPr lang="en-US" dirty="0"/>
              <a:t>So what?  Why is that important?  What should be done with all of that paperwork?  </a:t>
            </a:r>
          </a:p>
          <a:p>
            <a:r>
              <a:rPr lang="en-US" dirty="0"/>
              <a:t>RECORDS MANAGEMENT IS NOT OPTIONAL!  </a:t>
            </a:r>
          </a:p>
        </p:txBody>
      </p:sp>
      <p:sp>
        <p:nvSpPr>
          <p:cNvPr id="4" name="Slide Number Placeholder 3"/>
          <p:cNvSpPr>
            <a:spLocks noGrp="1"/>
          </p:cNvSpPr>
          <p:nvPr>
            <p:ph type="sldNum" sz="quarter" idx="10"/>
          </p:nvPr>
        </p:nvSpPr>
        <p:spPr/>
        <p:txBody>
          <a:bodyPr/>
          <a:lstStyle/>
          <a:p>
            <a:fld id="{B7E57BBC-C735-7240-902C-9D7483B25D12}" type="slidenum">
              <a:rPr lang="en-US" smtClean="0"/>
              <a:t>1</a:t>
            </a:fld>
            <a:endParaRPr lang="en-US"/>
          </a:p>
        </p:txBody>
      </p:sp>
    </p:spTree>
    <p:extLst>
      <p:ext uri="{BB962C8B-B14F-4D97-AF65-F5344CB8AC3E}">
        <p14:creationId xmlns:p14="http://schemas.microsoft.com/office/powerpoint/2010/main" val="17482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 procedure for dealing with documents day-to-day so it doesn’t end up being an overwhelming chore at some point.  </a:t>
            </a:r>
          </a:p>
        </p:txBody>
      </p:sp>
      <p:sp>
        <p:nvSpPr>
          <p:cNvPr id="4" name="Slide Number Placeholder 3"/>
          <p:cNvSpPr>
            <a:spLocks noGrp="1"/>
          </p:cNvSpPr>
          <p:nvPr>
            <p:ph type="sldNum" sz="quarter" idx="10"/>
          </p:nvPr>
        </p:nvSpPr>
        <p:spPr/>
        <p:txBody>
          <a:bodyPr/>
          <a:lstStyle/>
          <a:p>
            <a:fld id="{B7E57BBC-C735-7240-902C-9D7483B25D12}" type="slidenum">
              <a:rPr lang="en-US" smtClean="0"/>
              <a:t>10</a:t>
            </a:fld>
            <a:endParaRPr lang="en-US"/>
          </a:p>
        </p:txBody>
      </p:sp>
    </p:spTree>
    <p:extLst>
      <p:ext uri="{BB962C8B-B14F-4D97-AF65-F5344CB8AC3E}">
        <p14:creationId xmlns:p14="http://schemas.microsoft.com/office/powerpoint/2010/main" val="36062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web link</a:t>
            </a:r>
          </a:p>
        </p:txBody>
      </p:sp>
      <p:sp>
        <p:nvSpPr>
          <p:cNvPr id="4" name="Slide Number Placeholder 3"/>
          <p:cNvSpPr>
            <a:spLocks noGrp="1"/>
          </p:cNvSpPr>
          <p:nvPr>
            <p:ph type="sldNum" sz="quarter" idx="5"/>
          </p:nvPr>
        </p:nvSpPr>
        <p:spPr/>
        <p:txBody>
          <a:bodyPr/>
          <a:lstStyle/>
          <a:p>
            <a:fld id="{B810FC0B-6082-4DFF-8909-DDAEBF27903F}" type="slidenum">
              <a:rPr lang="en-US" smtClean="0"/>
              <a:t>11</a:t>
            </a:fld>
            <a:endParaRPr lang="en-US"/>
          </a:p>
        </p:txBody>
      </p:sp>
    </p:spTree>
    <p:extLst>
      <p:ext uri="{BB962C8B-B14F-4D97-AF65-F5344CB8AC3E}">
        <p14:creationId xmlns:p14="http://schemas.microsoft.com/office/powerpoint/2010/main" val="156154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web link</a:t>
            </a:r>
          </a:p>
          <a:p>
            <a:endParaRPr lang="en-US" dirty="0"/>
          </a:p>
          <a:p>
            <a:endParaRPr lang="en-US" dirty="0"/>
          </a:p>
          <a:p>
            <a:r>
              <a:rPr lang="en-US" dirty="0"/>
              <a:t>How long do the Vehicle Operator Reports need to be kept before disposing of them?  Dispose of after 2 Years.  </a:t>
            </a:r>
          </a:p>
        </p:txBody>
      </p:sp>
      <p:sp>
        <p:nvSpPr>
          <p:cNvPr id="4" name="Slide Number Placeholder 3"/>
          <p:cNvSpPr>
            <a:spLocks noGrp="1"/>
          </p:cNvSpPr>
          <p:nvPr>
            <p:ph type="sldNum" sz="quarter" idx="10"/>
          </p:nvPr>
        </p:nvSpPr>
        <p:spPr/>
        <p:txBody>
          <a:bodyPr/>
          <a:lstStyle/>
          <a:p>
            <a:fld id="{B7E57BBC-C735-7240-902C-9D7483B25D12}" type="slidenum">
              <a:rPr lang="en-US" smtClean="0"/>
              <a:t>12</a:t>
            </a:fld>
            <a:endParaRPr lang="en-US"/>
          </a:p>
        </p:txBody>
      </p:sp>
    </p:spTree>
    <p:extLst>
      <p:ext uri="{BB962C8B-B14F-4D97-AF65-F5344CB8AC3E}">
        <p14:creationId xmlns:p14="http://schemas.microsoft.com/office/powerpoint/2010/main" val="10102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web link</a:t>
            </a:r>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13</a:t>
            </a:fld>
            <a:endParaRPr lang="en-US"/>
          </a:p>
        </p:txBody>
      </p:sp>
    </p:spTree>
    <p:extLst>
      <p:ext uri="{BB962C8B-B14F-4D97-AF65-F5344CB8AC3E}">
        <p14:creationId xmlns:p14="http://schemas.microsoft.com/office/powerpoint/2010/main" val="277156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39-1411.</a:t>
            </a:r>
          </a:p>
          <a:p>
            <a:r>
              <a:rPr lang="en-US" sz="1200" b="0" i="0" kern="1200" dirty="0">
                <a:solidFill>
                  <a:schemeClr val="tx1"/>
                </a:solidFill>
                <a:effectLst/>
                <a:latin typeface="+mn-lt"/>
                <a:ea typeface="+mn-ea"/>
                <a:cs typeface="+mn-cs"/>
              </a:rPr>
              <a:t>Road and bridge records, who must keep; carrying capacity posted on bridges.</a:t>
            </a:r>
          </a:p>
          <a:p>
            <a:r>
              <a:rPr lang="en-US" sz="1200" b="0" i="0" kern="1200" dirty="0">
                <a:solidFill>
                  <a:schemeClr val="tx1"/>
                </a:solidFill>
                <a:effectLst/>
                <a:latin typeface="+mn-lt"/>
                <a:ea typeface="+mn-ea"/>
                <a:cs typeface="+mn-cs"/>
              </a:rPr>
              <a:t>The county highway superintendent or some other qualified person designated by the county board shall keep in his or her office a road record which shall include a record of the proceedings in regard to the laying out, establishing, changing, or discontinuing of all roads in the county hereafter established, changed, or discontinued, and a record of the cost and maintenance of all such roads. Such person shall record in the bridge record a record of all county bridges and culverts showing number, location, and description of each, and a record of the cost of construction and maintenance of all such bridges and culverts. If the carrying capacity or weight limit of any bridge is less than the limits set forth in subsections (2), (3), and (4) of section </a:t>
            </a:r>
            <a:r>
              <a:rPr lang="en-US" sz="1200" b="0" i="0" u="none" strike="noStrike" kern="1200" dirty="0">
                <a:solidFill>
                  <a:schemeClr val="tx1"/>
                </a:solidFill>
                <a:effectLst/>
                <a:latin typeface="+mn-lt"/>
                <a:ea typeface="+mn-ea"/>
                <a:cs typeface="+mn-cs"/>
                <a:hlinkClick r:id="rId3"/>
              </a:rPr>
              <a:t>60-6,294</a:t>
            </a:r>
            <a:r>
              <a:rPr lang="en-US" sz="1200" b="0" i="0" kern="1200" dirty="0">
                <a:solidFill>
                  <a:schemeClr val="tx1"/>
                </a:solidFill>
                <a:effectLst/>
                <a:latin typeface="+mn-lt"/>
                <a:ea typeface="+mn-ea"/>
                <a:cs typeface="+mn-cs"/>
              </a:rPr>
              <a:t>, the county shall cause to be firmly posted or attached upon such bridge in a conspicuous place at each end thereof a board or metal sign showing the carrying capacity or weight which the bridge will safely carry or bear.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39-1510.</a:t>
            </a:r>
          </a:p>
          <a:p>
            <a:r>
              <a:rPr lang="en-US" sz="1200" b="0" i="0" kern="1200" dirty="0">
                <a:solidFill>
                  <a:schemeClr val="tx1"/>
                </a:solidFill>
                <a:effectLst/>
                <a:latin typeface="+mn-lt"/>
                <a:ea typeface="+mn-ea"/>
                <a:cs typeface="+mn-cs"/>
              </a:rPr>
              <a:t>Highway superintendent; office; plat records of public roads.</a:t>
            </a:r>
          </a:p>
          <a:p>
            <a:r>
              <a:rPr lang="en-US" sz="1200" b="0" i="0" kern="1200" dirty="0">
                <a:solidFill>
                  <a:schemeClr val="tx1"/>
                </a:solidFill>
                <a:effectLst/>
                <a:latin typeface="+mn-lt"/>
                <a:ea typeface="+mn-ea"/>
                <a:cs typeface="+mn-cs"/>
              </a:rPr>
              <a:t>The county highway superintendent shall be provided by the county with a suitable office which may be in the office or room occupied by the county board or elsewhere, as the board may choose, and he shall keep in his office plat records showing accurately all public roads and highways established in the county.</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E57BBC-C735-7240-902C-9D7483B25D12}" type="slidenum">
              <a:rPr lang="en-US" smtClean="0"/>
              <a:t>14</a:t>
            </a:fld>
            <a:endParaRPr lang="en-US"/>
          </a:p>
        </p:txBody>
      </p:sp>
    </p:spTree>
    <p:extLst>
      <p:ext uri="{BB962C8B-B14F-4D97-AF65-F5344CB8AC3E}">
        <p14:creationId xmlns:p14="http://schemas.microsoft.com/office/powerpoint/2010/main" val="236180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Three main points to get across in a very short presentation</a:t>
            </a:r>
          </a:p>
        </p:txBody>
      </p:sp>
      <p:sp>
        <p:nvSpPr>
          <p:cNvPr id="4" name="Slide Number Placeholder 3"/>
          <p:cNvSpPr>
            <a:spLocks noGrp="1"/>
          </p:cNvSpPr>
          <p:nvPr>
            <p:ph type="sldNum" sz="quarter" idx="10"/>
          </p:nvPr>
        </p:nvSpPr>
        <p:spPr/>
        <p:txBody>
          <a:bodyPr/>
          <a:lstStyle/>
          <a:p>
            <a:fld id="{B7E57BBC-C735-7240-902C-9D7483B25D12}" type="slidenum">
              <a:rPr lang="en-US" smtClean="0"/>
              <a:t>2</a:t>
            </a:fld>
            <a:endParaRPr lang="en-US"/>
          </a:p>
        </p:txBody>
      </p:sp>
    </p:spTree>
    <p:extLst>
      <p:ext uri="{BB962C8B-B14F-4D97-AF65-F5344CB8AC3E}">
        <p14:creationId xmlns:p14="http://schemas.microsoft.com/office/powerpoint/2010/main" val="309503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main point: What is a Record?</a:t>
            </a:r>
          </a:p>
          <a:p>
            <a:r>
              <a:rPr lang="en-US" dirty="0"/>
              <a:t> </a:t>
            </a:r>
          </a:p>
        </p:txBody>
      </p:sp>
      <p:sp>
        <p:nvSpPr>
          <p:cNvPr id="4" name="Slide Number Placeholder 3"/>
          <p:cNvSpPr>
            <a:spLocks noGrp="1"/>
          </p:cNvSpPr>
          <p:nvPr>
            <p:ph type="sldNum" sz="quarter" idx="10"/>
          </p:nvPr>
        </p:nvSpPr>
        <p:spPr/>
        <p:txBody>
          <a:bodyPr/>
          <a:lstStyle/>
          <a:p>
            <a:fld id="{B7E57BBC-C735-7240-902C-9D7483B25D12}" type="slidenum">
              <a:rPr lang="en-US" smtClean="0"/>
              <a:t>3</a:t>
            </a:fld>
            <a:endParaRPr lang="en-US"/>
          </a:p>
        </p:txBody>
      </p:sp>
    </p:spTree>
    <p:extLst>
      <p:ext uri="{BB962C8B-B14F-4D97-AF65-F5344CB8AC3E}">
        <p14:creationId xmlns:p14="http://schemas.microsoft.com/office/powerpoint/2010/main" val="209100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9/9/2021</a:t>
            </a:r>
            <a:r>
              <a:rPr lang="en-US" i="1" baseline="0" dirty="0"/>
              <a:t> shortened the word “documents” to “docs”</a:t>
            </a:r>
            <a:endParaRPr lang="en-US" i="1" dirty="0"/>
          </a:p>
          <a:p>
            <a:r>
              <a:rPr lang="en-US" i="1" dirty="0"/>
              <a:t>8/14/2019 Updated “Annual Report (SSAR)” to “Email”</a:t>
            </a:r>
          </a:p>
          <a:p>
            <a:endParaRPr lang="en-US" dirty="0"/>
          </a:p>
          <a:p>
            <a:r>
              <a:rPr lang="en-US" dirty="0"/>
              <a:t>What do we mean by a “record?” </a:t>
            </a:r>
          </a:p>
          <a:p>
            <a:endParaRPr lang="en-US" dirty="0"/>
          </a:p>
          <a:p>
            <a:r>
              <a:rPr lang="en-US" dirty="0"/>
              <a:t>RECORD: Any material that documents a transaction, decision or activity of public business.    (Reference: SOS Tutorial Video, Slide 41)</a:t>
            </a:r>
          </a:p>
          <a:p>
            <a:endParaRPr lang="en-US" dirty="0"/>
          </a:p>
          <a:p>
            <a:r>
              <a:rPr lang="en-US" dirty="0"/>
              <a:t>It could be a set of design plans, right-of-way acquisition documents, a contract, an interlocal agreement, a One- and Six-Year plan, a budget, a map, a photograph, a memo, a letter, meeting minutes, and so forth.  </a:t>
            </a:r>
          </a:p>
          <a:p>
            <a:endParaRPr lang="en-US" dirty="0"/>
          </a:p>
          <a:p>
            <a:r>
              <a:rPr lang="en-US" dirty="0"/>
              <a:t>ESSENTIAL RECORDS: records that are critically important to the continued functioning of, or re-building of and agency in the event of a disaster.  </a:t>
            </a:r>
          </a:p>
          <a:p>
            <a:r>
              <a:rPr lang="en-US" dirty="0"/>
              <a:t> </a:t>
            </a:r>
          </a:p>
        </p:txBody>
      </p:sp>
      <p:sp>
        <p:nvSpPr>
          <p:cNvPr id="4" name="Slide Number Placeholder 3"/>
          <p:cNvSpPr>
            <a:spLocks noGrp="1"/>
          </p:cNvSpPr>
          <p:nvPr>
            <p:ph type="sldNum" sz="quarter" idx="10"/>
          </p:nvPr>
        </p:nvSpPr>
        <p:spPr/>
        <p:txBody>
          <a:bodyPr/>
          <a:lstStyle/>
          <a:p>
            <a:fld id="{B7E57BBC-C735-7240-902C-9D7483B25D12}" type="slidenum">
              <a:rPr lang="en-US" smtClean="0"/>
              <a:t>4</a:t>
            </a:fld>
            <a:endParaRPr lang="en-US"/>
          </a:p>
        </p:txBody>
      </p:sp>
    </p:spTree>
    <p:extLst>
      <p:ext uri="{BB962C8B-B14F-4D97-AF65-F5344CB8AC3E}">
        <p14:creationId xmlns:p14="http://schemas.microsoft.com/office/powerpoint/2010/main" val="59367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a “public record?” </a:t>
            </a:r>
          </a:p>
          <a:p>
            <a:r>
              <a:rPr lang="en-US" dirty="0"/>
              <a:t>A record required by law to be made and kept.</a:t>
            </a:r>
          </a:p>
          <a:p>
            <a:r>
              <a:rPr lang="en-US" dirty="0"/>
              <a:t>A record that is made by a public officer (such as a County Highway or City Street Superintendent), or that is filed in a public office.  </a:t>
            </a:r>
          </a:p>
          <a:p>
            <a:r>
              <a:rPr lang="en-US" dirty="0"/>
              <a:t>Example: deeds and easements filed in the county courthouse.  </a:t>
            </a:r>
          </a:p>
          <a:p>
            <a:r>
              <a:rPr lang="en-US" dirty="0"/>
              <a:t> </a:t>
            </a:r>
          </a:p>
        </p:txBody>
      </p:sp>
      <p:sp>
        <p:nvSpPr>
          <p:cNvPr id="4" name="Slide Number Placeholder 3"/>
          <p:cNvSpPr>
            <a:spLocks noGrp="1"/>
          </p:cNvSpPr>
          <p:nvPr>
            <p:ph type="sldNum" sz="quarter" idx="10"/>
          </p:nvPr>
        </p:nvSpPr>
        <p:spPr/>
        <p:txBody>
          <a:bodyPr/>
          <a:lstStyle/>
          <a:p>
            <a:fld id="{B7E57BBC-C735-7240-902C-9D7483B25D12}" type="slidenum">
              <a:rPr lang="en-US" smtClean="0"/>
              <a:t>5</a:t>
            </a:fld>
            <a:endParaRPr lang="en-US"/>
          </a:p>
        </p:txBody>
      </p:sp>
    </p:spTree>
    <p:extLst>
      <p:ext uri="{BB962C8B-B14F-4D97-AF65-F5344CB8AC3E}">
        <p14:creationId xmlns:p14="http://schemas.microsoft.com/office/powerpoint/2010/main" val="170413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e-mail, on a computer, or in the cloud.  The form or material don’t matter.</a:t>
            </a:r>
          </a:p>
          <a:p>
            <a:endParaRPr lang="en-US" dirty="0"/>
          </a:p>
          <a:p>
            <a:endParaRPr lang="en-US" dirty="0"/>
          </a:p>
          <a:p>
            <a:r>
              <a:rPr lang="en-US" dirty="0"/>
              <a:t>Image Source: http://www.tripwire.com/state-of-security/wp-content/uploads/cache//shutterstock_355975007/3259250916.jpg</a:t>
            </a:r>
          </a:p>
          <a:p>
            <a:endParaRPr lang="en-US" dirty="0"/>
          </a:p>
        </p:txBody>
      </p:sp>
      <p:sp>
        <p:nvSpPr>
          <p:cNvPr id="4" name="Slide Number Placeholder 3"/>
          <p:cNvSpPr>
            <a:spLocks noGrp="1"/>
          </p:cNvSpPr>
          <p:nvPr>
            <p:ph type="sldNum" sz="quarter" idx="10"/>
          </p:nvPr>
        </p:nvSpPr>
        <p:spPr/>
        <p:txBody>
          <a:bodyPr/>
          <a:lstStyle/>
          <a:p>
            <a:fld id="{B7E57BBC-C735-7240-902C-9D7483B25D12}" type="slidenum">
              <a:rPr lang="en-US" smtClean="0"/>
              <a:t>6</a:t>
            </a:fld>
            <a:endParaRPr lang="en-US"/>
          </a:p>
        </p:txBody>
      </p:sp>
    </p:spTree>
    <p:extLst>
      <p:ext uri="{BB962C8B-B14F-4D97-AF65-F5344CB8AC3E}">
        <p14:creationId xmlns:p14="http://schemas.microsoft.com/office/powerpoint/2010/main" val="198475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main point: Why keep Records?</a:t>
            </a:r>
          </a:p>
          <a:p>
            <a:r>
              <a:rPr lang="en-US" dirty="0"/>
              <a:t> </a:t>
            </a:r>
          </a:p>
        </p:txBody>
      </p:sp>
      <p:sp>
        <p:nvSpPr>
          <p:cNvPr id="4" name="Slide Number Placeholder 3"/>
          <p:cNvSpPr>
            <a:spLocks noGrp="1"/>
          </p:cNvSpPr>
          <p:nvPr>
            <p:ph type="sldNum" sz="quarter" idx="10"/>
          </p:nvPr>
        </p:nvSpPr>
        <p:spPr/>
        <p:txBody>
          <a:bodyPr/>
          <a:lstStyle/>
          <a:p>
            <a:fld id="{B7E57BBC-C735-7240-902C-9D7483B25D12}" type="slidenum">
              <a:rPr lang="en-US" smtClean="0"/>
              <a:t>7</a:t>
            </a:fld>
            <a:endParaRPr lang="en-US"/>
          </a:p>
        </p:txBody>
      </p:sp>
    </p:spTree>
    <p:extLst>
      <p:ext uri="{BB962C8B-B14F-4D97-AF65-F5344CB8AC3E}">
        <p14:creationId xmlns:p14="http://schemas.microsoft.com/office/powerpoint/2010/main" val="19254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Records are critical to the functioning of all government agencies.  </a:t>
            </a:r>
          </a:p>
          <a:p>
            <a:r>
              <a:rPr lang="en-US" dirty="0"/>
              <a:t>5 – you won’t be in your position forever!  When you become Superintendent, you likely want to inherit a good set of records!  Do the same for the next person!!</a:t>
            </a:r>
          </a:p>
        </p:txBody>
      </p:sp>
      <p:sp>
        <p:nvSpPr>
          <p:cNvPr id="4" name="Slide Number Placeholder 3"/>
          <p:cNvSpPr>
            <a:spLocks noGrp="1"/>
          </p:cNvSpPr>
          <p:nvPr>
            <p:ph type="sldNum" sz="quarter" idx="10"/>
          </p:nvPr>
        </p:nvSpPr>
        <p:spPr/>
        <p:txBody>
          <a:bodyPr/>
          <a:lstStyle/>
          <a:p>
            <a:fld id="{B7E57BBC-C735-7240-902C-9D7483B25D12}" type="slidenum">
              <a:rPr lang="en-US" smtClean="0"/>
              <a:t>8</a:t>
            </a:fld>
            <a:endParaRPr lang="en-US"/>
          </a:p>
        </p:txBody>
      </p:sp>
    </p:spTree>
    <p:extLst>
      <p:ext uri="{BB962C8B-B14F-4D97-AF65-F5344CB8AC3E}">
        <p14:creationId xmlns:p14="http://schemas.microsoft.com/office/powerpoint/2010/main" val="1583884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main point: Why keep Records?</a:t>
            </a:r>
          </a:p>
          <a:p>
            <a:r>
              <a:rPr lang="en-US" dirty="0"/>
              <a:t> </a:t>
            </a:r>
          </a:p>
        </p:txBody>
      </p:sp>
      <p:sp>
        <p:nvSpPr>
          <p:cNvPr id="4" name="Slide Number Placeholder 3"/>
          <p:cNvSpPr>
            <a:spLocks noGrp="1"/>
          </p:cNvSpPr>
          <p:nvPr>
            <p:ph type="sldNum" sz="quarter" idx="10"/>
          </p:nvPr>
        </p:nvSpPr>
        <p:spPr/>
        <p:txBody>
          <a:bodyPr/>
          <a:lstStyle/>
          <a:p>
            <a:fld id="{B7E57BBC-C735-7240-902C-9D7483B25D12}" type="slidenum">
              <a:rPr lang="en-US" smtClean="0"/>
              <a:t>9</a:t>
            </a:fld>
            <a:endParaRPr lang="en-US"/>
          </a:p>
        </p:txBody>
      </p:sp>
    </p:spTree>
    <p:extLst>
      <p:ext uri="{BB962C8B-B14F-4D97-AF65-F5344CB8AC3E}">
        <p14:creationId xmlns:p14="http://schemas.microsoft.com/office/powerpoint/2010/main" val="323930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1">
            <a:extLst>
              <a:ext uri="{FF2B5EF4-FFF2-40B4-BE49-F238E27FC236}">
                <a16:creationId xmlns:a16="http://schemas.microsoft.com/office/drawing/2014/main" id="{34025424-18DB-4E19-965C-F84B47DFCB89}"/>
              </a:ext>
            </a:extLst>
          </p:cNvPr>
          <p:cNvSpPr>
            <a:spLocks noGrp="1"/>
          </p:cNvSpPr>
          <p:nvPr>
            <p:ph type="title"/>
          </p:nvPr>
        </p:nvSpPr>
        <p:spPr/>
        <p:txBody>
          <a:bodyPr/>
          <a:lstStyle/>
          <a:p>
            <a:r>
              <a:rPr lang="en-US"/>
              <a:t>Click to edit Master title style</a:t>
            </a:r>
          </a:p>
        </p:txBody>
      </p:sp>
      <p:sp>
        <p:nvSpPr>
          <p:cNvPr id="16" name="Footer Placeholder 4">
            <a:extLst>
              <a:ext uri="{FF2B5EF4-FFF2-40B4-BE49-F238E27FC236}">
                <a16:creationId xmlns:a16="http://schemas.microsoft.com/office/drawing/2014/main" id="{5096E307-0005-4CC7-A1AC-F8E819011DA3}"/>
              </a:ext>
            </a:extLst>
          </p:cNvPr>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dirty="0"/>
              <a:t>Miscellaneous Topics</a:t>
            </a:r>
          </a:p>
        </p:txBody>
      </p:sp>
      <p:sp>
        <p:nvSpPr>
          <p:cNvPr id="17" name="Slide Number Placeholder 5">
            <a:extLst>
              <a:ext uri="{FF2B5EF4-FFF2-40B4-BE49-F238E27FC236}">
                <a16:creationId xmlns:a16="http://schemas.microsoft.com/office/drawing/2014/main" id="{AE0B3A70-CEE9-4768-AED0-116B6320E4D0}"/>
              </a:ext>
            </a:extLst>
          </p:cNvPr>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10733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47979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9400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343484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73637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749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0020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69092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8998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28696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79514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a:t>Miscellaneous Topics</a:t>
            </a:r>
            <a:endParaRPr lang="en-US" dirty="0"/>
          </a:p>
        </p:txBody>
      </p:sp>
      <p:sp>
        <p:nvSpPr>
          <p:cNvPr id="6" name="Slide Number Placeholder 5"/>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
        <p:nvSpPr>
          <p:cNvPr id="9" name="TextBox 8">
            <a:extLst>
              <a:ext uri="{FF2B5EF4-FFF2-40B4-BE49-F238E27FC236}">
                <a16:creationId xmlns:a16="http://schemas.microsoft.com/office/drawing/2014/main" id="{97C6C27E-95C2-465B-9E5C-EC089D2D7355}"/>
              </a:ext>
            </a:extLst>
          </p:cNvPr>
          <p:cNvSpPr txBox="1"/>
          <p:nvPr userDrawn="1"/>
        </p:nvSpPr>
        <p:spPr>
          <a:xfrm>
            <a:off x="533623" y="6596390"/>
            <a:ext cx="23472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prstClr val="black"/>
                </a:solidFill>
                <a:latin typeface="Arial" pitchFamily="34" charset="0"/>
                <a:cs typeface="Arial" pitchFamily="34" charset="0"/>
              </a:rPr>
              <a:t>Boards - Liaison Services Section</a:t>
            </a:r>
          </a:p>
        </p:txBody>
      </p:sp>
      <p:pic>
        <p:nvPicPr>
          <p:cNvPr id="10" name="Picture 9" descr="1 &amp; 6 year plan logoCS1-2.emf">
            <a:extLst>
              <a:ext uri="{FF2B5EF4-FFF2-40B4-BE49-F238E27FC236}">
                <a16:creationId xmlns:a16="http://schemas.microsoft.com/office/drawing/2014/main" id="{8080ABC0-C018-4D06-B49C-FB1A03E5FD09}"/>
              </a:ext>
            </a:extLst>
          </p:cNvPr>
          <p:cNvPicPr>
            <a:picLocks noChangeAspect="1"/>
          </p:cNvPicPr>
          <p:nvPr userDrawn="1"/>
        </p:nvPicPr>
        <p:blipFill>
          <a:blip r:embed="rId13" cstate="print"/>
          <a:stretch>
            <a:fillRect/>
          </a:stretch>
        </p:blipFill>
        <p:spPr>
          <a:xfrm>
            <a:off x="7562890" y="6191491"/>
            <a:ext cx="1176580" cy="625726"/>
          </a:xfrm>
          <a:prstGeom prst="rect">
            <a:avLst/>
          </a:prstGeom>
        </p:spPr>
      </p:pic>
      <p:pic>
        <p:nvPicPr>
          <p:cNvPr id="11" name="Picture 10">
            <a:extLst>
              <a:ext uri="{FF2B5EF4-FFF2-40B4-BE49-F238E27FC236}">
                <a16:creationId xmlns:a16="http://schemas.microsoft.com/office/drawing/2014/main" id="{876B3E6C-149A-490F-B380-12B02CF1CEFB}"/>
              </a:ext>
            </a:extLst>
          </p:cNvPr>
          <p:cNvPicPr>
            <a:picLocks noChangeAspect="1"/>
          </p:cNvPicPr>
          <p:nvPr userDrawn="1"/>
        </p:nvPicPr>
        <p:blipFill>
          <a:blip r:embed="rId14"/>
          <a:stretch>
            <a:fillRect/>
          </a:stretch>
        </p:blipFill>
        <p:spPr>
          <a:xfrm>
            <a:off x="691211" y="6153979"/>
            <a:ext cx="2032088" cy="504702"/>
          </a:xfrm>
          <a:prstGeom prst="rect">
            <a:avLst/>
          </a:prstGeom>
        </p:spPr>
      </p:pic>
    </p:spTree>
    <p:extLst>
      <p:ext uri="{BB962C8B-B14F-4D97-AF65-F5344CB8AC3E}">
        <p14:creationId xmlns:p14="http://schemas.microsoft.com/office/powerpoint/2010/main" val="64909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nebraskalegislature.gov/laws/statutes.php?statute=84-12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nebraskalegislature.gov/laws/statutes.php?statute=84-12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sos.ne.gov/records-management/retention_schedules.html" TargetMode="External"/><Relationship Id="rId4" Type="http://schemas.openxmlformats.org/officeDocument/2006/relationships/hyperlink" Target="https://sos.nebraska.gov/records-management/retention_schedul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os.nebraska.gov/records-management/retention_schedules.html" TargetMode="External"/><Relationship Id="rId5" Type="http://schemas.openxmlformats.org/officeDocument/2006/relationships/image" Target="../media/image9.png"/><Relationship Id="rId4" Type="http://schemas.openxmlformats.org/officeDocument/2006/relationships/hyperlink" Target="http://www.sos.ne.gov/records-management/retention_schedule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os.ne.gov/records-management/retention_schedule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sos.nebraska.gov/records-management/retention_schedules.html"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nebraskalegislature.gov/laws/statutes.php?statute=39-14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nebraskalegislature.gov/laws/statutes.php?statute=39-151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braskalegislature.gov/laws/statutes.php?statute=84-12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ebraskalegislature.gov/laws/statutes.php?statute=84-122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248225" y="2751876"/>
            <a:ext cx="8485913" cy="1470025"/>
          </a:xfrm>
        </p:spPr>
        <p:txBody>
          <a:bodyPr/>
          <a:lstStyle/>
          <a:p>
            <a:pPr algn="ctr"/>
            <a:r>
              <a:rPr lang="en-US" dirty="0">
                <a:solidFill>
                  <a:srgbClr val="FFFF00"/>
                </a:solidFill>
              </a:rPr>
              <a:t>Records Management</a:t>
            </a:r>
            <a:br>
              <a:rPr lang="en-US" dirty="0">
                <a:solidFill>
                  <a:srgbClr val="FFFF00"/>
                </a:solidFill>
              </a:rPr>
            </a:br>
            <a:r>
              <a:rPr lang="en-US" dirty="0">
                <a:solidFill>
                  <a:srgbClr val="FFFF00"/>
                </a:solidFill>
              </a:rPr>
              <a:t>for Nebraska Public Entities</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pic>
        <p:nvPicPr>
          <p:cNvPr id="12" name="Picture 11" descr="Nv_m_Extension__4c.png">
            <a:extLst>
              <a:ext uri="{FF2B5EF4-FFF2-40B4-BE49-F238E27FC236}">
                <a16:creationId xmlns:a16="http://schemas.microsoft.com/office/drawing/2014/main" id="{EB46EC92-254C-47DD-AEA3-CB4AD9C4D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957" y="445886"/>
            <a:ext cx="3266500" cy="1306600"/>
          </a:xfrm>
          <a:prstGeom prst="rect">
            <a:avLst/>
          </a:prstGeom>
        </p:spPr>
      </p:pic>
      <p:sp>
        <p:nvSpPr>
          <p:cNvPr id="5" name="TextBox 4">
            <a:extLst>
              <a:ext uri="{FF2B5EF4-FFF2-40B4-BE49-F238E27FC236}">
                <a16:creationId xmlns:a16="http://schemas.microsoft.com/office/drawing/2014/main" id="{2B79A465-1608-CFC1-3FC6-EF9AC8BDB0A5}"/>
              </a:ext>
            </a:extLst>
          </p:cNvPr>
          <p:cNvSpPr txBox="1"/>
          <p:nvPr/>
        </p:nvSpPr>
        <p:spPr>
          <a:xfrm>
            <a:off x="4253770" y="6175203"/>
            <a:ext cx="986118" cy="369332"/>
          </a:xfrm>
          <a:prstGeom prst="rect">
            <a:avLst/>
          </a:prstGeom>
          <a:noFill/>
        </p:spPr>
        <p:txBody>
          <a:bodyPr wrap="square" rtlCol="0">
            <a:spAutoFit/>
          </a:bodyPr>
          <a:lstStyle/>
          <a:p>
            <a:pPr algn="ctr"/>
            <a:r>
              <a:rPr lang="en-US" b="1" dirty="0"/>
              <a:t>Tab 12</a:t>
            </a:r>
          </a:p>
        </p:txBody>
      </p:sp>
    </p:spTree>
    <p:extLst>
      <p:ext uri="{BB962C8B-B14F-4D97-AF65-F5344CB8AC3E}">
        <p14:creationId xmlns:p14="http://schemas.microsoft.com/office/powerpoint/2010/main" val="47928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388" y="443575"/>
            <a:ext cx="8087612" cy="1143000"/>
          </a:xfrm>
        </p:spPr>
        <p:txBody>
          <a:bodyPr>
            <a:normAutofit fontScale="90000"/>
          </a:bodyPr>
          <a:lstStyle/>
          <a:p>
            <a:r>
              <a:rPr lang="en-US" dirty="0"/>
              <a:t>What Records Must be Kept, and for How Long?</a:t>
            </a:r>
          </a:p>
        </p:txBody>
      </p:sp>
      <p:sp>
        <p:nvSpPr>
          <p:cNvPr id="3" name="Content Placeholder 2"/>
          <p:cNvSpPr>
            <a:spLocks noGrp="1"/>
          </p:cNvSpPr>
          <p:nvPr>
            <p:ph idx="1"/>
          </p:nvPr>
        </p:nvSpPr>
        <p:spPr>
          <a:xfrm>
            <a:off x="2112774" y="2384190"/>
            <a:ext cx="6372404" cy="2897748"/>
          </a:xfrm>
        </p:spPr>
        <p:txBody>
          <a:bodyPr>
            <a:normAutofit lnSpcReduction="10000"/>
          </a:bodyPr>
          <a:lstStyle/>
          <a:p>
            <a:pPr>
              <a:buFont typeface="Wingdings" panose="05000000000000000000" pitchFamily="2" charset="2"/>
              <a:buChar char="Ø"/>
            </a:pPr>
            <a:r>
              <a:rPr lang="en-US" sz="4800" dirty="0"/>
              <a:t>Statewide policies</a:t>
            </a:r>
          </a:p>
          <a:p>
            <a:pPr>
              <a:buFont typeface="Wingdings" panose="05000000000000000000" pitchFamily="2" charset="2"/>
              <a:buChar char="Ø"/>
            </a:pPr>
            <a:r>
              <a:rPr lang="en-US" sz="4800" dirty="0"/>
              <a:t>Your Agency’s policies</a:t>
            </a:r>
          </a:p>
          <a:p>
            <a:pPr lvl="1">
              <a:buFont typeface="Wingdings" panose="05000000000000000000" pitchFamily="2" charset="2"/>
              <a:buChar char="§"/>
            </a:pPr>
            <a:r>
              <a:rPr lang="en-US" sz="3500" dirty="0"/>
              <a:t>Consistent with, or stricter than, statewide policies</a:t>
            </a:r>
          </a:p>
        </p:txBody>
      </p:sp>
      <p:sp>
        <p:nvSpPr>
          <p:cNvPr id="5" name="Title 1">
            <a:extLst>
              <a:ext uri="{FF2B5EF4-FFF2-40B4-BE49-F238E27FC236}">
                <a16:creationId xmlns:a16="http://schemas.microsoft.com/office/drawing/2014/main" id="{C8688E5B-E301-48EE-9878-2CC69C8EA81E}"/>
              </a:ext>
            </a:extLst>
          </p:cNvPr>
          <p:cNvSpPr txBox="1">
            <a:spLocks/>
          </p:cNvSpPr>
          <p:nvPr/>
        </p:nvSpPr>
        <p:spPr>
          <a:xfrm>
            <a:off x="2112774" y="5812520"/>
            <a:ext cx="5424384" cy="53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t>Neb. Rev. Stat. §§</a:t>
            </a:r>
            <a:r>
              <a:rPr lang="en-US" sz="2000" dirty="0">
                <a:hlinkClick r:id="rId3"/>
              </a:rPr>
              <a:t>84-1201</a:t>
            </a:r>
            <a:r>
              <a:rPr lang="en-US" sz="2000" dirty="0"/>
              <a:t> to </a:t>
            </a:r>
            <a:r>
              <a:rPr lang="en-US" sz="2000" dirty="0">
                <a:hlinkClick r:id="rId4"/>
              </a:rPr>
              <a:t>84-1228</a:t>
            </a:r>
            <a:endParaRPr lang="en-US" sz="2000" dirty="0"/>
          </a:p>
        </p:txBody>
      </p:sp>
      <p:sp>
        <p:nvSpPr>
          <p:cNvPr id="6" name="Slide Number Placeholder 5">
            <a:extLst>
              <a:ext uri="{FF2B5EF4-FFF2-40B4-BE49-F238E27FC236}">
                <a16:creationId xmlns:a16="http://schemas.microsoft.com/office/drawing/2014/main" id="{7F972DB9-C5F2-41CD-A795-541CA5D3A5D6}"/>
              </a:ext>
            </a:extLst>
          </p:cNvPr>
          <p:cNvSpPr>
            <a:spLocks noGrp="1"/>
          </p:cNvSpPr>
          <p:nvPr>
            <p:ph type="sldNum" sz="quarter" idx="12"/>
          </p:nvPr>
        </p:nvSpPr>
        <p:spPr/>
        <p:txBody>
          <a:bodyPr/>
          <a:lstStyle/>
          <a:p>
            <a:fld id="{49350FAE-6DEC-8D45-99F8-FDAB8D449347}" type="slidenum">
              <a:rPr lang="en-US" smtClean="0"/>
              <a:t>10</a:t>
            </a:fld>
            <a:endParaRPr lang="en-US"/>
          </a:p>
        </p:txBody>
      </p:sp>
    </p:spTree>
    <p:extLst>
      <p:ext uri="{BB962C8B-B14F-4D97-AF65-F5344CB8AC3E}">
        <p14:creationId xmlns:p14="http://schemas.microsoft.com/office/powerpoint/2010/main" val="4046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61772" y="778216"/>
            <a:ext cx="4912009" cy="5943259"/>
          </a:xfrm>
          <a:prstGeom prst="rect">
            <a:avLst/>
          </a:prstGeom>
        </p:spPr>
      </p:pic>
      <p:sp>
        <p:nvSpPr>
          <p:cNvPr id="8" name="Slide Number Placeholder 7"/>
          <p:cNvSpPr>
            <a:spLocks noGrp="1"/>
          </p:cNvSpPr>
          <p:nvPr>
            <p:ph type="sldNum" sz="quarter" idx="12"/>
          </p:nvPr>
        </p:nvSpPr>
        <p:spPr/>
        <p:txBody>
          <a:bodyPr/>
          <a:lstStyle/>
          <a:p>
            <a:fld id="{00F8989E-5E8A-4F49-A726-5875AB98983E}" type="slidenum">
              <a:rPr lang="en-US" smtClean="0"/>
              <a:t>11</a:t>
            </a:fld>
            <a:endParaRPr lang="en-US"/>
          </a:p>
        </p:txBody>
      </p:sp>
      <p:sp>
        <p:nvSpPr>
          <p:cNvPr id="2" name="TextBox 1">
            <a:extLst>
              <a:ext uri="{FF2B5EF4-FFF2-40B4-BE49-F238E27FC236}">
                <a16:creationId xmlns:a16="http://schemas.microsoft.com/office/drawing/2014/main" id="{A8A3BE6B-0A89-416A-A602-56F52E1E8102}"/>
              </a:ext>
            </a:extLst>
          </p:cNvPr>
          <p:cNvSpPr txBox="1"/>
          <p:nvPr/>
        </p:nvSpPr>
        <p:spPr>
          <a:xfrm>
            <a:off x="0" y="136524"/>
            <a:ext cx="9144000" cy="400110"/>
          </a:xfrm>
          <a:prstGeom prst="rect">
            <a:avLst/>
          </a:prstGeom>
          <a:noFill/>
        </p:spPr>
        <p:txBody>
          <a:bodyPr wrap="square" rtlCol="0">
            <a:spAutoFit/>
          </a:bodyPr>
          <a:lstStyle/>
          <a:p>
            <a:pPr algn="ctr"/>
            <a:r>
              <a:rPr lang="en-US" sz="2000" dirty="0">
                <a:hlinkClick r:id="rId4"/>
              </a:rPr>
              <a:t>https://sos.nebraska.gov/records-management/retention_schedules.html</a:t>
            </a:r>
            <a:endParaRPr lang="en-US" sz="2000" dirty="0"/>
          </a:p>
        </p:txBody>
      </p:sp>
      <p:sp>
        <p:nvSpPr>
          <p:cNvPr id="3" name="TextBox 2">
            <a:hlinkClick r:id="rId5"/>
            <a:extLst>
              <a:ext uri="{FF2B5EF4-FFF2-40B4-BE49-F238E27FC236}">
                <a16:creationId xmlns:a16="http://schemas.microsoft.com/office/drawing/2014/main" id="{99637774-149B-4FA9-86EB-1ACDE3E579FA}"/>
              </a:ext>
            </a:extLst>
          </p:cNvPr>
          <p:cNvSpPr txBox="1"/>
          <p:nvPr/>
        </p:nvSpPr>
        <p:spPr>
          <a:xfrm>
            <a:off x="490331" y="967409"/>
            <a:ext cx="1365419" cy="369332"/>
          </a:xfrm>
          <a:prstGeom prst="rect">
            <a:avLst/>
          </a:prstGeom>
          <a:noFill/>
        </p:spPr>
        <p:txBody>
          <a:bodyPr wrap="square" rtlCol="0">
            <a:spAutoFit/>
          </a:bodyPr>
          <a:lstStyle/>
          <a:p>
            <a:r>
              <a:rPr lang="en-US" dirty="0">
                <a:hlinkClick r:id="rId5"/>
              </a:rPr>
              <a:t>Schedule 24</a:t>
            </a:r>
            <a:endParaRPr lang="en-US" dirty="0"/>
          </a:p>
        </p:txBody>
      </p:sp>
    </p:spTree>
    <p:extLst>
      <p:ext uri="{BB962C8B-B14F-4D97-AF65-F5344CB8AC3E}">
        <p14:creationId xmlns:p14="http://schemas.microsoft.com/office/powerpoint/2010/main" val="358259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69" y="0"/>
            <a:ext cx="2743200" cy="1325563"/>
          </a:xfrm>
        </p:spPr>
        <p:txBody>
          <a:bodyPr/>
          <a:lstStyle/>
          <a:p>
            <a:r>
              <a:rPr lang="en-US" dirty="0"/>
              <a:t>Counties</a:t>
            </a:r>
          </a:p>
        </p:txBody>
      </p:sp>
      <p:pic>
        <p:nvPicPr>
          <p:cNvPr id="4" name="Picture 3"/>
          <p:cNvPicPr>
            <a:picLocks noChangeAspect="1"/>
          </p:cNvPicPr>
          <p:nvPr/>
        </p:nvPicPr>
        <p:blipFill>
          <a:blip r:embed="rId3"/>
          <a:stretch>
            <a:fillRect/>
          </a:stretch>
        </p:blipFill>
        <p:spPr>
          <a:xfrm>
            <a:off x="3901440" y="397408"/>
            <a:ext cx="4650031" cy="5543833"/>
          </a:xfrm>
          <a:prstGeom prst="rect">
            <a:avLst/>
          </a:prstGeom>
        </p:spPr>
      </p:pic>
      <p:sp>
        <p:nvSpPr>
          <p:cNvPr id="6" name="Content Placeholder 2"/>
          <p:cNvSpPr txBox="1">
            <a:spLocks/>
          </p:cNvSpPr>
          <p:nvPr/>
        </p:nvSpPr>
        <p:spPr>
          <a:xfrm>
            <a:off x="1075689" y="1297575"/>
            <a:ext cx="2542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Need to review several different </a:t>
            </a:r>
            <a:r>
              <a:rPr lang="en-US" dirty="0">
                <a:solidFill>
                  <a:srgbClr val="FF0000"/>
                </a:solidFill>
                <a:hlinkClick r:id="rId4"/>
              </a:rPr>
              <a:t>schedules</a:t>
            </a:r>
            <a:r>
              <a:rPr lang="en-US" dirty="0">
                <a:solidFill>
                  <a:srgbClr val="FF0000"/>
                </a:solidFill>
              </a:rPr>
              <a:t> to know all requirements</a:t>
            </a:r>
          </a:p>
        </p:txBody>
      </p:sp>
      <p:sp>
        <p:nvSpPr>
          <p:cNvPr id="7" name="Slide Number Placeholder 6"/>
          <p:cNvSpPr>
            <a:spLocks noGrp="1"/>
          </p:cNvSpPr>
          <p:nvPr>
            <p:ph type="sldNum" sz="quarter" idx="12"/>
          </p:nvPr>
        </p:nvSpPr>
        <p:spPr/>
        <p:txBody>
          <a:bodyPr/>
          <a:lstStyle/>
          <a:p>
            <a:fld id="{00F8989E-5E8A-4F49-A726-5875AB98983E}" type="slidenum">
              <a:rPr lang="en-US" smtClean="0"/>
              <a:t>12</a:t>
            </a:fld>
            <a:endParaRPr lang="en-US"/>
          </a:p>
        </p:txBody>
      </p:sp>
      <p:pic>
        <p:nvPicPr>
          <p:cNvPr id="8" name="Picture 7" descr="NebraskaNACE_prin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689" y="4678076"/>
            <a:ext cx="2757289" cy="1191978"/>
          </a:xfrm>
          <a:prstGeom prst="rect">
            <a:avLst/>
          </a:prstGeom>
        </p:spPr>
      </p:pic>
      <p:sp>
        <p:nvSpPr>
          <p:cNvPr id="9" name="TextBox 8"/>
          <p:cNvSpPr txBox="1"/>
          <p:nvPr/>
        </p:nvSpPr>
        <p:spPr>
          <a:xfrm>
            <a:off x="1075689" y="4308744"/>
            <a:ext cx="1467882" cy="369332"/>
          </a:xfrm>
          <a:prstGeom prst="rect">
            <a:avLst/>
          </a:prstGeom>
          <a:noFill/>
        </p:spPr>
        <p:txBody>
          <a:bodyPr wrap="none" rtlCol="0">
            <a:spAutoFit/>
          </a:bodyPr>
          <a:lstStyle/>
          <a:p>
            <a:r>
              <a:rPr lang="en-US" dirty="0"/>
              <a:t>Thank you to:</a:t>
            </a:r>
          </a:p>
        </p:txBody>
      </p:sp>
      <p:sp>
        <p:nvSpPr>
          <p:cNvPr id="10" name="TextBox 9">
            <a:extLst>
              <a:ext uri="{FF2B5EF4-FFF2-40B4-BE49-F238E27FC236}">
                <a16:creationId xmlns:a16="http://schemas.microsoft.com/office/drawing/2014/main" id="{BD776B80-72EB-4016-86B0-14AB27AD99B8}"/>
              </a:ext>
            </a:extLst>
          </p:cNvPr>
          <p:cNvSpPr txBox="1"/>
          <p:nvPr/>
        </p:nvSpPr>
        <p:spPr>
          <a:xfrm>
            <a:off x="77274" y="-2702"/>
            <a:ext cx="9144000" cy="400110"/>
          </a:xfrm>
          <a:prstGeom prst="rect">
            <a:avLst/>
          </a:prstGeom>
          <a:noFill/>
        </p:spPr>
        <p:txBody>
          <a:bodyPr wrap="square" rtlCol="0">
            <a:spAutoFit/>
          </a:bodyPr>
          <a:lstStyle/>
          <a:p>
            <a:pPr algn="ctr"/>
            <a:r>
              <a:rPr lang="en-US" sz="2000" dirty="0">
                <a:hlinkClick r:id="rId6"/>
              </a:rPr>
              <a:t>https://sos.nebraska.gov/records-management/retention_schedules.html</a:t>
            </a:r>
            <a:endParaRPr lang="en-US" sz="2000" dirty="0"/>
          </a:p>
        </p:txBody>
      </p:sp>
    </p:spTree>
    <p:extLst>
      <p:ext uri="{BB962C8B-B14F-4D97-AF65-F5344CB8AC3E}">
        <p14:creationId xmlns:p14="http://schemas.microsoft.com/office/powerpoint/2010/main" val="473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63" y="50503"/>
            <a:ext cx="3456654" cy="1325563"/>
          </a:xfrm>
        </p:spPr>
        <p:txBody>
          <a:bodyPr/>
          <a:lstStyle/>
          <a:p>
            <a:r>
              <a:rPr lang="en-US" dirty="0"/>
              <a:t>Municipalities</a:t>
            </a:r>
          </a:p>
        </p:txBody>
      </p:sp>
      <p:sp>
        <p:nvSpPr>
          <p:cNvPr id="3" name="Content Placeholder 2"/>
          <p:cNvSpPr>
            <a:spLocks noGrp="1"/>
          </p:cNvSpPr>
          <p:nvPr>
            <p:ph idx="1"/>
          </p:nvPr>
        </p:nvSpPr>
        <p:spPr>
          <a:xfrm>
            <a:off x="792155" y="1485090"/>
            <a:ext cx="2542253" cy="4351338"/>
          </a:xfrm>
        </p:spPr>
        <p:txBody>
          <a:bodyPr/>
          <a:lstStyle/>
          <a:p>
            <a:pPr marL="0" indent="0">
              <a:buNone/>
            </a:pPr>
            <a:r>
              <a:rPr lang="en-US" dirty="0">
                <a:solidFill>
                  <a:srgbClr val="FF0000"/>
                </a:solidFill>
              </a:rPr>
              <a:t>Need to review several different </a:t>
            </a:r>
            <a:r>
              <a:rPr lang="en-US" dirty="0">
                <a:solidFill>
                  <a:srgbClr val="FF0000"/>
                </a:solidFill>
                <a:hlinkClick r:id="rId3"/>
              </a:rPr>
              <a:t>schedules</a:t>
            </a:r>
            <a:r>
              <a:rPr lang="en-US" dirty="0">
                <a:solidFill>
                  <a:srgbClr val="FF0000"/>
                </a:solidFill>
              </a:rPr>
              <a:t> to know all requirements</a:t>
            </a:r>
          </a:p>
        </p:txBody>
      </p:sp>
      <p:pic>
        <p:nvPicPr>
          <p:cNvPr id="4" name="Picture 3"/>
          <p:cNvPicPr>
            <a:picLocks noChangeAspect="1"/>
          </p:cNvPicPr>
          <p:nvPr/>
        </p:nvPicPr>
        <p:blipFill>
          <a:blip r:embed="rId4"/>
          <a:stretch>
            <a:fillRect/>
          </a:stretch>
        </p:blipFill>
        <p:spPr>
          <a:xfrm>
            <a:off x="3334408" y="1081865"/>
            <a:ext cx="5248275" cy="4933950"/>
          </a:xfrm>
          <a:prstGeom prst="rect">
            <a:avLst/>
          </a:prstGeom>
        </p:spPr>
      </p:pic>
      <p:sp>
        <p:nvSpPr>
          <p:cNvPr id="6" name="Slide Number Placeholder 5"/>
          <p:cNvSpPr>
            <a:spLocks noGrp="1"/>
          </p:cNvSpPr>
          <p:nvPr>
            <p:ph type="sldNum" sz="quarter" idx="12"/>
          </p:nvPr>
        </p:nvSpPr>
        <p:spPr/>
        <p:txBody>
          <a:bodyPr/>
          <a:lstStyle/>
          <a:p>
            <a:fld id="{00F8989E-5E8A-4F49-A726-5875AB98983E}" type="slidenum">
              <a:rPr lang="en-US" smtClean="0"/>
              <a:t>13</a:t>
            </a:fld>
            <a:endParaRPr lang="en-US" dirty="0"/>
          </a:p>
        </p:txBody>
      </p:sp>
      <p:sp>
        <p:nvSpPr>
          <p:cNvPr id="7" name="TextBox 6">
            <a:extLst>
              <a:ext uri="{FF2B5EF4-FFF2-40B4-BE49-F238E27FC236}">
                <a16:creationId xmlns:a16="http://schemas.microsoft.com/office/drawing/2014/main" id="{F4760BA2-519A-4018-A2CE-7232ACF61A4B}"/>
              </a:ext>
            </a:extLst>
          </p:cNvPr>
          <p:cNvSpPr txBox="1"/>
          <p:nvPr/>
        </p:nvSpPr>
        <p:spPr>
          <a:xfrm>
            <a:off x="51515" y="50503"/>
            <a:ext cx="9144000" cy="400110"/>
          </a:xfrm>
          <a:prstGeom prst="rect">
            <a:avLst/>
          </a:prstGeom>
          <a:noFill/>
        </p:spPr>
        <p:txBody>
          <a:bodyPr wrap="square" rtlCol="0">
            <a:spAutoFit/>
          </a:bodyPr>
          <a:lstStyle/>
          <a:p>
            <a:pPr algn="ctr"/>
            <a:r>
              <a:rPr lang="en-US" sz="2000" dirty="0">
                <a:hlinkClick r:id="rId5"/>
              </a:rPr>
              <a:t>https://sos.nebraska.gov/records-management/retention_schedules.html</a:t>
            </a:r>
            <a:endParaRPr lang="en-US" sz="2000" dirty="0"/>
          </a:p>
        </p:txBody>
      </p:sp>
    </p:spTree>
    <p:extLst>
      <p:ext uri="{BB962C8B-B14F-4D97-AF65-F5344CB8AC3E}">
        <p14:creationId xmlns:p14="http://schemas.microsoft.com/office/powerpoint/2010/main" val="28007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817"/>
            <a:ext cx="9144000" cy="1201966"/>
          </a:xfrm>
        </p:spPr>
        <p:txBody>
          <a:bodyPr>
            <a:normAutofit/>
          </a:bodyPr>
          <a:lstStyle/>
          <a:p>
            <a:pPr algn="ctr"/>
            <a:r>
              <a:rPr lang="en-US" sz="3600" dirty="0"/>
              <a:t>Many Statutes Address Record Keeping</a:t>
            </a:r>
          </a:p>
        </p:txBody>
      </p:sp>
      <p:sp>
        <p:nvSpPr>
          <p:cNvPr id="5" name="Content Placeholder 4"/>
          <p:cNvSpPr>
            <a:spLocks noGrp="1"/>
          </p:cNvSpPr>
          <p:nvPr>
            <p:ph idx="1"/>
          </p:nvPr>
        </p:nvSpPr>
        <p:spPr>
          <a:xfrm>
            <a:off x="851338" y="1316700"/>
            <a:ext cx="7862526" cy="4289518"/>
          </a:xfrm>
        </p:spPr>
        <p:txBody>
          <a:bodyPr>
            <a:normAutofit/>
          </a:bodyPr>
          <a:lstStyle/>
          <a:p>
            <a:pPr marL="0" indent="0">
              <a:buNone/>
            </a:pPr>
            <a:r>
              <a:rPr lang="en-US" dirty="0"/>
              <a:t>Examples</a:t>
            </a:r>
          </a:p>
          <a:p>
            <a:pPr marL="0" indent="0">
              <a:buNone/>
            </a:pPr>
            <a:endParaRPr lang="en-US" dirty="0"/>
          </a:p>
          <a:p>
            <a:pPr marL="514350" indent="-514350">
              <a:spcAft>
                <a:spcPts val="1200"/>
              </a:spcAft>
              <a:buFont typeface="+mj-lt"/>
              <a:buAutoNum type="arabicPeriod"/>
            </a:pPr>
            <a:r>
              <a:rPr lang="en-US" dirty="0"/>
              <a:t>§</a:t>
            </a:r>
            <a:r>
              <a:rPr lang="en-US" dirty="0">
                <a:hlinkClick r:id="rId3"/>
              </a:rPr>
              <a:t>39-1411</a:t>
            </a:r>
            <a:r>
              <a:rPr lang="en-US" dirty="0"/>
              <a:t> Road and bridge records</a:t>
            </a:r>
          </a:p>
          <a:p>
            <a:pPr marL="514350" indent="-514350">
              <a:spcAft>
                <a:spcPts val="1200"/>
              </a:spcAft>
              <a:buFont typeface="+mj-lt"/>
              <a:buAutoNum type="arabicPeriod"/>
            </a:pPr>
            <a:r>
              <a:rPr lang="en-US" dirty="0"/>
              <a:t>§</a:t>
            </a:r>
            <a:r>
              <a:rPr lang="en-US" dirty="0">
                <a:hlinkClick r:id="rId4"/>
              </a:rPr>
              <a:t>39-1510</a:t>
            </a:r>
            <a:r>
              <a:rPr lang="en-US" dirty="0"/>
              <a:t> Plat records of public roads</a:t>
            </a:r>
          </a:p>
        </p:txBody>
      </p:sp>
      <p:sp>
        <p:nvSpPr>
          <p:cNvPr id="2" name="Slide Number Placeholder 1">
            <a:extLst>
              <a:ext uri="{FF2B5EF4-FFF2-40B4-BE49-F238E27FC236}">
                <a16:creationId xmlns:a16="http://schemas.microsoft.com/office/drawing/2014/main" id="{0150DD3C-F24C-4AB4-9574-5D821DB23836}"/>
              </a:ext>
            </a:extLst>
          </p:cNvPr>
          <p:cNvSpPr>
            <a:spLocks noGrp="1"/>
          </p:cNvSpPr>
          <p:nvPr>
            <p:ph type="sldNum" sz="quarter" idx="12"/>
          </p:nvPr>
        </p:nvSpPr>
        <p:spPr/>
        <p:txBody>
          <a:bodyPr/>
          <a:lstStyle/>
          <a:p>
            <a:fld id="{49350FAE-6DEC-8D45-99F8-FDAB8D449347}" type="slidenum">
              <a:rPr lang="en-US" smtClean="0"/>
              <a:t>14</a:t>
            </a:fld>
            <a:endParaRPr lang="en-US"/>
          </a:p>
        </p:txBody>
      </p:sp>
    </p:spTree>
    <p:extLst>
      <p:ext uri="{BB962C8B-B14F-4D97-AF65-F5344CB8AC3E}">
        <p14:creationId xmlns:p14="http://schemas.microsoft.com/office/powerpoint/2010/main" val="22055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orida public records 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23" y="0"/>
            <a:ext cx="14325752" cy="6858000"/>
          </a:xfrm>
          <a:prstGeom prst="rect">
            <a:avLst/>
          </a:prstGeom>
        </p:spPr>
      </p:pic>
      <p:sp>
        <p:nvSpPr>
          <p:cNvPr id="7" name="Title 6"/>
          <p:cNvSpPr>
            <a:spLocks noGrp="1"/>
          </p:cNvSpPr>
          <p:nvPr>
            <p:ph type="title"/>
          </p:nvPr>
        </p:nvSpPr>
        <p:spPr>
          <a:xfrm>
            <a:off x="3875024" y="5185181"/>
            <a:ext cx="7486073" cy="1143000"/>
          </a:xfrm>
        </p:spPr>
        <p:txBody>
          <a:bodyPr>
            <a:normAutofit/>
          </a:bodyPr>
          <a:lstStyle/>
          <a:p>
            <a:r>
              <a:rPr lang="en-US" sz="4800" b="1" dirty="0"/>
              <a:t>Questions?</a:t>
            </a:r>
          </a:p>
        </p:txBody>
      </p:sp>
      <p:sp>
        <p:nvSpPr>
          <p:cNvPr id="3" name="Slide Number Placeholder 2"/>
          <p:cNvSpPr>
            <a:spLocks noGrp="1"/>
          </p:cNvSpPr>
          <p:nvPr>
            <p:ph type="sldNum" sz="quarter" idx="12"/>
          </p:nvPr>
        </p:nvSpPr>
        <p:spPr/>
        <p:txBody>
          <a:bodyPr/>
          <a:lstStyle/>
          <a:p>
            <a:fld id="{00F8989E-5E8A-4F49-A726-5875AB98983E}" type="slidenum">
              <a:rPr lang="en-US" smtClean="0"/>
              <a:t>15</a:t>
            </a:fld>
            <a:endParaRPr lang="en-US"/>
          </a:p>
        </p:txBody>
      </p:sp>
    </p:spTree>
    <p:extLst>
      <p:ext uri="{BB962C8B-B14F-4D97-AF65-F5344CB8AC3E}">
        <p14:creationId xmlns:p14="http://schemas.microsoft.com/office/powerpoint/2010/main" val="268240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6" y="484909"/>
            <a:ext cx="7486073" cy="1143000"/>
          </a:xfrm>
        </p:spPr>
        <p:txBody>
          <a:bodyPr>
            <a:normAutofit/>
          </a:bodyPr>
          <a:lstStyle/>
          <a:p>
            <a:r>
              <a:rPr lang="en-US" dirty="0"/>
              <a:t>Public Records</a:t>
            </a:r>
          </a:p>
        </p:txBody>
      </p:sp>
      <p:sp>
        <p:nvSpPr>
          <p:cNvPr id="4" name="Content Placeholder 3"/>
          <p:cNvSpPr>
            <a:spLocks noGrp="1"/>
          </p:cNvSpPr>
          <p:nvPr>
            <p:ph idx="1"/>
          </p:nvPr>
        </p:nvSpPr>
        <p:spPr>
          <a:xfrm>
            <a:off x="2396749" y="2213845"/>
            <a:ext cx="6406480" cy="3028336"/>
          </a:xfrm>
        </p:spPr>
        <p:txBody>
          <a:bodyPr>
            <a:normAutofit/>
          </a:bodyPr>
          <a:lstStyle/>
          <a:p>
            <a:pPr marL="514350" indent="-514350">
              <a:buFont typeface="+mj-lt"/>
              <a:buAutoNum type="arabicPeriod"/>
            </a:pPr>
            <a:r>
              <a:rPr lang="en-US" dirty="0"/>
              <a:t>What is a “Record?”</a:t>
            </a:r>
          </a:p>
          <a:p>
            <a:pPr marL="514350" indent="-514350">
              <a:buFont typeface="+mj-lt"/>
              <a:buAutoNum type="arabicPeriod"/>
            </a:pPr>
            <a:r>
              <a:rPr lang="en-US" dirty="0"/>
              <a:t>Why keep records?</a:t>
            </a:r>
          </a:p>
          <a:p>
            <a:pPr marL="514350" indent="-514350">
              <a:buFont typeface="+mj-lt"/>
              <a:buAutoNum type="arabicPeriod"/>
            </a:pPr>
            <a:r>
              <a:rPr lang="en-US" dirty="0"/>
              <a:t>What records must be kept, and for how long? </a:t>
            </a:r>
          </a:p>
        </p:txBody>
      </p:sp>
      <p:sp>
        <p:nvSpPr>
          <p:cNvPr id="3" name="Slide Number Placeholder 2">
            <a:extLst>
              <a:ext uri="{FF2B5EF4-FFF2-40B4-BE49-F238E27FC236}">
                <a16:creationId xmlns:a16="http://schemas.microsoft.com/office/drawing/2014/main" id="{C73BECBF-43FB-48A9-853D-454C3F2D557D}"/>
              </a:ext>
            </a:extLst>
          </p:cNvPr>
          <p:cNvSpPr>
            <a:spLocks noGrp="1"/>
          </p:cNvSpPr>
          <p:nvPr>
            <p:ph type="sldNum" sz="quarter" idx="12"/>
          </p:nvPr>
        </p:nvSpPr>
        <p:spPr/>
        <p:txBody>
          <a:bodyPr/>
          <a:lstStyle/>
          <a:p>
            <a:fld id="{49350FAE-6DEC-8D45-99F8-FDAB8D449347}" type="slidenum">
              <a:rPr lang="en-US" smtClean="0"/>
              <a:t>2</a:t>
            </a:fld>
            <a:endParaRPr lang="en-US"/>
          </a:p>
        </p:txBody>
      </p:sp>
    </p:spTree>
    <p:extLst>
      <p:ext uri="{BB962C8B-B14F-4D97-AF65-F5344CB8AC3E}">
        <p14:creationId xmlns:p14="http://schemas.microsoft.com/office/powerpoint/2010/main" val="348733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6" y="484909"/>
            <a:ext cx="7486073" cy="1143000"/>
          </a:xfrm>
        </p:spPr>
        <p:txBody>
          <a:bodyPr>
            <a:normAutofit/>
          </a:bodyPr>
          <a:lstStyle/>
          <a:p>
            <a:r>
              <a:rPr lang="en-US" dirty="0"/>
              <a:t>Public Records</a:t>
            </a:r>
          </a:p>
        </p:txBody>
      </p:sp>
      <p:sp>
        <p:nvSpPr>
          <p:cNvPr id="4" name="Content Placeholder 3"/>
          <p:cNvSpPr>
            <a:spLocks noGrp="1"/>
          </p:cNvSpPr>
          <p:nvPr>
            <p:ph idx="1"/>
          </p:nvPr>
        </p:nvSpPr>
        <p:spPr>
          <a:xfrm>
            <a:off x="2396749" y="2213845"/>
            <a:ext cx="6406480" cy="3028336"/>
          </a:xfrm>
        </p:spPr>
        <p:txBody>
          <a:bodyPr>
            <a:normAutofit/>
          </a:bodyPr>
          <a:lstStyle/>
          <a:p>
            <a:pPr marL="514350" indent="-514350">
              <a:buFont typeface="+mj-lt"/>
              <a:buAutoNum type="arabicPeriod"/>
            </a:pPr>
            <a:r>
              <a:rPr lang="en-US" dirty="0"/>
              <a:t>What is a “Record?”</a:t>
            </a:r>
          </a:p>
          <a:p>
            <a:pPr marL="514350" indent="-514350">
              <a:buFont typeface="+mj-lt"/>
              <a:buAutoNum type="arabicPeriod"/>
            </a:pPr>
            <a:r>
              <a:rPr lang="en-US" dirty="0">
                <a:solidFill>
                  <a:schemeClr val="bg1">
                    <a:lumMod val="85000"/>
                  </a:schemeClr>
                </a:solidFill>
              </a:rPr>
              <a:t>Why keep records?</a:t>
            </a:r>
          </a:p>
          <a:p>
            <a:pPr marL="514350" indent="-514350">
              <a:buFont typeface="+mj-lt"/>
              <a:buAutoNum type="arabicPeriod"/>
            </a:pPr>
            <a:r>
              <a:rPr lang="en-US" dirty="0">
                <a:solidFill>
                  <a:schemeClr val="bg1">
                    <a:lumMod val="85000"/>
                  </a:schemeClr>
                </a:solidFill>
              </a:rPr>
              <a:t>What records must be kept, and for how long? </a:t>
            </a:r>
          </a:p>
        </p:txBody>
      </p:sp>
      <p:sp>
        <p:nvSpPr>
          <p:cNvPr id="3" name="Slide Number Placeholder 2">
            <a:extLst>
              <a:ext uri="{FF2B5EF4-FFF2-40B4-BE49-F238E27FC236}">
                <a16:creationId xmlns:a16="http://schemas.microsoft.com/office/drawing/2014/main" id="{AF00C8DA-FFF1-4605-BA46-704CB7DE831E}"/>
              </a:ext>
            </a:extLst>
          </p:cNvPr>
          <p:cNvSpPr>
            <a:spLocks noGrp="1"/>
          </p:cNvSpPr>
          <p:nvPr>
            <p:ph type="sldNum" sz="quarter" idx="12"/>
          </p:nvPr>
        </p:nvSpPr>
        <p:spPr/>
        <p:txBody>
          <a:bodyPr/>
          <a:lstStyle/>
          <a:p>
            <a:fld id="{49350FAE-6DEC-8D45-99F8-FDAB8D449347}" type="slidenum">
              <a:rPr lang="en-US" smtClean="0"/>
              <a:t>3</a:t>
            </a:fld>
            <a:endParaRPr lang="en-US"/>
          </a:p>
        </p:txBody>
      </p:sp>
    </p:spTree>
    <p:extLst>
      <p:ext uri="{BB962C8B-B14F-4D97-AF65-F5344CB8AC3E}">
        <p14:creationId xmlns:p14="http://schemas.microsoft.com/office/powerpoint/2010/main" val="282008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18" y="47028"/>
            <a:ext cx="7486073" cy="1143000"/>
          </a:xfrm>
        </p:spPr>
        <p:txBody>
          <a:bodyPr>
            <a:normAutofit/>
          </a:bodyPr>
          <a:lstStyle/>
          <a:p>
            <a:r>
              <a:rPr lang="en-US" dirty="0"/>
              <a:t>What is a “Record”?</a:t>
            </a:r>
          </a:p>
        </p:txBody>
      </p:sp>
      <p:sp>
        <p:nvSpPr>
          <p:cNvPr id="4" name="Content Placeholder 3"/>
          <p:cNvSpPr>
            <a:spLocks noGrp="1"/>
          </p:cNvSpPr>
          <p:nvPr>
            <p:ph idx="1"/>
          </p:nvPr>
        </p:nvSpPr>
        <p:spPr>
          <a:xfrm>
            <a:off x="636342" y="1037628"/>
            <a:ext cx="8147050" cy="1172441"/>
          </a:xfrm>
        </p:spPr>
        <p:txBody>
          <a:bodyPr/>
          <a:lstStyle/>
          <a:p>
            <a:pPr marL="0" indent="0" algn="ctr">
              <a:buNone/>
            </a:pPr>
            <a:r>
              <a:rPr lang="en-US" i="1" dirty="0"/>
              <a:t>Any material that documents a transaction, decision or activity of public business</a:t>
            </a:r>
            <a:endParaRPr lang="en-US" dirty="0"/>
          </a:p>
        </p:txBody>
      </p:sp>
      <p:sp>
        <p:nvSpPr>
          <p:cNvPr id="5" name="TextBox 4"/>
          <p:cNvSpPr txBox="1"/>
          <p:nvPr/>
        </p:nvSpPr>
        <p:spPr>
          <a:xfrm>
            <a:off x="1747591" y="2222769"/>
            <a:ext cx="6578600" cy="3693319"/>
          </a:xfrm>
          <a:prstGeom prst="rect">
            <a:avLst/>
          </a:prstGeom>
          <a:noFill/>
        </p:spPr>
        <p:txBody>
          <a:bodyPr wrap="square" numCol="2" rtlCol="0">
            <a:spAutoFit/>
          </a:bodyPr>
          <a:lstStyle/>
          <a:p>
            <a:r>
              <a:rPr lang="en-US" dirty="0"/>
              <a:t>Design plans</a:t>
            </a:r>
          </a:p>
          <a:p>
            <a:r>
              <a:rPr lang="en-US" dirty="0"/>
              <a:t>Right-of-way acquisition docs</a:t>
            </a:r>
          </a:p>
          <a:p>
            <a:r>
              <a:rPr lang="en-US" dirty="0"/>
              <a:t>Contract</a:t>
            </a:r>
          </a:p>
          <a:p>
            <a:r>
              <a:rPr lang="en-US" dirty="0"/>
              <a:t>Interlocal agreement</a:t>
            </a:r>
          </a:p>
          <a:p>
            <a:r>
              <a:rPr lang="en-US" dirty="0"/>
              <a:t>One- and Six-Year plan</a:t>
            </a:r>
          </a:p>
          <a:p>
            <a:r>
              <a:rPr lang="en-US" dirty="0"/>
              <a:t>Email</a:t>
            </a:r>
          </a:p>
          <a:p>
            <a:r>
              <a:rPr lang="en-US" dirty="0"/>
              <a:t>Budget Report</a:t>
            </a:r>
          </a:p>
          <a:p>
            <a:r>
              <a:rPr lang="en-US" dirty="0"/>
              <a:t>Plat Map</a:t>
            </a:r>
          </a:p>
          <a:p>
            <a:r>
              <a:rPr lang="en-US" dirty="0"/>
              <a:t>Photograph</a:t>
            </a:r>
          </a:p>
          <a:p>
            <a:r>
              <a:rPr lang="en-US" dirty="0"/>
              <a:t>Memo</a:t>
            </a:r>
          </a:p>
          <a:p>
            <a:r>
              <a:rPr lang="en-US" dirty="0"/>
              <a:t>Vehicle Operator Report</a:t>
            </a:r>
          </a:p>
          <a:p>
            <a:r>
              <a:rPr lang="en-US" dirty="0"/>
              <a:t>Letter</a:t>
            </a:r>
          </a:p>
          <a:p>
            <a:r>
              <a:rPr lang="en-US" dirty="0"/>
              <a:t>Meeting minutes</a:t>
            </a:r>
          </a:p>
          <a:p>
            <a:r>
              <a:rPr lang="en-US" dirty="0"/>
              <a:t>Field notebook</a:t>
            </a:r>
          </a:p>
          <a:p>
            <a:r>
              <a:rPr lang="en-US" dirty="0"/>
              <a:t>Contractor  invoice</a:t>
            </a:r>
          </a:p>
          <a:p>
            <a:r>
              <a:rPr lang="en-US" dirty="0"/>
              <a:t>Grading computations</a:t>
            </a:r>
          </a:p>
          <a:p>
            <a:r>
              <a:rPr lang="en-US" dirty="0"/>
              <a:t>Weigh ticket</a:t>
            </a:r>
          </a:p>
          <a:p>
            <a:r>
              <a:rPr lang="en-US" dirty="0"/>
              <a:t>Equipment repair receipt </a:t>
            </a:r>
          </a:p>
          <a:p>
            <a:r>
              <a:rPr lang="en-US" dirty="0"/>
              <a:t>Maintenance activity</a:t>
            </a:r>
          </a:p>
          <a:p>
            <a:r>
              <a:rPr lang="en-US" dirty="0"/>
              <a:t>Bridge inspection</a:t>
            </a:r>
          </a:p>
          <a:p>
            <a:r>
              <a:rPr lang="en-US" dirty="0"/>
              <a:t>Policy</a:t>
            </a:r>
          </a:p>
          <a:p>
            <a:r>
              <a:rPr lang="en-US" dirty="0"/>
              <a:t>Disciplinary action</a:t>
            </a:r>
          </a:p>
          <a:p>
            <a:r>
              <a:rPr lang="en-US" dirty="0"/>
              <a:t>Gravel and rock report</a:t>
            </a:r>
          </a:p>
          <a:p>
            <a:r>
              <a:rPr lang="en-US" dirty="0"/>
              <a:t>Inventory</a:t>
            </a:r>
          </a:p>
          <a:p>
            <a:r>
              <a:rPr lang="en-US" dirty="0"/>
              <a:t>Gas Truck Tank deliver sheet</a:t>
            </a:r>
          </a:p>
        </p:txBody>
      </p:sp>
      <p:sp>
        <p:nvSpPr>
          <p:cNvPr id="3" name="Slide Number Placeholder 2">
            <a:extLst>
              <a:ext uri="{FF2B5EF4-FFF2-40B4-BE49-F238E27FC236}">
                <a16:creationId xmlns:a16="http://schemas.microsoft.com/office/drawing/2014/main" id="{356FDC94-A947-4537-9EC6-46018982927D}"/>
              </a:ext>
            </a:extLst>
          </p:cNvPr>
          <p:cNvSpPr>
            <a:spLocks noGrp="1"/>
          </p:cNvSpPr>
          <p:nvPr>
            <p:ph type="sldNum" sz="quarter" idx="12"/>
          </p:nvPr>
        </p:nvSpPr>
        <p:spPr/>
        <p:txBody>
          <a:bodyPr/>
          <a:lstStyle/>
          <a:p>
            <a:fld id="{49350FAE-6DEC-8D45-99F8-FDAB8D449347}" type="slidenum">
              <a:rPr lang="en-US" smtClean="0"/>
              <a:t>4</a:t>
            </a:fld>
            <a:endParaRPr lang="en-US"/>
          </a:p>
        </p:txBody>
      </p:sp>
    </p:spTree>
    <p:extLst>
      <p:ext uri="{BB962C8B-B14F-4D97-AF65-F5344CB8AC3E}">
        <p14:creationId xmlns:p14="http://schemas.microsoft.com/office/powerpoint/2010/main" val="78201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“Public Record”?</a:t>
            </a:r>
          </a:p>
        </p:txBody>
      </p:sp>
      <p:pic>
        <p:nvPicPr>
          <p:cNvPr id="6" name="Picture 5" descr="Screen Shot 2016-08-08 at 1.31.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26" y="1881909"/>
            <a:ext cx="7477125" cy="3285555"/>
          </a:xfrm>
          <a:prstGeom prst="rect">
            <a:avLst/>
          </a:prstGeom>
        </p:spPr>
      </p:pic>
      <p:sp>
        <p:nvSpPr>
          <p:cNvPr id="3" name="Slide Number Placeholder 2">
            <a:extLst>
              <a:ext uri="{FF2B5EF4-FFF2-40B4-BE49-F238E27FC236}">
                <a16:creationId xmlns:a16="http://schemas.microsoft.com/office/drawing/2014/main" id="{6DE077DC-956F-45D6-A0A9-E67121296CC2}"/>
              </a:ext>
            </a:extLst>
          </p:cNvPr>
          <p:cNvSpPr>
            <a:spLocks noGrp="1"/>
          </p:cNvSpPr>
          <p:nvPr>
            <p:ph type="sldNum" sz="quarter" idx="12"/>
          </p:nvPr>
        </p:nvSpPr>
        <p:spPr/>
        <p:txBody>
          <a:bodyPr/>
          <a:lstStyle/>
          <a:p>
            <a:fld id="{49350FAE-6DEC-8D45-99F8-FDAB8D449347}" type="slidenum">
              <a:rPr lang="en-US" smtClean="0"/>
              <a:t>5</a:t>
            </a:fld>
            <a:endParaRPr lang="en-US"/>
          </a:p>
        </p:txBody>
      </p:sp>
    </p:spTree>
    <p:extLst>
      <p:ext uri="{BB962C8B-B14F-4D97-AF65-F5344CB8AC3E}">
        <p14:creationId xmlns:p14="http://schemas.microsoft.com/office/powerpoint/2010/main" val="25525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2592509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68"/>
            <a:ext cx="9119557" cy="5043949"/>
          </a:xfrm>
          <a:prstGeom prst="rect">
            <a:avLst/>
          </a:prstGeom>
        </p:spPr>
      </p:pic>
      <p:sp>
        <p:nvSpPr>
          <p:cNvPr id="5" name="Title 4"/>
          <p:cNvSpPr>
            <a:spLocks noGrp="1"/>
          </p:cNvSpPr>
          <p:nvPr>
            <p:ph type="title"/>
          </p:nvPr>
        </p:nvSpPr>
        <p:spPr>
          <a:xfrm>
            <a:off x="1422378" y="756702"/>
            <a:ext cx="7886700" cy="2852737"/>
          </a:xfrm>
        </p:spPr>
        <p:txBody>
          <a:bodyPr/>
          <a:lstStyle/>
          <a:p>
            <a:r>
              <a:rPr lang="en-US" dirty="0"/>
              <a:t>Records are </a:t>
            </a:r>
            <a:r>
              <a:rPr lang="en-US" u="sng" dirty="0"/>
              <a:t>information</a:t>
            </a:r>
            <a:r>
              <a:rPr lang="en-US" dirty="0"/>
              <a:t> </a:t>
            </a:r>
            <a:r>
              <a:rPr lang="is-IS" dirty="0"/>
              <a:t>… not format</a:t>
            </a:r>
            <a:endParaRPr lang="en-US" dirty="0"/>
          </a:p>
        </p:txBody>
      </p:sp>
      <p:sp>
        <p:nvSpPr>
          <p:cNvPr id="6" name="Text Placeholder 5"/>
          <p:cNvSpPr>
            <a:spLocks noGrp="1"/>
          </p:cNvSpPr>
          <p:nvPr>
            <p:ph type="body" idx="1"/>
          </p:nvPr>
        </p:nvSpPr>
        <p:spPr>
          <a:xfrm>
            <a:off x="1200725" y="5018881"/>
            <a:ext cx="7293987" cy="1500187"/>
          </a:xfrm>
        </p:spPr>
        <p:txBody>
          <a:bodyPr/>
          <a:lstStyle/>
          <a:p>
            <a:r>
              <a:rPr lang="en-US" dirty="0"/>
              <a:t>Public records encompass all aspects of a public agency’s work and can be on paper or electronic.</a:t>
            </a:r>
          </a:p>
        </p:txBody>
      </p:sp>
      <p:sp>
        <p:nvSpPr>
          <p:cNvPr id="2" name="Slide Number Placeholder 1">
            <a:extLst>
              <a:ext uri="{FF2B5EF4-FFF2-40B4-BE49-F238E27FC236}">
                <a16:creationId xmlns:a16="http://schemas.microsoft.com/office/drawing/2014/main" id="{590A4A9C-D06E-4B3A-949F-3B09C4CA8DA6}"/>
              </a:ext>
            </a:extLst>
          </p:cNvPr>
          <p:cNvSpPr>
            <a:spLocks noGrp="1"/>
          </p:cNvSpPr>
          <p:nvPr>
            <p:ph type="sldNum" sz="quarter" idx="12"/>
          </p:nvPr>
        </p:nvSpPr>
        <p:spPr/>
        <p:txBody>
          <a:bodyPr/>
          <a:lstStyle/>
          <a:p>
            <a:fld id="{49350FAE-6DEC-8D45-99F8-FDAB8D449347}" type="slidenum">
              <a:rPr lang="en-US" smtClean="0"/>
              <a:t>6</a:t>
            </a:fld>
            <a:endParaRPr lang="en-US"/>
          </a:p>
        </p:txBody>
      </p:sp>
    </p:spTree>
    <p:extLst>
      <p:ext uri="{BB962C8B-B14F-4D97-AF65-F5344CB8AC3E}">
        <p14:creationId xmlns:p14="http://schemas.microsoft.com/office/powerpoint/2010/main" val="137533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6" y="484909"/>
            <a:ext cx="7486073" cy="1143000"/>
          </a:xfrm>
        </p:spPr>
        <p:txBody>
          <a:bodyPr>
            <a:normAutofit/>
          </a:bodyPr>
          <a:lstStyle/>
          <a:p>
            <a:r>
              <a:rPr lang="en-US" dirty="0"/>
              <a:t>Public Records</a:t>
            </a:r>
          </a:p>
        </p:txBody>
      </p:sp>
      <p:sp>
        <p:nvSpPr>
          <p:cNvPr id="4" name="Content Placeholder 3"/>
          <p:cNvSpPr>
            <a:spLocks noGrp="1"/>
          </p:cNvSpPr>
          <p:nvPr>
            <p:ph idx="1"/>
          </p:nvPr>
        </p:nvSpPr>
        <p:spPr>
          <a:xfrm>
            <a:off x="2396749" y="2213845"/>
            <a:ext cx="6406480" cy="3028336"/>
          </a:xfrm>
        </p:spPr>
        <p:txBody>
          <a:bodyPr>
            <a:normAutofit/>
          </a:bodyPr>
          <a:lstStyle/>
          <a:p>
            <a:pPr marL="514350" indent="-514350">
              <a:buFont typeface="+mj-lt"/>
              <a:buAutoNum type="arabicPeriod"/>
            </a:pPr>
            <a:r>
              <a:rPr lang="en-US" dirty="0">
                <a:solidFill>
                  <a:schemeClr val="bg1">
                    <a:lumMod val="85000"/>
                  </a:schemeClr>
                </a:solidFill>
              </a:rPr>
              <a:t>What is a “Record?”</a:t>
            </a:r>
          </a:p>
          <a:p>
            <a:pPr marL="514350" indent="-514350">
              <a:buFont typeface="+mj-lt"/>
              <a:buAutoNum type="arabicPeriod"/>
            </a:pPr>
            <a:r>
              <a:rPr lang="en-US" dirty="0"/>
              <a:t>Why keep records?</a:t>
            </a:r>
          </a:p>
          <a:p>
            <a:pPr marL="514350" indent="-514350">
              <a:buFont typeface="+mj-lt"/>
              <a:buAutoNum type="arabicPeriod"/>
            </a:pPr>
            <a:r>
              <a:rPr lang="en-US" dirty="0">
                <a:solidFill>
                  <a:schemeClr val="bg1">
                    <a:lumMod val="85000"/>
                  </a:schemeClr>
                </a:solidFill>
              </a:rPr>
              <a:t>What records must be kept, and for how long? </a:t>
            </a:r>
          </a:p>
        </p:txBody>
      </p:sp>
      <p:sp>
        <p:nvSpPr>
          <p:cNvPr id="3" name="Slide Number Placeholder 2">
            <a:extLst>
              <a:ext uri="{FF2B5EF4-FFF2-40B4-BE49-F238E27FC236}">
                <a16:creationId xmlns:a16="http://schemas.microsoft.com/office/drawing/2014/main" id="{FEE44A39-B7C3-4BD2-8AFD-B78B62D6BA94}"/>
              </a:ext>
            </a:extLst>
          </p:cNvPr>
          <p:cNvSpPr>
            <a:spLocks noGrp="1"/>
          </p:cNvSpPr>
          <p:nvPr>
            <p:ph type="sldNum" sz="quarter" idx="12"/>
          </p:nvPr>
        </p:nvSpPr>
        <p:spPr/>
        <p:txBody>
          <a:bodyPr/>
          <a:lstStyle/>
          <a:p>
            <a:fld id="{49350FAE-6DEC-8D45-99F8-FDAB8D449347}" type="slidenum">
              <a:rPr lang="en-US" smtClean="0"/>
              <a:t>7</a:t>
            </a:fld>
            <a:endParaRPr lang="en-US"/>
          </a:p>
        </p:txBody>
      </p:sp>
    </p:spTree>
    <p:extLst>
      <p:ext uri="{BB962C8B-B14F-4D97-AF65-F5344CB8AC3E}">
        <p14:creationId xmlns:p14="http://schemas.microsoft.com/office/powerpoint/2010/main" val="1990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13" y="49816"/>
            <a:ext cx="8433369" cy="1325563"/>
          </a:xfrm>
        </p:spPr>
        <p:txBody>
          <a:bodyPr>
            <a:normAutofit/>
          </a:bodyPr>
          <a:lstStyle/>
          <a:p>
            <a:r>
              <a:rPr lang="en-US" dirty="0"/>
              <a:t>Why Must Agencies Keep Records?</a:t>
            </a:r>
          </a:p>
        </p:txBody>
      </p:sp>
      <p:sp>
        <p:nvSpPr>
          <p:cNvPr id="5" name="Content Placeholder 4"/>
          <p:cNvSpPr>
            <a:spLocks noGrp="1"/>
          </p:cNvSpPr>
          <p:nvPr>
            <p:ph idx="1"/>
          </p:nvPr>
        </p:nvSpPr>
        <p:spPr>
          <a:xfrm>
            <a:off x="851338" y="1316700"/>
            <a:ext cx="7862526" cy="4289518"/>
          </a:xfrm>
        </p:spPr>
        <p:txBody>
          <a:bodyPr>
            <a:normAutofit/>
          </a:bodyPr>
          <a:lstStyle/>
          <a:p>
            <a:pPr marL="514350" indent="-514350">
              <a:buFont typeface="+mj-lt"/>
              <a:buAutoNum type="arabicPeriod"/>
            </a:pPr>
            <a:r>
              <a:rPr lang="en-US" dirty="0"/>
              <a:t>To effectively carry out an agency’s mission</a:t>
            </a:r>
          </a:p>
          <a:p>
            <a:pPr marL="514350" indent="-514350">
              <a:buFont typeface="+mj-lt"/>
              <a:buAutoNum type="arabicPeriod"/>
            </a:pPr>
            <a:r>
              <a:rPr lang="en-US" dirty="0"/>
              <a:t>Accountability &amp; Transparency (It’s public money!)</a:t>
            </a:r>
          </a:p>
          <a:p>
            <a:pPr marL="514350" indent="-514350">
              <a:buFont typeface="+mj-lt"/>
              <a:buAutoNum type="arabicPeriod"/>
            </a:pPr>
            <a:r>
              <a:rPr lang="en-US" dirty="0"/>
              <a:t>Conduct daily business</a:t>
            </a:r>
          </a:p>
          <a:p>
            <a:pPr lvl="1"/>
            <a:r>
              <a:rPr lang="en-US" dirty="0"/>
              <a:t>Documentation of Decisions, Protect Citizen Rights</a:t>
            </a:r>
          </a:p>
          <a:p>
            <a:pPr marL="514350" indent="-514350">
              <a:buFont typeface="+mj-lt"/>
              <a:buAutoNum type="arabicPeriod"/>
            </a:pPr>
            <a:r>
              <a:rPr lang="en-US" dirty="0"/>
              <a:t>Ease succession transitions</a:t>
            </a:r>
          </a:p>
          <a:p>
            <a:pPr marL="514350" indent="-514350">
              <a:buFont typeface="+mj-lt"/>
              <a:buAutoNum type="arabicPeriod"/>
            </a:pPr>
            <a:r>
              <a:rPr lang="en-US" dirty="0"/>
              <a:t>Recover from disaster – preserve records of permanent value</a:t>
            </a:r>
          </a:p>
          <a:p>
            <a:pPr marL="514350" indent="-514350">
              <a:buFont typeface="+mj-lt"/>
              <a:buAutoNum type="arabicPeriod"/>
            </a:pPr>
            <a:r>
              <a:rPr lang="en-US" dirty="0"/>
              <a:t>Neb. Rev. Stat. §§</a:t>
            </a:r>
            <a:r>
              <a:rPr lang="en-US" dirty="0">
                <a:hlinkClick r:id="rId3"/>
              </a:rPr>
              <a:t>84-1201</a:t>
            </a:r>
            <a:r>
              <a:rPr lang="en-US" dirty="0"/>
              <a:t> to </a:t>
            </a:r>
            <a:r>
              <a:rPr lang="en-US" dirty="0">
                <a:hlinkClick r:id="rId4"/>
              </a:rPr>
              <a:t>84-1228</a:t>
            </a:r>
            <a:endParaRPr lang="en-US" dirty="0"/>
          </a:p>
        </p:txBody>
      </p:sp>
      <p:sp>
        <p:nvSpPr>
          <p:cNvPr id="2" name="Slide Number Placeholder 1">
            <a:extLst>
              <a:ext uri="{FF2B5EF4-FFF2-40B4-BE49-F238E27FC236}">
                <a16:creationId xmlns:a16="http://schemas.microsoft.com/office/drawing/2014/main" id="{0150DD3C-F24C-4AB4-9574-5D821DB23836}"/>
              </a:ext>
            </a:extLst>
          </p:cNvPr>
          <p:cNvSpPr>
            <a:spLocks noGrp="1"/>
          </p:cNvSpPr>
          <p:nvPr>
            <p:ph type="sldNum" sz="quarter" idx="12"/>
          </p:nvPr>
        </p:nvSpPr>
        <p:spPr/>
        <p:txBody>
          <a:bodyPr/>
          <a:lstStyle/>
          <a:p>
            <a:fld id="{49350FAE-6DEC-8D45-99F8-FDAB8D449347}" type="slidenum">
              <a:rPr lang="en-US" smtClean="0"/>
              <a:t>8</a:t>
            </a:fld>
            <a:endParaRPr lang="en-US"/>
          </a:p>
        </p:txBody>
      </p:sp>
    </p:spTree>
    <p:extLst>
      <p:ext uri="{BB962C8B-B14F-4D97-AF65-F5344CB8AC3E}">
        <p14:creationId xmlns:p14="http://schemas.microsoft.com/office/powerpoint/2010/main" val="249562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6" y="484909"/>
            <a:ext cx="7486073" cy="1143000"/>
          </a:xfrm>
        </p:spPr>
        <p:txBody>
          <a:bodyPr>
            <a:normAutofit/>
          </a:bodyPr>
          <a:lstStyle/>
          <a:p>
            <a:r>
              <a:rPr lang="en-US" dirty="0"/>
              <a:t>Public Records</a:t>
            </a:r>
          </a:p>
        </p:txBody>
      </p:sp>
      <p:sp>
        <p:nvSpPr>
          <p:cNvPr id="4" name="Content Placeholder 3"/>
          <p:cNvSpPr>
            <a:spLocks noGrp="1"/>
          </p:cNvSpPr>
          <p:nvPr>
            <p:ph idx="1"/>
          </p:nvPr>
        </p:nvSpPr>
        <p:spPr>
          <a:xfrm>
            <a:off x="2396749" y="2213845"/>
            <a:ext cx="6406480" cy="3028336"/>
          </a:xfrm>
        </p:spPr>
        <p:txBody>
          <a:bodyPr>
            <a:normAutofit/>
          </a:bodyPr>
          <a:lstStyle/>
          <a:p>
            <a:pPr marL="514350" indent="-514350">
              <a:buFont typeface="+mj-lt"/>
              <a:buAutoNum type="arabicPeriod"/>
            </a:pPr>
            <a:r>
              <a:rPr lang="en-US" dirty="0">
                <a:solidFill>
                  <a:schemeClr val="bg1">
                    <a:lumMod val="85000"/>
                  </a:schemeClr>
                </a:solidFill>
              </a:rPr>
              <a:t>What is a “Record?”</a:t>
            </a:r>
          </a:p>
          <a:p>
            <a:pPr marL="514350" indent="-514350">
              <a:buFont typeface="+mj-lt"/>
              <a:buAutoNum type="arabicPeriod"/>
            </a:pPr>
            <a:r>
              <a:rPr lang="en-US" dirty="0">
                <a:solidFill>
                  <a:schemeClr val="bg1">
                    <a:lumMod val="85000"/>
                  </a:schemeClr>
                </a:solidFill>
              </a:rPr>
              <a:t>Why keep records?</a:t>
            </a:r>
          </a:p>
          <a:p>
            <a:pPr marL="514350" indent="-514350">
              <a:buFont typeface="+mj-lt"/>
              <a:buAutoNum type="arabicPeriod"/>
            </a:pPr>
            <a:r>
              <a:rPr lang="en-US" dirty="0"/>
              <a:t>What records must be kept, and for how long? </a:t>
            </a:r>
          </a:p>
        </p:txBody>
      </p:sp>
      <p:sp>
        <p:nvSpPr>
          <p:cNvPr id="3" name="Slide Number Placeholder 2">
            <a:extLst>
              <a:ext uri="{FF2B5EF4-FFF2-40B4-BE49-F238E27FC236}">
                <a16:creationId xmlns:a16="http://schemas.microsoft.com/office/drawing/2014/main" id="{6F5DD716-44A7-4ABD-9539-E5731378D232}"/>
              </a:ext>
            </a:extLst>
          </p:cNvPr>
          <p:cNvSpPr>
            <a:spLocks noGrp="1"/>
          </p:cNvSpPr>
          <p:nvPr>
            <p:ph type="sldNum" sz="quarter" idx="12"/>
          </p:nvPr>
        </p:nvSpPr>
        <p:spPr/>
        <p:txBody>
          <a:bodyPr/>
          <a:lstStyle/>
          <a:p>
            <a:fld id="{49350FAE-6DEC-8D45-99F8-FDAB8D449347}" type="slidenum">
              <a:rPr lang="en-US" smtClean="0"/>
              <a:t>9</a:t>
            </a:fld>
            <a:endParaRPr lang="en-US"/>
          </a:p>
        </p:txBody>
      </p:sp>
    </p:spTree>
    <p:extLst>
      <p:ext uri="{BB962C8B-B14F-4D97-AF65-F5344CB8AC3E}">
        <p14:creationId xmlns:p14="http://schemas.microsoft.com/office/powerpoint/2010/main" val="2180140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1427</TotalTime>
  <Words>1170</Words>
  <Application>Microsoft Office PowerPoint</Application>
  <PresentationFormat>On-screen Show (4:3)</PresentationFormat>
  <Paragraphs>157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Records Management for Nebraska Public Entities</vt:lpstr>
      <vt:lpstr>Public Records</vt:lpstr>
      <vt:lpstr>Public Records</vt:lpstr>
      <vt:lpstr>What is a “Record”?</vt:lpstr>
      <vt:lpstr>What is a “Public Record”?</vt:lpstr>
      <vt:lpstr>Records are information … not format</vt:lpstr>
      <vt:lpstr>Public Records</vt:lpstr>
      <vt:lpstr>Why Must Agencies Keep Records?</vt:lpstr>
      <vt:lpstr>Public Records</vt:lpstr>
      <vt:lpstr>What Records Must be Kept, and for How Long?</vt:lpstr>
      <vt:lpstr>PowerPoint Presentation</vt:lpstr>
      <vt:lpstr>Counties</vt:lpstr>
      <vt:lpstr>Municipalities</vt:lpstr>
      <vt:lpstr>Many Statutes Address Record Keeping</vt:lpstr>
      <vt:lpstr>Questions?</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Neary</dc:creator>
  <cp:lastModifiedBy>Hasterlo, Barbara</cp:lastModifiedBy>
  <cp:revision>98</cp:revision>
  <cp:lastPrinted>2017-09-20T20:59:41Z</cp:lastPrinted>
  <dcterms:created xsi:type="dcterms:W3CDTF">2017-01-25T12:34:54Z</dcterms:created>
  <dcterms:modified xsi:type="dcterms:W3CDTF">2023-02-07T16:36:16Z</dcterms:modified>
</cp:coreProperties>
</file>