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70" r:id="rId4"/>
    <p:sldId id="298" r:id="rId5"/>
    <p:sldId id="287" r:id="rId6"/>
    <p:sldId id="288" r:id="rId7"/>
    <p:sldId id="281" r:id="rId8"/>
    <p:sldId id="289" r:id="rId9"/>
    <p:sldId id="271" r:id="rId10"/>
    <p:sldId id="290" r:id="rId11"/>
    <p:sldId id="291" r:id="rId12"/>
    <p:sldId id="297" r:id="rId13"/>
    <p:sldId id="294" r:id="rId14"/>
    <p:sldId id="257" r:id="rId15"/>
    <p:sldId id="295" r:id="rId16"/>
    <p:sldId id="272" r:id="rId17"/>
    <p:sldId id="296" r:id="rId18"/>
    <p:sldId id="273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ssa Tenorio" initials="AT" lastIdx="17" clrIdx="0">
    <p:extLst>
      <p:ext uri="{19B8F6BF-5375-455C-9EA6-DF929625EA0E}">
        <p15:presenceInfo xmlns:p15="http://schemas.microsoft.com/office/powerpoint/2012/main" userId="S::atenorio@jeo.com::4b9612d8-88fc-4330-98ba-8ec4fda4d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F"/>
    <a:srgbClr val="FFFFFF"/>
    <a:srgbClr val="009900"/>
    <a:srgbClr val="00CC00"/>
    <a:srgbClr val="7EADBF"/>
    <a:srgbClr val="FFC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936" y="252"/>
      </p:cViewPr>
      <p:guideLst/>
    </p:cSldViewPr>
  </p:slideViewPr>
  <p:outlineViewPr>
    <p:cViewPr>
      <p:scale>
        <a:sx n="33" d="100"/>
        <a:sy n="33" d="100"/>
      </p:scale>
      <p:origin x="0" y="-17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326AD5-6997-489B-BDCB-7CD06B65D1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C261-86F8-4A03-95D7-65F7DB9EAF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B746F001-144C-40D6-B441-2D691F48F0E9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F90B4-1171-4ACB-8D55-5CD04F9EB4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ABA09-92B9-4269-91E8-2181EC18BF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E59221E2-3677-439F-A437-6F6889060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93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23035B27-423E-4666-9390-2C1D2DB7AF1E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CC9D89D6-D244-49AA-A6E0-DEC305BD9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6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D89D6-D244-49AA-A6E0-DEC305BD9B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1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D89D6-D244-49AA-A6E0-DEC305BD9B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D89D6-D244-49AA-A6E0-DEC305BD9B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1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D89D6-D244-49AA-A6E0-DEC305BD9B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7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D89D6-D244-49AA-A6E0-DEC305BD9B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3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4D911DA-2CC3-4C44-8945-290972119145}"/>
              </a:ext>
            </a:extLst>
          </p:cNvPr>
          <p:cNvGrpSpPr/>
          <p:nvPr userDrawn="1"/>
        </p:nvGrpSpPr>
        <p:grpSpPr>
          <a:xfrm>
            <a:off x="0" y="754409"/>
            <a:ext cx="8132064" cy="228600"/>
            <a:chOff x="0" y="333295"/>
            <a:chExt cx="8674768" cy="2286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333295"/>
              <a:ext cx="501716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8F0F1B-FD39-4863-8950-812AB3BAD6E3}"/>
                </a:ext>
              </a:extLst>
            </p:cNvPr>
            <p:cNvSpPr/>
            <p:nvPr userDrawn="1"/>
          </p:nvSpPr>
          <p:spPr>
            <a:xfrm>
              <a:off x="5017167" y="333295"/>
              <a:ext cx="2280093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7CEABB-22B6-4394-AB12-BC0768626156}"/>
                </a:ext>
              </a:extLst>
            </p:cNvPr>
            <p:cNvSpPr/>
            <p:nvPr userDrawn="1"/>
          </p:nvSpPr>
          <p:spPr>
            <a:xfrm>
              <a:off x="7297261" y="333295"/>
              <a:ext cx="1377507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89D1887-B38A-4707-977F-B6AEE70E8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/>
          <a:stretch/>
        </p:blipFill>
        <p:spPr>
          <a:xfrm>
            <a:off x="0" y="4671645"/>
            <a:ext cx="12192000" cy="2186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674" y="1248442"/>
            <a:ext cx="7494390" cy="1612854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675" y="3031423"/>
            <a:ext cx="7494390" cy="12649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67842A-ADC2-4408-BAE2-F900DD0384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368" y="5687367"/>
            <a:ext cx="2030888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6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69" y="393405"/>
            <a:ext cx="9822731" cy="11908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9219" y="1681163"/>
            <a:ext cx="5120640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219" y="2505075"/>
            <a:ext cx="5120640" cy="3449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141" y="1681163"/>
            <a:ext cx="5120640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141" y="2505075"/>
            <a:ext cx="5120640" cy="3449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64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16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71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ll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24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C038A7-3A8C-430F-873B-747A68EF98F4}"/>
              </a:ext>
            </a:extLst>
          </p:cNvPr>
          <p:cNvGrpSpPr/>
          <p:nvPr userDrawn="1"/>
        </p:nvGrpSpPr>
        <p:grpSpPr>
          <a:xfrm>
            <a:off x="0" y="281229"/>
            <a:ext cx="12192000" cy="6576770"/>
            <a:chOff x="0" y="281229"/>
            <a:chExt cx="12192000" cy="6576770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2F77BD90-8926-49F5-A118-3F736F08EE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"/>
            <a:stretch/>
          </p:blipFill>
          <p:spPr>
            <a:xfrm>
              <a:off x="0" y="281229"/>
              <a:ext cx="12192000" cy="218635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57FDCC-E0FC-4413-86D6-FDB8B379773B}"/>
                </a:ext>
              </a:extLst>
            </p:cNvPr>
            <p:cNvSpPr/>
            <p:nvPr userDrawn="1"/>
          </p:nvSpPr>
          <p:spPr>
            <a:xfrm>
              <a:off x="0" y="1180214"/>
              <a:ext cx="12192000" cy="56777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865" y="2405930"/>
            <a:ext cx="8644270" cy="1957498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865" y="4390416"/>
            <a:ext cx="864427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03E56A-801E-4145-BC3A-4EA70EB13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368" y="5687367"/>
            <a:ext cx="2030888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5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24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B1D9E1-8F76-4118-BB5B-82B2D9401CF4}"/>
              </a:ext>
            </a:extLst>
          </p:cNvPr>
          <p:cNvGrpSpPr/>
          <p:nvPr userDrawn="1"/>
        </p:nvGrpSpPr>
        <p:grpSpPr>
          <a:xfrm>
            <a:off x="0" y="-6767"/>
            <a:ext cx="10058400" cy="228600"/>
            <a:chOff x="0" y="333295"/>
            <a:chExt cx="8674768" cy="228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687A26-3F7F-4420-B3EE-9356F8EB647D}"/>
                </a:ext>
              </a:extLst>
            </p:cNvPr>
            <p:cNvSpPr/>
            <p:nvPr userDrawn="1"/>
          </p:nvSpPr>
          <p:spPr>
            <a:xfrm>
              <a:off x="0" y="333295"/>
              <a:ext cx="5017168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FE5269-00EB-4223-A74B-F803657FAC0C}"/>
                </a:ext>
              </a:extLst>
            </p:cNvPr>
            <p:cNvSpPr/>
            <p:nvPr userDrawn="1"/>
          </p:nvSpPr>
          <p:spPr>
            <a:xfrm>
              <a:off x="5017167" y="333295"/>
              <a:ext cx="2280093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94E067-7978-40CD-A991-9F335738C7CB}"/>
                </a:ext>
              </a:extLst>
            </p:cNvPr>
            <p:cNvSpPr/>
            <p:nvPr userDrawn="1"/>
          </p:nvSpPr>
          <p:spPr>
            <a:xfrm>
              <a:off x="7297261" y="333295"/>
              <a:ext cx="1377507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51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457200"/>
            <a:ext cx="3625702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33777" y="0"/>
            <a:ext cx="7758223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670" y="2137144"/>
            <a:ext cx="3625702" cy="373184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1271AA-4E7C-4F42-B1A2-B0F16A171750}"/>
              </a:ext>
            </a:extLst>
          </p:cNvPr>
          <p:cNvGrpSpPr/>
          <p:nvPr userDrawn="1"/>
        </p:nvGrpSpPr>
        <p:grpSpPr>
          <a:xfrm>
            <a:off x="-1" y="-1"/>
            <a:ext cx="4433777" cy="228600"/>
            <a:chOff x="0" y="333295"/>
            <a:chExt cx="8674768" cy="22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DD8D17-4C89-48CB-BC04-D94610359CAB}"/>
                </a:ext>
              </a:extLst>
            </p:cNvPr>
            <p:cNvSpPr/>
            <p:nvPr userDrawn="1"/>
          </p:nvSpPr>
          <p:spPr>
            <a:xfrm>
              <a:off x="0" y="333295"/>
              <a:ext cx="501716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575DB4-8331-4C7D-AB65-8E3DA3CE57A1}"/>
                </a:ext>
              </a:extLst>
            </p:cNvPr>
            <p:cNvSpPr/>
            <p:nvPr userDrawn="1"/>
          </p:nvSpPr>
          <p:spPr>
            <a:xfrm>
              <a:off x="5017167" y="333295"/>
              <a:ext cx="2280093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072164-18E9-419E-A11F-C15E0B4CC499}"/>
                </a:ext>
              </a:extLst>
            </p:cNvPr>
            <p:cNvSpPr/>
            <p:nvPr userDrawn="1"/>
          </p:nvSpPr>
          <p:spPr>
            <a:xfrm>
              <a:off x="7297261" y="333295"/>
              <a:ext cx="1377507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645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457200"/>
            <a:ext cx="3625702" cy="160020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33777" y="0"/>
            <a:ext cx="7758223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670" y="2158408"/>
            <a:ext cx="3625702" cy="37105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CF1327-7448-452C-983E-8EC95481C2BD}"/>
              </a:ext>
            </a:extLst>
          </p:cNvPr>
          <p:cNvGrpSpPr/>
          <p:nvPr userDrawn="1"/>
        </p:nvGrpSpPr>
        <p:grpSpPr>
          <a:xfrm>
            <a:off x="0" y="-1"/>
            <a:ext cx="4434840" cy="221833"/>
            <a:chOff x="0" y="333295"/>
            <a:chExt cx="8674768" cy="22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36B349-06BE-4E24-9259-C2F43F850F5A}"/>
                </a:ext>
              </a:extLst>
            </p:cNvPr>
            <p:cNvSpPr/>
            <p:nvPr userDrawn="1"/>
          </p:nvSpPr>
          <p:spPr>
            <a:xfrm>
              <a:off x="0" y="333295"/>
              <a:ext cx="5017168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3925C2-448E-4402-B079-0C5967375A8D}"/>
                </a:ext>
              </a:extLst>
            </p:cNvPr>
            <p:cNvSpPr/>
            <p:nvPr userDrawn="1"/>
          </p:nvSpPr>
          <p:spPr>
            <a:xfrm>
              <a:off x="5017167" y="333295"/>
              <a:ext cx="2280093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18949-F967-41B0-86D3-67C06F00C4C4}"/>
                </a:ext>
              </a:extLst>
            </p:cNvPr>
            <p:cNvSpPr/>
            <p:nvPr userDrawn="1"/>
          </p:nvSpPr>
          <p:spPr>
            <a:xfrm>
              <a:off x="7297261" y="333295"/>
              <a:ext cx="1377507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683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457200"/>
            <a:ext cx="4346723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158408"/>
            <a:ext cx="6583510" cy="370264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5302" y="2158408"/>
            <a:ext cx="4346723" cy="37105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74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lock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7BEAB6-F033-4DDC-B3C6-452AA3E64A37}"/>
              </a:ext>
            </a:extLst>
          </p:cNvPr>
          <p:cNvGrpSpPr/>
          <p:nvPr userDrawn="1"/>
        </p:nvGrpSpPr>
        <p:grpSpPr>
          <a:xfrm>
            <a:off x="0" y="-6767"/>
            <a:ext cx="5018567" cy="5018567"/>
            <a:chOff x="0" y="-6767"/>
            <a:chExt cx="5815584" cy="58155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FF7166-5306-4350-B90D-D78E540D7464}"/>
                </a:ext>
              </a:extLst>
            </p:cNvPr>
            <p:cNvSpPr/>
            <p:nvPr userDrawn="1"/>
          </p:nvSpPr>
          <p:spPr>
            <a:xfrm>
              <a:off x="0" y="-6767"/>
              <a:ext cx="5815584" cy="538684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AAF3A3FA-63CC-4CBE-B77E-438B1ACCB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0" y="4680705"/>
              <a:ext cx="5815583" cy="11281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3" y="457200"/>
            <a:ext cx="4189228" cy="160020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870" y="457200"/>
            <a:ext cx="6322828" cy="5911702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5303" y="2057400"/>
            <a:ext cx="4189228" cy="222752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5B1453-BFF9-42EC-848A-51ADB283493E}"/>
              </a:ext>
            </a:extLst>
          </p:cNvPr>
          <p:cNvGrpSpPr/>
          <p:nvPr userDrawn="1"/>
        </p:nvGrpSpPr>
        <p:grpSpPr>
          <a:xfrm rot="10800000">
            <a:off x="5443870" y="6629400"/>
            <a:ext cx="6748130" cy="228600"/>
            <a:chOff x="0" y="333295"/>
            <a:chExt cx="8674768" cy="22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1E2195-F2A6-447F-8E0D-697D46159FD9}"/>
                </a:ext>
              </a:extLst>
            </p:cNvPr>
            <p:cNvSpPr/>
            <p:nvPr userDrawn="1"/>
          </p:nvSpPr>
          <p:spPr>
            <a:xfrm>
              <a:off x="0" y="333295"/>
              <a:ext cx="501716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B779CB-DC56-4740-87A8-7AB81865ADF6}"/>
                </a:ext>
              </a:extLst>
            </p:cNvPr>
            <p:cNvSpPr/>
            <p:nvPr userDrawn="1"/>
          </p:nvSpPr>
          <p:spPr>
            <a:xfrm>
              <a:off x="5017167" y="333295"/>
              <a:ext cx="2280093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A4A79D-5A0A-4012-98C7-BFCEE79D4ED3}"/>
                </a:ext>
              </a:extLst>
            </p:cNvPr>
            <p:cNvSpPr/>
            <p:nvPr userDrawn="1"/>
          </p:nvSpPr>
          <p:spPr>
            <a:xfrm>
              <a:off x="7297261" y="333295"/>
              <a:ext cx="1377507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22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69" y="393407"/>
            <a:ext cx="9822731" cy="1152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85" y="1612969"/>
            <a:ext cx="512064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0875" y="1612969"/>
            <a:ext cx="512064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25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669" y="404040"/>
            <a:ext cx="9822731" cy="1152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372" y="1611985"/>
            <a:ext cx="9382028" cy="425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170859-7A22-4FFA-8B2F-9ECF42A7762B}"/>
              </a:ext>
            </a:extLst>
          </p:cNvPr>
          <p:cNvGrpSpPr/>
          <p:nvPr userDrawn="1"/>
        </p:nvGrpSpPr>
        <p:grpSpPr>
          <a:xfrm>
            <a:off x="0" y="-6767"/>
            <a:ext cx="10058400" cy="228600"/>
            <a:chOff x="0" y="333295"/>
            <a:chExt cx="8674768" cy="228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18801-9186-45BA-8A96-35E9DC532DD9}"/>
                </a:ext>
              </a:extLst>
            </p:cNvPr>
            <p:cNvSpPr/>
            <p:nvPr userDrawn="1"/>
          </p:nvSpPr>
          <p:spPr>
            <a:xfrm>
              <a:off x="0" y="333295"/>
              <a:ext cx="501716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CE0782-6AC8-44A0-9A47-F215A8CCB3CF}"/>
                </a:ext>
              </a:extLst>
            </p:cNvPr>
            <p:cNvSpPr/>
            <p:nvPr userDrawn="1"/>
          </p:nvSpPr>
          <p:spPr>
            <a:xfrm>
              <a:off x="5017167" y="333295"/>
              <a:ext cx="2280093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16B9B7-0571-42CD-8F04-7462442307A5}"/>
                </a:ext>
              </a:extLst>
            </p:cNvPr>
            <p:cNvSpPr/>
            <p:nvPr userDrawn="1"/>
          </p:nvSpPr>
          <p:spPr>
            <a:xfrm>
              <a:off x="7297261" y="333295"/>
              <a:ext cx="1377507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804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57" r:id="rId5"/>
    <p:sldLayoutId id="2147483659" r:id="rId6"/>
    <p:sldLayoutId id="2147483656" r:id="rId7"/>
    <p:sldLayoutId id="2147483661" r:id="rId8"/>
    <p:sldLayoutId id="2147483652" r:id="rId9"/>
    <p:sldLayoutId id="2147483653" r:id="rId10"/>
    <p:sldLayoutId id="2147483654" r:id="rId11"/>
    <p:sldLayoutId id="2147483655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Roboto Light" panose="02000000000000000000" pitchFamily="2" charset="0"/>
          <a:cs typeface="Roboto Light" panose="020000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Roboto" panose="02000000000000000000" pitchFamily="2" charset="0"/>
        <a:buChar char="»"/>
        <a:defRPr sz="2000" kern="1200">
          <a:solidFill>
            <a:schemeClr val="tx1"/>
          </a:solidFill>
          <a:latin typeface="+mn-lt"/>
          <a:ea typeface="Roboto Light" panose="02000000000000000000" pitchFamily="2" charset="0"/>
          <a:cs typeface="Roboto Light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Roboto" panose="02000000000000000000" pitchFamily="2" charset="0"/>
        <a:buChar char="-"/>
        <a:defRPr sz="1800" kern="1200">
          <a:solidFill>
            <a:schemeClr val="tx1"/>
          </a:solidFill>
          <a:latin typeface="+mn-lt"/>
          <a:ea typeface="Roboto Light" panose="02000000000000000000" pitchFamily="2" charset="0"/>
          <a:cs typeface="Roboto Light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Roboto Light" panose="02000000000000000000" pitchFamily="2" charset="0"/>
          <a:cs typeface="Roboto Light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Roboto" panose="02000000000000000000" pitchFamily="2" charset="0"/>
        <a:buChar char="»"/>
        <a:defRPr sz="1600" kern="1200">
          <a:solidFill>
            <a:schemeClr val="tx1"/>
          </a:solidFill>
          <a:latin typeface="+mn-lt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old.eric@epa.gov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uston.pamela@epa.gov" TargetMode="External"/><Relationship Id="rId5" Type="http://schemas.openxmlformats.org/officeDocument/2006/relationships/hyperlink" Target="mailto:wennerstrom.david@epa.gov" TargetMode="External"/><Relationship Id="rId4" Type="http://schemas.openxmlformats.org/officeDocument/2006/relationships/hyperlink" Target="mailto:holcomb.amelia@epa.go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674" y="1248442"/>
            <a:ext cx="8796782" cy="1612854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23</a:t>
            </a:r>
            <a:r>
              <a:rPr lang="en-US" sz="4900" baseline="30000" dirty="0"/>
              <a:t>rd</a:t>
            </a:r>
            <a:r>
              <a:rPr lang="en-US" sz="4900" dirty="0"/>
              <a:t> Street, Columbus &amp;</a:t>
            </a:r>
            <a:br>
              <a:rPr lang="en-US" sz="4900" dirty="0"/>
            </a:br>
            <a:r>
              <a:rPr lang="en-US" sz="4900" dirty="0"/>
              <a:t>10</a:t>
            </a:r>
            <a:r>
              <a:rPr lang="en-US" sz="4900" baseline="30000" dirty="0"/>
              <a:t>th</a:t>
            </a:r>
            <a:r>
              <a:rPr lang="en-US" sz="4900" dirty="0"/>
              <a:t> Street Superfund Site</a:t>
            </a:r>
            <a:br>
              <a:rPr lang="en-US" dirty="0"/>
            </a:b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NH-30-5(134); C.N. 32234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675" y="3233729"/>
            <a:ext cx="7494390" cy="12649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Pre-Construction</a:t>
            </a:r>
          </a:p>
          <a:p>
            <a:r>
              <a:rPr lang="en-US" dirty="0"/>
              <a:t>Public Information Open House Meeting</a:t>
            </a:r>
          </a:p>
          <a:p>
            <a:r>
              <a:rPr lang="en-US" dirty="0"/>
              <a:t>August 11, 2022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B2A3104-11DE-8E37-D2B6-4E6336ADE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29" y="5602943"/>
            <a:ext cx="1144790" cy="114479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6E73860-5C17-8553-74D1-6F4F007A73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5733047"/>
            <a:ext cx="3246203" cy="81155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AC27D87-96E0-35C9-A53D-D2C012766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58" y="5609558"/>
            <a:ext cx="1144790" cy="114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4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A1AB-D0AD-48C5-80D6-E50165ED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532376"/>
            <a:ext cx="9822731" cy="1152482"/>
          </a:xfrm>
        </p:spPr>
        <p:txBody>
          <a:bodyPr>
            <a:normAutofit/>
          </a:bodyPr>
          <a:lstStyle/>
          <a:p>
            <a:r>
              <a:rPr lang="en-US" dirty="0"/>
              <a:t>EPA Community Involvement</a:t>
            </a:r>
            <a:br>
              <a:rPr lang="en-US" dirty="0"/>
            </a:br>
            <a:r>
              <a:rPr lang="en-US" sz="2200" dirty="0"/>
              <a:t>Engage with Communities Affected by Superfund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7179-A18B-42A1-85BF-E671757C1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024" y="1955778"/>
            <a:ext cx="6910133" cy="42571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400" dirty="0"/>
              <a:t>Conduct early, frequent, and meaningful community involvement.</a:t>
            </a:r>
          </a:p>
          <a:p>
            <a:pPr>
              <a:lnSpc>
                <a:spcPct val="110000"/>
              </a:lnSpc>
            </a:pPr>
            <a:r>
              <a:rPr lang="en-US" sz="3400" dirty="0"/>
              <a:t>Keep the public well-informed of ongoing and planned activities.</a:t>
            </a:r>
          </a:p>
          <a:p>
            <a:pPr>
              <a:lnSpc>
                <a:spcPct val="110000"/>
              </a:lnSpc>
            </a:pPr>
            <a:r>
              <a:rPr lang="en-US" sz="3400" dirty="0"/>
              <a:t>Encourage and enable the public to get involved. </a:t>
            </a:r>
          </a:p>
          <a:p>
            <a:pPr>
              <a:lnSpc>
                <a:spcPct val="110000"/>
              </a:lnSpc>
            </a:pPr>
            <a:r>
              <a:rPr lang="en-US" sz="3400" dirty="0"/>
              <a:t>Listen carefully to what the public is saying.</a:t>
            </a:r>
          </a:p>
          <a:p>
            <a:pPr>
              <a:lnSpc>
                <a:spcPct val="110000"/>
              </a:lnSpc>
            </a:pPr>
            <a:r>
              <a:rPr lang="en-US" sz="3400" dirty="0"/>
              <a:t>Consider whether a change to the planned actions is appropriate in response to public comments or concerns.</a:t>
            </a:r>
          </a:p>
          <a:p>
            <a:pPr>
              <a:lnSpc>
                <a:spcPct val="110000"/>
              </a:lnSpc>
            </a:pPr>
            <a:r>
              <a:rPr lang="en-US" sz="3400" dirty="0"/>
              <a:t>Explain to community members how EPA considered their comments, what the Agency plans to do, and why this decision was made.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BA71D-C77B-1FD7-9E92-6E8E5A995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18" y="1684858"/>
            <a:ext cx="3577457" cy="4799028"/>
          </a:xfrm>
          <a:prstGeom prst="rect">
            <a:avLst/>
          </a:prstGeom>
          <a:ln w="38100">
            <a:solidFill>
              <a:srgbClr val="7EADB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68E00-C72C-FE20-C928-BCFD92F0A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341" y="387797"/>
            <a:ext cx="1544814" cy="1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igure2.jpg">
            <a:extLst>
              <a:ext uri="{FF2B5EF4-FFF2-40B4-BE49-F238E27FC236}">
                <a16:creationId xmlns:a16="http://schemas.microsoft.com/office/drawing/2014/main" id="{4121D84C-7BE7-CB4D-1CCE-27B7B07C4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8" b="33220"/>
          <a:stretch/>
        </p:blipFill>
        <p:spPr>
          <a:xfrm>
            <a:off x="4489799" y="748016"/>
            <a:ext cx="5994400" cy="5289927"/>
          </a:xfrm>
          <a:prstGeom prst="rect">
            <a:avLst/>
          </a:prstGeom>
          <a:ln w="38100">
            <a:solidFill>
              <a:srgbClr val="00607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380FA2-6891-03C9-1F30-3DA82F83C173}"/>
              </a:ext>
            </a:extLst>
          </p:cNvPr>
          <p:cNvSpPr txBox="1"/>
          <p:nvPr/>
        </p:nvSpPr>
        <p:spPr>
          <a:xfrm rot="16200000">
            <a:off x="6189994" y="635526"/>
            <a:ext cx="969526" cy="338554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26</a:t>
            </a:r>
            <a:r>
              <a:rPr lang="en-US" sz="16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4C84-5B66-3CCB-87EB-4FCC8DE7DD09}"/>
              </a:ext>
            </a:extLst>
          </p:cNvPr>
          <p:cNvSpPr txBox="1"/>
          <p:nvPr/>
        </p:nvSpPr>
        <p:spPr>
          <a:xfrm rot="16200000">
            <a:off x="6864709" y="635526"/>
            <a:ext cx="969526" cy="338554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23</a:t>
            </a:r>
            <a:r>
              <a:rPr lang="en-US" sz="16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rd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85F6C-8402-5426-0F21-A945531443AA}"/>
              </a:ext>
            </a:extLst>
          </p:cNvPr>
          <p:cNvSpPr txBox="1"/>
          <p:nvPr/>
        </p:nvSpPr>
        <p:spPr>
          <a:xfrm rot="16200000">
            <a:off x="8080292" y="608855"/>
            <a:ext cx="1022867" cy="338554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18</a:t>
            </a:r>
            <a:r>
              <a:rPr lang="en-US" sz="16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Ave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150E8-25EE-0FE4-AE81-2ED8515EFE63}"/>
              </a:ext>
            </a:extLst>
          </p:cNvPr>
          <p:cNvSpPr txBox="1"/>
          <p:nvPr/>
        </p:nvSpPr>
        <p:spPr>
          <a:xfrm>
            <a:off x="10266694" y="1289566"/>
            <a:ext cx="1528704" cy="338554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US-30 / 23</a:t>
            </a:r>
            <a:r>
              <a:rPr lang="en-US" sz="16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rd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A6B17F-88FD-7CB9-1E87-9EAF8A1903E6}"/>
              </a:ext>
            </a:extLst>
          </p:cNvPr>
          <p:cNvCxnSpPr>
            <a:cxnSpLocks/>
          </p:cNvCxnSpPr>
          <p:nvPr/>
        </p:nvCxnSpPr>
        <p:spPr>
          <a:xfrm flipH="1">
            <a:off x="5356497" y="1455420"/>
            <a:ext cx="4910197" cy="34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FA9A34-50CE-A83D-4FBE-91CAFCCF9050}"/>
              </a:ext>
            </a:extLst>
          </p:cNvPr>
          <p:cNvSpPr txBox="1"/>
          <p:nvPr/>
        </p:nvSpPr>
        <p:spPr>
          <a:xfrm rot="16200000">
            <a:off x="4336491" y="652022"/>
            <a:ext cx="969526" cy="338554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33</a:t>
            </a:r>
            <a:r>
              <a:rPr lang="en-US" sz="16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rd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Ave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CABC3F-94FC-846A-9958-239DCAC6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532376"/>
            <a:ext cx="3905999" cy="1152482"/>
          </a:xfrm>
        </p:spPr>
        <p:txBody>
          <a:bodyPr>
            <a:normAutofit fontScale="90000"/>
          </a:bodyPr>
          <a:lstStyle/>
          <a:p>
            <a:r>
              <a:rPr lang="en-US" dirty="0"/>
              <a:t>Sub-Slab Vapor Results</a:t>
            </a:r>
          </a:p>
        </p:txBody>
      </p:sp>
    </p:spTree>
    <p:extLst>
      <p:ext uri="{BB962C8B-B14F-4D97-AF65-F5344CB8AC3E}">
        <p14:creationId xmlns:p14="http://schemas.microsoft.com/office/powerpoint/2010/main" val="3507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9421BF8-4731-D97F-A710-559949F6E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A1AB-D0AD-48C5-80D6-E50165ED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532376"/>
            <a:ext cx="9822731" cy="1152482"/>
          </a:xfrm>
        </p:spPr>
        <p:txBody>
          <a:bodyPr/>
          <a:lstStyle/>
          <a:p>
            <a:r>
              <a:rPr lang="en-US" dirty="0"/>
              <a:t>Sample Location Map</a:t>
            </a:r>
          </a:p>
        </p:txBody>
      </p:sp>
      <p:pic>
        <p:nvPicPr>
          <p:cNvPr id="4" name="Picture 4" descr="hwy30Figure1.jpg">
            <a:extLst>
              <a:ext uri="{FF2B5EF4-FFF2-40B4-BE49-F238E27FC236}">
                <a16:creationId xmlns:a16="http://schemas.microsoft.com/office/drawing/2014/main" id="{2FB15AB2-B635-82F9-009E-4648E332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8" t="7226" r="6290" b="26358"/>
          <a:stretch/>
        </p:blipFill>
        <p:spPr>
          <a:xfrm>
            <a:off x="1551654" y="1333500"/>
            <a:ext cx="9088692" cy="4521200"/>
          </a:xfrm>
          <a:prstGeom prst="rect">
            <a:avLst/>
          </a:prstGeom>
          <a:noFill/>
          <a:ln w="38100">
            <a:solidFill>
              <a:srgbClr val="00607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EC434-C321-C6F6-2B74-71FDB42AFAC8}"/>
              </a:ext>
            </a:extLst>
          </p:cNvPr>
          <p:cNvSpPr txBox="1"/>
          <p:nvPr/>
        </p:nvSpPr>
        <p:spPr>
          <a:xfrm>
            <a:off x="7668637" y="3685160"/>
            <a:ext cx="1528704" cy="338554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US-30 / 23</a:t>
            </a:r>
            <a:r>
              <a:rPr lang="en-US" sz="16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rd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699DE-D59F-8150-6B15-75771496C10B}"/>
              </a:ext>
            </a:extLst>
          </p:cNvPr>
          <p:cNvSpPr txBox="1"/>
          <p:nvPr/>
        </p:nvSpPr>
        <p:spPr>
          <a:xfrm rot="16200000">
            <a:off x="3147437" y="1558906"/>
            <a:ext cx="969526" cy="338554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26</a:t>
            </a:r>
            <a:r>
              <a:rPr lang="en-US" sz="160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E2047-AAAF-0036-A51A-D4CFCB7AA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016" y="5371857"/>
            <a:ext cx="640556" cy="3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4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E067-A9AA-49C6-87A7-1197684C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865" y="146024"/>
            <a:ext cx="8644270" cy="1957498"/>
          </a:xfrm>
        </p:spPr>
        <p:txBody>
          <a:bodyPr/>
          <a:lstStyle/>
          <a:p>
            <a:r>
              <a:rPr lang="en-US" b="0" dirty="0"/>
              <a:t>EPA Contacts: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89C92-B0D8-4B68-8722-63A533EBDA85}"/>
              </a:ext>
            </a:extLst>
          </p:cNvPr>
          <p:cNvSpPr txBox="1"/>
          <p:nvPr/>
        </p:nvSpPr>
        <p:spPr>
          <a:xfrm>
            <a:off x="1028837" y="2098844"/>
            <a:ext cx="49849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Eric Nold</a:t>
            </a:r>
            <a:endParaRPr lang="en-US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On-Scene Coordinator </a:t>
            </a:r>
            <a:endParaRPr lang="en-US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EPA Region 7 (SEMD/AERR)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11201 Renner Blvd. 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Lenexa, KS 66219 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1-800-223-0425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old.eric@epa.gov</a:t>
            </a:r>
            <a:endParaRPr lang="en-US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0" i="0" u="none" strike="noStrike" baseline="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Amelia Holcomb </a:t>
            </a:r>
            <a:endParaRPr lang="en-US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Community Involvement Coordinator </a:t>
            </a:r>
            <a:endParaRPr lang="en-US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EPA Region 7 (ORA/OPA)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11201 Renner Blvd. 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Lenexa, KS 66219 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913-551-7952 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1-800-223-0425 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holcomb.amelia@epa.gov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 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D0079-3308-55F0-971D-9DE0C74579DD}"/>
              </a:ext>
            </a:extLst>
          </p:cNvPr>
          <p:cNvSpPr txBox="1"/>
          <p:nvPr/>
        </p:nvSpPr>
        <p:spPr>
          <a:xfrm>
            <a:off x="6096000" y="2098844"/>
            <a:ext cx="49849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David Wennerstrom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Remedial Project Manager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EPA Region 7 (SEMD/REMB/FFPC)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11201 Renner Blvd.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Lenexa, KS 66219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1-800-223-0425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wennerstrom.david@epa.gov</a:t>
            </a:r>
            <a:endParaRPr lang="de-DE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Pamela Houston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Community Involvement Coordinator 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EPA Region 7 (ORA/OPA)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11201 Renner Blvd.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Lenexa, KS 66219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913-551-7952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1-800-223-0425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houston.pamela@epa.gov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8BA5E4-54A9-B0EE-0889-2C6C5D4F642F}"/>
              </a:ext>
            </a:extLst>
          </p:cNvPr>
          <p:cNvSpPr/>
          <p:nvPr/>
        </p:nvSpPr>
        <p:spPr>
          <a:xfrm>
            <a:off x="9740900" y="5562600"/>
            <a:ext cx="2184400" cy="1060559"/>
          </a:xfrm>
          <a:prstGeom prst="rect">
            <a:avLst/>
          </a:prstGeom>
          <a:solidFill>
            <a:srgbClr val="00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29A551-C74C-CD9C-6A98-1CACF2AE36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99" y="5398975"/>
            <a:ext cx="1313001" cy="13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1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A89C92-B0D8-4B68-8722-63A533EBDA85}"/>
              </a:ext>
            </a:extLst>
          </p:cNvPr>
          <p:cNvSpPr txBox="1"/>
          <p:nvPr/>
        </p:nvSpPr>
        <p:spPr>
          <a:xfrm>
            <a:off x="1269996" y="3004229"/>
            <a:ext cx="4416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Tony Lange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NDOT Project Manager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402-564-5751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anthony.lange@nebraska.gov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C6190-1024-423A-BE82-D997D70C642F}"/>
              </a:ext>
            </a:extLst>
          </p:cNvPr>
          <p:cNvSpPr txBox="1"/>
          <p:nvPr/>
        </p:nvSpPr>
        <p:spPr>
          <a:xfrm>
            <a:off x="6191794" y="3004229"/>
            <a:ext cx="48158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Mike Steffensmeier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Paulsen, Inc.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402-802-6605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msteffensmeier@paulseninc.com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D2B311-5121-FAC8-3A59-7B99BF99F127}"/>
              </a:ext>
            </a:extLst>
          </p:cNvPr>
          <p:cNvSpPr txBox="1">
            <a:spLocks/>
          </p:cNvSpPr>
          <p:nvPr/>
        </p:nvSpPr>
        <p:spPr>
          <a:xfrm>
            <a:off x="1773865" y="146024"/>
            <a:ext cx="8644270" cy="1957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/>
              <a:t>Project Contacts:</a:t>
            </a:r>
          </a:p>
        </p:txBody>
      </p:sp>
    </p:spTree>
    <p:extLst>
      <p:ext uri="{BB962C8B-B14F-4D97-AF65-F5344CB8AC3E}">
        <p14:creationId xmlns:p14="http://schemas.microsoft.com/office/powerpoint/2010/main" val="122014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E067-A9AA-49C6-87A7-1197684C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0"/>
            <a:ext cx="11145520" cy="548640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5400" b="0" dirty="0"/>
              <a:t>Project information available on NDOT website at:</a:t>
            </a:r>
            <a:br>
              <a:rPr lang="en-US" sz="2000" b="0" dirty="0"/>
            </a:br>
            <a:br>
              <a:rPr lang="en-US" dirty="0"/>
            </a:br>
            <a:r>
              <a:rPr lang="en-US" sz="3200" b="0" i="1" dirty="0">
                <a:latin typeface="Calibri" panose="020F0502020204030204" pitchFamily="34" charset="0"/>
              </a:rPr>
              <a:t>ndot.info/32234</a:t>
            </a:r>
            <a:endParaRPr lang="en-US" sz="2800" b="0" i="1" dirty="0"/>
          </a:p>
        </p:txBody>
      </p:sp>
    </p:spTree>
    <p:extLst>
      <p:ext uri="{BB962C8B-B14F-4D97-AF65-F5344CB8AC3E}">
        <p14:creationId xmlns:p14="http://schemas.microsoft.com/office/powerpoint/2010/main" val="253874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E067-A9AA-49C6-87A7-1197684C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-552657"/>
            <a:ext cx="11145520" cy="548640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Public Information Meeting #2:</a:t>
            </a:r>
            <a:br>
              <a:rPr lang="en-US" b="0" i="1" dirty="0"/>
            </a:br>
            <a:br>
              <a:rPr lang="en-US" b="0" i="1" dirty="0"/>
            </a:br>
            <a:r>
              <a:rPr lang="en-US" sz="3600" b="0" i="1" dirty="0"/>
              <a:t>To be held in early 2023 to discuss details on remaining highway construction.</a:t>
            </a:r>
            <a:endParaRPr lang="en-US" sz="2800" b="0" i="1" dirty="0"/>
          </a:p>
        </p:txBody>
      </p:sp>
    </p:spTree>
    <p:extLst>
      <p:ext uri="{BB962C8B-B14F-4D97-AF65-F5344CB8AC3E}">
        <p14:creationId xmlns:p14="http://schemas.microsoft.com/office/powerpoint/2010/main" val="171732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73AC-DEF5-433B-B3A6-51AC50D9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546D8-0F83-475A-B2AF-073B697D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824" y="4834106"/>
            <a:ext cx="4898352" cy="1054448"/>
          </a:xfrm>
          <a:prstGeom prst="rect">
            <a:avLst/>
          </a:prstGeom>
        </p:spPr>
      </p:pic>
      <p:pic>
        <p:nvPicPr>
          <p:cNvPr id="4" name="Content Placeholder 20">
            <a:extLst>
              <a:ext uri="{FF2B5EF4-FFF2-40B4-BE49-F238E27FC236}">
                <a16:creationId xmlns:a16="http://schemas.microsoft.com/office/drawing/2014/main" id="{C8C80A55-A835-4C75-AD6C-79D7E4585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789" y="1386103"/>
            <a:ext cx="7018421" cy="3401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FC3B67-A872-47D7-89ED-58AC61AF99AB}"/>
              </a:ext>
            </a:extLst>
          </p:cNvPr>
          <p:cNvSpPr txBox="1"/>
          <p:nvPr/>
        </p:nvSpPr>
        <p:spPr>
          <a:xfrm rot="20094168">
            <a:off x="264221" y="2100002"/>
            <a:ext cx="33517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n cap="rnd"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7055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A1AB-D0AD-48C5-80D6-E50165ED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532376"/>
            <a:ext cx="9822731" cy="115248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7179-A18B-42A1-85BF-E671757C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Project Overview</a:t>
            </a:r>
          </a:p>
          <a:p>
            <a:r>
              <a:rPr lang="en-US" dirty="0"/>
              <a:t>Project Schedule</a:t>
            </a:r>
          </a:p>
          <a:p>
            <a:r>
              <a:rPr lang="en-US" dirty="0"/>
              <a:t>What to Expect</a:t>
            </a:r>
          </a:p>
          <a:p>
            <a:r>
              <a:rPr lang="en-US" dirty="0"/>
              <a:t>2022 EPA Construction Phasing</a:t>
            </a:r>
          </a:p>
          <a:p>
            <a:r>
              <a:rPr lang="en-US" dirty="0"/>
              <a:t>Impact Minimization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Street Superfund Site Details</a:t>
            </a:r>
          </a:p>
          <a:p>
            <a:r>
              <a:rPr lang="en-US" dirty="0"/>
              <a:t>Project Contacts &amp; Updates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A54C153-2DBC-4F76-9FF5-03CA2340E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93" y="1185153"/>
            <a:ext cx="4394674" cy="42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8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A1AB-D0AD-48C5-80D6-E50165ED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532376"/>
            <a:ext cx="9822731" cy="1152482"/>
          </a:xfrm>
        </p:spPr>
        <p:txBody>
          <a:bodyPr/>
          <a:lstStyle/>
          <a:p>
            <a:r>
              <a:rPr lang="en-US" dirty="0"/>
              <a:t>Project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597EB-0BF2-97B6-BD99-8B4CCCD62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68" y="1375318"/>
            <a:ext cx="11726099" cy="44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5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A1AB-D0AD-48C5-80D6-E50165ED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532376"/>
            <a:ext cx="9822731" cy="115248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Project Overview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7179-A18B-42A1-85BF-E671757C1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72" y="1661940"/>
            <a:ext cx="8486678" cy="4257188"/>
          </a:xfrm>
        </p:spPr>
        <p:txBody>
          <a:bodyPr/>
          <a:lstStyle/>
          <a:p>
            <a:r>
              <a:rPr lang="en-US" dirty="0"/>
              <a:t>Remove and replace concrete pavement</a:t>
            </a:r>
          </a:p>
          <a:p>
            <a:r>
              <a:rPr lang="en-US" dirty="0"/>
              <a:t>Curb inlets and storm sewer</a:t>
            </a:r>
          </a:p>
          <a:p>
            <a:r>
              <a:rPr lang="en-US" dirty="0"/>
              <a:t>Sidewalk and curb ramps</a:t>
            </a:r>
          </a:p>
          <a:p>
            <a:r>
              <a:rPr lang="en-US" dirty="0"/>
              <a:t>Additional turn lane capacity</a:t>
            </a:r>
          </a:p>
          <a:p>
            <a:r>
              <a:rPr lang="en-US" dirty="0"/>
              <a:t>Driveway consolidation</a:t>
            </a:r>
          </a:p>
          <a:p>
            <a:r>
              <a:rPr lang="en-US" dirty="0"/>
              <a:t>Roadway lighting</a:t>
            </a:r>
          </a:p>
          <a:p>
            <a:r>
              <a:rPr lang="en-US" dirty="0"/>
              <a:t>Traffic signals</a:t>
            </a:r>
          </a:p>
          <a:p>
            <a:r>
              <a:rPr lang="en-US" dirty="0"/>
              <a:t>Utility improvements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7FAB1-A9EB-0BD7-ECDB-46A639A4E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336" y="1449296"/>
            <a:ext cx="1979704" cy="39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7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A1AB-D0AD-48C5-80D6-E50165ED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532376"/>
            <a:ext cx="9822731" cy="1152482"/>
          </a:xfrm>
        </p:spPr>
        <p:txBody>
          <a:bodyPr/>
          <a:lstStyle/>
          <a:p>
            <a:r>
              <a:rPr lang="en-US" dirty="0"/>
              <a:t>Project Schedule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B97AC-EE7F-A717-A07C-CCF8E4B3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86" y="1701776"/>
            <a:ext cx="11449027" cy="34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A1AB-D0AD-48C5-80D6-E50165ED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532376"/>
            <a:ext cx="9822731" cy="1152482"/>
          </a:xfrm>
        </p:spPr>
        <p:txBody>
          <a:bodyPr/>
          <a:lstStyle/>
          <a:p>
            <a:r>
              <a:rPr lang="en-US" dirty="0"/>
              <a:t>What to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7179-A18B-42A1-85BF-E671757C1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72" y="1740321"/>
            <a:ext cx="8486678" cy="4257188"/>
          </a:xfrm>
        </p:spPr>
        <p:txBody>
          <a:bodyPr/>
          <a:lstStyle/>
          <a:p>
            <a:r>
              <a:rPr lang="en-US" dirty="0"/>
              <a:t>Highway traffic will be maintained through the project.</a:t>
            </a:r>
          </a:p>
          <a:p>
            <a:r>
              <a:rPr lang="en-US" dirty="0"/>
              <a:t>Lane mergers and shifting traffic.</a:t>
            </a:r>
          </a:p>
          <a:p>
            <a:r>
              <a:rPr lang="en-US" dirty="0"/>
              <a:t>Phased and sequenced construction to maintain access to adjacent properties.</a:t>
            </a:r>
          </a:p>
          <a:p>
            <a:r>
              <a:rPr lang="en-US" dirty="0"/>
              <a:t>Concrete barrier to protect against drop off at Superfund Site work zone.</a:t>
            </a:r>
          </a:p>
          <a:p>
            <a:r>
              <a:rPr lang="en-US" dirty="0"/>
              <a:t>Short-term closures of 27</a:t>
            </a:r>
            <a:r>
              <a:rPr lang="en-US" baseline="30000" dirty="0"/>
              <a:t>th</a:t>
            </a:r>
            <a:r>
              <a:rPr lang="en-US" dirty="0"/>
              <a:t> Ave., 26</a:t>
            </a:r>
            <a:r>
              <a:rPr lang="en-US" baseline="30000" dirty="0"/>
              <a:t>th</a:t>
            </a:r>
            <a:r>
              <a:rPr lang="en-US" dirty="0"/>
              <a:t> Ave., and 25</a:t>
            </a:r>
            <a:r>
              <a:rPr lang="en-US" baseline="30000" dirty="0"/>
              <a:t>th</a:t>
            </a:r>
            <a:r>
              <a:rPr lang="en-US" dirty="0"/>
              <a:t> Ave.</a:t>
            </a:r>
          </a:p>
          <a:p>
            <a:r>
              <a:rPr lang="en-US" dirty="0"/>
              <a:t>Right in/Right out at drives &amp; intersections.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97CE2-67CC-4906-A9BC-AE7A1E1D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544" y="3566947"/>
            <a:ext cx="30289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3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EC21D7-A329-9A16-EF90-614C08E3E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6" y="1876021"/>
            <a:ext cx="11842687" cy="4034700"/>
          </a:xfrm>
          <a:prstGeom prst="rect">
            <a:avLst/>
          </a:prstGeom>
          <a:ln w="38100">
            <a:solidFill>
              <a:srgbClr val="00607F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373AC-DEF5-433B-B3A6-51AC50D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532376"/>
            <a:ext cx="9822731" cy="1152482"/>
          </a:xfrm>
        </p:spPr>
        <p:txBody>
          <a:bodyPr/>
          <a:lstStyle/>
          <a:p>
            <a:r>
              <a:rPr lang="en-US" dirty="0"/>
              <a:t>EPA Mitigation Phase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9358E-8D08-5A5B-0C96-E1F088193B18}"/>
              </a:ext>
            </a:extLst>
          </p:cNvPr>
          <p:cNvSpPr txBox="1"/>
          <p:nvPr/>
        </p:nvSpPr>
        <p:spPr>
          <a:xfrm>
            <a:off x="6376616" y="3935886"/>
            <a:ext cx="735386" cy="1538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" tIns="0" rIns="9144" bIns="0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WORK ZONE</a:t>
            </a:r>
          </a:p>
        </p:txBody>
      </p:sp>
    </p:spTree>
    <p:extLst>
      <p:ext uri="{BB962C8B-B14F-4D97-AF65-F5344CB8AC3E}">
        <p14:creationId xmlns:p14="http://schemas.microsoft.com/office/powerpoint/2010/main" val="20939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2D699E-8D6B-E388-5C5D-9EBCBFBA1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6" y="1875418"/>
            <a:ext cx="11842687" cy="4035873"/>
          </a:xfrm>
          <a:prstGeom prst="rect">
            <a:avLst/>
          </a:prstGeom>
          <a:ln w="38100">
            <a:solidFill>
              <a:srgbClr val="00607F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373AC-DEF5-433B-B3A6-51AC50D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532376"/>
            <a:ext cx="9822731" cy="1152482"/>
          </a:xfrm>
        </p:spPr>
        <p:txBody>
          <a:bodyPr/>
          <a:lstStyle/>
          <a:p>
            <a:r>
              <a:rPr lang="en-US" dirty="0"/>
              <a:t>EPA Mitigation Phase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B14CB-FAD7-B823-DAC5-BF277D48F2D7}"/>
              </a:ext>
            </a:extLst>
          </p:cNvPr>
          <p:cNvSpPr txBox="1"/>
          <p:nvPr/>
        </p:nvSpPr>
        <p:spPr>
          <a:xfrm>
            <a:off x="6380374" y="4224380"/>
            <a:ext cx="735386" cy="1538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" tIns="0" rIns="9144" bIns="0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WORK ZONE</a:t>
            </a:r>
          </a:p>
        </p:txBody>
      </p:sp>
    </p:spTree>
    <p:extLst>
      <p:ext uri="{BB962C8B-B14F-4D97-AF65-F5344CB8AC3E}">
        <p14:creationId xmlns:p14="http://schemas.microsoft.com/office/powerpoint/2010/main" val="150016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A1AB-D0AD-48C5-80D6-E50165ED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532376"/>
            <a:ext cx="9822731" cy="1152482"/>
          </a:xfrm>
        </p:spPr>
        <p:txBody>
          <a:bodyPr/>
          <a:lstStyle/>
          <a:p>
            <a:r>
              <a:rPr lang="en-US" dirty="0"/>
              <a:t>Impact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7179-A18B-42A1-85BF-E671757C1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72" y="1740321"/>
            <a:ext cx="6588586" cy="4257188"/>
          </a:xfrm>
        </p:spPr>
        <p:txBody>
          <a:bodyPr/>
          <a:lstStyle/>
          <a:p>
            <a:r>
              <a:rPr lang="en-US" dirty="0"/>
              <a:t>Access maintained to businesses during construction</a:t>
            </a:r>
          </a:p>
          <a:p>
            <a:r>
              <a:rPr lang="en-US" dirty="0"/>
              <a:t>Temporary pavement to restore 23</a:t>
            </a:r>
            <a:r>
              <a:rPr lang="en-US" baseline="30000" dirty="0"/>
              <a:t>rd</a:t>
            </a:r>
            <a:r>
              <a:rPr lang="en-US" dirty="0"/>
              <a:t> Street traffic conditions in winter months</a:t>
            </a:r>
          </a:p>
          <a:p>
            <a:r>
              <a:rPr lang="en-US" dirty="0"/>
              <a:t>Main construction of 23</a:t>
            </a:r>
            <a:r>
              <a:rPr lang="en-US" baseline="30000" dirty="0"/>
              <a:t>rd</a:t>
            </a:r>
            <a:r>
              <a:rPr lang="en-US" dirty="0"/>
              <a:t> Street over 3 years</a:t>
            </a:r>
          </a:p>
          <a:p>
            <a:r>
              <a:rPr lang="en-US" dirty="0"/>
              <a:t>Starting Spring 2023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3F5D70-BC99-44D3-8E82-A20CA95D3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179" y="1346284"/>
            <a:ext cx="3551726" cy="36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7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DOT">
      <a:dk1>
        <a:srgbClr val="4D4D4F"/>
      </a:dk1>
      <a:lt1>
        <a:sysClr val="window" lastClr="FFFFFF"/>
      </a:lt1>
      <a:dk2>
        <a:srgbClr val="00607F"/>
      </a:dk2>
      <a:lt2>
        <a:srgbClr val="D9E7EC"/>
      </a:lt2>
      <a:accent1>
        <a:srgbClr val="99BFCC"/>
      </a:accent1>
      <a:accent2>
        <a:srgbClr val="FFC843"/>
      </a:accent2>
      <a:accent3>
        <a:srgbClr val="BABF33"/>
      </a:accent3>
      <a:accent4>
        <a:srgbClr val="BB1F53"/>
      </a:accent4>
      <a:accent5>
        <a:srgbClr val="B9C8D3"/>
      </a:accent5>
      <a:accent6>
        <a:srgbClr val="F79646"/>
      </a:accent6>
      <a:hlink>
        <a:srgbClr val="00607F"/>
      </a:hlink>
      <a:folHlink>
        <a:srgbClr val="00607F"/>
      </a:folHlink>
    </a:clrScheme>
    <a:fontScheme name="NDOT Font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OT PowerPoint Template - Widescreen" id="{532912EC-AAED-40F1-A0DA-4B3EB2ACFC1F}" vid="{4CA767E3-119E-4734-9921-A1ACE17401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ndot-powerpoint-template-widescreen (1)</Template>
  <TotalTime>3492</TotalTime>
  <Words>510</Words>
  <Application>Microsoft Office PowerPoint</Application>
  <PresentationFormat>Widescreen</PresentationFormat>
  <Paragraphs>107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Montserrat</vt:lpstr>
      <vt:lpstr>Roboto</vt:lpstr>
      <vt:lpstr>Office Theme</vt:lpstr>
      <vt:lpstr>23rd Street, Columbus &amp; 10th Street Superfund Site   NH-30-5(134); C.N. 32234 </vt:lpstr>
      <vt:lpstr>Agenda</vt:lpstr>
      <vt:lpstr>Project Overview</vt:lpstr>
      <vt:lpstr>Project Overview </vt:lpstr>
      <vt:lpstr>Project Schedule</vt:lpstr>
      <vt:lpstr>What to Expect</vt:lpstr>
      <vt:lpstr>EPA Mitigation Phase 1</vt:lpstr>
      <vt:lpstr>EPA Mitigation Phase 2</vt:lpstr>
      <vt:lpstr>Impact Minimization</vt:lpstr>
      <vt:lpstr>EPA Community Involvement Engage with Communities Affected by Superfund Sites</vt:lpstr>
      <vt:lpstr>Sub-Slab Vapor Results</vt:lpstr>
      <vt:lpstr>PowerPoint Presentation</vt:lpstr>
      <vt:lpstr>Sample Location Map</vt:lpstr>
      <vt:lpstr>EPA Contacts:</vt:lpstr>
      <vt:lpstr>PowerPoint Presentation</vt:lpstr>
      <vt:lpstr>Project information available on NDOT website at:  ndot.info/32234</vt:lpstr>
      <vt:lpstr>Public Information Meeting #2:  To be held in early 2023 to discuss details on remaining highway construction.</vt:lpstr>
      <vt:lpstr>Work Zone Safety</vt:lpstr>
    </vt:vector>
  </TitlesOfParts>
  <Company>Nebraska Dept of Roads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Slattery</dc:creator>
  <cp:lastModifiedBy>Dale, Jonathan</cp:lastModifiedBy>
  <cp:revision>213</cp:revision>
  <cp:lastPrinted>2022-08-04T12:49:36Z</cp:lastPrinted>
  <dcterms:created xsi:type="dcterms:W3CDTF">2020-05-04T13:40:01Z</dcterms:created>
  <dcterms:modified xsi:type="dcterms:W3CDTF">2022-08-09T20:02:42Z</dcterms:modified>
</cp:coreProperties>
</file>