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Lst>
  <p:notesMasterIdLst>
    <p:notesMasterId r:id="rId33"/>
  </p:notesMasterIdLst>
  <p:sldIdLst>
    <p:sldId id="256" r:id="rId4"/>
    <p:sldId id="270" r:id="rId5"/>
    <p:sldId id="288" r:id="rId6"/>
    <p:sldId id="293" r:id="rId7"/>
    <p:sldId id="708" r:id="rId8"/>
    <p:sldId id="773" r:id="rId9"/>
    <p:sldId id="774" r:id="rId10"/>
    <p:sldId id="285" r:id="rId11"/>
    <p:sldId id="271" r:id="rId12"/>
    <p:sldId id="284" r:id="rId13"/>
    <p:sldId id="274" r:id="rId14"/>
    <p:sldId id="275" r:id="rId15"/>
    <p:sldId id="291" r:id="rId16"/>
    <p:sldId id="776" r:id="rId17"/>
    <p:sldId id="915" r:id="rId18"/>
    <p:sldId id="276" r:id="rId19"/>
    <p:sldId id="277" r:id="rId20"/>
    <p:sldId id="292" r:id="rId21"/>
    <p:sldId id="289" r:id="rId22"/>
    <p:sldId id="916" r:id="rId23"/>
    <p:sldId id="272" r:id="rId24"/>
    <p:sldId id="281" r:id="rId25"/>
    <p:sldId id="286" r:id="rId26"/>
    <p:sldId id="775" r:id="rId27"/>
    <p:sldId id="917" r:id="rId28"/>
    <p:sldId id="279" r:id="rId29"/>
    <p:sldId id="918" r:id="rId30"/>
    <p:sldId id="640" r:id="rId31"/>
    <p:sldId id="283"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028"/>
    <a:srgbClr val="BA0C28"/>
    <a:srgbClr val="BE0B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251" autoAdjust="0"/>
    <p:restoredTop sz="71236" autoAdjust="0"/>
  </p:normalViewPr>
  <p:slideViewPr>
    <p:cSldViewPr snapToGrid="0" snapToObjects="1">
      <p:cViewPr varScale="1">
        <p:scale>
          <a:sx n="65" d="100"/>
          <a:sy n="65" d="100"/>
        </p:scale>
        <p:origin x="948" y="72"/>
      </p:cViewPr>
      <p:guideLst>
        <p:guide orient="horz" pos="2160"/>
        <p:guide pos="2880"/>
      </p:guideLst>
    </p:cSldViewPr>
  </p:slideViewPr>
  <p:notesTextViewPr>
    <p:cViewPr>
      <p:scale>
        <a:sx n="99" d="100"/>
        <a:sy n="99"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3FB4A-5B68-4DA2-B7E9-35E2B9C07CB6}" type="datetimeFigureOut">
              <a:rPr lang="en-US" smtClean="0"/>
              <a:t>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9352F-E6E4-4B28-9944-5689577030BF}" type="slidenum">
              <a:rPr lang="en-US" smtClean="0"/>
              <a:t>‹#›</a:t>
            </a:fld>
            <a:endParaRPr lang="en-US"/>
          </a:p>
        </p:txBody>
      </p:sp>
    </p:spTree>
    <p:extLst>
      <p:ext uri="{BB962C8B-B14F-4D97-AF65-F5344CB8AC3E}">
        <p14:creationId xmlns:p14="http://schemas.microsoft.com/office/powerpoint/2010/main" val="311819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9/11/2022 Updated Slide 1 by adding 3-ring binder Tab number. Deleted slides 22 (Van Dorn St project) and 25 (Petersburg NE project). Added project location maps to the four remaining exercises (slides 21 thru 24). As a fifth exercise, added Slide 25 for the Wayne NW project.  Slides 8, 17 and 20 had minor updates. Slides 27 and 28 added to review jurisdictional responsibility.  Now 29 total slides.  </a:t>
            </a:r>
          </a:p>
          <a:p>
            <a:r>
              <a:rPr lang="en-US" i="1" dirty="0"/>
              <a:t>2/24/2022 Hid slides that were numbered 20-25 in the 10/11/2021 version, numbered 21-26 in the current version; each showed a project to assign for an exercise. Inserted new slide 20 to indicate it is time for exercises. </a:t>
            </a:r>
          </a:p>
          <a:p>
            <a:r>
              <a:rPr lang="en-US" i="1" dirty="0"/>
              <a:t>8/13/2021 updated slide 2 and deleted slides 9 and 10 (Plickers)</a:t>
            </a:r>
          </a:p>
          <a:p>
            <a:r>
              <a:rPr lang="en-US" i="1" dirty="0"/>
              <a:t>2/2/2020 Updated.  Slide 16 minor change.  Added Slide 16 – national urban map for Nebraska.  Added Ayer SE slide (slide 26) for class hands-on exercise.  Previous version 8/14/2019.  </a:t>
            </a:r>
          </a:p>
          <a:p>
            <a:r>
              <a:rPr lang="en-US" i="1" dirty="0"/>
              <a:t>8/14/2019 Updated.  Previous version 2/2/2019.  5 slides affected.  Delete Slide 9 (session 400 covered status of 428 NAC).  Slides 2, 4, 11 and 12 updated.     </a:t>
            </a:r>
          </a:p>
          <a:p>
            <a:r>
              <a:rPr lang="en-US" i="1" dirty="0"/>
              <a:t>26 slides, 1 hidden, makes for 25 slides for the presentation.  </a:t>
            </a:r>
          </a:p>
          <a:p>
            <a:endParaRPr lang="en-US" dirty="0"/>
          </a:p>
          <a:p>
            <a:r>
              <a:rPr lang="en-US" dirty="0"/>
              <a:t>Pre-Workshop Course on Nebraska’s Classifications for Highways, Roads and Streets</a:t>
            </a:r>
          </a:p>
          <a:p>
            <a:endParaRPr lang="en-US" dirty="0"/>
          </a:p>
          <a:p>
            <a:r>
              <a:rPr lang="en-US" dirty="0"/>
              <a:t>80 minutes (1 hour, 20 minutes)</a:t>
            </a:r>
          </a:p>
        </p:txBody>
      </p:sp>
      <p:sp>
        <p:nvSpPr>
          <p:cNvPr id="4" name="Slide Number Placeholder 3"/>
          <p:cNvSpPr>
            <a:spLocks noGrp="1"/>
          </p:cNvSpPr>
          <p:nvPr>
            <p:ph type="sldNum" sz="quarter" idx="10"/>
          </p:nvPr>
        </p:nvSpPr>
        <p:spPr/>
        <p:txBody>
          <a:bodyPr/>
          <a:lstStyle/>
          <a:p>
            <a:fld id="{DA49352F-E6E4-4B28-9944-5689577030BF}" type="slidenum">
              <a:rPr lang="en-US" smtClean="0"/>
              <a:t>1</a:t>
            </a:fld>
            <a:endParaRPr lang="en-US"/>
          </a:p>
        </p:txBody>
      </p:sp>
    </p:spTree>
    <p:extLst>
      <p:ext uri="{BB962C8B-B14F-4D97-AF65-F5344CB8AC3E}">
        <p14:creationId xmlns:p14="http://schemas.microsoft.com/office/powerpoint/2010/main" val="1259872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8/14/2019 Updated web link in third bullet</a:t>
            </a:r>
          </a:p>
          <a:p>
            <a:endParaRPr lang="en-US" dirty="0"/>
          </a:p>
          <a:p>
            <a:r>
              <a:rPr lang="en-US" dirty="0"/>
              <a:t>2 min</a:t>
            </a:r>
          </a:p>
          <a:p>
            <a:endParaRPr lang="en-US" dirty="0"/>
          </a:p>
          <a:p>
            <a:r>
              <a:rPr lang="en-US" dirty="0"/>
              <a:t>And you can request a reclassification of a road or street, request goes to NDOT</a:t>
            </a:r>
          </a:p>
        </p:txBody>
      </p:sp>
      <p:sp>
        <p:nvSpPr>
          <p:cNvPr id="4" name="Slide Number Placeholder 3"/>
          <p:cNvSpPr>
            <a:spLocks noGrp="1"/>
          </p:cNvSpPr>
          <p:nvPr>
            <p:ph type="sldNum" sz="quarter" idx="10"/>
          </p:nvPr>
        </p:nvSpPr>
        <p:spPr/>
        <p:txBody>
          <a:bodyPr/>
          <a:lstStyle/>
          <a:p>
            <a:fld id="{DA49352F-E6E4-4B28-9944-5689577030BF}" type="slidenum">
              <a:rPr lang="en-US" smtClean="0"/>
              <a:t>10</a:t>
            </a:fld>
            <a:endParaRPr lang="en-US"/>
          </a:p>
        </p:txBody>
      </p:sp>
    </p:spTree>
    <p:extLst>
      <p:ext uri="{BB962C8B-B14F-4D97-AF65-F5344CB8AC3E}">
        <p14:creationId xmlns:p14="http://schemas.microsoft.com/office/powerpoint/2010/main" val="3578204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p:txBody>
      </p:sp>
      <p:sp>
        <p:nvSpPr>
          <p:cNvPr id="4" name="Slide Number Placeholder 3"/>
          <p:cNvSpPr>
            <a:spLocks noGrp="1"/>
          </p:cNvSpPr>
          <p:nvPr>
            <p:ph type="sldNum" sz="quarter" idx="10"/>
          </p:nvPr>
        </p:nvSpPr>
        <p:spPr/>
        <p:txBody>
          <a:bodyPr/>
          <a:lstStyle/>
          <a:p>
            <a:fld id="{DA49352F-E6E4-4B28-9944-5689577030BF}" type="slidenum">
              <a:rPr lang="en-US" smtClean="0"/>
              <a:t>11</a:t>
            </a:fld>
            <a:endParaRPr lang="en-US"/>
          </a:p>
        </p:txBody>
      </p:sp>
    </p:spTree>
    <p:extLst>
      <p:ext uri="{BB962C8B-B14F-4D97-AF65-F5344CB8AC3E}">
        <p14:creationId xmlns:p14="http://schemas.microsoft.com/office/powerpoint/2010/main" val="1132069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US Census determines Urbanized area boundaries</a:t>
            </a:r>
          </a:p>
        </p:txBody>
      </p:sp>
      <p:sp>
        <p:nvSpPr>
          <p:cNvPr id="4" name="Slide Number Placeholder 3"/>
          <p:cNvSpPr>
            <a:spLocks noGrp="1"/>
          </p:cNvSpPr>
          <p:nvPr>
            <p:ph type="sldNum" sz="quarter" idx="10"/>
          </p:nvPr>
        </p:nvSpPr>
        <p:spPr/>
        <p:txBody>
          <a:bodyPr/>
          <a:lstStyle/>
          <a:p>
            <a:fld id="{DA49352F-E6E4-4B28-9944-5689577030BF}" type="slidenum">
              <a:rPr lang="en-US" smtClean="0"/>
              <a:t>12</a:t>
            </a:fld>
            <a:endParaRPr lang="en-US"/>
          </a:p>
        </p:txBody>
      </p:sp>
    </p:spTree>
    <p:extLst>
      <p:ext uri="{BB962C8B-B14F-4D97-AF65-F5344CB8AC3E}">
        <p14:creationId xmlns:p14="http://schemas.microsoft.com/office/powerpoint/2010/main" val="141830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b="1" kern="1200" dirty="0">
                <a:solidFill>
                  <a:schemeClr val="tx1"/>
                </a:solidFill>
                <a:latin typeface="+mn-lt"/>
                <a:ea typeface="+mn-ea"/>
                <a:cs typeface="+mn-cs"/>
              </a:rPr>
              <a:t>What Federal transportation programs are impacted by adjustments to UZA boundaries?</a:t>
            </a:r>
          </a:p>
          <a:p>
            <a:r>
              <a:rPr lang="en-US" sz="1200" kern="1200" dirty="0">
                <a:solidFill>
                  <a:schemeClr val="tx1"/>
                </a:solidFill>
                <a:latin typeface="+mn-lt"/>
                <a:ea typeface="+mn-ea"/>
                <a:cs typeface="+mn-cs"/>
              </a:rPr>
              <a:t>The following FHWA Programs distinguish between urban and rural areas: </a:t>
            </a:r>
          </a:p>
          <a:p>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Highway Functional Classification: The highway functional classification system distinguishes</a:t>
            </a:r>
          </a:p>
          <a:p>
            <a:r>
              <a:rPr lang="en-US" sz="1200" kern="1200" dirty="0">
                <a:solidFill>
                  <a:schemeClr val="tx1"/>
                </a:solidFill>
                <a:latin typeface="+mn-lt"/>
                <a:ea typeface="+mn-ea"/>
                <a:cs typeface="+mn-cs"/>
              </a:rPr>
              <a:t>both by type of roadway facility and whether the facility is located in an urban or rural area. A</a:t>
            </a:r>
          </a:p>
          <a:p>
            <a:r>
              <a:rPr lang="en-US" sz="1200" kern="1200" dirty="0">
                <a:solidFill>
                  <a:schemeClr val="tx1"/>
                </a:solidFill>
                <a:latin typeface="+mn-lt"/>
                <a:ea typeface="+mn-ea"/>
                <a:cs typeface="+mn-cs"/>
              </a:rPr>
              <a:t>specific type of roadway facility may have different design criteria depending on whether it is in</a:t>
            </a:r>
          </a:p>
          <a:p>
            <a:r>
              <a:rPr lang="en-US" sz="1200" kern="1200" dirty="0">
                <a:solidFill>
                  <a:schemeClr val="tx1"/>
                </a:solidFill>
                <a:latin typeface="+mn-lt"/>
                <a:ea typeface="+mn-ea"/>
                <a:cs typeface="+mn-cs"/>
              </a:rPr>
              <a:t>a rural or urban area, but highway design criteria are not applied strictly according to an urban</a:t>
            </a:r>
          </a:p>
          <a:p>
            <a:r>
              <a:rPr lang="en-US" sz="1200" kern="1200" dirty="0">
                <a:solidFill>
                  <a:schemeClr val="tx1"/>
                </a:solidFill>
                <a:latin typeface="+mn-lt"/>
                <a:ea typeface="+mn-ea"/>
                <a:cs typeface="+mn-cs"/>
              </a:rPr>
              <a:t>versus rural boundary designation. </a:t>
            </a:r>
            <a:endParaRPr lang="en-US" dirty="0"/>
          </a:p>
          <a:p>
            <a:r>
              <a:rPr lang="en-US" dirty="0"/>
              <a:t>	Source: </a:t>
            </a:r>
            <a:r>
              <a:rPr lang="en-US" i="1" dirty="0"/>
              <a:t>Urbanized Area FAQ </a:t>
            </a:r>
            <a:r>
              <a:rPr lang="en-US" dirty="0"/>
              <a:t>(FHWA document)</a:t>
            </a:r>
          </a:p>
          <a:p>
            <a:endParaRPr lang="en-US" dirty="0"/>
          </a:p>
        </p:txBody>
      </p:sp>
      <p:sp>
        <p:nvSpPr>
          <p:cNvPr id="4" name="Slide Number Placeholder 3"/>
          <p:cNvSpPr>
            <a:spLocks noGrp="1"/>
          </p:cNvSpPr>
          <p:nvPr>
            <p:ph type="sldNum" sz="quarter" idx="10"/>
          </p:nvPr>
        </p:nvSpPr>
        <p:spPr/>
        <p:txBody>
          <a:bodyPr/>
          <a:lstStyle/>
          <a:p>
            <a:fld id="{DA49352F-E6E4-4B28-9944-5689577030BF}" type="slidenum">
              <a:rPr lang="en-US" smtClean="0"/>
              <a:t>13</a:t>
            </a:fld>
            <a:endParaRPr lang="en-US"/>
          </a:p>
        </p:txBody>
      </p:sp>
    </p:spTree>
    <p:extLst>
      <p:ext uri="{BB962C8B-B14F-4D97-AF65-F5344CB8AC3E}">
        <p14:creationId xmlns:p14="http://schemas.microsoft.com/office/powerpoint/2010/main" val="3667090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2/2/2020 Added slide to show with a map what are Nebraska’s urban areas.</a:t>
            </a:r>
          </a:p>
          <a:p>
            <a:endParaRPr lang="en-US" dirty="0"/>
          </a:p>
          <a:p>
            <a:r>
              <a:rPr lang="en-US" dirty="0"/>
              <a:t>The State thinks in terms of municipalities – there would be about 530 dots and splotches on a State map.  </a:t>
            </a:r>
          </a:p>
          <a:p>
            <a:endParaRPr lang="en-US" dirty="0"/>
          </a:p>
          <a:p>
            <a:r>
              <a:rPr lang="en-US" dirty="0"/>
              <a:t>For Standards purposes – for all roads and streets except roads with functional classifications of minimum maintenance or remote residential (don’t forget – low-water stream crossings and fords is not a functional classification) – go by </a:t>
            </a:r>
            <a:r>
              <a:rPr lang="en-US" b="1" dirty="0"/>
              <a:t>Urban area</a:t>
            </a:r>
            <a:r>
              <a:rPr lang="en-US" dirty="0"/>
              <a:t>, not municipality.  </a:t>
            </a:r>
          </a:p>
        </p:txBody>
      </p:sp>
      <p:sp>
        <p:nvSpPr>
          <p:cNvPr id="4" name="Slide Number Placeholder 3"/>
          <p:cNvSpPr>
            <a:spLocks noGrp="1"/>
          </p:cNvSpPr>
          <p:nvPr>
            <p:ph type="sldNum" sz="quarter" idx="10"/>
          </p:nvPr>
        </p:nvSpPr>
        <p:spPr/>
        <p:txBody>
          <a:bodyPr/>
          <a:lstStyle/>
          <a:p>
            <a:fld id="{DA49352F-E6E4-4B28-9944-5689577030BF}" type="slidenum">
              <a:rPr lang="en-US" smtClean="0"/>
              <a:t>14</a:t>
            </a:fld>
            <a:endParaRPr lang="en-US"/>
          </a:p>
        </p:txBody>
      </p:sp>
    </p:spTree>
    <p:extLst>
      <p:ext uri="{BB962C8B-B14F-4D97-AF65-F5344CB8AC3E}">
        <p14:creationId xmlns:p14="http://schemas.microsoft.com/office/powerpoint/2010/main" val="1976862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944592" y="5043578"/>
            <a:ext cx="5456208" cy="1426234"/>
          </a:xfrm>
          <a:prstGeom prst="rect">
            <a:avLst/>
          </a:prstGeom>
          <a:noFill/>
        </p:spPr>
        <p:txBody>
          <a:bodyPr wrap="square" anchor="t"/>
          <a:lstStyle>
            <a:lvl1pPr lvl="0">
              <a:defRPr/>
            </a:lvl1pPr>
          </a:lstStyle>
          <a:p>
            <a:pPr lvl="0"/>
            <a:r>
              <a:rPr lang="en-US" dirty="0"/>
              <a:t>Municipal is defined by corporate limits</a:t>
            </a:r>
          </a:p>
          <a:p>
            <a:pPr lvl="0"/>
            <a:endParaRPr lang="en-US" dirty="0"/>
          </a:p>
          <a:p>
            <a:pPr lvl="0"/>
            <a:r>
              <a:rPr lang="en-US" dirty="0"/>
              <a:t>For the National system, however, the term Urban is used, and it means something slightly different that the State’s Municipal area.  </a:t>
            </a:r>
          </a:p>
          <a:p>
            <a:pPr lvl="0"/>
            <a:endParaRPr lang="en-US" dirty="0"/>
          </a:p>
          <a:p>
            <a:r>
              <a:rPr lang="en-US" baseline="0" dirty="0"/>
              <a:t>Therefore, Urban applies only in and around Cities of the First Class, and the Lincoln and Omaha areas.</a:t>
            </a:r>
          </a:p>
          <a:p>
            <a:endParaRPr lang="en-US" baseline="0" dirty="0"/>
          </a:p>
          <a:p>
            <a:r>
              <a:rPr lang="en-US" baseline="0" dirty="0"/>
              <a:t>If your highway, road or street of interest is in one of these cities, it </a:t>
            </a:r>
            <a:r>
              <a:rPr lang="en-US" b="1" baseline="0" dirty="0"/>
              <a:t>is</a:t>
            </a:r>
            <a:r>
              <a:rPr lang="en-US" baseline="0" dirty="0"/>
              <a:t> in an Urban area </a:t>
            </a:r>
          </a:p>
          <a:p>
            <a:r>
              <a:rPr lang="en-US" baseline="0" dirty="0"/>
              <a:t>and if it is near the corporate limits of any one of these then you need to verify </a:t>
            </a:r>
            <a:r>
              <a:rPr lang="en-US" b="1" baseline="0" dirty="0"/>
              <a:t>if</a:t>
            </a:r>
            <a:r>
              <a:rPr lang="en-US" baseline="0" dirty="0"/>
              <a:t> it is in the Urban area.  </a:t>
            </a:r>
          </a:p>
          <a:p>
            <a:pPr lvl="0"/>
            <a:endParaRPr lang="en-US" i="0" dirty="0"/>
          </a:p>
          <a:p>
            <a:pPr lvl="0"/>
            <a:r>
              <a:rPr lang="en-US" i="0" dirty="0"/>
              <a:t>31 cities in Nebraska have more than 5,000 within their corporate limits.</a:t>
            </a:r>
          </a:p>
          <a:p>
            <a:pPr lvl="0"/>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Municipal area, refer to State Statutes §14-101, §14-117, §15-101, §16-101, §17-201, §19-2201, etc. - key words </a:t>
            </a:r>
            <a:r>
              <a:rPr lang="en-US" i="1" dirty="0"/>
              <a:t>territorial boundaries </a:t>
            </a:r>
            <a:r>
              <a:rPr lang="en-US" dirty="0"/>
              <a:t>and </a:t>
            </a:r>
            <a:r>
              <a:rPr lang="en-US" i="1" dirty="0"/>
              <a:t>corporate limits</a:t>
            </a:r>
          </a:p>
          <a:p>
            <a:pPr lvl="0"/>
            <a:endParaRPr lang="en-US" i="0" dirty="0"/>
          </a:p>
          <a:p>
            <a:pPr lvl="0"/>
            <a:endParaRPr i="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223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944592" y="5043578"/>
            <a:ext cx="5456208" cy="1426234"/>
          </a:xfrm>
          <a:prstGeom prst="rect">
            <a:avLst/>
          </a:prstGeom>
          <a:noFill/>
        </p:spPr>
        <p:txBody>
          <a:bodyPr wrap="square" anchor="t"/>
          <a:lstStyle>
            <a:lvl1pPr lvl="0">
              <a:defRPr/>
            </a:lvl1pPr>
          </a:lstStyle>
          <a:p>
            <a:pPr lvl="0"/>
            <a:r>
              <a:rPr lang="en-US" i="1" dirty="0"/>
              <a:t>1/31/2020 Updated – Added “</a:t>
            </a:r>
            <a:r>
              <a:rPr lang="en-US" i="1" dirty="0" err="1"/>
              <a:t>Nebr</a:t>
            </a:r>
            <a:r>
              <a:rPr lang="en-US" i="1" dirty="0"/>
              <a:t>” in title for list on the left.  </a:t>
            </a:r>
          </a:p>
          <a:p>
            <a:pPr lvl="0"/>
            <a:endParaRPr lang="en-US" dirty="0"/>
          </a:p>
          <a:p>
            <a:pPr lvl="0"/>
            <a:r>
              <a:rPr lang="en-US" dirty="0"/>
              <a:t>2 min</a:t>
            </a:r>
          </a:p>
          <a:p>
            <a:pPr lvl="0"/>
            <a:endParaRPr lang="en-US" dirty="0"/>
          </a:p>
          <a:p>
            <a:pPr lvl="0"/>
            <a:r>
              <a:rPr lang="en-US" dirty="0"/>
              <a:t>The State and National</a:t>
            </a:r>
            <a:r>
              <a:rPr lang="en-US" baseline="0" dirty="0"/>
              <a:t> systems do not correlate with one another exactly.   </a:t>
            </a:r>
          </a:p>
          <a:p>
            <a:pPr lvl="0"/>
            <a:endParaRPr lang="en-US" baseline="0" dirty="0"/>
          </a:p>
          <a:p>
            <a:pPr marL="228600" lvl="0" indent="-228600">
              <a:buFont typeface="+mj-lt"/>
              <a:buAutoNum type="arabicPeriod"/>
            </a:pPr>
            <a:r>
              <a:rPr lang="en-US" baseline="0" dirty="0"/>
              <a:t>Several classification names are different.</a:t>
            </a:r>
          </a:p>
          <a:p>
            <a:pPr marL="228600" lvl="0" indent="-228600">
              <a:buFont typeface="+mj-lt"/>
              <a:buAutoNum type="arabicPeriod"/>
            </a:pPr>
            <a:r>
              <a:rPr lang="en-US" baseline="0" dirty="0"/>
              <a:t>The criteria used to define each classification is not described exactly the same.     </a:t>
            </a:r>
          </a:p>
          <a:p>
            <a:pPr marL="228600" lvl="0" indent="-228600">
              <a:buFont typeface="+mj-lt"/>
              <a:buAutoNum type="arabicPeriod"/>
            </a:pPr>
            <a:r>
              <a:rPr lang="en-US" baseline="0" dirty="0"/>
              <a:t>The two broad categories differ slightly – the State uses corporate limits, the Federal government uses the Urban boundary.  </a:t>
            </a:r>
          </a:p>
          <a:p>
            <a:pPr marL="228600" lvl="0" indent="-228600">
              <a:buFont typeface="+mj-lt"/>
              <a:buAutoNum type="arabicPeriod"/>
            </a:pPr>
            <a:r>
              <a:rPr lang="en-US" baseline="0" dirty="0"/>
              <a:t>Nebraska has the three additional rural classifications, listed at the bottom. </a:t>
            </a:r>
          </a:p>
          <a:p>
            <a:pPr lvl="0"/>
            <a:endParaRPr lang="en-US" baseline="0" dirty="0"/>
          </a:p>
          <a:p>
            <a:pPr lvl="0"/>
            <a:r>
              <a:rPr lang="en-US" baseline="0" dirty="0"/>
              <a:t>A road classified nationally as Local is not necessarily classified as Local on the State FC system; it could be any of the three optional classifications, or even a higher classification such as collector.  </a:t>
            </a:r>
            <a:endParaRPr lang="en-US" dirty="0"/>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16</a:t>
            </a:fld>
            <a:endParaRPr lang="en-US"/>
          </a:p>
        </p:txBody>
      </p:sp>
    </p:spTree>
    <p:extLst>
      <p:ext uri="{BB962C8B-B14F-4D97-AF65-F5344CB8AC3E}">
        <p14:creationId xmlns:p14="http://schemas.microsoft.com/office/powerpoint/2010/main" val="2044738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9/11/2022 added “Copy” in 2</a:t>
            </a:r>
            <a:r>
              <a:rPr lang="en-US" i="1" baseline="30000" dirty="0"/>
              <a:t>nd</a:t>
            </a:r>
            <a:r>
              <a:rPr lang="en-US" i="1" dirty="0"/>
              <a:t> bullet</a:t>
            </a:r>
          </a:p>
          <a:p>
            <a:endParaRPr lang="en-US" dirty="0"/>
          </a:p>
          <a:p>
            <a:r>
              <a:rPr lang="en-US" dirty="0"/>
              <a:t>1 min</a:t>
            </a:r>
          </a:p>
        </p:txBody>
      </p:sp>
      <p:sp>
        <p:nvSpPr>
          <p:cNvPr id="4" name="Slide Number Placeholder 3"/>
          <p:cNvSpPr>
            <a:spLocks noGrp="1"/>
          </p:cNvSpPr>
          <p:nvPr>
            <p:ph type="sldNum" sz="quarter" idx="10"/>
          </p:nvPr>
        </p:nvSpPr>
        <p:spPr/>
        <p:txBody>
          <a:bodyPr/>
          <a:lstStyle/>
          <a:p>
            <a:fld id="{DA49352F-E6E4-4B28-9944-5689577030BF}" type="slidenum">
              <a:rPr lang="en-US" smtClean="0"/>
              <a:t>17</a:t>
            </a:fld>
            <a:endParaRPr lang="en-US"/>
          </a:p>
        </p:txBody>
      </p:sp>
    </p:spTree>
    <p:extLst>
      <p:ext uri="{BB962C8B-B14F-4D97-AF65-F5344CB8AC3E}">
        <p14:creationId xmlns:p14="http://schemas.microsoft.com/office/powerpoint/2010/main" val="422507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p:txBody>
      </p:sp>
      <p:sp>
        <p:nvSpPr>
          <p:cNvPr id="4" name="Slide Number Placeholder 3"/>
          <p:cNvSpPr>
            <a:spLocks noGrp="1"/>
          </p:cNvSpPr>
          <p:nvPr>
            <p:ph type="sldNum" sz="quarter" idx="10"/>
          </p:nvPr>
        </p:nvSpPr>
        <p:spPr/>
        <p:txBody>
          <a:bodyPr/>
          <a:lstStyle/>
          <a:p>
            <a:fld id="{DA49352F-E6E4-4B28-9944-5689577030BF}" type="slidenum">
              <a:rPr lang="en-US" smtClean="0"/>
              <a:t>18</a:t>
            </a:fld>
            <a:endParaRPr lang="en-US"/>
          </a:p>
        </p:txBody>
      </p:sp>
    </p:spTree>
    <p:extLst>
      <p:ext uri="{BB962C8B-B14F-4D97-AF65-F5344CB8AC3E}">
        <p14:creationId xmlns:p14="http://schemas.microsoft.com/office/powerpoint/2010/main" val="438037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All maps have been converted to the new NATIONAL FC system </a:t>
            </a:r>
          </a:p>
        </p:txBody>
      </p:sp>
      <p:sp>
        <p:nvSpPr>
          <p:cNvPr id="4" name="Slide Number Placeholder 3"/>
          <p:cNvSpPr>
            <a:spLocks noGrp="1"/>
          </p:cNvSpPr>
          <p:nvPr>
            <p:ph type="sldNum" sz="quarter" idx="10"/>
          </p:nvPr>
        </p:nvSpPr>
        <p:spPr/>
        <p:txBody>
          <a:bodyPr/>
          <a:lstStyle/>
          <a:p>
            <a:fld id="{DA49352F-E6E4-4B28-9944-5689577030BF}" type="slidenum">
              <a:rPr lang="en-US" smtClean="0"/>
              <a:t>19</a:t>
            </a:fld>
            <a:endParaRPr lang="en-US"/>
          </a:p>
        </p:txBody>
      </p:sp>
    </p:spTree>
    <p:extLst>
      <p:ext uri="{BB962C8B-B14F-4D97-AF65-F5344CB8AC3E}">
        <p14:creationId xmlns:p14="http://schemas.microsoft.com/office/powerpoint/2010/main" val="3792760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8/13/2021 deleted two bullet points (questions and quiz)</a:t>
            </a:r>
          </a:p>
          <a:p>
            <a:r>
              <a:rPr lang="en-US" i="1" dirty="0"/>
              <a:t>8/14/2019 Updated, deleted first bullet (status of  Classification laws and regulation 428 NAC 1 – covered in session 400).  Other changes made to reflect the agenda.  </a:t>
            </a:r>
          </a:p>
          <a:p>
            <a:endParaRPr lang="en-US" dirty="0"/>
          </a:p>
          <a:p>
            <a:r>
              <a:rPr lang="en-US" dirty="0"/>
              <a:t>2 min</a:t>
            </a:r>
          </a:p>
          <a:p>
            <a:endParaRPr lang="en-US" dirty="0"/>
          </a:p>
          <a:p>
            <a:r>
              <a:rPr lang="en-US" dirty="0"/>
              <a:t>Will sometimes work in teams</a:t>
            </a:r>
          </a:p>
        </p:txBody>
      </p:sp>
      <p:sp>
        <p:nvSpPr>
          <p:cNvPr id="4" name="Slide Number Placeholder 3"/>
          <p:cNvSpPr>
            <a:spLocks noGrp="1"/>
          </p:cNvSpPr>
          <p:nvPr>
            <p:ph type="sldNum" sz="quarter" idx="10"/>
          </p:nvPr>
        </p:nvSpPr>
        <p:spPr/>
        <p:txBody>
          <a:bodyPr/>
          <a:lstStyle/>
          <a:p>
            <a:fld id="{DA49352F-E6E4-4B28-9944-5689577030BF}" type="slidenum">
              <a:rPr lang="en-US" smtClean="0"/>
              <a:t>2</a:t>
            </a:fld>
            <a:endParaRPr lang="en-US"/>
          </a:p>
        </p:txBody>
      </p:sp>
    </p:spTree>
    <p:extLst>
      <p:ext uri="{BB962C8B-B14F-4D97-AF65-F5344CB8AC3E}">
        <p14:creationId xmlns:p14="http://schemas.microsoft.com/office/powerpoint/2010/main" val="1455696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9/11/2022 changed “Hands On” to “Find FC”</a:t>
            </a:r>
          </a:p>
          <a:p>
            <a:r>
              <a:rPr lang="en-US" i="1" dirty="0"/>
              <a:t>2/24/2022 New Slide to indicate its time for the class to do some hands-on exercises. </a:t>
            </a:r>
          </a:p>
          <a:p>
            <a:endParaRPr lang="en-US" dirty="0"/>
          </a:p>
          <a:p>
            <a:r>
              <a:rPr lang="en-US" dirty="0"/>
              <a:t>Instructor Demo(s) (5 minutes – usually one county project and one municipality project) followed by hands-on exercises.  Hands-on exercises can be assigned to individuals or teams; 5 to 10 minutes each. </a:t>
            </a:r>
          </a:p>
          <a:p>
            <a:endParaRPr lang="en-US" dirty="0"/>
          </a:p>
          <a:p>
            <a:r>
              <a:rPr lang="en-US" dirty="0"/>
              <a:t>Hand out maps as needed</a:t>
            </a:r>
          </a:p>
          <a:p>
            <a:endParaRPr lang="en-US" dirty="0"/>
          </a:p>
          <a:p>
            <a:r>
              <a:rPr lang="en-US" dirty="0"/>
              <a:t>Follow along on your laptop or device if you want</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486649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9/11/2022 added project location map</a:t>
            </a:r>
          </a:p>
          <a:p>
            <a:endParaRPr lang="en-US" dirty="0"/>
          </a:p>
          <a:p>
            <a:r>
              <a:rPr lang="en-US" dirty="0"/>
              <a:t>5 min</a:t>
            </a:r>
          </a:p>
          <a:p>
            <a:endParaRPr lang="en-US" dirty="0"/>
          </a:p>
          <a:p>
            <a:r>
              <a:rPr lang="en-US" dirty="0"/>
              <a:t>Instructor live demonstration </a:t>
            </a:r>
          </a:p>
          <a:p>
            <a:endParaRPr lang="en-US" dirty="0"/>
          </a:p>
          <a:p>
            <a:r>
              <a:rPr lang="en-US" dirty="0"/>
              <a:t>Follow along on your laptop or device</a:t>
            </a:r>
          </a:p>
        </p:txBody>
      </p:sp>
      <p:sp>
        <p:nvSpPr>
          <p:cNvPr id="4" name="Slide Number Placeholder 3"/>
          <p:cNvSpPr>
            <a:spLocks noGrp="1"/>
          </p:cNvSpPr>
          <p:nvPr>
            <p:ph type="sldNum" sz="quarter" idx="10"/>
          </p:nvPr>
        </p:nvSpPr>
        <p:spPr/>
        <p:txBody>
          <a:bodyPr/>
          <a:lstStyle/>
          <a:p>
            <a:fld id="{DA49352F-E6E4-4B28-9944-5689577030BF}" type="slidenum">
              <a:rPr lang="en-US" smtClean="0"/>
              <a:t>21</a:t>
            </a:fld>
            <a:endParaRPr lang="en-US"/>
          </a:p>
        </p:txBody>
      </p:sp>
    </p:spTree>
    <p:extLst>
      <p:ext uri="{BB962C8B-B14F-4D97-AF65-F5344CB8AC3E}">
        <p14:creationId xmlns:p14="http://schemas.microsoft.com/office/powerpoint/2010/main" val="3486649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9/11/2022 added project location map</a:t>
            </a:r>
          </a:p>
          <a:p>
            <a:endParaRPr lang="en-US" dirty="0"/>
          </a:p>
          <a:p>
            <a:r>
              <a:rPr lang="en-US" dirty="0"/>
              <a:t>5 min</a:t>
            </a:r>
          </a:p>
          <a:p>
            <a:endParaRPr lang="en-US" dirty="0"/>
          </a:p>
          <a:p>
            <a:r>
              <a:rPr lang="en-US" dirty="0"/>
              <a:t>Instructor live demonstration </a:t>
            </a:r>
          </a:p>
          <a:p>
            <a:endParaRPr lang="en-US" dirty="0"/>
          </a:p>
          <a:p>
            <a:r>
              <a:rPr lang="en-US" dirty="0"/>
              <a:t>Follow along on your laptop or device</a:t>
            </a:r>
          </a:p>
        </p:txBody>
      </p:sp>
      <p:sp>
        <p:nvSpPr>
          <p:cNvPr id="4" name="Slide Number Placeholder 3"/>
          <p:cNvSpPr>
            <a:spLocks noGrp="1"/>
          </p:cNvSpPr>
          <p:nvPr>
            <p:ph type="sldNum" sz="quarter" idx="10"/>
          </p:nvPr>
        </p:nvSpPr>
        <p:spPr/>
        <p:txBody>
          <a:bodyPr/>
          <a:lstStyle/>
          <a:p>
            <a:fld id="{DA49352F-E6E4-4B28-9944-5689577030BF}" type="slidenum">
              <a:rPr lang="en-US" smtClean="0"/>
              <a:t>22</a:t>
            </a:fld>
            <a:endParaRPr lang="en-US"/>
          </a:p>
        </p:txBody>
      </p:sp>
    </p:spTree>
    <p:extLst>
      <p:ext uri="{BB962C8B-B14F-4D97-AF65-F5344CB8AC3E}">
        <p14:creationId xmlns:p14="http://schemas.microsoft.com/office/powerpoint/2010/main" val="1007561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9/11/2022 added project location map</a:t>
            </a:r>
          </a:p>
          <a:p>
            <a:endParaRPr lang="en-US" dirty="0"/>
          </a:p>
          <a:p>
            <a:r>
              <a:rPr lang="en-US" dirty="0"/>
              <a:t>15 min (5 min for teams, 10 min review)</a:t>
            </a:r>
          </a:p>
          <a:p>
            <a:endParaRPr lang="en-US" dirty="0"/>
          </a:p>
          <a:p>
            <a:r>
              <a:rPr lang="en-US" dirty="0"/>
              <a:t>Teams Exercise</a:t>
            </a:r>
          </a:p>
        </p:txBody>
      </p:sp>
      <p:sp>
        <p:nvSpPr>
          <p:cNvPr id="4" name="Slide Number Placeholder 3"/>
          <p:cNvSpPr>
            <a:spLocks noGrp="1"/>
          </p:cNvSpPr>
          <p:nvPr>
            <p:ph type="sldNum" sz="quarter" idx="10"/>
          </p:nvPr>
        </p:nvSpPr>
        <p:spPr/>
        <p:txBody>
          <a:bodyPr/>
          <a:lstStyle/>
          <a:p>
            <a:fld id="{DA49352F-E6E4-4B28-9944-5689577030BF}" type="slidenum">
              <a:rPr lang="en-US" smtClean="0"/>
              <a:t>23</a:t>
            </a:fld>
            <a:endParaRPr lang="en-US"/>
          </a:p>
        </p:txBody>
      </p:sp>
    </p:spTree>
    <p:extLst>
      <p:ext uri="{BB962C8B-B14F-4D97-AF65-F5344CB8AC3E}">
        <p14:creationId xmlns:p14="http://schemas.microsoft.com/office/powerpoint/2010/main" val="780517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9/11/2022 added project location map</a:t>
            </a:r>
          </a:p>
          <a:p>
            <a:r>
              <a:rPr lang="en-US" i="1" dirty="0"/>
              <a:t>2/1/2020 added slide.  </a:t>
            </a:r>
          </a:p>
          <a:p>
            <a:endParaRPr lang="en-US" dirty="0"/>
          </a:p>
          <a:p>
            <a:r>
              <a:rPr lang="en-US" dirty="0"/>
              <a:t>15 min (5 min for teams, 10 min review)</a:t>
            </a:r>
          </a:p>
          <a:p>
            <a:endParaRPr lang="en-US" dirty="0"/>
          </a:p>
          <a:p>
            <a:r>
              <a:rPr lang="en-US" dirty="0"/>
              <a:t>Teams Exercise</a:t>
            </a:r>
          </a:p>
          <a:p>
            <a:endParaRPr lang="en-US" dirty="0"/>
          </a:p>
        </p:txBody>
      </p:sp>
      <p:sp>
        <p:nvSpPr>
          <p:cNvPr id="4" name="Slide Number Placeholder 3"/>
          <p:cNvSpPr>
            <a:spLocks noGrp="1"/>
          </p:cNvSpPr>
          <p:nvPr>
            <p:ph type="sldNum" sz="quarter" idx="10"/>
          </p:nvPr>
        </p:nvSpPr>
        <p:spPr/>
        <p:txBody>
          <a:bodyPr/>
          <a:lstStyle/>
          <a:p>
            <a:fld id="{DA49352F-E6E4-4B28-9944-5689577030BF}" type="slidenum">
              <a:rPr lang="en-US" smtClean="0"/>
              <a:t>24</a:t>
            </a:fld>
            <a:endParaRPr lang="en-US"/>
          </a:p>
        </p:txBody>
      </p:sp>
    </p:spTree>
    <p:extLst>
      <p:ext uri="{BB962C8B-B14F-4D97-AF65-F5344CB8AC3E}">
        <p14:creationId xmlns:p14="http://schemas.microsoft.com/office/powerpoint/2010/main" val="137245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9/11/2022 added project location map</a:t>
            </a:r>
          </a:p>
          <a:p>
            <a:r>
              <a:rPr lang="en-US" i="1" dirty="0"/>
              <a:t>2/1/2020 added slide.  </a:t>
            </a:r>
          </a:p>
          <a:p>
            <a:endParaRPr lang="en-US" dirty="0"/>
          </a:p>
          <a:p>
            <a:r>
              <a:rPr lang="en-US" dirty="0"/>
              <a:t>15 min (5 min for teams, 10 min review)</a:t>
            </a:r>
          </a:p>
          <a:p>
            <a:endParaRPr lang="en-US" dirty="0"/>
          </a:p>
          <a:p>
            <a:r>
              <a:rPr lang="en-US" dirty="0"/>
              <a:t>Teams Exercise</a:t>
            </a:r>
          </a:p>
          <a:p>
            <a:endParaRPr lang="en-US" dirty="0"/>
          </a:p>
        </p:txBody>
      </p:sp>
      <p:sp>
        <p:nvSpPr>
          <p:cNvPr id="4" name="Slide Number Placeholder 3"/>
          <p:cNvSpPr>
            <a:spLocks noGrp="1"/>
          </p:cNvSpPr>
          <p:nvPr>
            <p:ph type="sldNum" sz="quarter" idx="10"/>
          </p:nvPr>
        </p:nvSpPr>
        <p:spPr/>
        <p:txBody>
          <a:bodyPr/>
          <a:lstStyle/>
          <a:p>
            <a:fld id="{DA49352F-E6E4-4B28-9944-5689577030BF}" type="slidenum">
              <a:rPr lang="en-US" smtClean="0"/>
              <a:t>25</a:t>
            </a:fld>
            <a:endParaRPr lang="en-US"/>
          </a:p>
        </p:txBody>
      </p:sp>
    </p:spTree>
    <p:extLst>
      <p:ext uri="{BB962C8B-B14F-4D97-AF65-F5344CB8AC3E}">
        <p14:creationId xmlns:p14="http://schemas.microsoft.com/office/powerpoint/2010/main" val="35027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endParaRPr lang="en-US" dirty="0"/>
          </a:p>
        </p:txBody>
      </p:sp>
      <p:sp>
        <p:nvSpPr>
          <p:cNvPr id="4" name="Slide Number Placeholder 3"/>
          <p:cNvSpPr>
            <a:spLocks noGrp="1"/>
          </p:cNvSpPr>
          <p:nvPr>
            <p:ph type="sldNum" sz="quarter" idx="10"/>
          </p:nvPr>
        </p:nvSpPr>
        <p:spPr/>
        <p:txBody>
          <a:bodyPr/>
          <a:lstStyle/>
          <a:p>
            <a:fld id="{DA49352F-E6E4-4B28-9944-5689577030BF}" type="slidenum">
              <a:rPr lang="en-US" smtClean="0"/>
              <a:t>26</a:t>
            </a:fld>
            <a:endParaRPr lang="en-US"/>
          </a:p>
        </p:txBody>
      </p:sp>
    </p:spTree>
    <p:extLst>
      <p:ext uri="{BB962C8B-B14F-4D97-AF65-F5344CB8AC3E}">
        <p14:creationId xmlns:p14="http://schemas.microsoft.com/office/powerpoint/2010/main" val="847181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944592" y="5043578"/>
            <a:ext cx="5456208" cy="1426234"/>
          </a:xfrm>
          <a:prstGeom prst="rect">
            <a:avLst/>
          </a:prstGeom>
          <a:noFill/>
        </p:spPr>
        <p:txBody>
          <a:bodyPr wrap="square" anchor="t"/>
          <a:lstStyle>
            <a:lvl1pPr lvl="0">
              <a:defRPr/>
            </a:lvl1pPr>
          </a:lstStyle>
          <a:p>
            <a:pPr lvl="0"/>
            <a:r>
              <a:rPr lang="en-US" i="1" dirty="0"/>
              <a:t>9/11/2022 - Added slide for Jurisdictional Responsibility</a:t>
            </a:r>
          </a:p>
          <a:p>
            <a:pPr lvl="0"/>
            <a:endParaRPr lang="en-US" dirty="0"/>
          </a:p>
          <a:p>
            <a:pPr lvl="0"/>
            <a:endParaRPr lang="en-US" dirty="0"/>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439903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1" dirty="0"/>
              <a:t>9/11/2022 Added slide for review of municipal extensions. </a:t>
            </a:r>
          </a:p>
          <a:p>
            <a:pPr marL="0" indent="0">
              <a:buNone/>
            </a:pPr>
            <a:endParaRPr lang="en-US" b="1" i="0" dirty="0"/>
          </a:p>
          <a:p>
            <a:pPr marL="0" indent="0">
              <a:buNone/>
            </a:pPr>
            <a:r>
              <a:rPr lang="en-US" b="1" i="0" dirty="0"/>
              <a:t>PIQ20</a:t>
            </a:r>
            <a:r>
              <a:rPr lang="en-US" i="0" dirty="0"/>
              <a:t>  Don’t forget about municipal extensions.  Except Interstates, the State is NOT responsible for that portion of a municipal extension which exceeds the design of the rural state highway leading into a municipality.  Refer to video B02 Functional Classification Basics.  </a:t>
            </a: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i="1" dirty="0">
                <a:solidFill>
                  <a:srgbClr val="FF0000"/>
                </a:solidFill>
                <a:cs typeface="Arial" panose="020B0604020202020204" pitchFamily="34" charset="0"/>
              </a:rPr>
              <a:t>The Municipality is responsible for that portion that exceeds the design of the rural highway that leads into the municipality</a:t>
            </a:r>
            <a:r>
              <a:rPr lang="en-US" dirty="0">
                <a:solidFill>
                  <a:srgbClr val="FF0000"/>
                </a:solidFill>
                <a:cs typeface="Arial" panose="020B0604020202020204" pitchFamily="34" charset="0"/>
              </a:rPr>
              <a:t>.   </a:t>
            </a:r>
            <a:endParaRPr lang="en-US" sz="1200" i="0" u="none" baseline="0" dirty="0">
              <a:latin typeface="Arial" pitchFamily="34" charset="0"/>
              <a:cs typeface="Arial" pitchFamily="34" charset="0"/>
            </a:endParaRP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sz="1200" i="0" u="none" baseline="0" dirty="0">
                <a:latin typeface="Arial" pitchFamily="34" charset="0"/>
                <a:cs typeface="Arial" pitchFamily="34" charset="0"/>
              </a:rPr>
              <a:t>This applies only to municipal extensions of state highways with a State functional classification of Expressway or Major Arterial.  </a:t>
            </a: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sz="1200" b="0" i="0" u="none" strike="noStrike" kern="1200" baseline="0" dirty="0">
                <a:solidFill>
                  <a:schemeClr val="tx1"/>
                </a:solidFill>
                <a:latin typeface="+mn-lt"/>
                <a:ea typeface="+mn-ea"/>
                <a:cs typeface="+mn-cs"/>
              </a:rPr>
              <a:t>State Statute 39-2105 reads: When the design of a rural highway differs at the different points where it leads into the municipality, the state's responsibility for the municipal extension thereof shall be limited to the lesser of the two designs. </a:t>
            </a:r>
            <a:endParaRPr lang="en-US" sz="1200" i="0" u="none" baseline="0" dirty="0">
              <a:latin typeface="Arial" pitchFamily="34" charset="0"/>
              <a:cs typeface="Arial" pitchFamily="34" charset="0"/>
            </a:endParaRP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sz="1200" i="0" u="none" baseline="0" dirty="0">
                <a:latin typeface="Arial" pitchFamily="34" charset="0"/>
                <a:cs typeface="Arial" pitchFamily="34" charset="0"/>
              </a:rPr>
              <a:t>This screen shows an example of what this means.  On the right side of the screen the rural State highway entering corporate limits is 22 ft wide.  On the left side of the screen the rural highway leaving corporate limits is 24 ft wide.  According to State Statute 39-2105, the municipality has jurisdictional responsibility for that </a:t>
            </a:r>
            <a:r>
              <a:rPr lang="en-US" sz="1200" b="1" i="0" u="none" baseline="0" dirty="0">
                <a:latin typeface="Arial" pitchFamily="34" charset="0"/>
                <a:cs typeface="Arial" pitchFamily="34" charset="0"/>
              </a:rPr>
              <a:t>portion which exceeds the design of the rural portion</a:t>
            </a:r>
            <a:r>
              <a:rPr lang="en-US" sz="1200" i="0" u="none" baseline="0" dirty="0">
                <a:latin typeface="Arial" pitchFamily="34" charset="0"/>
                <a:cs typeface="Arial" pitchFamily="34" charset="0"/>
              </a:rPr>
              <a:t>.  If the two rural portions are different, which they are in the example, the municipality is responsible for that portion which exceeds the </a:t>
            </a:r>
            <a:r>
              <a:rPr lang="en-US" sz="1200" b="1" i="0" u="none" baseline="0" dirty="0">
                <a:latin typeface="Arial" pitchFamily="34" charset="0"/>
                <a:cs typeface="Arial" pitchFamily="34" charset="0"/>
              </a:rPr>
              <a:t>lesser</a:t>
            </a:r>
            <a:r>
              <a:rPr lang="en-US" sz="1200" i="0" u="none" baseline="0" dirty="0">
                <a:latin typeface="Arial" pitchFamily="34" charset="0"/>
                <a:cs typeface="Arial" pitchFamily="34" charset="0"/>
              </a:rPr>
              <a:t> of the two designs.  So, in this example, the State is responsible for the 22 ft width and the municipality is responsible for that portion which exceeds 22 ft width..  </a:t>
            </a: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sz="1200" i="0" u="none" baseline="0" dirty="0">
                <a:latin typeface="Arial" pitchFamily="34" charset="0"/>
                <a:cs typeface="Arial" pitchFamily="34" charset="0"/>
              </a:rPr>
              <a:t>For works or projects on a State highway, there may be some cost sharing required for the Municipality.  Usually, this affects only cities with a population of over 5,000 and is a function of the number of thru traffic lanes.  For further information, you may request a copy of Department of Transportation Instruction 60-11, Municipal Sharing.  </a:t>
            </a:r>
          </a:p>
          <a:p>
            <a:pPr>
              <a:spcBef>
                <a:spcPct val="20000"/>
              </a:spcBef>
              <a:defRPr/>
            </a:pPr>
            <a:endParaRPr lang="en-US" sz="1200" i="0" u="none" baseline="0" dirty="0">
              <a:latin typeface="Arial" pitchFamily="34" charset="0"/>
              <a:cs typeface="Arial" pitchFamily="34" charset="0"/>
            </a:endParaRPr>
          </a:p>
          <a:p>
            <a:pPr>
              <a:spcBef>
                <a:spcPct val="20000"/>
              </a:spcBef>
              <a:defRPr/>
            </a:pPr>
            <a:r>
              <a:rPr lang="en-US" sz="1200" i="0" u="none" baseline="0" dirty="0">
                <a:latin typeface="Arial" pitchFamily="34" charset="0"/>
                <a:cs typeface="Arial" pitchFamily="34" charset="0"/>
              </a:rPr>
              <a:t>And also note that there are usually interlocal agreements between the municipality and the Nebraska Department of Transportation for mowing, snow removal and other activities.  </a:t>
            </a:r>
          </a:p>
          <a:p>
            <a:pPr>
              <a:spcBef>
                <a:spcPct val="20000"/>
              </a:spcBef>
              <a:defRPr/>
            </a:pPr>
            <a:endParaRPr lang="en-US" sz="1200" i="0" dirty="0">
              <a:latin typeface="Arial" pitchFamily="34" charset="0"/>
              <a:cs typeface="Arial" pitchFamily="34" charset="0"/>
            </a:endParaRPr>
          </a:p>
          <a:p>
            <a:r>
              <a:rPr lang="en-US" sz="1200" b="1" i="0" u="none" strike="noStrike" kern="1200" baseline="0" dirty="0">
                <a:solidFill>
                  <a:schemeClr val="tx1"/>
                </a:solidFill>
                <a:latin typeface="+mn-lt"/>
                <a:ea typeface="+mn-ea"/>
                <a:cs typeface="+mn-cs"/>
              </a:rPr>
              <a:t>39-2105. Functional classifications; jurisdictional responsibility.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Jurisdictional responsibility for the various functional classifications of public highways and streets shall be as follows: </a:t>
            </a:r>
          </a:p>
          <a:p>
            <a:r>
              <a:rPr lang="en-US" sz="1200" b="0" i="0" u="none" strike="noStrike" kern="1200" baseline="0" dirty="0">
                <a:solidFill>
                  <a:schemeClr val="tx1"/>
                </a:solidFill>
                <a:latin typeface="+mn-lt"/>
                <a:ea typeface="+mn-ea"/>
                <a:cs typeface="+mn-cs"/>
              </a:rPr>
              <a:t>(1) The </a:t>
            </a:r>
            <a:r>
              <a:rPr lang="en-US" sz="1200" b="1" i="0" u="none" strike="noStrike" kern="1200" baseline="0" dirty="0">
                <a:solidFill>
                  <a:schemeClr val="tx1"/>
                </a:solidFill>
                <a:latin typeface="+mn-lt"/>
                <a:ea typeface="+mn-ea"/>
                <a:cs typeface="+mn-cs"/>
              </a:rPr>
              <a:t>state</a:t>
            </a:r>
            <a:r>
              <a:rPr lang="en-US" sz="1200" b="0" i="0" u="none" strike="noStrike" kern="1200" baseline="0" dirty="0">
                <a:solidFill>
                  <a:schemeClr val="tx1"/>
                </a:solidFill>
                <a:latin typeface="+mn-lt"/>
                <a:ea typeface="+mn-ea"/>
                <a:cs typeface="+mn-cs"/>
              </a:rPr>
              <a:t> shall have the responsibility for the design, construction, reconstruction, maintenance, and operation of all roads classified under the category of </a:t>
            </a:r>
            <a:r>
              <a:rPr lang="en-US" sz="1200" b="1" i="0" u="none" strike="noStrike" kern="1200" baseline="0" dirty="0">
                <a:solidFill>
                  <a:schemeClr val="tx1"/>
                </a:solidFill>
                <a:latin typeface="+mn-lt"/>
                <a:ea typeface="+mn-ea"/>
                <a:cs typeface="+mn-cs"/>
              </a:rPr>
              <a:t>rural highways as interstate, expressway, and major arterial, and the municipal extensions thereof</a:t>
            </a:r>
            <a:r>
              <a:rPr lang="en-US" sz="1200" b="0" i="0" u="none" strike="noStrike" kern="1200" baseline="0" dirty="0">
                <a:solidFill>
                  <a:schemeClr val="tx1"/>
                </a:solidFill>
                <a:latin typeface="+mn-lt"/>
                <a:ea typeface="+mn-ea"/>
                <a:cs typeface="+mn-cs"/>
              </a:rPr>
              <a:t>, except that the state shall not be responsible for that portion of a municipal extension which exceeds the design of the rural highway leading into the municipality. When the design of a rural highway differs at the different points where it leads into the municipality, the state's responsibility for the municipal extension thereof shall be limited to the lesser of the two designs. The state shall be responsible for the entire interstate system under either the rural or municipal category and for connecting links between the interstate and the nearest existing state highway system in rural areas, except that if such a connecting link has not been improved and a sufficient study by the Department of Transportation results in the determination that a link to an alternate state highway would provide better service for the area involved, the department shall have the option of providing the alternate route, subject to satisfactory local participation in the additional cost of the alternate route; </a:t>
            </a:r>
          </a:p>
          <a:p>
            <a:r>
              <a:rPr lang="en-US" sz="1200" b="0" i="0" u="none" strike="noStrike" kern="1200" baseline="0" dirty="0">
                <a:solidFill>
                  <a:schemeClr val="tx1"/>
                </a:solidFill>
                <a:latin typeface="+mn-lt"/>
                <a:ea typeface="+mn-ea"/>
                <a:cs typeface="+mn-cs"/>
              </a:rPr>
              <a:t>(2) The various </a:t>
            </a:r>
            <a:r>
              <a:rPr lang="en-US" sz="1200" b="1" i="0" u="none" strike="noStrike" kern="1200" baseline="0" dirty="0">
                <a:solidFill>
                  <a:schemeClr val="tx1"/>
                </a:solidFill>
                <a:latin typeface="+mn-lt"/>
                <a:ea typeface="+mn-ea"/>
                <a:cs typeface="+mn-cs"/>
              </a:rPr>
              <a:t>counties</a:t>
            </a:r>
            <a:r>
              <a:rPr lang="en-US" sz="1200" b="0" i="0" u="none" strike="noStrike" kern="1200" baseline="0" dirty="0">
                <a:solidFill>
                  <a:schemeClr val="tx1"/>
                </a:solidFill>
                <a:latin typeface="+mn-lt"/>
                <a:ea typeface="+mn-ea"/>
                <a:cs typeface="+mn-cs"/>
              </a:rPr>
              <a:t> shall have the responsibility for the design, construction, reconstruction, maintenance, and operation of all roads classified as other </a:t>
            </a:r>
            <a:r>
              <a:rPr lang="en-US" sz="1200" b="1" i="0" u="none" strike="noStrike" kern="1200" baseline="0" dirty="0">
                <a:solidFill>
                  <a:schemeClr val="tx1"/>
                </a:solidFill>
                <a:latin typeface="+mn-lt"/>
                <a:ea typeface="+mn-ea"/>
                <a:cs typeface="+mn-cs"/>
              </a:rPr>
              <a:t>arterial, collector, local, minimum maintenance, and remote residential under the rural highway category</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(3) The various incorporated </a:t>
            </a:r>
            <a:r>
              <a:rPr lang="en-US" sz="1200" b="1" i="0" u="none" strike="noStrike" kern="1200" baseline="0" dirty="0">
                <a:solidFill>
                  <a:schemeClr val="tx1"/>
                </a:solidFill>
                <a:latin typeface="+mn-lt"/>
                <a:ea typeface="+mn-ea"/>
                <a:cs typeface="+mn-cs"/>
              </a:rPr>
              <a:t>municipalities</a:t>
            </a:r>
            <a:r>
              <a:rPr lang="en-US" sz="1200" b="0" i="0" u="none" strike="noStrike" kern="1200" baseline="0" dirty="0">
                <a:solidFill>
                  <a:schemeClr val="tx1"/>
                </a:solidFill>
                <a:latin typeface="+mn-lt"/>
                <a:ea typeface="+mn-ea"/>
                <a:cs typeface="+mn-cs"/>
              </a:rPr>
              <a:t> shall have the responsibility for the design, construction, reconstruction, maintenance, and operation of all streets classified as </a:t>
            </a:r>
            <a:r>
              <a:rPr lang="en-US" sz="1200" b="1" i="0" u="none" strike="noStrike" kern="1200" baseline="0" dirty="0">
                <a:solidFill>
                  <a:schemeClr val="tx1"/>
                </a:solidFill>
                <a:latin typeface="+mn-lt"/>
                <a:ea typeface="+mn-ea"/>
                <a:cs typeface="+mn-cs"/>
              </a:rPr>
              <a:t>expressway which are of a purely local nature, that portion of municipal extensions of rural expressways and major arterials which exceeds the design of the rural portions of such systems, and responsibility for those streets classified as other arterial, collector, and local within their corporate limits</a:t>
            </a:r>
            <a:r>
              <a:rPr lang="en-US" sz="1200" b="0" i="0" u="none" strike="noStrike" kern="1200" baseline="0" dirty="0">
                <a:solidFill>
                  <a:schemeClr val="tx1"/>
                </a:solidFill>
                <a:latin typeface="+mn-lt"/>
                <a:ea typeface="+mn-ea"/>
                <a:cs typeface="+mn-cs"/>
              </a:rPr>
              <a:t>; and </a:t>
            </a:r>
          </a:p>
          <a:p>
            <a:r>
              <a:rPr lang="en-US" sz="1200" b="0" i="0" u="none" strike="noStrike" kern="1200" baseline="0" dirty="0">
                <a:solidFill>
                  <a:schemeClr val="tx1"/>
                </a:solidFill>
                <a:latin typeface="+mn-lt"/>
                <a:ea typeface="+mn-ea"/>
                <a:cs typeface="+mn-cs"/>
              </a:rPr>
              <a:t>(4) Jurisdictional responsibility for all scenic-recreation roads and highways shall remain with the governmental subdivision which had jurisdictional responsibility for such road or highway prior to its change in classification to scenic-recreation made pursuant to this section and sections 39-2103, 39-2109, and 39-2113. </a:t>
            </a:r>
          </a:p>
          <a:p>
            <a:r>
              <a:rPr lang="en-US" sz="1200" b="1" i="0" u="none" strike="noStrike" kern="1200" baseline="0" dirty="0">
                <a:solidFill>
                  <a:schemeClr val="tx1"/>
                </a:solidFill>
                <a:latin typeface="+mn-lt"/>
                <a:ea typeface="+mn-ea"/>
                <a:cs typeface="+mn-cs"/>
              </a:rPr>
              <a:t>Source: Laws </a:t>
            </a:r>
            <a:r>
              <a:rPr lang="en-US" sz="1200" b="0" i="0" u="none" strike="noStrike" kern="1200" baseline="0" dirty="0">
                <a:solidFill>
                  <a:schemeClr val="tx1"/>
                </a:solidFill>
                <a:latin typeface="+mn-lt"/>
                <a:ea typeface="+mn-ea"/>
                <a:cs typeface="+mn-cs"/>
              </a:rPr>
              <a:t>1969, c. 312, § 5, p. 1121; Laws 1971, LB 738, § 1; Laws 1980, LB 873, § 2; Laws 1983, LB 10, § 4; Laws 2008, LB1068, § 5. </a:t>
            </a:r>
          </a:p>
          <a:p>
            <a:pPr>
              <a:spcBef>
                <a:spcPct val="20000"/>
              </a:spcBef>
              <a:defRPr/>
            </a:pPr>
            <a:endParaRPr lang="en-US" sz="1200" i="0" dirty="0">
              <a:latin typeface="Arial" pitchFamily="34" charset="0"/>
              <a:cs typeface="Arial" pitchFamily="34" charset="0"/>
            </a:endParaRPr>
          </a:p>
          <a:p>
            <a:pPr>
              <a:spcBef>
                <a:spcPct val="20000"/>
              </a:spcBef>
              <a:defRPr/>
            </a:pPr>
            <a:endParaRPr lang="en-US" sz="1200" i="0" dirty="0">
              <a:latin typeface="Arial" pitchFamily="34" charset="0"/>
              <a:cs typeface="Arial" pitchFamily="34" charset="0"/>
            </a:endParaRPr>
          </a:p>
          <a:p>
            <a:pPr>
              <a:spcBef>
                <a:spcPct val="20000"/>
              </a:spcBef>
              <a:defRPr/>
            </a:pPr>
            <a:r>
              <a:rPr lang="en-US" sz="1200" i="0" dirty="0">
                <a:latin typeface="Arial" pitchFamily="34" charset="0"/>
                <a:cs typeface="Arial" pitchFamily="34" charset="0"/>
              </a:rPr>
              <a:t>DORI</a:t>
            </a:r>
            <a:r>
              <a:rPr lang="en-US" sz="1200" i="0" baseline="0" dirty="0">
                <a:latin typeface="Arial" pitchFamily="34" charset="0"/>
                <a:cs typeface="Arial" pitchFamily="34" charset="0"/>
              </a:rPr>
              <a:t> 60-11, July 2005, Page F-15, </a:t>
            </a:r>
            <a:r>
              <a:rPr lang="en-US" sz="1200" b="1" i="0" dirty="0">
                <a:latin typeface="Arial" pitchFamily="34" charset="0"/>
                <a:cs typeface="Arial" pitchFamily="34" charset="0"/>
              </a:rPr>
              <a:t>Municipal</a:t>
            </a:r>
            <a:r>
              <a:rPr lang="en-US" sz="1200" b="1" i="0" baseline="0" dirty="0">
                <a:latin typeface="Arial" pitchFamily="34" charset="0"/>
                <a:cs typeface="Arial" pitchFamily="34" charset="0"/>
              </a:rPr>
              <a:t> Cost Sharing</a:t>
            </a:r>
            <a:r>
              <a:rPr lang="en-US" sz="1200" i="0" baseline="0" dirty="0">
                <a:latin typeface="Arial" pitchFamily="34" charset="0"/>
                <a:cs typeface="Arial" pitchFamily="34" charset="0"/>
              </a:rPr>
              <a:t> (non-Interstate projects), Projects determined by NDOT to be economic development projects are negotiated on a case-by-case basis.  </a:t>
            </a:r>
          </a:p>
          <a:p>
            <a:pPr>
              <a:spcBef>
                <a:spcPct val="20000"/>
              </a:spcBef>
              <a:defRPr/>
            </a:pPr>
            <a:r>
              <a:rPr lang="en-US" sz="1200" i="0" baseline="0" dirty="0">
                <a:latin typeface="Arial" pitchFamily="34" charset="0"/>
                <a:cs typeface="Arial" pitchFamily="34" charset="0"/>
              </a:rPr>
              <a:t>Section 4 – Municipalities with a </a:t>
            </a:r>
            <a:r>
              <a:rPr lang="en-US" sz="1200" b="1" i="0" baseline="0" dirty="0">
                <a:latin typeface="Arial" pitchFamily="34" charset="0"/>
                <a:cs typeface="Arial" pitchFamily="34" charset="0"/>
              </a:rPr>
              <a:t>Population of 5,000 or less</a:t>
            </a:r>
            <a:r>
              <a:rPr lang="en-US" sz="1200" i="0" baseline="0" dirty="0">
                <a:latin typeface="Arial" pitchFamily="34" charset="0"/>
                <a:cs typeface="Arial" pitchFamily="34" charset="0"/>
              </a:rPr>
              <a:t>.  </a:t>
            </a:r>
            <a:r>
              <a:rPr lang="en-US" sz="1200" b="1" i="0" baseline="0" dirty="0">
                <a:latin typeface="Arial" pitchFamily="34" charset="0"/>
                <a:cs typeface="Arial" pitchFamily="34" charset="0"/>
              </a:rPr>
              <a:t>Generally, no financial participation is required</a:t>
            </a:r>
            <a:r>
              <a:rPr lang="en-US" sz="1200" i="0" baseline="0" dirty="0">
                <a:latin typeface="Arial" pitchFamily="34" charset="0"/>
                <a:cs typeface="Arial" pitchFamily="34" charset="0"/>
              </a:rPr>
              <a:t>.  Constructing parking areas at the request of the Municipality is paid 100% by the Municipality.  Federal-aid Safety projects off the State Highway System requires 20% matching funds from the Municipality.   On 3R projects, if Municipality requests reconstruction of sidewalks, it pays 100% of sidewalks, but the NDOT pays for ADA ramps and blending back to the sidewalk.    </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US" sz="1200" i="0" baseline="0" dirty="0">
                <a:latin typeface="Arial" pitchFamily="34" charset="0"/>
                <a:cs typeface="Arial" pitchFamily="34" charset="0"/>
              </a:rPr>
              <a:t>Section 5 – Municipalities with a </a:t>
            </a:r>
            <a:r>
              <a:rPr lang="en-US" sz="1200" b="1" i="0" baseline="0" dirty="0">
                <a:latin typeface="Arial" pitchFamily="34" charset="0"/>
                <a:cs typeface="Arial" pitchFamily="34" charset="0"/>
              </a:rPr>
              <a:t>Population over 5,000</a:t>
            </a:r>
            <a:r>
              <a:rPr lang="en-US" sz="1200" i="0" baseline="0" dirty="0">
                <a:latin typeface="Arial" pitchFamily="34" charset="0"/>
                <a:cs typeface="Arial" pitchFamily="34" charset="0"/>
              </a:rPr>
              <a:t>.  </a:t>
            </a:r>
            <a:r>
              <a:rPr lang="en-US" sz="1200" b="1" i="0" baseline="0" dirty="0">
                <a:latin typeface="Arial" pitchFamily="34" charset="0"/>
                <a:cs typeface="Arial" pitchFamily="34" charset="0"/>
              </a:rPr>
              <a:t>May require participation</a:t>
            </a:r>
            <a:r>
              <a:rPr lang="en-US" sz="1200" i="0" baseline="0" dirty="0">
                <a:latin typeface="Arial" pitchFamily="34" charset="0"/>
                <a:cs typeface="Arial" pitchFamily="34" charset="0"/>
              </a:rPr>
              <a:t>.  Depends on the  number of thru traffic lanes.  No cost if only two thru traffic lanes.  20% if there are four thru traffic lanes.   And more if there are more than four thru traffic lanes.  </a:t>
            </a:r>
            <a:endParaRPr lang="en-US" sz="1200" i="0" dirty="0">
              <a:latin typeface="Arial" pitchFamily="34" charset="0"/>
              <a:cs typeface="Arial" pitchFamily="34" charset="0"/>
            </a:endParaRPr>
          </a:p>
          <a:p>
            <a:pPr>
              <a:spcBef>
                <a:spcPct val="20000"/>
              </a:spcBef>
              <a:defRPr/>
            </a:pPr>
            <a:r>
              <a:rPr lang="en-US" sz="1200" i="0" baseline="0" dirty="0">
                <a:latin typeface="Arial" pitchFamily="34" charset="0"/>
                <a:cs typeface="Arial" pitchFamily="34" charset="0"/>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802705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p:txBody>
      </p:sp>
      <p:sp>
        <p:nvSpPr>
          <p:cNvPr id="4" name="Slide Number Placeholder 3"/>
          <p:cNvSpPr>
            <a:spLocks noGrp="1"/>
          </p:cNvSpPr>
          <p:nvPr>
            <p:ph type="sldNum" sz="quarter" idx="10"/>
          </p:nvPr>
        </p:nvSpPr>
        <p:spPr/>
        <p:txBody>
          <a:bodyPr/>
          <a:lstStyle/>
          <a:p>
            <a:fld id="{DA49352F-E6E4-4B28-9944-5689577030BF}" type="slidenum">
              <a:rPr lang="en-US" smtClean="0"/>
              <a:t>29</a:t>
            </a:fld>
            <a:endParaRPr lang="en-US"/>
          </a:p>
        </p:txBody>
      </p:sp>
    </p:spTree>
    <p:extLst>
      <p:ext uri="{BB962C8B-B14F-4D97-AF65-F5344CB8AC3E}">
        <p14:creationId xmlns:p14="http://schemas.microsoft.com/office/powerpoint/2010/main" val="130840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The stages of traffic movement (a hypothetical trip) are: </a:t>
            </a:r>
          </a:p>
          <a:p>
            <a:pPr lvl="1"/>
            <a:r>
              <a:rPr lang="en-US" dirty="0"/>
              <a:t>Main movement</a:t>
            </a:r>
          </a:p>
          <a:p>
            <a:pPr lvl="1"/>
            <a:r>
              <a:rPr lang="en-US" dirty="0"/>
              <a:t>Transition</a:t>
            </a:r>
          </a:p>
          <a:p>
            <a:pPr lvl="1"/>
            <a:r>
              <a:rPr lang="en-US" dirty="0"/>
              <a:t>Distribution/Collection</a:t>
            </a:r>
          </a:p>
          <a:p>
            <a:pPr lvl="1"/>
            <a:r>
              <a:rPr lang="en-US" dirty="0"/>
              <a:t>Access</a:t>
            </a:r>
          </a:p>
          <a:p>
            <a:pPr lvl="1"/>
            <a:r>
              <a:rPr lang="en-US" dirty="0"/>
              <a:t>Termination</a:t>
            </a:r>
          </a:p>
          <a:p>
            <a:r>
              <a:rPr lang="en-US" dirty="0"/>
              <a:t>Source: </a:t>
            </a:r>
            <a:r>
              <a:rPr lang="en-US" i="1" dirty="0"/>
              <a:t>Green Book </a:t>
            </a:r>
            <a:r>
              <a:rPr lang="en-US" dirty="0"/>
              <a:t>1.2.1</a:t>
            </a:r>
          </a:p>
          <a:p>
            <a:endParaRPr lang="en-US" dirty="0"/>
          </a:p>
          <a:p>
            <a:r>
              <a:rPr lang="en-US" sz="1200" kern="1200" dirty="0">
                <a:solidFill>
                  <a:schemeClr val="tx1"/>
                </a:solidFill>
                <a:latin typeface="+mn-lt"/>
                <a:ea typeface="+mn-ea"/>
                <a:cs typeface="+mn-cs"/>
              </a:rPr>
              <a:t>The classification of highways into different operational systems, functional classes, or geometric types is needed for</a:t>
            </a:r>
          </a:p>
          <a:p>
            <a:r>
              <a:rPr lang="en-US" sz="1200" kern="1200" dirty="0">
                <a:solidFill>
                  <a:schemeClr val="tx1"/>
                </a:solidFill>
                <a:latin typeface="+mn-lt"/>
                <a:ea typeface="+mn-ea"/>
                <a:cs typeface="+mn-cs"/>
              </a:rPr>
              <a:t>communication among engineers, administrators, and the general public. Various classification schemes have been applied for</a:t>
            </a:r>
          </a:p>
          <a:p>
            <a:r>
              <a:rPr lang="en-US" sz="1200" kern="1200" dirty="0">
                <a:solidFill>
                  <a:schemeClr val="tx1"/>
                </a:solidFill>
                <a:latin typeface="+mn-lt"/>
                <a:ea typeface="+mn-ea"/>
                <a:cs typeface="+mn-cs"/>
              </a:rPr>
              <a:t>distinct purposes in different rural and urban regions. Classification of highways by design types based on the major geometric</a:t>
            </a:r>
          </a:p>
          <a:p>
            <a:r>
              <a:rPr lang="en-US" sz="1200" kern="1200" dirty="0">
                <a:solidFill>
                  <a:schemeClr val="tx1"/>
                </a:solidFill>
                <a:latin typeface="+mn-lt"/>
                <a:ea typeface="+mn-ea"/>
                <a:cs typeface="+mn-cs"/>
              </a:rPr>
              <a:t>features (e.g., freeways, conventional streets, and highways) is the most helpful approach for highway location and design</a:t>
            </a:r>
          </a:p>
          <a:p>
            <a:r>
              <a:rPr lang="en-US" sz="1200" kern="1200" dirty="0">
                <a:solidFill>
                  <a:schemeClr val="tx1"/>
                </a:solidFill>
                <a:latin typeface="+mn-lt"/>
                <a:ea typeface="+mn-ea"/>
                <a:cs typeface="+mn-cs"/>
              </a:rPr>
              <a:t>procedures. Classification by route numbering (e.g., U.S., State, and County) is the most helpful approach for traffic operations.</a:t>
            </a:r>
          </a:p>
          <a:p>
            <a:r>
              <a:rPr lang="en-US" sz="1200" kern="1200" dirty="0">
                <a:solidFill>
                  <a:schemeClr val="tx1"/>
                </a:solidFill>
                <a:latin typeface="+mn-lt"/>
                <a:ea typeface="+mn-ea"/>
                <a:cs typeface="+mn-cs"/>
              </a:rPr>
              <a:t>Administrative classification (e.g., National Highway System or Non-National Highway System) is used to denote the levels of</a:t>
            </a:r>
          </a:p>
          <a:p>
            <a:r>
              <a:rPr lang="en-US" sz="1200" kern="1200" dirty="0">
                <a:solidFill>
                  <a:schemeClr val="tx1"/>
                </a:solidFill>
                <a:latin typeface="+mn-lt"/>
                <a:ea typeface="+mn-ea"/>
                <a:cs typeface="+mn-cs"/>
              </a:rPr>
              <a:t>government responsible for and the method of financing highway facilities. Functional classification, the grouping of highways by</a:t>
            </a:r>
          </a:p>
          <a:p>
            <a:r>
              <a:rPr lang="en-US" sz="1200" kern="1200" dirty="0">
                <a:solidFill>
                  <a:schemeClr val="tx1"/>
                </a:solidFill>
                <a:latin typeface="+mn-lt"/>
                <a:ea typeface="+mn-ea"/>
                <a:cs typeface="+mn-cs"/>
              </a:rPr>
              <a:t>the character of service they provide, was developed for transportation planning purposes. Comprehensive transportation</a:t>
            </a:r>
          </a:p>
          <a:p>
            <a:r>
              <a:rPr lang="en-US" sz="1200" kern="1200" dirty="0">
                <a:solidFill>
                  <a:schemeClr val="tx1"/>
                </a:solidFill>
                <a:latin typeface="+mn-lt"/>
                <a:ea typeface="+mn-ea"/>
                <a:cs typeface="+mn-cs"/>
              </a:rPr>
              <a:t>planning, which is an integral part of total economic and social development, uses functional classification as an important</a:t>
            </a:r>
          </a:p>
          <a:p>
            <a:r>
              <a:rPr lang="en-US" sz="1200" kern="1200" dirty="0">
                <a:solidFill>
                  <a:schemeClr val="tx1"/>
                </a:solidFill>
                <a:latin typeface="+mn-lt"/>
                <a:ea typeface="+mn-ea"/>
                <a:cs typeface="+mn-cs"/>
              </a:rPr>
              <a:t>planning tool. The emergence of functional classification as the predominant method of grouping highways is consistent with</a:t>
            </a:r>
          </a:p>
          <a:p>
            <a:r>
              <a:rPr lang="en-US" sz="1200" kern="1200" dirty="0">
                <a:solidFill>
                  <a:schemeClr val="tx1"/>
                </a:solidFill>
                <a:latin typeface="+mn-lt"/>
                <a:ea typeface="+mn-ea"/>
                <a:cs typeface="+mn-cs"/>
              </a:rPr>
              <a:t>the policies contained in this publication.  Source: </a:t>
            </a:r>
            <a:r>
              <a:rPr lang="en-US" sz="1200" i="1" kern="1200" dirty="0">
                <a:solidFill>
                  <a:schemeClr val="tx1"/>
                </a:solidFill>
                <a:latin typeface="+mn-lt"/>
                <a:ea typeface="+mn-ea"/>
                <a:cs typeface="+mn-cs"/>
              </a:rPr>
              <a:t>Green Book</a:t>
            </a:r>
            <a:endParaRPr lang="en-US" i="1" dirty="0"/>
          </a:p>
        </p:txBody>
      </p:sp>
      <p:sp>
        <p:nvSpPr>
          <p:cNvPr id="4" name="Slide Number Placeholder 3"/>
          <p:cNvSpPr>
            <a:spLocks noGrp="1"/>
          </p:cNvSpPr>
          <p:nvPr>
            <p:ph type="sldNum" sz="quarter" idx="10"/>
          </p:nvPr>
        </p:nvSpPr>
        <p:spPr/>
        <p:txBody>
          <a:bodyPr/>
          <a:lstStyle/>
          <a:p>
            <a:fld id="{DA49352F-E6E4-4B28-9944-5689577030BF}" type="slidenum">
              <a:rPr lang="en-US" smtClean="0"/>
              <a:t>3</a:t>
            </a:fld>
            <a:endParaRPr lang="en-US"/>
          </a:p>
        </p:txBody>
      </p:sp>
    </p:spTree>
    <p:extLst>
      <p:ext uri="{BB962C8B-B14F-4D97-AF65-F5344CB8AC3E}">
        <p14:creationId xmlns:p14="http://schemas.microsoft.com/office/powerpoint/2010/main" val="63821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8/14/2019 Updated, added sub-bullet under “Functional” bullet. </a:t>
            </a:r>
          </a:p>
          <a:p>
            <a:endParaRPr lang="en-US" dirty="0"/>
          </a:p>
          <a:p>
            <a:r>
              <a:rPr lang="en-US" dirty="0"/>
              <a:t>2 min</a:t>
            </a:r>
          </a:p>
          <a:p>
            <a:endParaRPr lang="en-US" dirty="0"/>
          </a:p>
          <a:p>
            <a:r>
              <a:rPr lang="en-US" sz="1200" kern="1200" dirty="0">
                <a:solidFill>
                  <a:schemeClr val="tx1"/>
                </a:solidFill>
                <a:latin typeface="+mn-lt"/>
                <a:ea typeface="+mn-ea"/>
                <a:cs typeface="+mn-cs"/>
              </a:rPr>
              <a:t>The classification of highways into different </a:t>
            </a:r>
            <a:r>
              <a:rPr lang="en-US" sz="1200" b="1" kern="1200" dirty="0">
                <a:solidFill>
                  <a:schemeClr val="tx1"/>
                </a:solidFill>
                <a:latin typeface="+mn-lt"/>
                <a:ea typeface="+mn-ea"/>
                <a:cs typeface="+mn-cs"/>
              </a:rPr>
              <a:t>operational systems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functional classes</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geometric types </a:t>
            </a:r>
            <a:r>
              <a:rPr lang="en-US" sz="1200" kern="1200" dirty="0">
                <a:solidFill>
                  <a:schemeClr val="tx1"/>
                </a:solidFill>
                <a:latin typeface="+mn-lt"/>
                <a:ea typeface="+mn-ea"/>
                <a:cs typeface="+mn-cs"/>
              </a:rPr>
              <a:t>is needed for</a:t>
            </a:r>
          </a:p>
          <a:p>
            <a:r>
              <a:rPr lang="en-US" sz="1200" kern="1200" dirty="0">
                <a:solidFill>
                  <a:schemeClr val="tx1"/>
                </a:solidFill>
                <a:latin typeface="+mn-lt"/>
                <a:ea typeface="+mn-ea"/>
                <a:cs typeface="+mn-cs"/>
              </a:rPr>
              <a:t>communication among engineers, administrators, and the general public. Various classification schemes have been applied for distinct purposes in different rural and urban regions. </a:t>
            </a:r>
          </a:p>
          <a:p>
            <a:r>
              <a:rPr lang="en-US" sz="1200" b="1" kern="1200" dirty="0">
                <a:solidFill>
                  <a:schemeClr val="tx1"/>
                </a:solidFill>
                <a:latin typeface="+mn-lt"/>
                <a:ea typeface="+mn-ea"/>
                <a:cs typeface="+mn-cs"/>
              </a:rPr>
              <a:t>Classification of highways by design types </a:t>
            </a:r>
            <a:r>
              <a:rPr lang="en-US" sz="1200" kern="1200" dirty="0">
                <a:solidFill>
                  <a:schemeClr val="tx1"/>
                </a:solidFill>
                <a:latin typeface="+mn-lt"/>
                <a:ea typeface="+mn-ea"/>
                <a:cs typeface="+mn-cs"/>
              </a:rPr>
              <a:t>based on the major geometric features (e.g., freeways, conventional streets, and highways) is the most helpful approach for highway location and design procedures. </a:t>
            </a:r>
          </a:p>
          <a:p>
            <a:r>
              <a:rPr lang="en-US" sz="1200" b="1" kern="1200" dirty="0">
                <a:solidFill>
                  <a:schemeClr val="tx1"/>
                </a:solidFill>
                <a:latin typeface="+mn-lt"/>
                <a:ea typeface="+mn-ea"/>
                <a:cs typeface="+mn-cs"/>
              </a:rPr>
              <a:t>Classification by route numbering </a:t>
            </a:r>
            <a:r>
              <a:rPr lang="en-US" sz="1200" kern="1200" dirty="0">
                <a:solidFill>
                  <a:schemeClr val="tx1"/>
                </a:solidFill>
                <a:latin typeface="+mn-lt"/>
                <a:ea typeface="+mn-ea"/>
                <a:cs typeface="+mn-cs"/>
              </a:rPr>
              <a:t>(e.g., U.S., State, and County) is the most helpful approach for traffic operations.</a:t>
            </a:r>
          </a:p>
          <a:p>
            <a:r>
              <a:rPr lang="en-US" sz="1200" b="1" kern="1200" dirty="0">
                <a:solidFill>
                  <a:schemeClr val="tx1"/>
                </a:solidFill>
                <a:latin typeface="+mn-lt"/>
                <a:ea typeface="+mn-ea"/>
                <a:cs typeface="+mn-cs"/>
              </a:rPr>
              <a:t>Administrative classification </a:t>
            </a:r>
            <a:r>
              <a:rPr lang="en-US" sz="1200" kern="1200" dirty="0">
                <a:solidFill>
                  <a:schemeClr val="tx1"/>
                </a:solidFill>
                <a:latin typeface="+mn-lt"/>
                <a:ea typeface="+mn-ea"/>
                <a:cs typeface="+mn-cs"/>
              </a:rPr>
              <a:t>(e.g., National Highway System or Non-National Highway System) is used to denote the levels of government responsible for and the method of financing highway facilities.  </a:t>
            </a:r>
          </a:p>
          <a:p>
            <a:r>
              <a:rPr lang="en-US" sz="1200" b="1" kern="1200" dirty="0">
                <a:solidFill>
                  <a:schemeClr val="tx1"/>
                </a:solidFill>
                <a:latin typeface="+mn-lt"/>
                <a:ea typeface="+mn-ea"/>
                <a:cs typeface="+mn-cs"/>
              </a:rPr>
              <a:t>Functional classification</a:t>
            </a:r>
            <a:r>
              <a:rPr lang="en-US" sz="1200" kern="1200" dirty="0">
                <a:solidFill>
                  <a:schemeClr val="tx1"/>
                </a:solidFill>
                <a:latin typeface="+mn-lt"/>
                <a:ea typeface="+mn-ea"/>
                <a:cs typeface="+mn-cs"/>
              </a:rPr>
              <a:t>, the grouping of highways by the character of service they provide, was developed for transportation planning purposes. Comprehensive </a:t>
            </a:r>
            <a:r>
              <a:rPr lang="en-US" sz="1200" i="1" kern="1200" dirty="0">
                <a:solidFill>
                  <a:schemeClr val="tx1"/>
                </a:solidFill>
                <a:latin typeface="+mn-lt"/>
                <a:ea typeface="+mn-ea"/>
                <a:cs typeface="+mn-cs"/>
              </a:rPr>
              <a:t>transportation planning</a:t>
            </a:r>
            <a:r>
              <a:rPr lang="en-US" sz="1200" kern="1200" dirty="0">
                <a:solidFill>
                  <a:schemeClr val="tx1"/>
                </a:solidFill>
                <a:latin typeface="+mn-lt"/>
                <a:ea typeface="+mn-ea"/>
                <a:cs typeface="+mn-cs"/>
              </a:rPr>
              <a:t>, which is an integral part of total </a:t>
            </a:r>
            <a:r>
              <a:rPr lang="en-US" sz="1200" i="1" kern="1200" dirty="0">
                <a:solidFill>
                  <a:schemeClr val="tx1"/>
                </a:solidFill>
                <a:latin typeface="+mn-lt"/>
                <a:ea typeface="+mn-ea"/>
                <a:cs typeface="+mn-cs"/>
              </a:rPr>
              <a:t>economic and social development</a:t>
            </a:r>
            <a:r>
              <a:rPr lang="en-US" sz="1200" kern="1200" dirty="0">
                <a:solidFill>
                  <a:schemeClr val="tx1"/>
                </a:solidFill>
                <a:latin typeface="+mn-lt"/>
                <a:ea typeface="+mn-ea"/>
                <a:cs typeface="+mn-cs"/>
              </a:rPr>
              <a:t>, uses functional classification as an important planning tool. The emergence of functional classification as the </a:t>
            </a:r>
            <a:r>
              <a:rPr lang="en-US" sz="1200" b="1" i="1" kern="1200" dirty="0">
                <a:solidFill>
                  <a:schemeClr val="tx1"/>
                </a:solidFill>
                <a:latin typeface="+mn-lt"/>
                <a:ea typeface="+mn-ea"/>
                <a:cs typeface="+mn-cs"/>
              </a:rPr>
              <a:t>predominant method of grouping highways </a:t>
            </a:r>
            <a:r>
              <a:rPr lang="en-US" sz="1200" kern="1200" dirty="0">
                <a:solidFill>
                  <a:schemeClr val="tx1"/>
                </a:solidFill>
                <a:latin typeface="+mn-lt"/>
                <a:ea typeface="+mn-ea"/>
                <a:cs typeface="+mn-cs"/>
              </a:rPr>
              <a:t>is consistent with the policies contained in this publication.  Source: </a:t>
            </a:r>
            <a:r>
              <a:rPr lang="en-US" sz="1200" i="1" kern="1200" dirty="0">
                <a:solidFill>
                  <a:schemeClr val="tx1"/>
                </a:solidFill>
                <a:latin typeface="+mn-lt"/>
                <a:ea typeface="+mn-ea"/>
                <a:cs typeface="+mn-cs"/>
              </a:rPr>
              <a:t>Green Book</a:t>
            </a:r>
            <a:endParaRPr lang="en-US" i="1" dirty="0"/>
          </a:p>
        </p:txBody>
      </p:sp>
      <p:sp>
        <p:nvSpPr>
          <p:cNvPr id="4" name="Slide Number Placeholder 3"/>
          <p:cNvSpPr>
            <a:spLocks noGrp="1"/>
          </p:cNvSpPr>
          <p:nvPr>
            <p:ph type="sldNum" sz="quarter" idx="10"/>
          </p:nvPr>
        </p:nvSpPr>
        <p:spPr/>
        <p:txBody>
          <a:bodyPr/>
          <a:lstStyle/>
          <a:p>
            <a:fld id="{DA49352F-E6E4-4B28-9944-5689577030BF}" type="slidenum">
              <a:rPr lang="en-US" smtClean="0"/>
              <a:t>4</a:t>
            </a:fld>
            <a:endParaRPr lang="en-US"/>
          </a:p>
        </p:txBody>
      </p:sp>
    </p:spTree>
    <p:extLst>
      <p:ext uri="{BB962C8B-B14F-4D97-AF65-F5344CB8AC3E}">
        <p14:creationId xmlns:p14="http://schemas.microsoft.com/office/powerpoint/2010/main" val="3861671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concept of an integrated system of roads shown here is taken from </a:t>
            </a:r>
          </a:p>
          <a:p>
            <a:endParaRPr lang="en-US" baseline="0" dirty="0"/>
          </a:p>
          <a:p>
            <a:r>
              <a:rPr lang="en-US" baseline="0" dirty="0"/>
              <a:t>AASHTO’s </a:t>
            </a:r>
            <a:r>
              <a:rPr lang="en-US" i="1" baseline="0" dirty="0"/>
              <a:t>A Policy on Geometric Design of Highways and Streets</a:t>
            </a:r>
            <a:r>
              <a:rPr lang="en-US" baseline="0" dirty="0"/>
              <a:t>, also known as The Green Book, 6</a:t>
            </a:r>
            <a:r>
              <a:rPr lang="en-US" baseline="30000" dirty="0"/>
              <a:t>th</a:t>
            </a:r>
            <a:r>
              <a:rPr lang="en-US" baseline="0" dirty="0"/>
              <a:t> Edition, 2011.  </a:t>
            </a:r>
          </a:p>
          <a:p>
            <a:endParaRPr lang="en-US" baseline="0" dirty="0"/>
          </a:p>
          <a:p>
            <a:r>
              <a:rPr lang="en-US" baseline="0" dirty="0"/>
              <a:t>The schematic illustration shows desire lines of travel, with the circles representing trip origins and destinations, and line thickness representing relative amounts of travel desire. </a:t>
            </a:r>
            <a:r>
              <a:rPr lang="en-US" sz="1200" b="0" i="0" u="none" strike="noStrike" kern="1200" baseline="0" dirty="0">
                <a:solidFill>
                  <a:schemeClr val="tx1"/>
                </a:solidFill>
                <a:latin typeface="+mn-lt"/>
                <a:ea typeface="+mn-ea"/>
                <a:cs typeface="+mn-cs"/>
              </a:rPr>
              <a:t>The sizes of the circles indicate the relative trip-generating and attracting power of the places shown.  </a:t>
            </a:r>
            <a:r>
              <a:rPr lang="en-US" baseline="0" dirty="0"/>
              <a:t> The thicker lines represent more desire (or volume), as between cities and towns, and the smaller lines represent less desire, as between farms and villages.  </a:t>
            </a:r>
          </a:p>
          <a:p>
            <a:endParaRPr lang="en-US" baseline="0" dirty="0"/>
          </a:p>
          <a:p>
            <a:r>
              <a:rPr lang="en-US" sz="1200" b="0" i="0" u="none" strike="noStrike" kern="1200" baseline="0" dirty="0">
                <a:solidFill>
                  <a:schemeClr val="tx1"/>
                </a:solidFill>
                <a:latin typeface="+mn-lt"/>
                <a:ea typeface="+mn-ea"/>
                <a:cs typeface="+mn-cs"/>
              </a:rPr>
              <a:t>Because it is impractical to provide direct-line connections for every desire line, trips should be channelized on a limited road network in the manner shown in the bottom schematic illustration.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Heavy travel movements are served directly or nearly so, and the smaller movements are channeled into</a:t>
            </a:r>
          </a:p>
          <a:p>
            <a:r>
              <a:rPr lang="en-US" sz="1200" b="0" i="0" u="none" strike="noStrike" kern="1200" baseline="0" dirty="0">
                <a:solidFill>
                  <a:schemeClr val="tx1"/>
                </a:solidFill>
                <a:latin typeface="+mn-lt"/>
                <a:ea typeface="+mn-ea"/>
                <a:cs typeface="+mn-cs"/>
              </a:rPr>
              <a:t>somewhat indirect paths.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facilities in the illustration are labeled local access, collector, and arterial, which are terms that describe their functional relationships.   In this scheme, the functional hierarchy is also seen to be related to the hierarchy of trip</a:t>
            </a:r>
          </a:p>
          <a:p>
            <a:r>
              <a:rPr lang="en-US" sz="1200" b="0" i="0" u="none" strike="noStrike" kern="1200" baseline="0" dirty="0">
                <a:solidFill>
                  <a:schemeClr val="tx1"/>
                </a:solidFill>
                <a:latin typeface="+mn-lt"/>
                <a:ea typeface="+mn-ea"/>
                <a:cs typeface="+mn-cs"/>
              </a:rPr>
              <a:t>distances served by the network.</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850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more complete illustration of a functionally classified rural network is shown in this figure,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Which is also taken from </a:t>
            </a:r>
            <a:r>
              <a:rPr lang="en-US" baseline="0" dirty="0"/>
              <a:t>The Green Book</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Arterial highways </a:t>
            </a:r>
            <a:r>
              <a:rPr lang="en-US" sz="1200" b="0" i="0" u="none" strike="noStrike" kern="1200" baseline="0" dirty="0">
                <a:solidFill>
                  <a:schemeClr val="tx1"/>
                </a:solidFill>
                <a:latin typeface="+mn-lt"/>
                <a:ea typeface="+mn-ea"/>
                <a:cs typeface="+mn-cs"/>
              </a:rPr>
              <a:t>generally provide direct service between cities and larger towns that generate and attract a large proportion of the relatively longer trips.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Roads of the intermediate functional category (</a:t>
            </a:r>
            <a:r>
              <a:rPr lang="en-US" sz="1200" b="1" i="0" u="none" strike="noStrike" kern="1200" baseline="0" dirty="0">
                <a:solidFill>
                  <a:schemeClr val="tx1"/>
                </a:solidFill>
                <a:latin typeface="+mn-lt"/>
                <a:ea typeface="+mn-ea"/>
                <a:cs typeface="+mn-cs"/>
              </a:rPr>
              <a:t>collectors</a:t>
            </a:r>
            <a:r>
              <a:rPr lang="en-US" sz="1200" b="0" i="0" u="none" strike="noStrike" kern="1200" baseline="0" dirty="0">
                <a:solidFill>
                  <a:schemeClr val="tx1"/>
                </a:solidFill>
                <a:latin typeface="+mn-lt"/>
                <a:ea typeface="+mn-ea"/>
                <a:cs typeface="+mn-cs"/>
              </a:rPr>
              <a:t>) serve small towns directly, connecting them to the arterial network.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Roads of this category collect traffic from the </a:t>
            </a:r>
            <a:r>
              <a:rPr lang="en-US" sz="1200" b="1" i="0" u="none" strike="noStrike" kern="1200" baseline="0" dirty="0">
                <a:solidFill>
                  <a:schemeClr val="tx1"/>
                </a:solidFill>
                <a:latin typeface="+mn-lt"/>
                <a:ea typeface="+mn-ea"/>
                <a:cs typeface="+mn-cs"/>
              </a:rPr>
              <a:t>local roads </a:t>
            </a:r>
            <a:r>
              <a:rPr lang="en-US" sz="1200" b="0" i="0" u="none" strike="noStrike" kern="1200" baseline="0" dirty="0">
                <a:solidFill>
                  <a:schemeClr val="tx1"/>
                </a:solidFill>
                <a:latin typeface="+mn-lt"/>
                <a:ea typeface="+mn-ea"/>
                <a:cs typeface="+mn-cs"/>
              </a:rPr>
              <a:t>serving individual farms and other rural land uses or distribute traffic to these local roads from the arterials.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277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previous screen had a rural setting.  The same basic concepts apply in urban and suburban areas, and a similar hierarchy of systems can be defined.  This screen shows a schematic illustration of a functionally classified suburban street network.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Because of the high intensity of land use and travel in urban and suburban areas, specific travel-generation centers are more difficult to identify.  In these areas, additional considerations, such as the spacing of intersections, become more important in defining a logical and efficient network.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1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9/11/2022 added “Jurisdictional Responsibility in the 3</a:t>
            </a:r>
            <a:r>
              <a:rPr lang="en-US" i="1" baseline="30000" dirty="0"/>
              <a:t>rd</a:t>
            </a:r>
            <a:r>
              <a:rPr lang="en-US" i="1" dirty="0"/>
              <a:t> bullet</a:t>
            </a:r>
          </a:p>
          <a:p>
            <a:endParaRPr lang="en-US" dirty="0"/>
          </a:p>
          <a:p>
            <a:r>
              <a:rPr lang="en-US" dirty="0"/>
              <a:t>1 min</a:t>
            </a:r>
          </a:p>
        </p:txBody>
      </p:sp>
      <p:sp>
        <p:nvSpPr>
          <p:cNvPr id="4" name="Slide Number Placeholder 3"/>
          <p:cNvSpPr>
            <a:spLocks noGrp="1"/>
          </p:cNvSpPr>
          <p:nvPr>
            <p:ph type="sldNum" sz="quarter" idx="10"/>
          </p:nvPr>
        </p:nvSpPr>
        <p:spPr/>
        <p:txBody>
          <a:bodyPr/>
          <a:lstStyle/>
          <a:p>
            <a:fld id="{DA49352F-E6E4-4B28-9944-5689577030BF}" type="slidenum">
              <a:rPr lang="en-US" smtClean="0"/>
              <a:t>8</a:t>
            </a:fld>
            <a:endParaRPr lang="en-US"/>
          </a:p>
        </p:txBody>
      </p:sp>
    </p:spTree>
    <p:extLst>
      <p:ext uri="{BB962C8B-B14F-4D97-AF65-F5344CB8AC3E}">
        <p14:creationId xmlns:p14="http://schemas.microsoft.com/office/powerpoint/2010/main" val="591181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8/14/2019 Updated web links to 428 NAC 1</a:t>
            </a:r>
          </a:p>
          <a:p>
            <a:endParaRPr lang="en-US" dirty="0"/>
          </a:p>
          <a:p>
            <a:r>
              <a:rPr lang="en-US" dirty="0"/>
              <a:t>1 min</a:t>
            </a:r>
          </a:p>
          <a:p>
            <a:endParaRPr lang="en-US" dirty="0"/>
          </a:p>
          <a:p>
            <a:r>
              <a:rPr lang="en-US" dirty="0"/>
              <a:t>Rural and Municipal  - different character of travel, municipality is more densely populated</a:t>
            </a:r>
          </a:p>
          <a:p>
            <a:endParaRPr lang="en-US" dirty="0"/>
          </a:p>
          <a:p>
            <a:r>
              <a:rPr lang="en-US" dirty="0"/>
              <a:t>GET ON INTERNET – FIND STATE STATUTES</a:t>
            </a:r>
          </a:p>
          <a:p>
            <a:endParaRPr lang="en-US" dirty="0"/>
          </a:p>
          <a:p>
            <a:r>
              <a:rPr lang="en-US" dirty="0"/>
              <a:t>LOOK AT YOUR 428 NAC 1 BOOKS – WHERE TO FIND CLASSIFICATION? </a:t>
            </a:r>
          </a:p>
        </p:txBody>
      </p:sp>
      <p:sp>
        <p:nvSpPr>
          <p:cNvPr id="4" name="Slide Number Placeholder 3"/>
          <p:cNvSpPr>
            <a:spLocks noGrp="1"/>
          </p:cNvSpPr>
          <p:nvPr>
            <p:ph type="sldNum" sz="quarter" idx="10"/>
          </p:nvPr>
        </p:nvSpPr>
        <p:spPr/>
        <p:txBody>
          <a:bodyPr/>
          <a:lstStyle/>
          <a:p>
            <a:fld id="{DA49352F-E6E4-4B28-9944-5689577030BF}" type="slidenum">
              <a:rPr lang="en-US" smtClean="0"/>
              <a:t>9</a:t>
            </a:fld>
            <a:endParaRPr lang="en-US"/>
          </a:p>
        </p:txBody>
      </p:sp>
    </p:spTree>
    <p:extLst>
      <p:ext uri="{BB962C8B-B14F-4D97-AF65-F5344CB8AC3E}">
        <p14:creationId xmlns:p14="http://schemas.microsoft.com/office/powerpoint/2010/main" val="2778147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33350" y="-176213"/>
            <a:ext cx="9472613" cy="7229476"/>
          </a:xfrm>
          <a:prstGeom prst="rect">
            <a:avLst/>
          </a:prstGeom>
          <a:solidFill>
            <a:srgbClr val="BA0C2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334963" y="32385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334963" y="563880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0" descr="FHWA_horizontal_20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69113" y="5900738"/>
            <a:ext cx="1824037"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descr="NDORorn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0221" y="5900738"/>
            <a:ext cx="1466850" cy="80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LTAP_N.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700" y="-684156"/>
            <a:ext cx="3263900" cy="2552700"/>
          </a:xfrm>
          <a:prstGeom prst="rect">
            <a:avLst/>
          </a:prstGeom>
        </p:spPr>
      </p:pic>
    </p:spTree>
    <p:extLst>
      <p:ext uri="{BB962C8B-B14F-4D97-AF65-F5344CB8AC3E}">
        <p14:creationId xmlns:p14="http://schemas.microsoft.com/office/powerpoint/2010/main" val="177049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89AB26-7F2E-874F-B54D-76EBE3E6A02F}" type="datetimeFigureOut">
              <a:rPr lang="en-US"/>
              <a:pPr>
                <a:defRPr/>
              </a:pPr>
              <a:t>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F0454-63A7-374C-B905-4FE03A2FFD12}" type="slidenum">
              <a:rPr lang="en-US"/>
              <a:pPr>
                <a:defRPr/>
              </a:pPr>
              <a:t>‹#›</a:t>
            </a:fld>
            <a:endParaRPr lang="en-US"/>
          </a:p>
        </p:txBody>
      </p:sp>
    </p:spTree>
    <p:extLst>
      <p:ext uri="{BB962C8B-B14F-4D97-AF65-F5344CB8AC3E}">
        <p14:creationId xmlns:p14="http://schemas.microsoft.com/office/powerpoint/2010/main" val="418640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DE8A83-9C95-0346-8FDC-F486E3B74140}" type="datetimeFigureOut">
              <a:rPr lang="en-US"/>
              <a:pPr>
                <a:defRPr/>
              </a:pPr>
              <a:t>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2B97EE-07C2-524A-89CA-BE12AB0692F5}" type="slidenum">
              <a:rPr lang="en-US"/>
              <a:pPr>
                <a:defRPr/>
              </a:pPr>
              <a:t>‹#›</a:t>
            </a:fld>
            <a:endParaRPr lang="en-US"/>
          </a:p>
        </p:txBody>
      </p:sp>
    </p:spTree>
    <p:extLst>
      <p:ext uri="{BB962C8B-B14F-4D97-AF65-F5344CB8AC3E}">
        <p14:creationId xmlns:p14="http://schemas.microsoft.com/office/powerpoint/2010/main" val="95668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2437829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2817500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6DE45B71-7DC1-4F73-A493-28FC81A99DE4}" type="datetimeFigureOut">
              <a:rPr lang="en-US" smtClean="0">
                <a:solidFill>
                  <a:prstClr val="black">
                    <a:tint val="75000"/>
                  </a:prstClr>
                </a:solidFill>
              </a:rPr>
              <a:pPr>
                <a:defRPr/>
              </a:pPr>
              <a:t>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D8E8536-4A9C-4457-B5B3-F17511BF22D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76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D64F84-7811-9C4F-BE61-4E98FBEAB6BF}" type="datetimeFigureOut">
              <a:rPr lang="en-US"/>
              <a:pPr>
                <a:defRPr/>
              </a:pPr>
              <a:t>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59C78A-94DC-BE40-AE37-7344B79256B1}" type="slidenum">
              <a:rPr lang="en-US"/>
              <a:pPr>
                <a:defRPr/>
              </a:pPr>
              <a:t>‹#›</a:t>
            </a:fld>
            <a:endParaRPr lang="en-US"/>
          </a:p>
        </p:txBody>
      </p:sp>
    </p:spTree>
    <p:extLst>
      <p:ext uri="{BB962C8B-B14F-4D97-AF65-F5344CB8AC3E}">
        <p14:creationId xmlns:p14="http://schemas.microsoft.com/office/powerpoint/2010/main" val="182352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07137" y="4406900"/>
            <a:ext cx="6987575"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507137" y="2906713"/>
            <a:ext cx="698757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6E7D961-E76D-3D44-AB8D-B6027931853F}" type="datetimeFigureOut">
              <a:rPr lang="en-US"/>
              <a:pPr>
                <a:defRPr/>
              </a:pPr>
              <a:t>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C8ADC3-4618-3C47-ACC9-584AA51EEE8A}" type="slidenum">
              <a:rPr lang="en-US"/>
              <a:pPr>
                <a:defRPr/>
              </a:pPr>
              <a:t>‹#›</a:t>
            </a:fld>
            <a:endParaRPr lang="en-US"/>
          </a:p>
        </p:txBody>
      </p:sp>
    </p:spTree>
    <p:extLst>
      <p:ext uri="{BB962C8B-B14F-4D97-AF65-F5344CB8AC3E}">
        <p14:creationId xmlns:p14="http://schemas.microsoft.com/office/powerpoint/2010/main" val="279005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07138" y="2121427"/>
            <a:ext cx="3558519" cy="4004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58711" y="2121427"/>
            <a:ext cx="3558519" cy="4004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48941CD-D77B-5845-9CB5-5E3AF5C02B5F}" type="datetimeFigureOut">
              <a:rPr lang="en-US"/>
              <a:pPr>
                <a:defRPr/>
              </a:pPr>
              <a:t>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2C80AB-5AE1-1348-973F-F0F15463023E}" type="slidenum">
              <a:rPr lang="en-US"/>
              <a:pPr>
                <a:defRPr/>
              </a:pPr>
              <a:t>‹#›</a:t>
            </a:fld>
            <a:endParaRPr lang="en-US"/>
          </a:p>
        </p:txBody>
      </p:sp>
    </p:spTree>
    <p:extLst>
      <p:ext uri="{BB962C8B-B14F-4D97-AF65-F5344CB8AC3E}">
        <p14:creationId xmlns:p14="http://schemas.microsoft.com/office/powerpoint/2010/main" val="270168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07138" y="2174875"/>
            <a:ext cx="3558519" cy="421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07138" y="2721567"/>
            <a:ext cx="3558519" cy="3404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58711" y="2174875"/>
            <a:ext cx="3558519" cy="421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58711" y="2721567"/>
            <a:ext cx="3558519" cy="3404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7979380-59F9-4542-A41B-4029C543CE81}" type="datetimeFigureOut">
              <a:rPr lang="en-US"/>
              <a:pPr>
                <a:defRPr/>
              </a:pPr>
              <a:t>2/7/2023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FF6876-A81D-D147-9D79-EA25EF0B378F}" type="slidenum">
              <a:rPr lang="en-US"/>
              <a:pPr>
                <a:defRPr/>
              </a:pPr>
              <a:t>‹#›</a:t>
            </a:fld>
            <a:endParaRPr lang="en-US"/>
          </a:p>
        </p:txBody>
      </p:sp>
    </p:spTree>
    <p:extLst>
      <p:ext uri="{BB962C8B-B14F-4D97-AF65-F5344CB8AC3E}">
        <p14:creationId xmlns:p14="http://schemas.microsoft.com/office/powerpoint/2010/main" val="223915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AC5DF07-BD88-F641-A198-4DEC08393F70}" type="datetimeFigureOut">
              <a:rPr lang="en-US"/>
              <a:pPr>
                <a:defRPr/>
              </a:pPr>
              <a:t>2/7/2023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DF77D12-5F9B-0E48-BFEA-A73386C605D3}" type="slidenum">
              <a:rPr lang="en-US"/>
              <a:pPr>
                <a:defRPr/>
              </a:pPr>
              <a:t>‹#›</a:t>
            </a:fld>
            <a:endParaRPr lang="en-US"/>
          </a:p>
        </p:txBody>
      </p:sp>
    </p:spTree>
    <p:extLst>
      <p:ext uri="{BB962C8B-B14F-4D97-AF65-F5344CB8AC3E}">
        <p14:creationId xmlns:p14="http://schemas.microsoft.com/office/powerpoint/2010/main" val="282453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42DB6D-CE82-9645-AC80-D74EAECE3B25}" type="datetimeFigureOut">
              <a:rPr lang="en-US"/>
              <a:pPr>
                <a:defRPr/>
              </a:pPr>
              <a:t>2/7/2023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F8AECB8-3BB5-B544-870C-076D2AFD58B0}" type="slidenum">
              <a:rPr lang="en-US"/>
              <a:pPr>
                <a:defRPr/>
              </a:pPr>
              <a:t>‹#›</a:t>
            </a:fld>
            <a:endParaRPr lang="en-US"/>
          </a:p>
        </p:txBody>
      </p:sp>
    </p:spTree>
    <p:extLst>
      <p:ext uri="{BB962C8B-B14F-4D97-AF65-F5344CB8AC3E}">
        <p14:creationId xmlns:p14="http://schemas.microsoft.com/office/powerpoint/2010/main" val="7697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C85FEE-EF1D-8443-9E7F-F77EBBFA1279}" type="datetimeFigureOut">
              <a:rPr lang="en-US"/>
              <a:pPr>
                <a:defRPr/>
              </a:pPr>
              <a:t>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37A571-7DFC-A740-AA1B-0EC7A5D5DBAD}" type="slidenum">
              <a:rPr lang="en-US"/>
              <a:pPr>
                <a:defRPr/>
              </a:pPr>
              <a:t>‹#›</a:t>
            </a:fld>
            <a:endParaRPr lang="en-US"/>
          </a:p>
        </p:txBody>
      </p:sp>
    </p:spTree>
    <p:extLst>
      <p:ext uri="{BB962C8B-B14F-4D97-AF65-F5344CB8AC3E}">
        <p14:creationId xmlns:p14="http://schemas.microsoft.com/office/powerpoint/2010/main" val="364310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B5B229-A1DD-A64B-BEC3-5A30D582C2DE}" type="datetimeFigureOut">
              <a:rPr lang="en-US"/>
              <a:pPr>
                <a:defRPr/>
              </a:pPr>
              <a:t>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60EE2D-CD9E-D541-A296-0930AA577B41}" type="slidenum">
              <a:rPr lang="en-US"/>
              <a:pPr>
                <a:defRPr/>
              </a:pPr>
              <a:t>‹#›</a:t>
            </a:fld>
            <a:endParaRPr lang="en-US"/>
          </a:p>
        </p:txBody>
      </p:sp>
    </p:spTree>
    <p:extLst>
      <p:ext uri="{BB962C8B-B14F-4D97-AF65-F5344CB8AC3E}">
        <p14:creationId xmlns:p14="http://schemas.microsoft.com/office/powerpoint/2010/main" val="413319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PT_Backgrou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900" y="0"/>
            <a:ext cx="8947948" cy="6858000"/>
          </a:xfrm>
          <a:prstGeom prst="rect">
            <a:avLst/>
          </a:prstGeom>
        </p:spPr>
      </p:pic>
      <p:sp>
        <p:nvSpPr>
          <p:cNvPr id="1026" name="Title Placeholder 1"/>
          <p:cNvSpPr>
            <a:spLocks noGrp="1"/>
          </p:cNvSpPr>
          <p:nvPr>
            <p:ph type="title"/>
          </p:nvPr>
        </p:nvSpPr>
        <p:spPr bwMode="auto">
          <a:xfrm>
            <a:off x="1507138" y="846138"/>
            <a:ext cx="741009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507138" y="2121427"/>
            <a:ext cx="7410094" cy="4004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7138" y="6356350"/>
            <a:ext cx="1869966"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D1DDC63-506D-D347-AB05-1AAC0AD11DCE}" type="datetimeFigureOut">
              <a:rPr lang="en-US"/>
              <a:pPr>
                <a:defRPr/>
              </a:pPr>
              <a:t>2/7/2023</a:t>
            </a:fld>
            <a:endParaRPr lang="en-US" dirty="0"/>
          </a:p>
        </p:txBody>
      </p:sp>
      <p:sp>
        <p:nvSpPr>
          <p:cNvPr id="5" name="Footer Placeholder 4"/>
          <p:cNvSpPr>
            <a:spLocks noGrp="1"/>
          </p:cNvSpPr>
          <p:nvPr>
            <p:ph type="ftr" sz="quarter" idx="3"/>
          </p:nvPr>
        </p:nvSpPr>
        <p:spPr>
          <a:xfrm>
            <a:off x="3502700" y="6356350"/>
            <a:ext cx="3656204"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284498" y="6356350"/>
            <a:ext cx="163273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83CA13B8-8BB9-F54C-AE28-18333D72D1F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3329897"/>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41738779"/>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nebraskalegislature.gov/laws/statutes.php?statute=39-210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dot.nebraska.gov/business-center/lpa/boards-liaison/nbcs/downloads/" TargetMode="External"/><Relationship Id="rId5" Type="http://schemas.openxmlformats.org/officeDocument/2006/relationships/hyperlink" Target="https://dot.nebraska.gov/travel/map-library/" TargetMode="External"/><Relationship Id="rId4" Type="http://schemas.openxmlformats.org/officeDocument/2006/relationships/hyperlink" Target="http://www.sos.ne.gov/rules-and-regs/regsearch/Rules/Transportation_Dept_of/Title-428/Chapter-1.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hwa.dot.gov/planning/processes/statewide/related/highway_functional_classifications/fcauab.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ecfr.gov/cgi-bin/text-idx?rgn=div5&amp;node=23:1.0.1.5.13" TargetMode="External"/><Relationship Id="rId5" Type="http://schemas.openxmlformats.org/officeDocument/2006/relationships/hyperlink" Target="https://nebraskalegislature.gov/laws/statutes.php?statute=39-2105" TargetMode="Externa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hyperlink" Target="https://dot.nebraska.gov/travel/map-librar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ot.nebraska.gov/business-center/lpa/boards-liais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nebraskalegislature.gov/laws/statutes.php?statute=39-210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t.nebraska.gov/travel/map-library/func-by-count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s://dot.nebraska.gov/travel/map-library/func-by-cit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hyperlink" Target="https://dot.nebraska.gov/travel/map-library/func-by-count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s://dot.nebraska.gov/travel/map-library/func-by-count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hyperlink" Target="https://dot.nebraska.gov/travel/map-library/func-by-count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nebraskalegislature.gov/laws/statutes.php?statute=39-2105"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nebraskalegislature.gov/laws/browse-chapters.php?chapter=39"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hyperlink" Target="https://nebraskalegislature.gov/laws/statutes.php?statute=39-2102" TargetMode="External"/><Relationship Id="rId7" Type="http://schemas.openxmlformats.org/officeDocument/2006/relationships/hyperlink" Target="https://sos.nebraska.gov/rules-and-regs/regsearch/Rules/Transportation_Dept_of/Title-428/Chapter-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nebraskalegislature.gov/laws/statutes.php?statute=39-2112" TargetMode="External"/><Relationship Id="rId5" Type="http://schemas.openxmlformats.org/officeDocument/2006/relationships/hyperlink" Target="https://nebraskalegislature.gov/laws/statutes.php?statute=39-2109" TargetMode="External"/><Relationship Id="rId4" Type="http://schemas.openxmlformats.org/officeDocument/2006/relationships/hyperlink" Target="https://nebraskalegislature.gov/laws/statutes.php?statute=39-2105"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350" y="-176213"/>
            <a:ext cx="9472613" cy="7229476"/>
          </a:xfrm>
          <a:prstGeom prst="rect">
            <a:avLst/>
          </a:prstGeom>
          <a:solidFill>
            <a:srgbClr val="B9102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0" name="Title 1"/>
          <p:cNvSpPr>
            <a:spLocks noGrp="1"/>
          </p:cNvSpPr>
          <p:nvPr>
            <p:ph type="ctrTitle"/>
          </p:nvPr>
        </p:nvSpPr>
        <p:spPr>
          <a:xfrm>
            <a:off x="1" y="2130425"/>
            <a:ext cx="9339262" cy="1470025"/>
          </a:xfrm>
        </p:spPr>
        <p:txBody>
          <a:bodyPr/>
          <a:lstStyle/>
          <a:p>
            <a:r>
              <a:rPr lang="en-US" dirty="0">
                <a:solidFill>
                  <a:srgbClr val="FFFFFF"/>
                </a:solidFill>
                <a:latin typeface="Calibri" charset="0"/>
              </a:rPr>
              <a:t>Managing Nebrask</a:t>
            </a:r>
            <a:r>
              <a:rPr lang="en-US" dirty="0">
                <a:latin typeface="Calibri" charset="0"/>
              </a:rPr>
              <a:t>a’s Roads and Streets</a:t>
            </a:r>
            <a:endParaRPr lang="en-US" dirty="0">
              <a:solidFill>
                <a:srgbClr val="FFFFFF"/>
              </a:solidFill>
              <a:latin typeface="Calibri" charset="0"/>
            </a:endParaRPr>
          </a:p>
        </p:txBody>
      </p:sp>
      <p:sp>
        <p:nvSpPr>
          <p:cNvPr id="2051" name="Subtitle 2"/>
          <p:cNvSpPr>
            <a:spLocks noGrp="1"/>
          </p:cNvSpPr>
          <p:nvPr>
            <p:ph type="subTitle" idx="1"/>
          </p:nvPr>
        </p:nvSpPr>
        <p:spPr>
          <a:xfrm>
            <a:off x="545567" y="3794125"/>
            <a:ext cx="8252652" cy="1752600"/>
          </a:xfrm>
        </p:spPr>
        <p:txBody>
          <a:bodyPr/>
          <a:lstStyle/>
          <a:p>
            <a:r>
              <a:rPr lang="en-US" b="1" i="1" dirty="0">
                <a:solidFill>
                  <a:srgbClr val="FFFFFF"/>
                </a:solidFill>
                <a:latin typeface="Calibri" charset="0"/>
              </a:rPr>
              <a:t>Classification</a:t>
            </a:r>
            <a:r>
              <a:rPr lang="en-US" i="1" dirty="0">
                <a:solidFill>
                  <a:srgbClr val="FFFFFF"/>
                </a:solidFill>
                <a:latin typeface="Calibri" charset="0"/>
              </a:rPr>
              <a:t> of Highways, Roads and Streets</a:t>
            </a:r>
          </a:p>
          <a:p>
            <a:r>
              <a:rPr lang="en-US" dirty="0">
                <a:latin typeface="Calibri" charset="0"/>
              </a:rPr>
              <a:t>Statutes Chapter 39 Article 21</a:t>
            </a:r>
          </a:p>
          <a:p>
            <a:r>
              <a:rPr lang="en-US" dirty="0">
                <a:latin typeface="Calibri" charset="0"/>
              </a:rPr>
              <a:t>NBCS Regulation 428 NAC 1</a:t>
            </a:r>
            <a:endParaRPr lang="en-US" i="1" dirty="0">
              <a:solidFill>
                <a:srgbClr val="FFFFFF"/>
              </a:solidFill>
              <a:latin typeface="Calibri" charset="0"/>
            </a:endParaRPr>
          </a:p>
          <a:p>
            <a:endParaRPr lang="en-US" i="1" dirty="0">
              <a:solidFill>
                <a:srgbClr val="FFFFFF"/>
              </a:solidFill>
              <a:latin typeface="Calibri" charset="0"/>
            </a:endParaRPr>
          </a:p>
        </p:txBody>
      </p:sp>
      <p:sp>
        <p:nvSpPr>
          <p:cNvPr id="8" name="Rectangle 7"/>
          <p:cNvSpPr/>
          <p:nvPr/>
        </p:nvSpPr>
        <p:spPr>
          <a:xfrm>
            <a:off x="-334963" y="32385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34963" y="563880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5" name="Picture 10" descr="FHWA_horizontal_20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2793" y="5824497"/>
            <a:ext cx="2194164" cy="863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157" y="461651"/>
            <a:ext cx="3266500" cy="1306600"/>
          </a:xfrm>
          <a:prstGeom prst="rect">
            <a:avLst/>
          </a:prstGeom>
        </p:spPr>
      </p:pic>
      <p:pic>
        <p:nvPicPr>
          <p:cNvPr id="2" name="Picture 1">
            <a:extLst>
              <a:ext uri="{FF2B5EF4-FFF2-40B4-BE49-F238E27FC236}">
                <a16:creationId xmlns:a16="http://schemas.microsoft.com/office/drawing/2014/main" id="{0CAB2274-F503-4A23-A087-5D4851E31F30}"/>
              </a:ext>
            </a:extLst>
          </p:cNvPr>
          <p:cNvPicPr>
            <a:picLocks noChangeAspect="1"/>
          </p:cNvPicPr>
          <p:nvPr/>
        </p:nvPicPr>
        <p:blipFill>
          <a:blip r:embed="rId5"/>
          <a:stretch>
            <a:fillRect/>
          </a:stretch>
        </p:blipFill>
        <p:spPr>
          <a:xfrm>
            <a:off x="254924" y="5955668"/>
            <a:ext cx="2881745" cy="671934"/>
          </a:xfrm>
          <a:prstGeom prst="rect">
            <a:avLst/>
          </a:prstGeom>
        </p:spPr>
      </p:pic>
      <p:sp>
        <p:nvSpPr>
          <p:cNvPr id="3" name="TextBox 4">
            <a:extLst>
              <a:ext uri="{FF2B5EF4-FFF2-40B4-BE49-F238E27FC236}">
                <a16:creationId xmlns:a16="http://schemas.microsoft.com/office/drawing/2014/main" id="{E51CA3A1-9B3B-6E18-A6AC-72C742CC79DC}"/>
              </a:ext>
            </a:extLst>
          </p:cNvPr>
          <p:cNvSpPr txBox="1"/>
          <p:nvPr/>
        </p:nvSpPr>
        <p:spPr>
          <a:xfrm>
            <a:off x="4078941" y="6106969"/>
            <a:ext cx="98611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t>Tab 8.1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5E93-42AD-4310-B393-95DE55B395C1}"/>
              </a:ext>
            </a:extLst>
          </p:cNvPr>
          <p:cNvSpPr>
            <a:spLocks noGrp="1"/>
          </p:cNvSpPr>
          <p:nvPr>
            <p:ph type="title"/>
          </p:nvPr>
        </p:nvSpPr>
        <p:spPr>
          <a:xfrm>
            <a:off x="1507138" y="746245"/>
            <a:ext cx="7410093" cy="882770"/>
          </a:xfrm>
        </p:spPr>
        <p:txBody>
          <a:bodyPr/>
          <a:lstStyle/>
          <a:p>
            <a:r>
              <a:rPr lang="en-US" dirty="0"/>
              <a:t>Who Does What</a:t>
            </a:r>
          </a:p>
        </p:txBody>
      </p:sp>
      <p:sp>
        <p:nvSpPr>
          <p:cNvPr id="3" name="Content Placeholder 2">
            <a:extLst>
              <a:ext uri="{FF2B5EF4-FFF2-40B4-BE49-F238E27FC236}">
                <a16:creationId xmlns:a16="http://schemas.microsoft.com/office/drawing/2014/main" id="{C113A089-FD55-4B71-A48D-336C0A5ACF3C}"/>
              </a:ext>
            </a:extLst>
          </p:cNvPr>
          <p:cNvSpPr>
            <a:spLocks noGrp="1"/>
          </p:cNvSpPr>
          <p:nvPr>
            <p:ph idx="1"/>
          </p:nvPr>
        </p:nvSpPr>
        <p:spPr>
          <a:xfrm>
            <a:off x="1329338" y="1697144"/>
            <a:ext cx="7814662" cy="4826600"/>
          </a:xfrm>
        </p:spPr>
        <p:txBody>
          <a:bodyPr/>
          <a:lstStyle/>
          <a:p>
            <a:r>
              <a:rPr lang="en-US" b="1" dirty="0"/>
              <a:t>Legislature</a:t>
            </a:r>
            <a:r>
              <a:rPr lang="en-US" dirty="0"/>
              <a:t> set up </a:t>
            </a:r>
            <a:r>
              <a:rPr lang="en-US" dirty="0">
                <a:hlinkClick r:id="rId3"/>
              </a:rPr>
              <a:t>State Functional Classification System</a:t>
            </a:r>
            <a:endParaRPr lang="en-US" dirty="0"/>
          </a:p>
          <a:p>
            <a:r>
              <a:rPr lang="en-US" b="1" dirty="0"/>
              <a:t>NBCS</a:t>
            </a:r>
            <a:r>
              <a:rPr lang="en-US" dirty="0"/>
              <a:t> sets specific criteria for </a:t>
            </a:r>
            <a:r>
              <a:rPr lang="en-US" dirty="0">
                <a:hlinkClick r:id="rId4"/>
              </a:rPr>
              <a:t>State Functional Classification System</a:t>
            </a:r>
            <a:endParaRPr lang="en-US" dirty="0"/>
          </a:p>
          <a:p>
            <a:r>
              <a:rPr lang="en-US" b="1" dirty="0"/>
              <a:t>NDOT</a:t>
            </a:r>
            <a:r>
              <a:rPr lang="en-US" dirty="0"/>
              <a:t> works with </a:t>
            </a:r>
            <a:r>
              <a:rPr lang="en-US" b="1" dirty="0"/>
              <a:t>Counties</a:t>
            </a:r>
            <a:r>
              <a:rPr lang="en-US" dirty="0"/>
              <a:t> and </a:t>
            </a:r>
            <a:r>
              <a:rPr lang="en-US" b="1" dirty="0"/>
              <a:t>Municipalities</a:t>
            </a:r>
            <a:r>
              <a:rPr lang="en-US" dirty="0"/>
              <a:t> to </a:t>
            </a:r>
            <a:r>
              <a:rPr lang="en-US" dirty="0">
                <a:hlinkClick r:id="rId5"/>
              </a:rPr>
              <a:t>assign FC </a:t>
            </a:r>
            <a:r>
              <a:rPr lang="en-US" dirty="0"/>
              <a:t>to each public road and street segment</a:t>
            </a:r>
          </a:p>
          <a:p>
            <a:r>
              <a:rPr lang="en-US" b="1" dirty="0"/>
              <a:t>Counties</a:t>
            </a:r>
            <a:r>
              <a:rPr lang="en-US" dirty="0"/>
              <a:t> and </a:t>
            </a:r>
            <a:r>
              <a:rPr lang="en-US" b="1" dirty="0"/>
              <a:t>Municipalities</a:t>
            </a:r>
            <a:r>
              <a:rPr lang="en-US" dirty="0"/>
              <a:t> can appeal NDOT decision to the </a:t>
            </a:r>
            <a:r>
              <a:rPr lang="en-US" b="1" dirty="0">
                <a:hlinkClick r:id="rId6"/>
              </a:rPr>
              <a:t>NBCS</a:t>
            </a:r>
            <a:endParaRPr lang="en-US" b="1" dirty="0"/>
          </a:p>
        </p:txBody>
      </p:sp>
      <p:sp>
        <p:nvSpPr>
          <p:cNvPr id="4" name="TextBox 3">
            <a:extLst>
              <a:ext uri="{FF2B5EF4-FFF2-40B4-BE49-F238E27FC236}">
                <a16:creationId xmlns:a16="http://schemas.microsoft.com/office/drawing/2014/main" id="{43DF041F-2E79-45E2-AD28-E9F10F6F0566}"/>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Roles</a:t>
            </a:r>
          </a:p>
        </p:txBody>
      </p:sp>
    </p:spTree>
    <p:extLst>
      <p:ext uri="{BB962C8B-B14F-4D97-AF65-F5344CB8AC3E}">
        <p14:creationId xmlns:p14="http://schemas.microsoft.com/office/powerpoint/2010/main" val="35549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BD89F-7381-401A-8267-82CAB43918BF}"/>
              </a:ext>
            </a:extLst>
          </p:cNvPr>
          <p:cNvSpPr>
            <a:spLocks noGrp="1"/>
          </p:cNvSpPr>
          <p:nvPr>
            <p:ph type="title"/>
          </p:nvPr>
        </p:nvSpPr>
        <p:spPr>
          <a:xfrm>
            <a:off x="1267866" y="846138"/>
            <a:ext cx="7876134" cy="1143000"/>
          </a:xfrm>
        </p:spPr>
        <p:txBody>
          <a:bodyPr/>
          <a:lstStyle/>
          <a:p>
            <a:r>
              <a:rPr lang="en-US" dirty="0"/>
              <a:t>National Functional Classification</a:t>
            </a:r>
          </a:p>
        </p:txBody>
      </p:sp>
      <p:sp>
        <p:nvSpPr>
          <p:cNvPr id="6" name="Text Placeholder 2">
            <a:extLst>
              <a:ext uri="{FF2B5EF4-FFF2-40B4-BE49-F238E27FC236}">
                <a16:creationId xmlns:a16="http://schemas.microsoft.com/office/drawing/2014/main" id="{1D982EA1-4550-4C4A-9756-EC2F40CC1B99}"/>
              </a:ext>
            </a:extLst>
          </p:cNvPr>
          <p:cNvSpPr txBox="1">
            <a:spLocks/>
          </p:cNvSpPr>
          <p:nvPr/>
        </p:nvSpPr>
        <p:spPr bwMode="auto">
          <a:xfrm>
            <a:off x="1502970" y="1846200"/>
            <a:ext cx="7405926" cy="161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lvl="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3600">
                <a:latin typeface="Calibri"/>
              </a:rPr>
              <a:t>National  </a:t>
            </a:r>
            <a:r>
              <a:rPr lang="en-US" sz="2800">
                <a:latin typeface="Calibri"/>
              </a:rPr>
              <a:t>Publication Number FHWA PL-13-026 </a:t>
            </a:r>
            <a:r>
              <a:rPr lang="en-US" sz="2400">
                <a:latin typeface="Calibri"/>
                <a:hlinkClick r:id="rId3"/>
              </a:rPr>
              <a:t>https://www.fhwa.dot.gov/planning/processes/statewide/related/highway_functional_classifications/fcauab.pdf</a:t>
            </a:r>
            <a:endParaRPr lang="en-US" sz="2800" dirty="0">
              <a:latin typeface="Calibri"/>
            </a:endParaRPr>
          </a:p>
        </p:txBody>
      </p:sp>
      <p:pic>
        <p:nvPicPr>
          <p:cNvPr id="7" name="Picture 6">
            <a:extLst>
              <a:ext uri="{FF2B5EF4-FFF2-40B4-BE49-F238E27FC236}">
                <a16:creationId xmlns:a16="http://schemas.microsoft.com/office/drawing/2014/main" id="{44DCAC7D-53E1-4C38-804B-B1C425D1C973}"/>
              </a:ext>
            </a:extLst>
          </p:cNvPr>
          <p:cNvPicPr>
            <a:picLocks noChangeAspect="1"/>
          </p:cNvPicPr>
          <p:nvPr/>
        </p:nvPicPr>
        <p:blipFill>
          <a:blip r:embed="rId4"/>
          <a:stretch>
            <a:fillRect/>
          </a:stretch>
        </p:blipFill>
        <p:spPr>
          <a:xfrm>
            <a:off x="1724306" y="3331396"/>
            <a:ext cx="6963253" cy="2847472"/>
          </a:xfrm>
          <a:prstGeom prst="rect">
            <a:avLst/>
          </a:prstGeom>
        </p:spPr>
      </p:pic>
      <p:sp>
        <p:nvSpPr>
          <p:cNvPr id="8" name="TextBox 7">
            <a:extLst>
              <a:ext uri="{FF2B5EF4-FFF2-40B4-BE49-F238E27FC236}">
                <a16:creationId xmlns:a16="http://schemas.microsoft.com/office/drawing/2014/main" id="{5FA6EE91-888A-43CD-A2C1-5DBF71C72C60}"/>
              </a:ext>
            </a:extLst>
          </p:cNvPr>
          <p:cNvSpPr txBox="1"/>
          <p:nvPr/>
        </p:nvSpPr>
        <p:spPr>
          <a:xfrm>
            <a:off x="7712511" y="6481284"/>
            <a:ext cx="1583889" cy="369332"/>
          </a:xfrm>
          <a:prstGeom prst="rect">
            <a:avLst/>
          </a:prstGeom>
          <a:noFill/>
        </p:spPr>
        <p:txBody>
          <a:bodyPr wrap="square" rtlCol="0">
            <a:spAutoFit/>
          </a:bodyPr>
          <a:lstStyle/>
          <a:p>
            <a:r>
              <a:rPr lang="en-US" dirty="0"/>
              <a:t>23 CFR 470</a:t>
            </a:r>
          </a:p>
        </p:txBody>
      </p:sp>
      <p:pic>
        <p:nvPicPr>
          <p:cNvPr id="9" name="Picture 8" descr="FHWA_horizontal_2013.jpg">
            <a:extLst>
              <a:ext uri="{FF2B5EF4-FFF2-40B4-BE49-F238E27FC236}">
                <a16:creationId xmlns:a16="http://schemas.microsoft.com/office/drawing/2014/main" id="{8A34B633-77F8-4F32-9362-B0F710B3929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0913" y="5847058"/>
            <a:ext cx="2455696" cy="966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8692FF6-63B4-4A88-BA59-DFFBB3C26DE6}"/>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Federal</a:t>
            </a:r>
          </a:p>
        </p:txBody>
      </p:sp>
    </p:spTree>
    <p:extLst>
      <p:ext uri="{BB962C8B-B14F-4D97-AF65-F5344CB8AC3E}">
        <p14:creationId xmlns:p14="http://schemas.microsoft.com/office/powerpoint/2010/main" val="303726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20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156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BC80-8C5B-4D60-A87C-26B6264324D2}"/>
              </a:ext>
            </a:extLst>
          </p:cNvPr>
          <p:cNvSpPr>
            <a:spLocks noGrp="1"/>
          </p:cNvSpPr>
          <p:nvPr>
            <p:ph type="title"/>
          </p:nvPr>
        </p:nvSpPr>
        <p:spPr>
          <a:xfrm>
            <a:off x="1507138" y="692457"/>
            <a:ext cx="7410093" cy="877274"/>
          </a:xfrm>
        </p:spPr>
        <p:txBody>
          <a:bodyPr/>
          <a:lstStyle/>
          <a:p>
            <a:r>
              <a:rPr lang="en-US" dirty="0"/>
              <a:t>Area</a:t>
            </a:r>
          </a:p>
        </p:txBody>
      </p:sp>
      <p:sp>
        <p:nvSpPr>
          <p:cNvPr id="4" name="Text Placeholder 2">
            <a:extLst>
              <a:ext uri="{FF2B5EF4-FFF2-40B4-BE49-F238E27FC236}">
                <a16:creationId xmlns:a16="http://schemas.microsoft.com/office/drawing/2014/main" id="{F52189AF-464B-47C3-AB8B-C0082BC4D88F}"/>
              </a:ext>
            </a:extLst>
          </p:cNvPr>
          <p:cNvSpPr txBox="1">
            <a:spLocks/>
          </p:cNvSpPr>
          <p:nvPr/>
        </p:nvSpPr>
        <p:spPr bwMode="auto">
          <a:xfrm>
            <a:off x="1406958" y="1270054"/>
            <a:ext cx="7403123" cy="3577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lvl="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4000" dirty="0"/>
              <a:t>Urban</a:t>
            </a:r>
          </a:p>
          <a:p>
            <a:pPr lvl="1">
              <a:buFont typeface="Arial" charset="0"/>
              <a:buChar char="•"/>
            </a:pPr>
            <a:r>
              <a:rPr lang="en-US" dirty="0"/>
              <a:t>Dense development</a:t>
            </a:r>
          </a:p>
          <a:p>
            <a:pPr lvl="1">
              <a:buFontTx/>
              <a:buChar char="•"/>
            </a:pPr>
            <a:r>
              <a:rPr lang="en-US" dirty="0"/>
              <a:t>Determined by census</a:t>
            </a:r>
          </a:p>
          <a:p>
            <a:pPr lvl="1">
              <a:buFont typeface="Arial" charset="0"/>
              <a:buChar char="•"/>
            </a:pPr>
            <a:r>
              <a:rPr lang="en-US" b="1" dirty="0"/>
              <a:t>Populations 5,000 and more</a:t>
            </a:r>
          </a:p>
          <a:p>
            <a:pPr lvl="1">
              <a:buFont typeface="Arial" charset="0"/>
              <a:buChar char="•"/>
            </a:pPr>
            <a:r>
              <a:rPr lang="en-US" dirty="0"/>
              <a:t>Local and State officials decide, US Secretary of Transportation approves</a:t>
            </a:r>
          </a:p>
          <a:p>
            <a:pPr lvl="1">
              <a:buFont typeface="Arial" charset="0"/>
              <a:buChar char="•"/>
            </a:pPr>
            <a:r>
              <a:rPr lang="en-US" dirty="0"/>
              <a:t>NOT always the same as corporate limits </a:t>
            </a:r>
          </a:p>
        </p:txBody>
      </p:sp>
      <p:sp>
        <p:nvSpPr>
          <p:cNvPr id="5" name="TextBox 4">
            <a:extLst>
              <a:ext uri="{FF2B5EF4-FFF2-40B4-BE49-F238E27FC236}">
                <a16:creationId xmlns:a16="http://schemas.microsoft.com/office/drawing/2014/main" id="{E5A48B51-AC65-446E-A22E-D05A7BCC8ABC}"/>
              </a:ext>
            </a:extLst>
          </p:cNvPr>
          <p:cNvSpPr txBox="1"/>
          <p:nvPr/>
        </p:nvSpPr>
        <p:spPr>
          <a:xfrm>
            <a:off x="1384244" y="4970609"/>
            <a:ext cx="7448553" cy="1569660"/>
          </a:xfrm>
          <a:prstGeom prst="rect">
            <a:avLst/>
          </a:prstGeom>
          <a:noFill/>
        </p:spPr>
        <p:txBody>
          <a:bodyPr wrap="square" rtlCol="0">
            <a:spAutoFit/>
          </a:bodyPr>
          <a:lstStyle/>
          <a:p>
            <a:pPr lvl="0"/>
            <a:r>
              <a:rPr lang="en-US" sz="4000" dirty="0"/>
              <a:t>Rural</a:t>
            </a:r>
          </a:p>
          <a:p>
            <a:pPr lvl="1">
              <a:buChar char="•"/>
            </a:pPr>
            <a:r>
              <a:rPr lang="en-US" sz="2800" dirty="0"/>
              <a:t>Sparse development</a:t>
            </a:r>
          </a:p>
          <a:p>
            <a:pPr lvl="1">
              <a:buChar char="•"/>
            </a:pPr>
            <a:r>
              <a:rPr lang="en-US" sz="2800" dirty="0"/>
              <a:t>All areas not designated Urban</a:t>
            </a:r>
          </a:p>
        </p:txBody>
      </p:sp>
      <p:sp>
        <p:nvSpPr>
          <p:cNvPr id="6" name="TextBox 5">
            <a:extLst>
              <a:ext uri="{FF2B5EF4-FFF2-40B4-BE49-F238E27FC236}">
                <a16:creationId xmlns:a16="http://schemas.microsoft.com/office/drawing/2014/main" id="{64A6D5A1-9BE9-4271-AF80-668688557016}"/>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Federal, 428 NAC 2</a:t>
            </a:r>
          </a:p>
        </p:txBody>
      </p:sp>
    </p:spTree>
    <p:extLst>
      <p:ext uri="{BB962C8B-B14F-4D97-AF65-F5344CB8AC3E}">
        <p14:creationId xmlns:p14="http://schemas.microsoft.com/office/powerpoint/2010/main" val="241325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7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870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1170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1370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1670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1770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225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3EEB-82E5-4535-9153-ACD35AF026A8}"/>
              </a:ext>
            </a:extLst>
          </p:cNvPr>
          <p:cNvSpPr>
            <a:spLocks noGrp="1"/>
          </p:cNvSpPr>
          <p:nvPr>
            <p:ph type="title"/>
          </p:nvPr>
        </p:nvSpPr>
        <p:spPr/>
        <p:txBody>
          <a:bodyPr/>
          <a:lstStyle/>
          <a:p>
            <a:r>
              <a:rPr lang="en-US" dirty="0"/>
              <a:t>Why Rural/Urban? </a:t>
            </a:r>
          </a:p>
        </p:txBody>
      </p:sp>
      <p:sp>
        <p:nvSpPr>
          <p:cNvPr id="3" name="Content Placeholder 2">
            <a:extLst>
              <a:ext uri="{FF2B5EF4-FFF2-40B4-BE49-F238E27FC236}">
                <a16:creationId xmlns:a16="http://schemas.microsoft.com/office/drawing/2014/main" id="{DBA62744-84BD-48B3-A8FB-918BB5B121A5}"/>
              </a:ext>
            </a:extLst>
          </p:cNvPr>
          <p:cNvSpPr>
            <a:spLocks noGrp="1"/>
          </p:cNvSpPr>
          <p:nvPr>
            <p:ph idx="1"/>
          </p:nvPr>
        </p:nvSpPr>
        <p:spPr>
          <a:xfrm>
            <a:off x="1744276" y="2351313"/>
            <a:ext cx="7172956" cy="3774849"/>
          </a:xfrm>
        </p:spPr>
        <p:txBody>
          <a:bodyPr/>
          <a:lstStyle/>
          <a:p>
            <a:r>
              <a:rPr lang="en-US" dirty="0"/>
              <a:t>Population density</a:t>
            </a:r>
          </a:p>
          <a:p>
            <a:r>
              <a:rPr lang="en-US" dirty="0"/>
              <a:t>Different design considerations</a:t>
            </a:r>
          </a:p>
          <a:p>
            <a:r>
              <a:rPr lang="en-US" dirty="0"/>
              <a:t>Different design criteria</a:t>
            </a:r>
          </a:p>
          <a:p>
            <a:pPr lvl="1"/>
            <a:r>
              <a:rPr lang="en-US" dirty="0"/>
              <a:t>Design criteria not applied strictly according to urban vs. rural boundaries</a:t>
            </a:r>
          </a:p>
          <a:p>
            <a:pPr lvl="1"/>
            <a:r>
              <a:rPr lang="en-US" dirty="0"/>
              <a:t>Low-speed, High-speed</a:t>
            </a:r>
          </a:p>
        </p:txBody>
      </p:sp>
    </p:spTree>
    <p:extLst>
      <p:ext uri="{BB962C8B-B14F-4D97-AF65-F5344CB8AC3E}">
        <p14:creationId xmlns:p14="http://schemas.microsoft.com/office/powerpoint/2010/main" val="629600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3EEB-82E5-4535-9153-ACD35AF026A8}"/>
              </a:ext>
            </a:extLst>
          </p:cNvPr>
          <p:cNvSpPr>
            <a:spLocks noGrp="1"/>
          </p:cNvSpPr>
          <p:nvPr>
            <p:ph type="title"/>
          </p:nvPr>
        </p:nvSpPr>
        <p:spPr>
          <a:xfrm>
            <a:off x="1507138" y="557702"/>
            <a:ext cx="7410093" cy="1143000"/>
          </a:xfrm>
        </p:spPr>
        <p:txBody>
          <a:bodyPr/>
          <a:lstStyle/>
          <a:p>
            <a:r>
              <a:rPr lang="en-US" dirty="0"/>
              <a:t>Nebraska’s Urban Areas</a:t>
            </a:r>
          </a:p>
        </p:txBody>
      </p:sp>
      <p:pic>
        <p:nvPicPr>
          <p:cNvPr id="7" name="Content Placeholder 6" descr="A close up of text on a white background&#10;&#10;Description automatically generated">
            <a:extLst>
              <a:ext uri="{FF2B5EF4-FFF2-40B4-BE49-F238E27FC236}">
                <a16:creationId xmlns:a16="http://schemas.microsoft.com/office/drawing/2014/main" id="{41030783-CCA0-42DF-AD96-BB71B819C88E}"/>
              </a:ext>
            </a:extLst>
          </p:cNvPr>
          <p:cNvPicPr>
            <a:picLocks noGrp="1" noChangeAspect="1"/>
          </p:cNvPicPr>
          <p:nvPr>
            <p:ph idx="1"/>
          </p:nvPr>
        </p:nvPicPr>
        <p:blipFill>
          <a:blip r:embed="rId3"/>
          <a:stretch>
            <a:fillRect/>
          </a:stretch>
        </p:blipFill>
        <p:spPr>
          <a:xfrm>
            <a:off x="1223494" y="1391763"/>
            <a:ext cx="7980480" cy="5466237"/>
          </a:xfrm>
        </p:spPr>
      </p:pic>
    </p:spTree>
    <p:extLst>
      <p:ext uri="{BB962C8B-B14F-4D97-AF65-F5344CB8AC3E}">
        <p14:creationId xmlns:p14="http://schemas.microsoft.com/office/powerpoint/2010/main" val="2976399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9619" y="57567"/>
            <a:ext cx="8229600" cy="736600"/>
          </a:xfrm>
          <a:prstGeom prst="rect">
            <a:avLst/>
          </a:prstGeom>
          <a:noFill/>
        </p:spPr>
        <p:txBody>
          <a:bodyPr wrap="square" anchor="ctr"/>
          <a:lstStyle>
            <a:lvl1pPr lvl="0">
              <a:defRPr/>
            </a:lvl1pPr>
          </a:lstStyle>
          <a:p>
            <a:pPr lvl="0" algn="ctr"/>
            <a:r>
              <a:rPr dirty="0"/>
              <a:t>State</a:t>
            </a:r>
            <a:r>
              <a:rPr lang="en-US" dirty="0"/>
              <a:t> Areas</a:t>
            </a:r>
            <a:r>
              <a:rPr dirty="0"/>
              <a:t> v</a:t>
            </a:r>
            <a:r>
              <a:rPr lang="en-US" dirty="0"/>
              <a:t>s</a:t>
            </a:r>
            <a:r>
              <a:rPr dirty="0"/>
              <a:t>. National </a:t>
            </a:r>
            <a:r>
              <a:rPr lang="en-US" dirty="0"/>
              <a:t>Areas</a:t>
            </a:r>
            <a:endParaRPr dirty="0"/>
          </a:p>
        </p:txBody>
      </p:sp>
      <p:sp>
        <p:nvSpPr>
          <p:cNvPr id="6" name="TextBox 5"/>
          <p:cNvSpPr txBox="1"/>
          <p:nvPr/>
        </p:nvSpPr>
        <p:spPr>
          <a:xfrm>
            <a:off x="371306" y="6421026"/>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5B288ADB-736D-45D2-9E69-E8C080ECDF49}"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FHWA_horizontal_201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6511" y="683506"/>
            <a:ext cx="1941689" cy="763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1 &amp; 6 year plan logoCS1-2.emf"/>
          <p:cNvPicPr>
            <a:picLocks noChangeAspect="1"/>
          </p:cNvPicPr>
          <p:nvPr/>
        </p:nvPicPr>
        <p:blipFill>
          <a:blip r:embed="rId4" cstate="print"/>
          <a:stretch>
            <a:fillRect/>
          </a:stretch>
        </p:blipFill>
        <p:spPr>
          <a:xfrm>
            <a:off x="1507383" y="794167"/>
            <a:ext cx="1152732" cy="613044"/>
          </a:xfrm>
          <a:prstGeom prst="rect">
            <a:avLst/>
          </a:prstGeom>
        </p:spPr>
      </p:pic>
      <p:sp>
        <p:nvSpPr>
          <p:cNvPr id="10" name="Text Placeholder 2"/>
          <p:cNvSpPr txBox="1">
            <a:spLocks noGrp="1"/>
          </p:cNvSpPr>
          <p:nvPr>
            <p:ph type="body" idx="1"/>
          </p:nvPr>
        </p:nvSpPr>
        <p:spPr>
          <a:xfrm>
            <a:off x="457759" y="1336678"/>
            <a:ext cx="3408847" cy="3827506"/>
          </a:xfrm>
          <a:prstGeom prst="rect">
            <a:avLst/>
          </a:prstGeom>
          <a:noFill/>
        </p:spPr>
        <p:txBody>
          <a:bodyPr wrap="square" anchor="t"/>
          <a:lstStyle>
            <a:lvl1pPr lvl="0">
              <a:defRPr/>
            </a:lvl1pPr>
          </a:lstStyle>
          <a:p>
            <a:pPr marL="0" algn="ctr">
              <a:buNone/>
            </a:pPr>
            <a:r>
              <a:rPr lang="en-US" u="sng" dirty="0">
                <a:latin typeface="Calibri"/>
              </a:rPr>
              <a:t>State System</a:t>
            </a:r>
            <a:r>
              <a:rPr sz="2400" dirty="0">
                <a:latin typeface="Calibri"/>
              </a:rPr>
              <a:t> </a:t>
            </a:r>
          </a:p>
          <a:p>
            <a:pPr marL="0" algn="ctr">
              <a:buNone/>
            </a:pPr>
            <a:r>
              <a:rPr lang="en-US" sz="2400" dirty="0">
                <a:latin typeface="Calibri"/>
              </a:rPr>
              <a:t>Various State Statutes</a:t>
            </a:r>
          </a:p>
          <a:p>
            <a:pPr marL="0">
              <a:buNone/>
            </a:pPr>
            <a:endParaRPr lang="en-US" sz="2400" dirty="0">
              <a:latin typeface="Calibri"/>
            </a:endParaRPr>
          </a:p>
          <a:p>
            <a:pPr marL="0">
              <a:buNone/>
            </a:pPr>
            <a:endParaRPr sz="2400" dirty="0">
              <a:latin typeface="Calibri"/>
            </a:endParaRPr>
          </a:p>
          <a:p>
            <a:pPr marL="0" indent="0" algn="ctr">
              <a:spcBef>
                <a:spcPts val="300"/>
              </a:spcBef>
              <a:buNone/>
            </a:pPr>
            <a:r>
              <a:rPr lang="en-US" sz="3600" dirty="0">
                <a:latin typeface="Calibri"/>
              </a:rPr>
              <a:t>Municipal</a:t>
            </a:r>
          </a:p>
          <a:p>
            <a:pPr marL="0" indent="0" algn="ctr">
              <a:spcBef>
                <a:spcPts val="300"/>
              </a:spcBef>
              <a:buNone/>
            </a:pPr>
            <a:endParaRPr lang="en-US" sz="1000" dirty="0">
              <a:latin typeface="Calibri"/>
            </a:endParaRPr>
          </a:p>
          <a:p>
            <a:pPr algn="ctr">
              <a:spcBef>
                <a:spcPts val="300"/>
              </a:spcBef>
            </a:pPr>
            <a:r>
              <a:rPr lang="en-US" sz="2400" dirty="0">
                <a:latin typeface="Calibri"/>
              </a:rPr>
              <a:t>Corporate Limits</a:t>
            </a:r>
            <a:endParaRPr sz="2400" dirty="0">
              <a:latin typeface="Calibri"/>
            </a:endParaRPr>
          </a:p>
        </p:txBody>
      </p:sp>
      <p:sp>
        <p:nvSpPr>
          <p:cNvPr id="11" name="Text Placeholder 3"/>
          <p:cNvSpPr txBox="1">
            <a:spLocks/>
          </p:cNvSpPr>
          <p:nvPr/>
        </p:nvSpPr>
        <p:spPr>
          <a:xfrm>
            <a:off x="4578666" y="1336677"/>
            <a:ext cx="4469539" cy="5337175"/>
          </a:xfrm>
          <a:prstGeom prst="rect">
            <a:avLst/>
          </a:prstGeom>
          <a:noFill/>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marR="0" lvl="0" indent="-342891" algn="ctr"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0" cap="none" spc="0" normalizeH="0" baseline="0" noProof="0" dirty="0">
                <a:ln>
                  <a:noFill/>
                </a:ln>
                <a:solidFill>
                  <a:srgbClr val="000000"/>
                </a:solidFill>
                <a:effectLst/>
                <a:uLnTx/>
                <a:uFillTx/>
                <a:latin typeface="Calibri"/>
                <a:ea typeface="+mn-ea"/>
                <a:cs typeface="+mn-cs"/>
              </a:rPr>
              <a:t>National System</a:t>
            </a:r>
          </a:p>
          <a:p>
            <a:pPr marL="0" marR="0" lvl="0" indent="-342891"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mn-ea"/>
                <a:cs typeface="+mn-cs"/>
              </a:rPr>
              <a:t>23 U.S.C. 101(a), 23 CFR 470.105</a:t>
            </a:r>
          </a:p>
          <a:p>
            <a:pPr marL="0" marR="0" lvl="0" indent="-342891"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mn-ea"/>
                <a:cs typeface="+mn-cs"/>
              </a:rPr>
              <a:t>Federal Aid Policy Guide Chapter 4</a:t>
            </a:r>
          </a:p>
          <a:p>
            <a:pPr marL="0" marR="0" lvl="0" indent="-342891"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3600" b="0" i="0" u="none" strike="noStrike" kern="0" cap="none" spc="0" normalizeH="0" baseline="0" noProof="0" dirty="0">
                <a:ln>
                  <a:noFill/>
                </a:ln>
                <a:solidFill>
                  <a:srgbClr val="000000"/>
                </a:solidFill>
                <a:effectLst/>
                <a:uLnTx/>
                <a:uFillTx/>
                <a:latin typeface="Calibri"/>
                <a:ea typeface="+mn-ea"/>
                <a:cs typeface="+mn-cs"/>
              </a:rPr>
              <a:t>Urban</a:t>
            </a:r>
          </a:p>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Calibri"/>
              <a:ea typeface="+mn-ea"/>
              <a:cs typeface="+mn-cs"/>
            </a:endParaRPr>
          </a:p>
          <a:p>
            <a:pPr marL="742932" marR="0" lvl="1" indent="-285744"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ysClr val="windowText" lastClr="000000"/>
                </a:solidFill>
                <a:effectLst/>
                <a:uLnTx/>
                <a:uFillTx/>
                <a:latin typeface="Calibri"/>
                <a:ea typeface="+mn-ea"/>
                <a:cs typeface="+mn-cs"/>
              </a:rPr>
              <a:t>Dense development</a:t>
            </a:r>
          </a:p>
          <a:p>
            <a:pPr marL="742932" marR="0" lvl="1" indent="-285744"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ysClr val="windowText" lastClr="000000"/>
                </a:solidFill>
                <a:effectLst/>
                <a:uLnTx/>
                <a:uFillTx/>
                <a:latin typeface="Calibri"/>
                <a:ea typeface="+mn-ea"/>
                <a:cs typeface="+mn-cs"/>
              </a:rPr>
              <a:t>Determined by census</a:t>
            </a:r>
          </a:p>
          <a:p>
            <a:pPr marL="742932" marR="0" lvl="1" indent="-285744" algn="l" defTabSz="914400" rtl="0" eaLnBrk="1" fontAlgn="auto" latinLnBrk="0" hangingPunct="1">
              <a:lnSpc>
                <a:spcPct val="100000"/>
              </a:lnSpc>
              <a:spcBef>
                <a:spcPts val="0"/>
              </a:spcBef>
              <a:spcAft>
                <a:spcPts val="0"/>
              </a:spcAft>
              <a:buClrTx/>
              <a:buSzTx/>
              <a:buFontTx/>
              <a:buChar char="•"/>
              <a:tabLst/>
              <a:defRPr/>
            </a:pP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Populations 5,000 and more</a:t>
            </a:r>
          </a:p>
          <a:p>
            <a:pPr marL="742932" marR="0" lvl="1" indent="-285744"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ysClr val="windowText" lastClr="000000"/>
                </a:solidFill>
                <a:effectLst/>
                <a:uLnTx/>
                <a:uFillTx/>
                <a:latin typeface="Calibri"/>
                <a:ea typeface="+mn-ea"/>
                <a:cs typeface="+mn-cs"/>
              </a:rPr>
              <a:t>Local and State officials decide, US Secretary of Transportation approves</a:t>
            </a:r>
          </a:p>
        </p:txBody>
      </p:sp>
    </p:spTree>
    <p:extLst>
      <p:ext uri="{BB962C8B-B14F-4D97-AF65-F5344CB8AC3E}">
        <p14:creationId xmlns:p14="http://schemas.microsoft.com/office/powerpoint/2010/main" val="10122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HWA_horizontal_201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488" y="760518"/>
            <a:ext cx="1655673" cy="651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1 &amp; 6 year plan logoCS1-2.emf"/>
          <p:cNvPicPr>
            <a:picLocks noChangeAspect="1"/>
          </p:cNvPicPr>
          <p:nvPr/>
        </p:nvPicPr>
        <p:blipFill>
          <a:blip r:embed="rId4" cstate="print"/>
          <a:stretch>
            <a:fillRect/>
          </a:stretch>
        </p:blipFill>
        <p:spPr>
          <a:xfrm>
            <a:off x="1930112" y="760518"/>
            <a:ext cx="1152732" cy="613044"/>
          </a:xfrm>
          <a:prstGeom prst="rect">
            <a:avLst/>
          </a:prstGeom>
        </p:spPr>
      </p:pic>
      <p:sp>
        <p:nvSpPr>
          <p:cNvPr id="10" name="Text Placeholder 2"/>
          <p:cNvSpPr txBox="1">
            <a:spLocks noGrp="1"/>
          </p:cNvSpPr>
          <p:nvPr>
            <p:ph type="body" idx="1"/>
          </p:nvPr>
        </p:nvSpPr>
        <p:spPr>
          <a:xfrm>
            <a:off x="1272267" y="1337863"/>
            <a:ext cx="4120907" cy="5337175"/>
          </a:xfrm>
          <a:prstGeom prst="rect">
            <a:avLst/>
          </a:prstGeom>
          <a:noFill/>
        </p:spPr>
        <p:txBody>
          <a:bodyPr wrap="square" anchor="t"/>
          <a:lstStyle>
            <a:lvl1pPr lvl="0">
              <a:defRPr/>
            </a:lvl1pPr>
          </a:lstStyle>
          <a:p>
            <a:pPr marL="0">
              <a:buNone/>
            </a:pPr>
            <a:r>
              <a:rPr lang="en-US" u="sng" dirty="0" err="1">
                <a:latin typeface="Calibri"/>
              </a:rPr>
              <a:t>Nebr</a:t>
            </a:r>
            <a:r>
              <a:rPr lang="en-US" u="sng" dirty="0">
                <a:latin typeface="Calibri"/>
              </a:rPr>
              <a:t> </a:t>
            </a:r>
            <a:r>
              <a:rPr u="sng" dirty="0">
                <a:latin typeface="Calibri"/>
              </a:rPr>
              <a:t>Rural Highways</a:t>
            </a:r>
            <a:r>
              <a:rPr sz="2400" dirty="0">
                <a:latin typeface="Calibri"/>
              </a:rPr>
              <a:t> </a:t>
            </a:r>
          </a:p>
          <a:p>
            <a:pPr marL="0">
              <a:buNone/>
            </a:pPr>
            <a:r>
              <a:rPr sz="2400" dirty="0">
                <a:latin typeface="Calibri"/>
              </a:rPr>
              <a:t>Neb. Rev. Stat. </a:t>
            </a:r>
            <a:r>
              <a:rPr sz="2400" dirty="0">
                <a:latin typeface="Calibri"/>
                <a:hlinkClick r:id="rId5"/>
              </a:rPr>
              <a:t>39-2105 (2)</a:t>
            </a:r>
            <a:endParaRPr sz="2400" dirty="0">
              <a:latin typeface="Calibri"/>
            </a:endParaRPr>
          </a:p>
          <a:p>
            <a:pPr marL="514350" indent="-514350">
              <a:spcBef>
                <a:spcPts val="300"/>
              </a:spcBef>
              <a:buFont typeface="+mj-lt"/>
              <a:buAutoNum type="arabicPeriod"/>
            </a:pPr>
            <a:r>
              <a:rPr lang="en-US" sz="2800" dirty="0">
                <a:latin typeface="Calibri"/>
              </a:rPr>
              <a:t>I</a:t>
            </a:r>
            <a:r>
              <a:rPr sz="2800" dirty="0">
                <a:latin typeface="Calibri"/>
              </a:rPr>
              <a:t>nterstate</a:t>
            </a:r>
          </a:p>
          <a:p>
            <a:pPr marL="514350" indent="-514350">
              <a:spcBef>
                <a:spcPts val="300"/>
              </a:spcBef>
              <a:buFont typeface="+mj-lt"/>
              <a:buAutoNum type="arabicPeriod"/>
            </a:pPr>
            <a:r>
              <a:rPr lang="en-US" sz="2800" dirty="0">
                <a:latin typeface="Calibri"/>
              </a:rPr>
              <a:t>E</a:t>
            </a:r>
            <a:r>
              <a:rPr sz="2800" dirty="0">
                <a:latin typeface="Calibri"/>
              </a:rPr>
              <a:t>xpressway</a:t>
            </a:r>
          </a:p>
          <a:p>
            <a:pPr marL="514350" indent="-514350">
              <a:spcBef>
                <a:spcPts val="300"/>
              </a:spcBef>
              <a:buFont typeface="+mj-lt"/>
              <a:buAutoNum type="arabicPeriod"/>
            </a:pPr>
            <a:r>
              <a:rPr lang="en-US" sz="2800" dirty="0">
                <a:latin typeface="Calibri"/>
              </a:rPr>
              <a:t>M</a:t>
            </a:r>
            <a:r>
              <a:rPr sz="2800" dirty="0">
                <a:latin typeface="Calibri"/>
              </a:rPr>
              <a:t>ajor </a:t>
            </a:r>
            <a:r>
              <a:rPr lang="en-US" sz="2800" dirty="0">
                <a:latin typeface="Calibri"/>
              </a:rPr>
              <a:t>A</a:t>
            </a:r>
            <a:r>
              <a:rPr sz="2800" dirty="0">
                <a:latin typeface="Calibri"/>
              </a:rPr>
              <a:t>rterial</a:t>
            </a:r>
          </a:p>
          <a:p>
            <a:pPr marL="514350" indent="-514350">
              <a:spcBef>
                <a:spcPts val="300"/>
              </a:spcBef>
              <a:buFont typeface="+mj-lt"/>
              <a:buAutoNum type="arabicPeriod"/>
            </a:pPr>
            <a:r>
              <a:rPr lang="en-US" sz="2800" dirty="0">
                <a:latin typeface="Calibri"/>
              </a:rPr>
              <a:t>O</a:t>
            </a:r>
            <a:r>
              <a:rPr sz="2800" dirty="0">
                <a:latin typeface="Calibri"/>
              </a:rPr>
              <a:t>ther </a:t>
            </a:r>
            <a:r>
              <a:rPr lang="en-US" sz="2800" dirty="0">
                <a:latin typeface="Calibri"/>
              </a:rPr>
              <a:t>A</a:t>
            </a:r>
            <a:r>
              <a:rPr sz="2800" dirty="0">
                <a:latin typeface="Calibri"/>
              </a:rPr>
              <a:t>rterial</a:t>
            </a:r>
          </a:p>
          <a:p>
            <a:pPr marL="514350" indent="-514350">
              <a:spcBef>
                <a:spcPts val="300"/>
              </a:spcBef>
              <a:buFont typeface="+mj-lt"/>
              <a:buAutoNum type="arabicPeriod"/>
            </a:pPr>
            <a:r>
              <a:rPr lang="en-US" sz="2800" dirty="0">
                <a:latin typeface="Calibri"/>
              </a:rPr>
              <a:t>C</a:t>
            </a:r>
            <a:r>
              <a:rPr sz="2800" dirty="0">
                <a:latin typeface="Calibri"/>
              </a:rPr>
              <a:t>ollector</a:t>
            </a:r>
          </a:p>
          <a:p>
            <a:pPr marL="514350" indent="-514350">
              <a:spcBef>
                <a:spcPts val="300"/>
              </a:spcBef>
              <a:buFont typeface="+mj-lt"/>
              <a:buAutoNum type="arabicPeriod"/>
            </a:pPr>
            <a:r>
              <a:rPr lang="en-US" sz="2800" dirty="0">
                <a:latin typeface="Calibri"/>
              </a:rPr>
              <a:t>L</a:t>
            </a:r>
            <a:r>
              <a:rPr sz="2800" dirty="0">
                <a:latin typeface="Calibri"/>
              </a:rPr>
              <a:t>ocal</a:t>
            </a:r>
          </a:p>
          <a:p>
            <a:pPr>
              <a:spcBef>
                <a:spcPts val="300"/>
              </a:spcBef>
            </a:pPr>
            <a:r>
              <a:rPr lang="en-US" sz="2800" dirty="0">
                <a:latin typeface="Calibri"/>
              </a:rPr>
              <a:t>Scenic-Recreation</a:t>
            </a:r>
          </a:p>
          <a:p>
            <a:pPr>
              <a:spcBef>
                <a:spcPts val="300"/>
              </a:spcBef>
            </a:pPr>
            <a:r>
              <a:rPr lang="en-US" sz="2800" dirty="0">
                <a:latin typeface="Calibri"/>
              </a:rPr>
              <a:t>M</a:t>
            </a:r>
            <a:r>
              <a:rPr sz="2800" dirty="0">
                <a:latin typeface="Calibri"/>
              </a:rPr>
              <a:t>inimum </a:t>
            </a:r>
            <a:r>
              <a:rPr lang="en-US" sz="2800" dirty="0">
                <a:latin typeface="Calibri"/>
              </a:rPr>
              <a:t>M</a:t>
            </a:r>
            <a:r>
              <a:rPr sz="2800" dirty="0">
                <a:latin typeface="Calibri"/>
              </a:rPr>
              <a:t>aintenance</a:t>
            </a:r>
          </a:p>
          <a:p>
            <a:pPr>
              <a:spcBef>
                <a:spcPts val="300"/>
              </a:spcBef>
            </a:pPr>
            <a:r>
              <a:rPr lang="en-US" sz="2800" dirty="0">
                <a:latin typeface="+mn-lt"/>
              </a:rPr>
              <a:t>R</a:t>
            </a:r>
            <a:r>
              <a:rPr sz="2800" dirty="0">
                <a:latin typeface="+mn-lt"/>
              </a:rPr>
              <a:t>emote </a:t>
            </a:r>
            <a:r>
              <a:rPr lang="en-US" sz="2800" dirty="0">
                <a:latin typeface="+mn-lt"/>
              </a:rPr>
              <a:t>R</a:t>
            </a:r>
            <a:r>
              <a:rPr sz="2800" dirty="0">
                <a:latin typeface="+mn-lt"/>
              </a:rPr>
              <a:t>esidential</a:t>
            </a:r>
            <a:endParaRPr sz="3000" dirty="0">
              <a:latin typeface="+mn-lt"/>
            </a:endParaRPr>
          </a:p>
        </p:txBody>
      </p:sp>
      <p:sp>
        <p:nvSpPr>
          <p:cNvPr id="11" name="Text Placeholder 3"/>
          <p:cNvSpPr txBox="1">
            <a:spLocks/>
          </p:cNvSpPr>
          <p:nvPr/>
        </p:nvSpPr>
        <p:spPr>
          <a:xfrm>
            <a:off x="5231831" y="1337863"/>
            <a:ext cx="3912169" cy="5151991"/>
          </a:xfrm>
          <a:prstGeom prst="rect">
            <a:avLst/>
          </a:prstGeom>
          <a:noFill/>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a:buFontTx/>
              <a:buNone/>
            </a:pPr>
            <a:r>
              <a:rPr lang="en-US" u="sng" kern="0" dirty="0">
                <a:latin typeface="Calibri"/>
              </a:rPr>
              <a:t>National System</a:t>
            </a:r>
          </a:p>
          <a:p>
            <a:pPr marL="0">
              <a:buFontTx/>
              <a:buNone/>
            </a:pPr>
            <a:r>
              <a:rPr lang="en-US" sz="2400" kern="0" dirty="0">
                <a:latin typeface="Calibri"/>
                <a:hlinkClick r:id="rId6"/>
              </a:rPr>
              <a:t>23 CFR 470</a:t>
            </a:r>
            <a:endParaRPr lang="en-US" sz="2400" kern="0" dirty="0">
              <a:latin typeface="Calibri"/>
            </a:endParaRPr>
          </a:p>
          <a:p>
            <a:pPr>
              <a:spcBef>
                <a:spcPts val="300"/>
              </a:spcBef>
            </a:pPr>
            <a:r>
              <a:rPr lang="en-US" sz="2800" kern="0" dirty="0">
                <a:latin typeface="Calibri"/>
              </a:rPr>
              <a:t>Interstate</a:t>
            </a:r>
          </a:p>
          <a:p>
            <a:pPr>
              <a:spcBef>
                <a:spcPts val="300"/>
              </a:spcBef>
            </a:pPr>
            <a:r>
              <a:rPr lang="en-US" sz="2800" kern="0" dirty="0">
                <a:latin typeface="Calibri"/>
              </a:rPr>
              <a:t>Other Freewys/ </a:t>
            </a:r>
            <a:r>
              <a:rPr lang="en-US" sz="2800" kern="0" dirty="0" err="1">
                <a:latin typeface="Calibri"/>
              </a:rPr>
              <a:t>Exprss</a:t>
            </a:r>
            <a:endParaRPr lang="en-US" sz="2800" kern="0" dirty="0">
              <a:latin typeface="Calibri"/>
            </a:endParaRPr>
          </a:p>
          <a:p>
            <a:pPr>
              <a:spcBef>
                <a:spcPts val="300"/>
              </a:spcBef>
            </a:pPr>
            <a:r>
              <a:rPr lang="en-US" sz="2800" kern="0" dirty="0">
                <a:latin typeface="Calibri"/>
              </a:rPr>
              <a:t>Other Principal Arterial</a:t>
            </a:r>
          </a:p>
          <a:p>
            <a:pPr>
              <a:spcBef>
                <a:spcPts val="300"/>
              </a:spcBef>
            </a:pPr>
            <a:r>
              <a:rPr lang="en-US" sz="2800" kern="0" dirty="0">
                <a:latin typeface="Calibri"/>
              </a:rPr>
              <a:t>Minor Arterial</a:t>
            </a:r>
          </a:p>
          <a:p>
            <a:pPr>
              <a:spcBef>
                <a:spcPts val="300"/>
              </a:spcBef>
            </a:pPr>
            <a:r>
              <a:rPr lang="en-US" sz="2800" kern="0" dirty="0">
                <a:latin typeface="Calibri"/>
              </a:rPr>
              <a:t>Major Collector</a:t>
            </a:r>
          </a:p>
          <a:p>
            <a:pPr>
              <a:spcBef>
                <a:spcPts val="300"/>
              </a:spcBef>
            </a:pPr>
            <a:r>
              <a:rPr lang="en-US" sz="2800" kern="0" dirty="0">
                <a:latin typeface="Calibri"/>
              </a:rPr>
              <a:t>Minor Collector</a:t>
            </a:r>
          </a:p>
          <a:p>
            <a:pPr>
              <a:spcBef>
                <a:spcPts val="300"/>
              </a:spcBef>
            </a:pPr>
            <a:r>
              <a:rPr lang="en-US" sz="2800" kern="0" dirty="0">
                <a:latin typeface="+mn-lt"/>
              </a:rPr>
              <a:t>Local</a:t>
            </a:r>
          </a:p>
        </p:txBody>
      </p:sp>
      <p:sp>
        <p:nvSpPr>
          <p:cNvPr id="12" name="Rectangle 11"/>
          <p:cNvSpPr/>
          <p:nvPr/>
        </p:nvSpPr>
        <p:spPr>
          <a:xfrm>
            <a:off x="1272267" y="5127366"/>
            <a:ext cx="3899088" cy="1547671"/>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TextBox 12">
            <a:extLst>
              <a:ext uri="{FF2B5EF4-FFF2-40B4-BE49-F238E27FC236}">
                <a16:creationId xmlns:a16="http://schemas.microsoft.com/office/drawing/2014/main" id="{D35BAC3E-1087-4A8E-B591-580530B583AF}"/>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State vs National</a:t>
            </a:r>
          </a:p>
        </p:txBody>
      </p:sp>
    </p:spTree>
    <p:extLst>
      <p:ext uri="{BB962C8B-B14F-4D97-AF65-F5344CB8AC3E}">
        <p14:creationId xmlns:p14="http://schemas.microsoft.com/office/powerpoint/2010/main" val="249838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35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E95A-648A-455C-9CFA-8B4C3E5CBEF9}"/>
              </a:ext>
            </a:extLst>
          </p:cNvPr>
          <p:cNvSpPr>
            <a:spLocks noGrp="1"/>
          </p:cNvSpPr>
          <p:nvPr>
            <p:ph type="title"/>
          </p:nvPr>
        </p:nvSpPr>
        <p:spPr>
          <a:xfrm>
            <a:off x="1283234" y="846137"/>
            <a:ext cx="7860766" cy="1251603"/>
          </a:xfrm>
        </p:spPr>
        <p:txBody>
          <a:bodyPr/>
          <a:lstStyle/>
          <a:p>
            <a:r>
              <a:rPr lang="en-US" dirty="0"/>
              <a:t>Finding Functional Classification</a:t>
            </a:r>
            <a:br>
              <a:rPr lang="en-US" dirty="0"/>
            </a:br>
            <a:r>
              <a:rPr lang="en-US" sz="3600" dirty="0"/>
              <a:t>of a Segment of a Road or Street</a:t>
            </a:r>
            <a:endParaRPr lang="en-US" dirty="0"/>
          </a:p>
        </p:txBody>
      </p:sp>
      <p:sp>
        <p:nvSpPr>
          <p:cNvPr id="4" name="Subtitle 2">
            <a:extLst>
              <a:ext uri="{FF2B5EF4-FFF2-40B4-BE49-F238E27FC236}">
                <a16:creationId xmlns:a16="http://schemas.microsoft.com/office/drawing/2014/main" id="{A6F52496-A15D-42FC-B03C-59B884AD0013}"/>
              </a:ext>
            </a:extLst>
          </p:cNvPr>
          <p:cNvSpPr txBox="1">
            <a:spLocks/>
          </p:cNvSpPr>
          <p:nvPr/>
        </p:nvSpPr>
        <p:spPr bwMode="auto">
          <a:xfrm>
            <a:off x="2011784" y="3108672"/>
            <a:ext cx="6400800" cy="2311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Online: NDOT’s </a:t>
            </a:r>
            <a:r>
              <a:rPr lang="en-US" dirty="0">
                <a:hlinkClick r:id="rId3"/>
              </a:rPr>
              <a:t>Map Library</a:t>
            </a:r>
            <a:endParaRPr lang="en-US" dirty="0"/>
          </a:p>
          <a:p>
            <a:r>
              <a:rPr lang="en-US" dirty="0"/>
              <a:t>Paper Copy: Request from NDOT </a:t>
            </a:r>
            <a:r>
              <a:rPr lang="en-US" dirty="0">
                <a:hlinkClick r:id="rId4"/>
              </a:rPr>
              <a:t>Boards-Liaison Services Section</a:t>
            </a:r>
            <a:r>
              <a:rPr lang="en-US" dirty="0"/>
              <a:t> </a:t>
            </a:r>
          </a:p>
          <a:p>
            <a:endParaRPr lang="en-US" dirty="0"/>
          </a:p>
        </p:txBody>
      </p:sp>
      <p:sp>
        <p:nvSpPr>
          <p:cNvPr id="5" name="TextBox 4">
            <a:extLst>
              <a:ext uri="{FF2B5EF4-FFF2-40B4-BE49-F238E27FC236}">
                <a16:creationId xmlns:a16="http://schemas.microsoft.com/office/drawing/2014/main" id="{C52D170D-7246-4D70-AE66-95E04C0F5C18}"/>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Where to Find FC</a:t>
            </a:r>
          </a:p>
        </p:txBody>
      </p:sp>
    </p:spTree>
    <p:extLst>
      <p:ext uri="{BB962C8B-B14F-4D97-AF65-F5344CB8AC3E}">
        <p14:creationId xmlns:p14="http://schemas.microsoft.com/office/powerpoint/2010/main" val="144953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70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2800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DCA5-1352-4BA6-88F1-0A633A545E4F}"/>
              </a:ext>
            </a:extLst>
          </p:cNvPr>
          <p:cNvSpPr>
            <a:spLocks noGrp="1"/>
          </p:cNvSpPr>
          <p:nvPr>
            <p:ph type="title"/>
          </p:nvPr>
        </p:nvSpPr>
        <p:spPr>
          <a:xfrm>
            <a:off x="1267866" y="846138"/>
            <a:ext cx="7876134" cy="1143000"/>
          </a:xfrm>
        </p:spPr>
        <p:txBody>
          <a:bodyPr/>
          <a:lstStyle/>
          <a:p>
            <a:r>
              <a:rPr lang="en-US" dirty="0">
                <a:hlinkClick r:id="rId3"/>
              </a:rPr>
              <a:t>Integrated System of Public Roads</a:t>
            </a:r>
            <a:endParaRPr lang="en-US" dirty="0"/>
          </a:p>
        </p:txBody>
      </p:sp>
      <p:sp>
        <p:nvSpPr>
          <p:cNvPr id="3" name="Content Placeholder 2">
            <a:extLst>
              <a:ext uri="{FF2B5EF4-FFF2-40B4-BE49-F238E27FC236}">
                <a16:creationId xmlns:a16="http://schemas.microsoft.com/office/drawing/2014/main" id="{7C2B1B9B-FA51-4465-B704-FD5D6CB4BBC4}"/>
              </a:ext>
            </a:extLst>
          </p:cNvPr>
          <p:cNvSpPr>
            <a:spLocks noGrp="1"/>
          </p:cNvSpPr>
          <p:nvPr>
            <p:ph idx="1"/>
          </p:nvPr>
        </p:nvSpPr>
        <p:spPr/>
        <p:txBody>
          <a:bodyPr/>
          <a:lstStyle/>
          <a:p>
            <a:r>
              <a:rPr lang="en-US" dirty="0"/>
              <a:t>Segments are interconnected</a:t>
            </a:r>
          </a:p>
          <a:p>
            <a:pPr lvl="1"/>
            <a:r>
              <a:rPr lang="en-US" dirty="0"/>
              <a:t>None are independent</a:t>
            </a:r>
          </a:p>
          <a:p>
            <a:r>
              <a:rPr lang="en-US" dirty="0"/>
              <a:t>Segments serve different functions</a:t>
            </a:r>
          </a:p>
          <a:p>
            <a:r>
              <a:rPr lang="en-US" dirty="0"/>
              <a:t>Segments work together to move traffic</a:t>
            </a:r>
          </a:p>
        </p:txBody>
      </p:sp>
    </p:spTree>
    <p:extLst>
      <p:ext uri="{BB962C8B-B14F-4D97-AF65-F5344CB8AC3E}">
        <p14:creationId xmlns:p14="http://schemas.microsoft.com/office/powerpoint/2010/main" val="412185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AF59CF-3080-483C-8A1D-39BE176BA7F1}"/>
              </a:ext>
            </a:extLst>
          </p:cNvPr>
          <p:cNvPicPr>
            <a:picLocks noChangeAspect="1"/>
          </p:cNvPicPr>
          <p:nvPr/>
        </p:nvPicPr>
        <p:blipFill>
          <a:blip r:embed="rId3"/>
          <a:stretch>
            <a:fillRect/>
          </a:stretch>
        </p:blipFill>
        <p:spPr>
          <a:xfrm>
            <a:off x="2443458" y="99893"/>
            <a:ext cx="5086756" cy="6504534"/>
          </a:xfrm>
          <a:prstGeom prst="rect">
            <a:avLst/>
          </a:prstGeom>
        </p:spPr>
      </p:pic>
    </p:spTree>
    <p:extLst>
      <p:ext uri="{BB962C8B-B14F-4D97-AF65-F5344CB8AC3E}">
        <p14:creationId xmlns:p14="http://schemas.microsoft.com/office/powerpoint/2010/main" val="164158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9C72-B153-4BE8-8C18-D28AE1168272}"/>
              </a:ext>
            </a:extLst>
          </p:cNvPr>
          <p:cNvSpPr>
            <a:spLocks noGrp="1"/>
          </p:cNvSpPr>
          <p:nvPr>
            <p:ph type="title"/>
          </p:nvPr>
        </p:nvSpPr>
        <p:spPr/>
        <p:txBody>
          <a:bodyPr/>
          <a:lstStyle/>
          <a:p>
            <a:r>
              <a:rPr lang="en-US" dirty="0"/>
              <a:t>General Outline</a:t>
            </a:r>
          </a:p>
        </p:txBody>
      </p:sp>
      <p:sp>
        <p:nvSpPr>
          <p:cNvPr id="3" name="Content Placeholder 2">
            <a:extLst>
              <a:ext uri="{FF2B5EF4-FFF2-40B4-BE49-F238E27FC236}">
                <a16:creationId xmlns:a16="http://schemas.microsoft.com/office/drawing/2014/main" id="{26DF9371-9CD6-4BD7-83FE-DE0D4205B404}"/>
              </a:ext>
            </a:extLst>
          </p:cNvPr>
          <p:cNvSpPr>
            <a:spLocks noGrp="1"/>
          </p:cNvSpPr>
          <p:nvPr>
            <p:ph idx="1"/>
          </p:nvPr>
        </p:nvSpPr>
        <p:spPr>
          <a:xfrm>
            <a:off x="1436914" y="2236054"/>
            <a:ext cx="7630246" cy="4110958"/>
          </a:xfrm>
        </p:spPr>
        <p:txBody>
          <a:bodyPr/>
          <a:lstStyle/>
          <a:p>
            <a:r>
              <a:rPr lang="en-US" dirty="0"/>
              <a:t>Short Review of Road/Street Classification</a:t>
            </a:r>
          </a:p>
          <a:p>
            <a:r>
              <a:rPr lang="en-US" dirty="0"/>
              <a:t>State Functional Classification System</a:t>
            </a:r>
          </a:p>
          <a:p>
            <a:r>
              <a:rPr lang="en-US" dirty="0"/>
              <a:t>National Functional Classification System</a:t>
            </a:r>
          </a:p>
          <a:p>
            <a:r>
              <a:rPr lang="en-US" dirty="0"/>
              <a:t>Examples</a:t>
            </a:r>
          </a:p>
          <a:p>
            <a:endParaRPr lang="en-US" dirty="0"/>
          </a:p>
          <a:p>
            <a:endParaRPr lang="en-US" dirty="0"/>
          </a:p>
        </p:txBody>
      </p:sp>
      <p:sp>
        <p:nvSpPr>
          <p:cNvPr id="4" name="TextBox 3">
            <a:extLst>
              <a:ext uri="{FF2B5EF4-FFF2-40B4-BE49-F238E27FC236}">
                <a16:creationId xmlns:a16="http://schemas.microsoft.com/office/drawing/2014/main" id="{84A7D630-3640-4DB3-93C3-E56932C5DB58}"/>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AGENDA</a:t>
            </a:r>
          </a:p>
        </p:txBody>
      </p:sp>
    </p:spTree>
    <p:extLst>
      <p:ext uri="{BB962C8B-B14F-4D97-AF65-F5344CB8AC3E}">
        <p14:creationId xmlns:p14="http://schemas.microsoft.com/office/powerpoint/2010/main" val="39546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8CF3-73F3-4664-A32E-A301A662BCE7}"/>
              </a:ext>
            </a:extLst>
          </p:cNvPr>
          <p:cNvSpPr>
            <a:spLocks noGrp="1"/>
          </p:cNvSpPr>
          <p:nvPr>
            <p:ph type="title"/>
          </p:nvPr>
        </p:nvSpPr>
        <p:spPr>
          <a:xfrm>
            <a:off x="1301398" y="2857500"/>
            <a:ext cx="7410093" cy="1143000"/>
          </a:xfrm>
        </p:spPr>
        <p:txBody>
          <a:bodyPr/>
          <a:lstStyle/>
          <a:p>
            <a:r>
              <a:rPr lang="en-US" dirty="0"/>
              <a:t>Exercises</a:t>
            </a:r>
          </a:p>
        </p:txBody>
      </p:sp>
      <p:sp>
        <p:nvSpPr>
          <p:cNvPr id="4" name="TextBox 3">
            <a:extLst>
              <a:ext uri="{FF2B5EF4-FFF2-40B4-BE49-F238E27FC236}">
                <a16:creationId xmlns:a16="http://schemas.microsoft.com/office/drawing/2014/main" id="{FC5717C0-A257-46DA-A05E-0412E61C62EB}"/>
              </a:ext>
            </a:extLst>
          </p:cNvPr>
          <p:cNvSpPr txBox="1"/>
          <p:nvPr/>
        </p:nvSpPr>
        <p:spPr>
          <a:xfrm rot="16200000">
            <a:off x="-2330803" y="3384339"/>
            <a:ext cx="6031968"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charset="0"/>
                <a:ea typeface="ＭＳ Ｐゴシック" charset="0"/>
              </a:rPr>
              <a:t>Find FC </a:t>
            </a:r>
          </a:p>
        </p:txBody>
      </p:sp>
    </p:spTree>
    <p:extLst>
      <p:ext uri="{BB962C8B-B14F-4D97-AF65-F5344CB8AC3E}">
        <p14:creationId xmlns:p14="http://schemas.microsoft.com/office/powerpoint/2010/main" val="599092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8CF3-73F3-4664-A32E-A301A662BCE7}"/>
              </a:ext>
            </a:extLst>
          </p:cNvPr>
          <p:cNvSpPr>
            <a:spLocks noGrp="1"/>
          </p:cNvSpPr>
          <p:nvPr>
            <p:ph type="title"/>
          </p:nvPr>
        </p:nvSpPr>
        <p:spPr>
          <a:xfrm>
            <a:off x="1231901" y="730236"/>
            <a:ext cx="6959600" cy="614362"/>
          </a:xfrm>
        </p:spPr>
        <p:txBody>
          <a:bodyPr/>
          <a:lstStyle/>
          <a:p>
            <a:r>
              <a:rPr lang="en-US" dirty="0"/>
              <a:t>Example</a:t>
            </a:r>
          </a:p>
        </p:txBody>
      </p:sp>
      <p:sp>
        <p:nvSpPr>
          <p:cNvPr id="3" name="Content Placeholder 2">
            <a:extLst>
              <a:ext uri="{FF2B5EF4-FFF2-40B4-BE49-F238E27FC236}">
                <a16:creationId xmlns:a16="http://schemas.microsoft.com/office/drawing/2014/main" id="{B2A0C797-CD29-427D-9185-32E04DA6FDB9}"/>
              </a:ext>
            </a:extLst>
          </p:cNvPr>
          <p:cNvSpPr>
            <a:spLocks noGrp="1"/>
          </p:cNvSpPr>
          <p:nvPr>
            <p:ph idx="1"/>
          </p:nvPr>
        </p:nvSpPr>
        <p:spPr>
          <a:xfrm>
            <a:off x="2174048" y="6179694"/>
            <a:ext cx="5255452" cy="886866"/>
          </a:xfrm>
        </p:spPr>
        <p:txBody>
          <a:bodyPr/>
          <a:lstStyle/>
          <a:p>
            <a:pPr marL="0" indent="0">
              <a:buNone/>
            </a:pPr>
            <a:r>
              <a:rPr lang="en-US" dirty="0">
                <a:hlinkClick r:id="rId3"/>
              </a:rPr>
              <a:t>Saline County </a:t>
            </a:r>
            <a:r>
              <a:rPr lang="en-US" dirty="0"/>
              <a:t>south of Friend</a:t>
            </a:r>
          </a:p>
          <a:p>
            <a:endParaRPr lang="en-US" dirty="0"/>
          </a:p>
        </p:txBody>
      </p:sp>
      <p:sp>
        <p:nvSpPr>
          <p:cNvPr id="4" name="TextBox 3">
            <a:extLst>
              <a:ext uri="{FF2B5EF4-FFF2-40B4-BE49-F238E27FC236}">
                <a16:creationId xmlns:a16="http://schemas.microsoft.com/office/drawing/2014/main" id="{FC5717C0-A257-46DA-A05E-0412E61C62EB}"/>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Instructor Demo</a:t>
            </a:r>
          </a:p>
        </p:txBody>
      </p:sp>
      <p:pic>
        <p:nvPicPr>
          <p:cNvPr id="6" name="Picture 5">
            <a:extLst>
              <a:ext uri="{FF2B5EF4-FFF2-40B4-BE49-F238E27FC236}">
                <a16:creationId xmlns:a16="http://schemas.microsoft.com/office/drawing/2014/main" id="{606AEF56-92C9-78D9-4B87-8005D6B81C32}"/>
              </a:ext>
            </a:extLst>
          </p:cNvPr>
          <p:cNvPicPr>
            <a:picLocks noChangeAspect="1"/>
          </p:cNvPicPr>
          <p:nvPr/>
        </p:nvPicPr>
        <p:blipFill>
          <a:blip r:embed="rId4"/>
          <a:stretch>
            <a:fillRect/>
          </a:stretch>
        </p:blipFill>
        <p:spPr>
          <a:xfrm>
            <a:off x="2354427" y="1299100"/>
            <a:ext cx="5995799" cy="4783166"/>
          </a:xfrm>
          <a:prstGeom prst="rect">
            <a:avLst/>
          </a:prstGeom>
        </p:spPr>
      </p:pic>
    </p:spTree>
    <p:extLst>
      <p:ext uri="{BB962C8B-B14F-4D97-AF65-F5344CB8AC3E}">
        <p14:creationId xmlns:p14="http://schemas.microsoft.com/office/powerpoint/2010/main" val="1506234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8CF3-73F3-4664-A32E-A301A662BCE7}"/>
              </a:ext>
            </a:extLst>
          </p:cNvPr>
          <p:cNvSpPr>
            <a:spLocks noGrp="1"/>
          </p:cNvSpPr>
          <p:nvPr>
            <p:ph type="title"/>
          </p:nvPr>
        </p:nvSpPr>
        <p:spPr>
          <a:xfrm>
            <a:off x="1253138" y="722298"/>
            <a:ext cx="7410093" cy="592632"/>
          </a:xfrm>
        </p:spPr>
        <p:txBody>
          <a:bodyPr/>
          <a:lstStyle/>
          <a:p>
            <a:r>
              <a:rPr lang="en-US" dirty="0"/>
              <a:t>Example</a:t>
            </a:r>
          </a:p>
        </p:txBody>
      </p:sp>
      <p:sp>
        <p:nvSpPr>
          <p:cNvPr id="3" name="Content Placeholder 2">
            <a:extLst>
              <a:ext uri="{FF2B5EF4-FFF2-40B4-BE49-F238E27FC236}">
                <a16:creationId xmlns:a16="http://schemas.microsoft.com/office/drawing/2014/main" id="{B2A0C797-CD29-427D-9185-32E04DA6FDB9}"/>
              </a:ext>
            </a:extLst>
          </p:cNvPr>
          <p:cNvSpPr>
            <a:spLocks noGrp="1"/>
          </p:cNvSpPr>
          <p:nvPr>
            <p:ph idx="1"/>
          </p:nvPr>
        </p:nvSpPr>
        <p:spPr>
          <a:xfrm>
            <a:off x="1253137" y="6089286"/>
            <a:ext cx="7700362" cy="592632"/>
          </a:xfrm>
        </p:spPr>
        <p:txBody>
          <a:bodyPr/>
          <a:lstStyle/>
          <a:p>
            <a:pPr marL="0" indent="0" algn="ctr">
              <a:buNone/>
            </a:pPr>
            <a:r>
              <a:rPr lang="en-US" dirty="0"/>
              <a:t>City of </a:t>
            </a:r>
            <a:r>
              <a:rPr lang="en-US" dirty="0">
                <a:hlinkClick r:id="rId3"/>
              </a:rPr>
              <a:t>McCook</a:t>
            </a:r>
            <a:endParaRPr lang="en-US" dirty="0"/>
          </a:p>
        </p:txBody>
      </p:sp>
      <p:sp>
        <p:nvSpPr>
          <p:cNvPr id="5" name="TextBox 4">
            <a:extLst>
              <a:ext uri="{FF2B5EF4-FFF2-40B4-BE49-F238E27FC236}">
                <a16:creationId xmlns:a16="http://schemas.microsoft.com/office/drawing/2014/main" id="{EBD57D03-5827-447B-9406-DB904896E1D4}"/>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Instructor Demo</a:t>
            </a:r>
          </a:p>
        </p:txBody>
      </p:sp>
      <p:pic>
        <p:nvPicPr>
          <p:cNvPr id="6" name="Picture 5">
            <a:extLst>
              <a:ext uri="{FF2B5EF4-FFF2-40B4-BE49-F238E27FC236}">
                <a16:creationId xmlns:a16="http://schemas.microsoft.com/office/drawing/2014/main" id="{20A994FA-3697-9240-E2E6-C5832E814736}"/>
              </a:ext>
            </a:extLst>
          </p:cNvPr>
          <p:cNvPicPr>
            <a:picLocks noChangeAspect="1"/>
          </p:cNvPicPr>
          <p:nvPr/>
        </p:nvPicPr>
        <p:blipFill>
          <a:blip r:embed="rId4"/>
          <a:stretch>
            <a:fillRect/>
          </a:stretch>
        </p:blipFill>
        <p:spPr>
          <a:xfrm>
            <a:off x="1739148" y="1396895"/>
            <a:ext cx="6728341" cy="4610426"/>
          </a:xfrm>
          <a:prstGeom prst="rect">
            <a:avLst/>
          </a:prstGeom>
        </p:spPr>
      </p:pic>
    </p:spTree>
    <p:extLst>
      <p:ext uri="{BB962C8B-B14F-4D97-AF65-F5344CB8AC3E}">
        <p14:creationId xmlns:p14="http://schemas.microsoft.com/office/powerpoint/2010/main" val="905789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8CF3-73F3-4664-A32E-A301A662BCE7}"/>
              </a:ext>
            </a:extLst>
          </p:cNvPr>
          <p:cNvSpPr>
            <a:spLocks noGrp="1"/>
          </p:cNvSpPr>
          <p:nvPr>
            <p:ph type="title"/>
          </p:nvPr>
        </p:nvSpPr>
        <p:spPr>
          <a:xfrm>
            <a:off x="1507137" y="717536"/>
            <a:ext cx="7410093" cy="590564"/>
          </a:xfrm>
        </p:spPr>
        <p:txBody>
          <a:bodyPr/>
          <a:lstStyle/>
          <a:p>
            <a:r>
              <a:rPr lang="en-US" dirty="0"/>
              <a:t>Example</a:t>
            </a:r>
          </a:p>
        </p:txBody>
      </p:sp>
      <p:sp>
        <p:nvSpPr>
          <p:cNvPr id="5" name="TextBox 4">
            <a:extLst>
              <a:ext uri="{FF2B5EF4-FFF2-40B4-BE49-F238E27FC236}">
                <a16:creationId xmlns:a16="http://schemas.microsoft.com/office/drawing/2014/main" id="{EBD57D03-5827-447B-9406-DB904896E1D4}"/>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Hands On</a:t>
            </a:r>
          </a:p>
        </p:txBody>
      </p:sp>
      <p:sp>
        <p:nvSpPr>
          <p:cNvPr id="4" name="Content Placeholder 2">
            <a:extLst>
              <a:ext uri="{FF2B5EF4-FFF2-40B4-BE49-F238E27FC236}">
                <a16:creationId xmlns:a16="http://schemas.microsoft.com/office/drawing/2014/main" id="{98A509F7-4641-CC75-6D04-C62430EF102A}"/>
              </a:ext>
            </a:extLst>
          </p:cNvPr>
          <p:cNvSpPr txBox="1">
            <a:spLocks/>
          </p:cNvSpPr>
          <p:nvPr/>
        </p:nvSpPr>
        <p:spPr bwMode="auto">
          <a:xfrm>
            <a:off x="1507138" y="6115316"/>
            <a:ext cx="7410093" cy="886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a:hlinkClick r:id="rId3"/>
              </a:rPr>
              <a:t>Nemaha County </a:t>
            </a:r>
            <a:r>
              <a:rPr lang="en-US" dirty="0"/>
              <a:t> 5 mi south of Johnson</a:t>
            </a:r>
          </a:p>
          <a:p>
            <a:endParaRPr lang="en-US" dirty="0"/>
          </a:p>
        </p:txBody>
      </p:sp>
      <p:pic>
        <p:nvPicPr>
          <p:cNvPr id="11" name="Picture 10">
            <a:extLst>
              <a:ext uri="{FF2B5EF4-FFF2-40B4-BE49-F238E27FC236}">
                <a16:creationId xmlns:a16="http://schemas.microsoft.com/office/drawing/2014/main" id="{C1979375-E7FE-118A-FC3E-A5933AF11B11}"/>
              </a:ext>
            </a:extLst>
          </p:cNvPr>
          <p:cNvPicPr>
            <a:picLocks noChangeAspect="1"/>
          </p:cNvPicPr>
          <p:nvPr/>
        </p:nvPicPr>
        <p:blipFill>
          <a:blip r:embed="rId4"/>
          <a:stretch>
            <a:fillRect/>
          </a:stretch>
        </p:blipFill>
        <p:spPr>
          <a:xfrm>
            <a:off x="1716400" y="1675983"/>
            <a:ext cx="6710549" cy="4039017"/>
          </a:xfrm>
          <a:prstGeom prst="rect">
            <a:avLst/>
          </a:prstGeom>
        </p:spPr>
      </p:pic>
    </p:spTree>
    <p:extLst>
      <p:ext uri="{BB962C8B-B14F-4D97-AF65-F5344CB8AC3E}">
        <p14:creationId xmlns:p14="http://schemas.microsoft.com/office/powerpoint/2010/main" val="2095119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8CF3-73F3-4664-A32E-A301A662BCE7}"/>
              </a:ext>
            </a:extLst>
          </p:cNvPr>
          <p:cNvSpPr>
            <a:spLocks noGrp="1"/>
          </p:cNvSpPr>
          <p:nvPr>
            <p:ph type="title"/>
          </p:nvPr>
        </p:nvSpPr>
        <p:spPr>
          <a:xfrm>
            <a:off x="1507137" y="722298"/>
            <a:ext cx="7410093" cy="573102"/>
          </a:xfrm>
        </p:spPr>
        <p:txBody>
          <a:bodyPr/>
          <a:lstStyle/>
          <a:p>
            <a:r>
              <a:rPr lang="en-US" dirty="0"/>
              <a:t>Exercise</a:t>
            </a:r>
          </a:p>
        </p:txBody>
      </p:sp>
      <p:sp>
        <p:nvSpPr>
          <p:cNvPr id="4" name="TextBox 3">
            <a:extLst>
              <a:ext uri="{FF2B5EF4-FFF2-40B4-BE49-F238E27FC236}">
                <a16:creationId xmlns:a16="http://schemas.microsoft.com/office/drawing/2014/main" id="{FC5717C0-A257-46DA-A05E-0412E61C62EB}"/>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Hands On</a:t>
            </a:r>
          </a:p>
        </p:txBody>
      </p:sp>
      <p:sp>
        <p:nvSpPr>
          <p:cNvPr id="8" name="Content Placeholder 2">
            <a:extLst>
              <a:ext uri="{FF2B5EF4-FFF2-40B4-BE49-F238E27FC236}">
                <a16:creationId xmlns:a16="http://schemas.microsoft.com/office/drawing/2014/main" id="{5546B939-8270-4E80-0B99-50B2D1389397}"/>
              </a:ext>
            </a:extLst>
          </p:cNvPr>
          <p:cNvSpPr txBox="1">
            <a:spLocks/>
          </p:cNvSpPr>
          <p:nvPr/>
        </p:nvSpPr>
        <p:spPr bwMode="auto">
          <a:xfrm>
            <a:off x="2093670" y="6135702"/>
            <a:ext cx="7050330" cy="573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a:hlinkClick r:id="rId3"/>
              </a:rPr>
              <a:t>Adams County </a:t>
            </a:r>
            <a:r>
              <a:rPr lang="en-US" dirty="0"/>
              <a:t>south and east of Ayr</a:t>
            </a:r>
          </a:p>
          <a:p>
            <a:endParaRPr lang="en-US" dirty="0"/>
          </a:p>
        </p:txBody>
      </p:sp>
      <p:pic>
        <p:nvPicPr>
          <p:cNvPr id="10" name="Picture 9">
            <a:extLst>
              <a:ext uri="{FF2B5EF4-FFF2-40B4-BE49-F238E27FC236}">
                <a16:creationId xmlns:a16="http://schemas.microsoft.com/office/drawing/2014/main" id="{A93A5F07-C59F-6B28-8545-5A57C01F02FD}"/>
              </a:ext>
            </a:extLst>
          </p:cNvPr>
          <p:cNvPicPr>
            <a:picLocks noChangeAspect="1"/>
          </p:cNvPicPr>
          <p:nvPr/>
        </p:nvPicPr>
        <p:blipFill>
          <a:blip r:embed="rId4"/>
          <a:stretch>
            <a:fillRect/>
          </a:stretch>
        </p:blipFill>
        <p:spPr>
          <a:xfrm>
            <a:off x="1380979" y="1295400"/>
            <a:ext cx="7419015" cy="4840302"/>
          </a:xfrm>
          <a:prstGeom prst="rect">
            <a:avLst/>
          </a:prstGeom>
        </p:spPr>
      </p:pic>
    </p:spTree>
    <p:extLst>
      <p:ext uri="{BB962C8B-B14F-4D97-AF65-F5344CB8AC3E}">
        <p14:creationId xmlns:p14="http://schemas.microsoft.com/office/powerpoint/2010/main" val="334874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8CF3-73F3-4664-A32E-A301A662BCE7}"/>
              </a:ext>
            </a:extLst>
          </p:cNvPr>
          <p:cNvSpPr>
            <a:spLocks noGrp="1"/>
          </p:cNvSpPr>
          <p:nvPr>
            <p:ph type="title"/>
          </p:nvPr>
        </p:nvSpPr>
        <p:spPr>
          <a:xfrm>
            <a:off x="1507137" y="722298"/>
            <a:ext cx="7410093" cy="509466"/>
          </a:xfrm>
        </p:spPr>
        <p:txBody>
          <a:bodyPr/>
          <a:lstStyle/>
          <a:p>
            <a:r>
              <a:rPr lang="en-US" dirty="0"/>
              <a:t>Exercise</a:t>
            </a:r>
          </a:p>
        </p:txBody>
      </p:sp>
      <p:sp>
        <p:nvSpPr>
          <p:cNvPr id="4" name="TextBox 3">
            <a:extLst>
              <a:ext uri="{FF2B5EF4-FFF2-40B4-BE49-F238E27FC236}">
                <a16:creationId xmlns:a16="http://schemas.microsoft.com/office/drawing/2014/main" id="{FC5717C0-A257-46DA-A05E-0412E61C62EB}"/>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Hands On</a:t>
            </a:r>
          </a:p>
        </p:txBody>
      </p:sp>
      <p:sp>
        <p:nvSpPr>
          <p:cNvPr id="8" name="Content Placeholder 2">
            <a:extLst>
              <a:ext uri="{FF2B5EF4-FFF2-40B4-BE49-F238E27FC236}">
                <a16:creationId xmlns:a16="http://schemas.microsoft.com/office/drawing/2014/main" id="{5546B939-8270-4E80-0B99-50B2D1389397}"/>
              </a:ext>
            </a:extLst>
          </p:cNvPr>
          <p:cNvSpPr txBox="1">
            <a:spLocks/>
          </p:cNvSpPr>
          <p:nvPr/>
        </p:nvSpPr>
        <p:spPr bwMode="auto">
          <a:xfrm>
            <a:off x="1380979" y="6135702"/>
            <a:ext cx="7763021" cy="573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dirty="0">
                <a:hlinkClick r:id="rId3"/>
              </a:rPr>
              <a:t>Wayne County </a:t>
            </a:r>
            <a:r>
              <a:rPr lang="en-US" dirty="0"/>
              <a:t> north and west of Wayne</a:t>
            </a:r>
          </a:p>
          <a:p>
            <a:endParaRPr lang="en-US" dirty="0"/>
          </a:p>
        </p:txBody>
      </p:sp>
      <p:pic>
        <p:nvPicPr>
          <p:cNvPr id="5" name="Picture 4">
            <a:extLst>
              <a:ext uri="{FF2B5EF4-FFF2-40B4-BE49-F238E27FC236}">
                <a16:creationId xmlns:a16="http://schemas.microsoft.com/office/drawing/2014/main" id="{09F7674E-EFAA-1AA2-3A8F-3D5D81FA1627}"/>
              </a:ext>
            </a:extLst>
          </p:cNvPr>
          <p:cNvPicPr>
            <a:picLocks noChangeAspect="1"/>
          </p:cNvPicPr>
          <p:nvPr/>
        </p:nvPicPr>
        <p:blipFill>
          <a:blip r:embed="rId4"/>
          <a:stretch>
            <a:fillRect/>
          </a:stretch>
        </p:blipFill>
        <p:spPr>
          <a:xfrm>
            <a:off x="1835032" y="1231764"/>
            <a:ext cx="6332783" cy="4903938"/>
          </a:xfrm>
          <a:prstGeom prst="rect">
            <a:avLst/>
          </a:prstGeom>
        </p:spPr>
      </p:pic>
    </p:spTree>
    <p:extLst>
      <p:ext uri="{BB962C8B-B14F-4D97-AF65-F5344CB8AC3E}">
        <p14:creationId xmlns:p14="http://schemas.microsoft.com/office/powerpoint/2010/main" val="2927508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8CF3-73F3-4664-A32E-A301A662BCE7}"/>
              </a:ext>
            </a:extLst>
          </p:cNvPr>
          <p:cNvSpPr>
            <a:spLocks noGrp="1"/>
          </p:cNvSpPr>
          <p:nvPr>
            <p:ph type="title"/>
          </p:nvPr>
        </p:nvSpPr>
        <p:spPr/>
        <p:txBody>
          <a:bodyPr/>
          <a:lstStyle/>
          <a:p>
            <a:r>
              <a:rPr lang="en-US" dirty="0"/>
              <a:t>Your Road or Street?</a:t>
            </a:r>
          </a:p>
        </p:txBody>
      </p:sp>
      <p:sp>
        <p:nvSpPr>
          <p:cNvPr id="3" name="Content Placeholder 2">
            <a:extLst>
              <a:ext uri="{FF2B5EF4-FFF2-40B4-BE49-F238E27FC236}">
                <a16:creationId xmlns:a16="http://schemas.microsoft.com/office/drawing/2014/main" id="{B2A0C797-CD29-427D-9185-32E04DA6FDB9}"/>
              </a:ext>
            </a:extLst>
          </p:cNvPr>
          <p:cNvSpPr>
            <a:spLocks noGrp="1"/>
          </p:cNvSpPr>
          <p:nvPr>
            <p:ph idx="1"/>
          </p:nvPr>
        </p:nvSpPr>
        <p:spPr>
          <a:xfrm>
            <a:off x="3019825" y="2389734"/>
            <a:ext cx="4694946" cy="3258032"/>
          </a:xfrm>
        </p:spPr>
        <p:txBody>
          <a:bodyPr/>
          <a:lstStyle/>
          <a:p>
            <a:pPr marL="0" indent="0">
              <a:buNone/>
            </a:pPr>
            <a:r>
              <a:rPr lang="en-US" dirty="0"/>
              <a:t>Suggest a road or street and we will find the functional classification</a:t>
            </a:r>
          </a:p>
          <a:p>
            <a:endParaRPr lang="en-US" dirty="0"/>
          </a:p>
        </p:txBody>
      </p:sp>
      <p:sp>
        <p:nvSpPr>
          <p:cNvPr id="4" name="TextBox 3">
            <a:extLst>
              <a:ext uri="{FF2B5EF4-FFF2-40B4-BE49-F238E27FC236}">
                <a16:creationId xmlns:a16="http://schemas.microsoft.com/office/drawing/2014/main" id="{FC5717C0-A257-46DA-A05E-0412E61C62EB}"/>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Hands On</a:t>
            </a:r>
          </a:p>
        </p:txBody>
      </p:sp>
    </p:spTree>
    <p:extLst>
      <p:ext uri="{BB962C8B-B14F-4D97-AF65-F5344CB8AC3E}">
        <p14:creationId xmlns:p14="http://schemas.microsoft.com/office/powerpoint/2010/main" val="3164075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noGrp="1"/>
          </p:cNvSpPr>
          <p:nvPr>
            <p:ph type="body" idx="1"/>
          </p:nvPr>
        </p:nvSpPr>
        <p:spPr>
          <a:xfrm>
            <a:off x="1432905" y="1358050"/>
            <a:ext cx="4120907" cy="4747382"/>
          </a:xfrm>
          <a:prstGeom prst="rect">
            <a:avLst/>
          </a:prstGeom>
          <a:noFill/>
        </p:spPr>
        <p:txBody>
          <a:bodyPr wrap="square" anchor="t"/>
          <a:lstStyle>
            <a:lvl1pPr lvl="0">
              <a:defRPr/>
            </a:lvl1pPr>
          </a:lstStyle>
          <a:p>
            <a:pPr marL="0">
              <a:buNone/>
            </a:pPr>
            <a:r>
              <a:rPr sz="2400" dirty="0">
                <a:latin typeface="Calibri"/>
              </a:rPr>
              <a:t>Neb. Rev. Stat. </a:t>
            </a:r>
            <a:r>
              <a:rPr lang="en-US" sz="2400" dirty="0">
                <a:latin typeface="Calibri"/>
                <a:hlinkClick r:id="rId3"/>
              </a:rPr>
              <a:t>39-2105</a:t>
            </a:r>
            <a:endParaRPr sz="2400" dirty="0">
              <a:latin typeface="Calibri"/>
            </a:endParaRPr>
          </a:p>
          <a:p>
            <a:pPr marL="514350" indent="-514350">
              <a:spcBef>
                <a:spcPts val="300"/>
              </a:spcBef>
              <a:buFont typeface="+mj-lt"/>
              <a:buAutoNum type="arabicPeriod"/>
            </a:pPr>
            <a:r>
              <a:rPr lang="en-US" sz="2800" dirty="0">
                <a:latin typeface="Calibri"/>
              </a:rPr>
              <a:t>I</a:t>
            </a:r>
            <a:r>
              <a:rPr sz="2800" dirty="0">
                <a:latin typeface="Calibri"/>
              </a:rPr>
              <a:t>nterstate</a:t>
            </a:r>
          </a:p>
          <a:p>
            <a:pPr marL="514350" indent="-514350">
              <a:spcBef>
                <a:spcPts val="300"/>
              </a:spcBef>
              <a:buFont typeface="+mj-lt"/>
              <a:buAutoNum type="arabicPeriod"/>
            </a:pPr>
            <a:r>
              <a:rPr lang="en-US" sz="2800" dirty="0">
                <a:latin typeface="Calibri"/>
              </a:rPr>
              <a:t>E</a:t>
            </a:r>
            <a:r>
              <a:rPr sz="2800" dirty="0">
                <a:latin typeface="Calibri"/>
              </a:rPr>
              <a:t>xpressway</a:t>
            </a:r>
          </a:p>
          <a:p>
            <a:pPr marL="514350" indent="-514350">
              <a:spcBef>
                <a:spcPts val="300"/>
              </a:spcBef>
              <a:buFont typeface="+mj-lt"/>
              <a:buAutoNum type="arabicPeriod"/>
            </a:pPr>
            <a:r>
              <a:rPr lang="en-US" sz="2800" dirty="0">
                <a:latin typeface="Calibri"/>
              </a:rPr>
              <a:t>M</a:t>
            </a:r>
            <a:r>
              <a:rPr sz="2800" dirty="0">
                <a:latin typeface="Calibri"/>
              </a:rPr>
              <a:t>ajor </a:t>
            </a:r>
            <a:r>
              <a:rPr lang="en-US" sz="2800" dirty="0">
                <a:latin typeface="Calibri"/>
              </a:rPr>
              <a:t>A</a:t>
            </a:r>
            <a:r>
              <a:rPr sz="2800" dirty="0">
                <a:latin typeface="Calibri"/>
              </a:rPr>
              <a:t>rterial</a:t>
            </a:r>
          </a:p>
          <a:p>
            <a:pPr marL="514350" indent="-514350">
              <a:spcBef>
                <a:spcPts val="300"/>
              </a:spcBef>
              <a:buFont typeface="+mj-lt"/>
              <a:buAutoNum type="arabicPeriod"/>
            </a:pPr>
            <a:r>
              <a:rPr lang="en-US" sz="2800" dirty="0">
                <a:latin typeface="Calibri"/>
              </a:rPr>
              <a:t>O</a:t>
            </a:r>
            <a:r>
              <a:rPr sz="2800" dirty="0">
                <a:latin typeface="Calibri"/>
              </a:rPr>
              <a:t>ther </a:t>
            </a:r>
            <a:r>
              <a:rPr lang="en-US" sz="2800" dirty="0">
                <a:latin typeface="Calibri"/>
              </a:rPr>
              <a:t>A</a:t>
            </a:r>
            <a:r>
              <a:rPr sz="2800" dirty="0">
                <a:latin typeface="Calibri"/>
              </a:rPr>
              <a:t>rterial</a:t>
            </a:r>
          </a:p>
          <a:p>
            <a:pPr marL="514350" indent="-514350">
              <a:spcBef>
                <a:spcPts val="300"/>
              </a:spcBef>
              <a:buFont typeface="+mj-lt"/>
              <a:buAutoNum type="arabicPeriod"/>
            </a:pPr>
            <a:r>
              <a:rPr lang="en-US" sz="2800" dirty="0">
                <a:latin typeface="Calibri"/>
              </a:rPr>
              <a:t>C</a:t>
            </a:r>
            <a:r>
              <a:rPr sz="2800" dirty="0">
                <a:latin typeface="Calibri"/>
              </a:rPr>
              <a:t>ollector</a:t>
            </a:r>
          </a:p>
          <a:p>
            <a:pPr marL="514350" indent="-514350">
              <a:spcBef>
                <a:spcPts val="300"/>
              </a:spcBef>
              <a:buFont typeface="+mj-lt"/>
              <a:buAutoNum type="arabicPeriod"/>
            </a:pPr>
            <a:r>
              <a:rPr lang="en-US" sz="2800" dirty="0">
                <a:latin typeface="Calibri"/>
              </a:rPr>
              <a:t>L</a:t>
            </a:r>
            <a:r>
              <a:rPr sz="2800" dirty="0">
                <a:latin typeface="Calibri"/>
              </a:rPr>
              <a:t>ocal</a:t>
            </a:r>
          </a:p>
          <a:p>
            <a:pPr>
              <a:spcBef>
                <a:spcPts val="300"/>
              </a:spcBef>
            </a:pPr>
            <a:r>
              <a:rPr lang="en-US" sz="2800" dirty="0">
                <a:latin typeface="Calibri"/>
              </a:rPr>
              <a:t>Scenic-Recreation*</a:t>
            </a:r>
          </a:p>
          <a:p>
            <a:pPr>
              <a:spcBef>
                <a:spcPts val="300"/>
              </a:spcBef>
            </a:pPr>
            <a:r>
              <a:rPr lang="en-US" sz="2800" dirty="0">
                <a:latin typeface="Calibri"/>
              </a:rPr>
              <a:t>M</a:t>
            </a:r>
            <a:r>
              <a:rPr sz="2800" dirty="0">
                <a:latin typeface="Calibri"/>
              </a:rPr>
              <a:t>inimum </a:t>
            </a:r>
            <a:r>
              <a:rPr lang="en-US" sz="2800" dirty="0">
                <a:latin typeface="Calibri"/>
              </a:rPr>
              <a:t>M</a:t>
            </a:r>
            <a:r>
              <a:rPr sz="2800" dirty="0">
                <a:latin typeface="Calibri"/>
              </a:rPr>
              <a:t>aintenance</a:t>
            </a:r>
          </a:p>
          <a:p>
            <a:pPr>
              <a:spcBef>
                <a:spcPts val="300"/>
              </a:spcBef>
            </a:pPr>
            <a:r>
              <a:rPr lang="en-US" sz="2800" dirty="0">
                <a:latin typeface="+mn-lt"/>
              </a:rPr>
              <a:t>R</a:t>
            </a:r>
            <a:r>
              <a:rPr sz="2800" dirty="0">
                <a:latin typeface="+mn-lt"/>
              </a:rPr>
              <a:t>emote </a:t>
            </a:r>
            <a:r>
              <a:rPr lang="en-US" sz="2800" dirty="0">
                <a:latin typeface="+mn-lt"/>
              </a:rPr>
              <a:t>R</a:t>
            </a:r>
            <a:r>
              <a:rPr sz="2800" dirty="0">
                <a:latin typeface="+mn-lt"/>
              </a:rPr>
              <a:t>esidential</a:t>
            </a:r>
            <a:endParaRPr sz="3000" dirty="0">
              <a:latin typeface="+mn-lt"/>
            </a:endParaRPr>
          </a:p>
        </p:txBody>
      </p:sp>
      <p:sp>
        <p:nvSpPr>
          <p:cNvPr id="13" name="TextBox 12">
            <a:extLst>
              <a:ext uri="{FF2B5EF4-FFF2-40B4-BE49-F238E27FC236}">
                <a16:creationId xmlns:a16="http://schemas.microsoft.com/office/drawing/2014/main" id="{D35BAC3E-1087-4A8E-B591-580530B583AF}"/>
              </a:ext>
            </a:extLst>
          </p:cNvPr>
          <p:cNvSpPr txBox="1"/>
          <p:nvPr/>
        </p:nvSpPr>
        <p:spPr>
          <a:xfrm rot="16200000">
            <a:off x="-2364497" y="3350644"/>
            <a:ext cx="6099358"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charset="0"/>
                <a:ea typeface="ＭＳ Ｐゴシック" charset="0"/>
              </a:rPr>
              <a:t>Jurisdictional Responsibility</a:t>
            </a:r>
          </a:p>
        </p:txBody>
      </p:sp>
      <p:cxnSp>
        <p:nvCxnSpPr>
          <p:cNvPr id="3" name="Straight Connector 2">
            <a:extLst>
              <a:ext uri="{FF2B5EF4-FFF2-40B4-BE49-F238E27FC236}">
                <a16:creationId xmlns:a16="http://schemas.microsoft.com/office/drawing/2014/main" id="{1EAFF7E1-2156-592F-90D6-CF6967766F32}"/>
              </a:ext>
            </a:extLst>
          </p:cNvPr>
          <p:cNvCxnSpPr>
            <a:cxnSpLocks/>
          </p:cNvCxnSpPr>
          <p:nvPr/>
        </p:nvCxnSpPr>
        <p:spPr>
          <a:xfrm>
            <a:off x="1432905" y="3162135"/>
            <a:ext cx="66113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42D15A6-C2EE-D6F1-342F-42AB4F744371}"/>
              </a:ext>
            </a:extLst>
          </p:cNvPr>
          <p:cNvCxnSpPr>
            <a:cxnSpLocks/>
          </p:cNvCxnSpPr>
          <p:nvPr/>
        </p:nvCxnSpPr>
        <p:spPr>
          <a:xfrm>
            <a:off x="1426966" y="4562567"/>
            <a:ext cx="50865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50D2B12-49D4-7F28-B1B7-D00EFC3EEA08}"/>
              </a:ext>
            </a:extLst>
          </p:cNvPr>
          <p:cNvCxnSpPr>
            <a:cxnSpLocks/>
          </p:cNvCxnSpPr>
          <p:nvPr/>
        </p:nvCxnSpPr>
        <p:spPr>
          <a:xfrm>
            <a:off x="1426966" y="1782297"/>
            <a:ext cx="6611344"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FBCB3F03-5CBB-5FD0-52EB-0FBE0E6867AE}"/>
              </a:ext>
            </a:extLst>
          </p:cNvPr>
          <p:cNvPicPr>
            <a:picLocks noChangeAspect="1"/>
          </p:cNvPicPr>
          <p:nvPr/>
        </p:nvPicPr>
        <p:blipFill>
          <a:blip r:embed="rId4"/>
          <a:stretch>
            <a:fillRect/>
          </a:stretch>
        </p:blipFill>
        <p:spPr>
          <a:xfrm>
            <a:off x="4879571" y="1867896"/>
            <a:ext cx="2831524" cy="1151805"/>
          </a:xfrm>
          <a:prstGeom prst="rect">
            <a:avLst/>
          </a:prstGeom>
        </p:spPr>
      </p:pic>
      <p:sp>
        <p:nvSpPr>
          <p:cNvPr id="7" name="TextBox 6">
            <a:extLst>
              <a:ext uri="{FF2B5EF4-FFF2-40B4-BE49-F238E27FC236}">
                <a16:creationId xmlns:a16="http://schemas.microsoft.com/office/drawing/2014/main" id="{17E72297-FA7A-C27A-FB58-8602234E3597}"/>
              </a:ext>
            </a:extLst>
          </p:cNvPr>
          <p:cNvSpPr txBox="1"/>
          <p:nvPr/>
        </p:nvSpPr>
        <p:spPr>
          <a:xfrm>
            <a:off x="4184465" y="3199017"/>
            <a:ext cx="1997211" cy="1323439"/>
          </a:xfrm>
          <a:prstGeom prst="rect">
            <a:avLst/>
          </a:prstGeom>
          <a:noFill/>
        </p:spPr>
        <p:txBody>
          <a:bodyPr wrap="square" rtlCol="0">
            <a:spAutoFit/>
          </a:bodyPr>
          <a:lstStyle/>
          <a:p>
            <a:r>
              <a:rPr lang="en-US" sz="2000" b="1" dirty="0">
                <a:highlight>
                  <a:srgbClr val="00FF00"/>
                </a:highlight>
              </a:rPr>
              <a:t>INCORPORATED MUNICIPALITIES – </a:t>
            </a:r>
            <a:r>
              <a:rPr lang="en-US" dirty="0">
                <a:highlight>
                  <a:srgbClr val="00FF00"/>
                </a:highlight>
              </a:rPr>
              <a:t>STREETS WITHIN CORPORATE LIMITS</a:t>
            </a:r>
            <a:endParaRPr lang="en-US" sz="2000" dirty="0">
              <a:highlight>
                <a:srgbClr val="00FF00"/>
              </a:highlight>
            </a:endParaRPr>
          </a:p>
        </p:txBody>
      </p:sp>
      <p:sp>
        <p:nvSpPr>
          <p:cNvPr id="8" name="TextBox 7">
            <a:extLst>
              <a:ext uri="{FF2B5EF4-FFF2-40B4-BE49-F238E27FC236}">
                <a16:creationId xmlns:a16="http://schemas.microsoft.com/office/drawing/2014/main" id="{B2134946-9757-75A0-D6A9-A3C11794E67E}"/>
              </a:ext>
            </a:extLst>
          </p:cNvPr>
          <p:cNvSpPr txBox="1"/>
          <p:nvPr/>
        </p:nvSpPr>
        <p:spPr>
          <a:xfrm rot="16200000">
            <a:off x="5845724" y="3910508"/>
            <a:ext cx="2943298" cy="1446550"/>
          </a:xfrm>
          <a:prstGeom prst="rect">
            <a:avLst/>
          </a:prstGeom>
          <a:noFill/>
        </p:spPr>
        <p:txBody>
          <a:bodyPr wrap="square" rtlCol="0">
            <a:spAutoFit/>
          </a:bodyPr>
          <a:lstStyle/>
          <a:p>
            <a:pPr algn="ctr"/>
            <a:r>
              <a:rPr lang="en-US" sz="3200" b="1" dirty="0">
                <a:highlight>
                  <a:srgbClr val="FFFF00"/>
                </a:highlight>
              </a:rPr>
              <a:t>COUNTIES – </a:t>
            </a:r>
            <a:r>
              <a:rPr lang="en-US" sz="2800" dirty="0">
                <a:highlight>
                  <a:srgbClr val="FFFF00"/>
                </a:highlight>
              </a:rPr>
              <a:t>RURAL HIGHWAY CATEGORY</a:t>
            </a:r>
            <a:endParaRPr lang="en-US" sz="3200" dirty="0">
              <a:highlight>
                <a:srgbClr val="FFFF00"/>
              </a:highlight>
            </a:endParaRPr>
          </a:p>
        </p:txBody>
      </p:sp>
      <p:sp>
        <p:nvSpPr>
          <p:cNvPr id="11" name="TextBox 10">
            <a:extLst>
              <a:ext uri="{FF2B5EF4-FFF2-40B4-BE49-F238E27FC236}">
                <a16:creationId xmlns:a16="http://schemas.microsoft.com/office/drawing/2014/main" id="{38C320A3-960D-0CC4-4939-834836E24D96}"/>
              </a:ext>
            </a:extLst>
          </p:cNvPr>
          <p:cNvSpPr txBox="1"/>
          <p:nvPr/>
        </p:nvSpPr>
        <p:spPr>
          <a:xfrm>
            <a:off x="1393017" y="6384934"/>
            <a:ext cx="5268520" cy="369332"/>
          </a:xfrm>
          <a:prstGeom prst="rect">
            <a:avLst/>
          </a:prstGeom>
          <a:noFill/>
        </p:spPr>
        <p:txBody>
          <a:bodyPr wrap="square" rtlCol="0">
            <a:spAutoFit/>
          </a:bodyPr>
          <a:lstStyle/>
          <a:p>
            <a:r>
              <a:rPr lang="en-US" dirty="0"/>
              <a:t>*Some State Highways could be Scenic-Recreation</a:t>
            </a:r>
          </a:p>
        </p:txBody>
      </p:sp>
    </p:spTree>
    <p:extLst>
      <p:ext uri="{BB962C8B-B14F-4D97-AF65-F5344CB8AC3E}">
        <p14:creationId xmlns:p14="http://schemas.microsoft.com/office/powerpoint/2010/main" val="2610909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755060" y="152400"/>
            <a:ext cx="563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Black" pitchFamily="34" charset="0"/>
                <a:ea typeface="ＭＳ Ｐゴシック" charset="0"/>
                <a:cs typeface="+mn-cs"/>
              </a:rPr>
              <a:t>(Blue Sheet in Notebook)</a:t>
            </a:r>
          </a:p>
        </p:txBody>
      </p:sp>
      <p:pic>
        <p:nvPicPr>
          <p:cNvPr id="9" name="Picture 8" descr="Municipal Extensions.jpg"/>
          <p:cNvPicPr>
            <a:picLocks noChangeAspect="1"/>
          </p:cNvPicPr>
          <p:nvPr/>
        </p:nvPicPr>
        <p:blipFill>
          <a:blip r:embed="rId3" cstate="print">
            <a:clrChange>
              <a:clrFrom>
                <a:srgbClr val="FFFFFF"/>
              </a:clrFrom>
              <a:clrTo>
                <a:srgbClr val="FFFFFF">
                  <a:alpha val="0"/>
                </a:srgbClr>
              </a:clrTo>
            </a:clrChange>
          </a:blip>
          <a:stretch>
            <a:fillRect/>
          </a:stretch>
        </p:blipFill>
        <p:spPr>
          <a:xfrm rot="16200000">
            <a:off x="1510749" y="-927653"/>
            <a:ext cx="6400800" cy="8865705"/>
          </a:xfrm>
          <a:prstGeom prst="rect">
            <a:avLst/>
          </a:prstGeom>
          <a:scene3d>
            <a:camera prst="orthographicFront">
              <a:rot lat="0" lon="0" rev="21570000"/>
            </a:camera>
            <a:lightRig rig="threePt" dir="t"/>
          </a:scene3d>
        </p:spPr>
      </p:pic>
      <p:sp>
        <p:nvSpPr>
          <p:cNvPr id="4" name="TextBox 3"/>
          <p:cNvSpPr txBox="1"/>
          <p:nvPr/>
        </p:nvSpPr>
        <p:spPr>
          <a:xfrm>
            <a:off x="7882532" y="6507307"/>
            <a:ext cx="12788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Slide </a:t>
            </a:r>
            <a:fld id="{74D56609-3300-47E4-9567-9A54FAA60463}" type="slidenum">
              <a:rPr kumimoji="0" lang="en-US" sz="18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
        <p:nvSpPr>
          <p:cNvPr id="5" name="TextBox 4"/>
          <p:cNvSpPr txBox="1"/>
          <p:nvPr/>
        </p:nvSpPr>
        <p:spPr>
          <a:xfrm>
            <a:off x="0" y="1489476"/>
            <a:ext cx="677108" cy="5368524"/>
          </a:xfrm>
          <a:prstGeom prst="rect">
            <a:avLst/>
          </a:prstGeom>
          <a:solidFill>
            <a:srgbClr val="FFFF0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ＭＳ Ｐゴシック" charset="0"/>
                <a:cs typeface="+mn-cs"/>
              </a:rPr>
              <a:t>State Law</a:t>
            </a:r>
          </a:p>
        </p:txBody>
      </p:sp>
      <p:sp>
        <p:nvSpPr>
          <p:cNvPr id="6" name="TextBox 5"/>
          <p:cNvSpPr txBox="1"/>
          <p:nvPr/>
        </p:nvSpPr>
        <p:spPr>
          <a:xfrm>
            <a:off x="1101585" y="1753609"/>
            <a:ext cx="74096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hlinkClick r:id="rId4"/>
              </a:rPr>
              <a:t>http://www.nebraskalegislature.gov/laws/browse-chapters.php?chapter=39</a:t>
            </a:r>
            <a:endPar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pic>
        <p:nvPicPr>
          <p:cNvPr id="8" name="Picture 7"/>
          <p:cNvPicPr>
            <a:picLocks noChangeAspect="1"/>
          </p:cNvPicPr>
          <p:nvPr/>
        </p:nvPicPr>
        <p:blipFill>
          <a:blip r:embed="rId5"/>
          <a:stretch>
            <a:fillRect/>
          </a:stretch>
        </p:blipFill>
        <p:spPr>
          <a:xfrm>
            <a:off x="7536546" y="0"/>
            <a:ext cx="1607454" cy="1489476"/>
          </a:xfrm>
          <a:prstGeom prst="rect">
            <a:avLst/>
          </a:prstGeom>
        </p:spPr>
      </p:pic>
      <p:pic>
        <p:nvPicPr>
          <p:cNvPr id="10" name="Picture 9"/>
          <p:cNvPicPr>
            <a:picLocks noChangeAspect="1"/>
          </p:cNvPicPr>
          <p:nvPr/>
        </p:nvPicPr>
        <p:blipFill>
          <a:blip r:embed="rId6"/>
          <a:stretch>
            <a:fillRect/>
          </a:stretch>
        </p:blipFill>
        <p:spPr>
          <a:xfrm>
            <a:off x="0" y="-20887"/>
            <a:ext cx="1574586" cy="1531249"/>
          </a:xfrm>
          <a:prstGeom prst="rect">
            <a:avLst/>
          </a:prstGeom>
        </p:spPr>
      </p:pic>
      <p:sp>
        <p:nvSpPr>
          <p:cNvPr id="2" name="TextBox 1"/>
          <p:cNvSpPr txBox="1"/>
          <p:nvPr/>
        </p:nvSpPr>
        <p:spPr>
          <a:xfrm>
            <a:off x="677108" y="6064898"/>
            <a:ext cx="846689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ＭＳ Ｐゴシック" charset="0"/>
                <a:cs typeface="+mn-cs"/>
              </a:rPr>
              <a:t>Interlocal agreements with NDOT (for mowing, snow removal, etc.)</a:t>
            </a:r>
          </a:p>
        </p:txBody>
      </p:sp>
      <p:sp>
        <p:nvSpPr>
          <p:cNvPr id="3" name="TextBox 2"/>
          <p:cNvSpPr txBox="1"/>
          <p:nvPr/>
        </p:nvSpPr>
        <p:spPr>
          <a:xfrm>
            <a:off x="7084917" y="2847424"/>
            <a:ext cx="205908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a:ea typeface="ＭＳ Ｐゴシック" charset="0"/>
                <a:cs typeface="+mn-cs"/>
              </a:rPr>
              <a:t>Expressway 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a:ea typeface="ＭＳ Ｐゴシック" charset="0"/>
                <a:cs typeface="+mn-cs"/>
              </a:rPr>
              <a:t>Major Arterial</a:t>
            </a:r>
          </a:p>
        </p:txBody>
      </p:sp>
    </p:spTree>
    <p:extLst>
      <p:ext uri="{BB962C8B-B14F-4D97-AF65-F5344CB8AC3E}">
        <p14:creationId xmlns:p14="http://schemas.microsoft.com/office/powerpoint/2010/main" val="376576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43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11160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9ECD-0775-445E-8714-099D2D2F7807}"/>
              </a:ext>
            </a:extLst>
          </p:cNvPr>
          <p:cNvSpPr>
            <a:spLocks noGrp="1"/>
          </p:cNvSpPr>
          <p:nvPr>
            <p:ph type="title"/>
          </p:nvPr>
        </p:nvSpPr>
        <p:spPr/>
        <p:txBody>
          <a:bodyPr/>
          <a:lstStyle/>
          <a:p>
            <a:r>
              <a:rPr lang="en-US" dirty="0"/>
              <a:t>Classification</a:t>
            </a:r>
          </a:p>
        </p:txBody>
      </p:sp>
      <p:sp>
        <p:nvSpPr>
          <p:cNvPr id="4" name="TextBox 3">
            <a:extLst>
              <a:ext uri="{FF2B5EF4-FFF2-40B4-BE49-F238E27FC236}">
                <a16:creationId xmlns:a16="http://schemas.microsoft.com/office/drawing/2014/main" id="{37289E6B-9678-455F-95B5-AB4CA3F1F714}"/>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Wrap Up</a:t>
            </a:r>
          </a:p>
        </p:txBody>
      </p:sp>
      <p:sp>
        <p:nvSpPr>
          <p:cNvPr id="5" name="Content Placeholder 4">
            <a:extLst>
              <a:ext uri="{FF2B5EF4-FFF2-40B4-BE49-F238E27FC236}">
                <a16:creationId xmlns:a16="http://schemas.microsoft.com/office/drawing/2014/main" id="{08FFD9BB-386C-4093-BDB4-63EC6A00D7E4}"/>
              </a:ext>
            </a:extLst>
          </p:cNvPr>
          <p:cNvSpPr>
            <a:spLocks noGrp="1"/>
          </p:cNvSpPr>
          <p:nvPr>
            <p:ph idx="1"/>
          </p:nvPr>
        </p:nvSpPr>
        <p:spPr>
          <a:xfrm>
            <a:off x="1507138" y="3260035"/>
            <a:ext cx="7410094" cy="2866128"/>
          </a:xfrm>
        </p:spPr>
        <p:txBody>
          <a:bodyPr/>
          <a:lstStyle/>
          <a:p>
            <a:pPr marL="0" indent="0" algn="ctr">
              <a:buNone/>
            </a:pPr>
            <a:r>
              <a:rPr lang="en-US" sz="6000" b="1" i="1" dirty="0"/>
              <a:t>Questions?</a:t>
            </a:r>
          </a:p>
        </p:txBody>
      </p:sp>
    </p:spTree>
    <p:extLst>
      <p:ext uri="{BB962C8B-B14F-4D97-AF65-F5344CB8AC3E}">
        <p14:creationId xmlns:p14="http://schemas.microsoft.com/office/powerpoint/2010/main" val="20360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26E9-5028-4BF2-B330-1C7CF9FE0DE3}"/>
              </a:ext>
            </a:extLst>
          </p:cNvPr>
          <p:cNvSpPr>
            <a:spLocks noGrp="1"/>
          </p:cNvSpPr>
          <p:nvPr>
            <p:ph type="title"/>
          </p:nvPr>
        </p:nvSpPr>
        <p:spPr>
          <a:xfrm>
            <a:off x="1507138" y="677089"/>
            <a:ext cx="7410093" cy="1143000"/>
          </a:xfrm>
        </p:spPr>
        <p:txBody>
          <a:bodyPr/>
          <a:lstStyle/>
          <a:p>
            <a:r>
              <a:rPr lang="en-US" dirty="0"/>
              <a:t>What is Classification? </a:t>
            </a:r>
          </a:p>
        </p:txBody>
      </p:sp>
      <p:sp>
        <p:nvSpPr>
          <p:cNvPr id="3" name="Content Placeholder 2">
            <a:extLst>
              <a:ext uri="{FF2B5EF4-FFF2-40B4-BE49-F238E27FC236}">
                <a16:creationId xmlns:a16="http://schemas.microsoft.com/office/drawing/2014/main" id="{5CACD0BC-1CEC-459D-81E6-78EA1835A87E}"/>
              </a:ext>
            </a:extLst>
          </p:cNvPr>
          <p:cNvSpPr>
            <a:spLocks noGrp="1"/>
          </p:cNvSpPr>
          <p:nvPr>
            <p:ph idx="1"/>
          </p:nvPr>
        </p:nvSpPr>
        <p:spPr>
          <a:xfrm>
            <a:off x="2090057" y="2113109"/>
            <a:ext cx="6827173" cy="3642560"/>
          </a:xfrm>
        </p:spPr>
        <p:txBody>
          <a:bodyPr/>
          <a:lstStyle/>
          <a:p>
            <a:pPr marL="0" indent="0">
              <a:buNone/>
            </a:pPr>
            <a:r>
              <a:rPr lang="en-US" dirty="0"/>
              <a:t>Defines each segment’s role moving traffic through a network</a:t>
            </a:r>
          </a:p>
          <a:p>
            <a:pPr lvl="1"/>
            <a:r>
              <a:rPr lang="en-US" dirty="0"/>
              <a:t>Travel objectives: long-distance, get to town, go downtown, go to the shopping center, go home</a:t>
            </a:r>
          </a:p>
        </p:txBody>
      </p:sp>
      <p:sp>
        <p:nvSpPr>
          <p:cNvPr id="4" name="TextBox 3">
            <a:extLst>
              <a:ext uri="{FF2B5EF4-FFF2-40B4-BE49-F238E27FC236}">
                <a16:creationId xmlns:a16="http://schemas.microsoft.com/office/drawing/2014/main" id="{8952DA70-2287-4DF4-8B1C-0AF2FB8BA819}"/>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What?</a:t>
            </a:r>
          </a:p>
        </p:txBody>
      </p:sp>
      <p:sp>
        <p:nvSpPr>
          <p:cNvPr id="5" name="TextBox 4">
            <a:extLst>
              <a:ext uri="{FF2B5EF4-FFF2-40B4-BE49-F238E27FC236}">
                <a16:creationId xmlns:a16="http://schemas.microsoft.com/office/drawing/2014/main" id="{95BD7A39-7C50-4F64-9643-C17F8F337DBB}"/>
              </a:ext>
            </a:extLst>
          </p:cNvPr>
          <p:cNvSpPr txBox="1"/>
          <p:nvPr/>
        </p:nvSpPr>
        <p:spPr>
          <a:xfrm>
            <a:off x="3952002" y="5301688"/>
            <a:ext cx="2520363" cy="461665"/>
          </a:xfrm>
          <a:prstGeom prst="rect">
            <a:avLst/>
          </a:prstGeom>
          <a:noFill/>
        </p:spPr>
        <p:txBody>
          <a:bodyPr wrap="square" rtlCol="0">
            <a:spAutoFit/>
          </a:bodyPr>
          <a:lstStyle/>
          <a:p>
            <a:r>
              <a:rPr lang="en-US" sz="2400" i="1" dirty="0">
                <a:solidFill>
                  <a:srgbClr val="0070C0"/>
                </a:solidFill>
              </a:rPr>
              <a:t>Review 428 NAC 1</a:t>
            </a:r>
          </a:p>
        </p:txBody>
      </p:sp>
    </p:spTree>
    <p:extLst>
      <p:ext uri="{BB962C8B-B14F-4D97-AF65-F5344CB8AC3E}">
        <p14:creationId xmlns:p14="http://schemas.microsoft.com/office/powerpoint/2010/main" val="109969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01BD-45DE-4896-A9DE-D88D4D03A969}"/>
              </a:ext>
            </a:extLst>
          </p:cNvPr>
          <p:cNvSpPr>
            <a:spLocks noGrp="1"/>
          </p:cNvSpPr>
          <p:nvPr>
            <p:ph type="title"/>
          </p:nvPr>
        </p:nvSpPr>
        <p:spPr>
          <a:xfrm>
            <a:off x="1263650" y="577196"/>
            <a:ext cx="7880350" cy="1143000"/>
          </a:xfrm>
        </p:spPr>
        <p:txBody>
          <a:bodyPr/>
          <a:lstStyle/>
          <a:p>
            <a:r>
              <a:rPr lang="en-US" dirty="0"/>
              <a:t>Classification – A Variety of Ways</a:t>
            </a:r>
          </a:p>
        </p:txBody>
      </p:sp>
      <p:sp>
        <p:nvSpPr>
          <p:cNvPr id="3" name="Content Placeholder 2">
            <a:extLst>
              <a:ext uri="{FF2B5EF4-FFF2-40B4-BE49-F238E27FC236}">
                <a16:creationId xmlns:a16="http://schemas.microsoft.com/office/drawing/2014/main" id="{6FAC6982-4B67-4B88-B54E-2D0EC3726FD3}"/>
              </a:ext>
            </a:extLst>
          </p:cNvPr>
          <p:cNvSpPr>
            <a:spLocks noGrp="1"/>
          </p:cNvSpPr>
          <p:nvPr>
            <p:ph idx="1"/>
          </p:nvPr>
        </p:nvSpPr>
        <p:spPr>
          <a:xfrm>
            <a:off x="1263650" y="1529755"/>
            <a:ext cx="7410094" cy="4884491"/>
          </a:xfrm>
        </p:spPr>
        <p:txBody>
          <a:bodyPr/>
          <a:lstStyle/>
          <a:p>
            <a:r>
              <a:rPr lang="en-US" dirty="0"/>
              <a:t>Type – best for design procedures</a:t>
            </a:r>
          </a:p>
          <a:p>
            <a:pPr lvl="1"/>
            <a:r>
              <a:rPr lang="en-US" dirty="0"/>
              <a:t>freeway, highway, conventional street</a:t>
            </a:r>
          </a:p>
          <a:p>
            <a:r>
              <a:rPr lang="en-US" dirty="0"/>
              <a:t>Numbering – best for operations</a:t>
            </a:r>
          </a:p>
          <a:p>
            <a:r>
              <a:rPr lang="en-US" dirty="0"/>
              <a:t>Administrative (NHS vs. non-NHS) – best for jurisdictional responsibility, funding</a:t>
            </a:r>
          </a:p>
          <a:p>
            <a:r>
              <a:rPr lang="en-US" b="1" dirty="0"/>
              <a:t>Functional</a:t>
            </a:r>
            <a:r>
              <a:rPr lang="en-US" dirty="0"/>
              <a:t> – best for planning purposes</a:t>
            </a:r>
          </a:p>
          <a:p>
            <a:pPr lvl="1"/>
            <a:r>
              <a:rPr lang="en-US" dirty="0"/>
              <a:t>Character of service</a:t>
            </a:r>
          </a:p>
          <a:p>
            <a:pPr lvl="1"/>
            <a:r>
              <a:rPr lang="en-US" dirty="0"/>
              <a:t>Each segment serves a function in the network of roads and streets</a:t>
            </a:r>
          </a:p>
        </p:txBody>
      </p:sp>
      <p:pic>
        <p:nvPicPr>
          <p:cNvPr id="4" name="Picture 3">
            <a:extLst>
              <a:ext uri="{FF2B5EF4-FFF2-40B4-BE49-F238E27FC236}">
                <a16:creationId xmlns:a16="http://schemas.microsoft.com/office/drawing/2014/main" id="{3E715AF8-7A8D-43C6-ADC0-454649B09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1976" y="4834475"/>
            <a:ext cx="1552024" cy="2023525"/>
          </a:xfrm>
          <a:prstGeom prst="rect">
            <a:avLst/>
          </a:prstGeom>
        </p:spPr>
      </p:pic>
    </p:spTree>
    <p:extLst>
      <p:ext uri="{BB962C8B-B14F-4D97-AF65-F5344CB8AC3E}">
        <p14:creationId xmlns:p14="http://schemas.microsoft.com/office/powerpoint/2010/main" val="331684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764838" y="2835137"/>
            <a:ext cx="6858000" cy="1187726"/>
          </a:xfrm>
        </p:spPr>
        <p:txBody>
          <a:bodyPr/>
          <a:lstStyle/>
          <a:p>
            <a:r>
              <a:rPr lang="en-US" sz="3600" dirty="0"/>
              <a:t>Integrated System of Roads</a:t>
            </a:r>
          </a:p>
        </p:txBody>
      </p:sp>
      <p:pic>
        <p:nvPicPr>
          <p:cNvPr id="4" name="Picture 3"/>
          <p:cNvPicPr>
            <a:picLocks noChangeAspect="1"/>
          </p:cNvPicPr>
          <p:nvPr/>
        </p:nvPicPr>
        <p:blipFill>
          <a:blip r:embed="rId3"/>
          <a:stretch>
            <a:fillRect/>
          </a:stretch>
        </p:blipFill>
        <p:spPr>
          <a:xfrm>
            <a:off x="1592844" y="-26068"/>
            <a:ext cx="5999132" cy="6807868"/>
          </a:xfrm>
          <a:prstGeom prst="rect">
            <a:avLst/>
          </a:prstGeom>
        </p:spPr>
      </p:pic>
      <p:sp>
        <p:nvSpPr>
          <p:cNvPr id="6" name="TextBox 5"/>
          <p:cNvSpPr txBox="1"/>
          <p:nvPr/>
        </p:nvSpPr>
        <p:spPr>
          <a:xfrm rot="16200000">
            <a:off x="-1362204" y="3094180"/>
            <a:ext cx="5240459" cy="6696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A Policy on Geometric Design of Highways and Streets</a:t>
            </a:r>
            <a:r>
              <a:rPr kumimoji="0" lang="en-US" sz="1800" b="0" i="0" u="none" strike="noStrike" kern="1200" cap="none" spc="0" normalizeH="0" baseline="0" noProof="0" dirty="0">
                <a:ln>
                  <a:noFill/>
                </a:ln>
                <a:solidFill>
                  <a:prstClr val="black"/>
                </a:solidFill>
                <a:effectLst/>
                <a:uLnTx/>
                <a:uFillTx/>
                <a:latin typeface="Calibri"/>
                <a:ea typeface="+mn-ea"/>
                <a:cs typeface="+mn-cs"/>
              </a:rPr>
              <a:t>, Figure 1-2, AASHTO “Green Book”</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1976" y="4834475"/>
            <a:ext cx="1552024" cy="2023525"/>
          </a:xfrm>
          <a:prstGeom prst="rect">
            <a:avLst/>
          </a:prstGeom>
        </p:spPr>
      </p:pic>
      <p:sp>
        <p:nvSpPr>
          <p:cNvPr id="12" name="TextBox 11"/>
          <p:cNvSpPr txBox="1"/>
          <p:nvPr/>
        </p:nvSpPr>
        <p:spPr>
          <a:xfrm>
            <a:off x="1425435" y="6412468"/>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537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35137" y="2730965"/>
            <a:ext cx="6858000" cy="1187726"/>
          </a:xfrm>
        </p:spPr>
        <p:txBody>
          <a:bodyPr/>
          <a:lstStyle/>
          <a:p>
            <a:r>
              <a:rPr lang="en-US" sz="3600" dirty="0"/>
              <a:t>Integrated System of Roads</a:t>
            </a:r>
          </a:p>
        </p:txBody>
      </p:sp>
      <p:sp>
        <p:nvSpPr>
          <p:cNvPr id="5" name="TextBox 4"/>
          <p:cNvSpPr txBox="1"/>
          <p:nvPr/>
        </p:nvSpPr>
        <p:spPr>
          <a:xfrm rot="16200000">
            <a:off x="-1248791" y="2990009"/>
            <a:ext cx="5240459" cy="6696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A Policy on Geometric Design of Highways and Streets</a:t>
            </a:r>
            <a:r>
              <a:rPr kumimoji="0" lang="en-US" sz="1800" b="0" i="0" u="none" strike="noStrike" kern="1200" cap="none" spc="0" normalizeH="0" baseline="0" noProof="0" dirty="0">
                <a:ln>
                  <a:noFill/>
                </a:ln>
                <a:solidFill>
                  <a:prstClr val="black"/>
                </a:solidFill>
                <a:effectLst/>
                <a:uLnTx/>
                <a:uFillTx/>
                <a:latin typeface="Calibri"/>
                <a:ea typeface="+mn-ea"/>
                <a:cs typeface="+mn-cs"/>
              </a:rPr>
              <a:t>, Figure 1-3, AASHTO “Green Book”</a:t>
            </a:r>
          </a:p>
        </p:txBody>
      </p:sp>
      <p:pic>
        <p:nvPicPr>
          <p:cNvPr id="3" name="Picture 2"/>
          <p:cNvPicPr>
            <a:picLocks noChangeAspect="1"/>
          </p:cNvPicPr>
          <p:nvPr/>
        </p:nvPicPr>
        <p:blipFill>
          <a:blip r:embed="rId3"/>
          <a:stretch>
            <a:fillRect/>
          </a:stretch>
        </p:blipFill>
        <p:spPr>
          <a:xfrm>
            <a:off x="1706258" y="0"/>
            <a:ext cx="6722615" cy="6649656"/>
          </a:xfrm>
          <a:prstGeom prst="rect">
            <a:avLst/>
          </a:prstGeom>
        </p:spPr>
      </p:pic>
      <p:sp>
        <p:nvSpPr>
          <p:cNvPr id="4" name="TextBox 3"/>
          <p:cNvSpPr txBox="1"/>
          <p:nvPr/>
        </p:nvSpPr>
        <p:spPr>
          <a:xfrm rot="16200000">
            <a:off x="7602222" y="2040565"/>
            <a:ext cx="11988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Rural</a:t>
            </a:r>
          </a:p>
        </p:txBody>
      </p:sp>
      <p:sp>
        <p:nvSpPr>
          <p:cNvPr id="7" name="TextBox 6"/>
          <p:cNvSpPr txBox="1"/>
          <p:nvPr/>
        </p:nvSpPr>
        <p:spPr>
          <a:xfrm>
            <a:off x="6211247" y="6462375"/>
            <a:ext cx="1072619" cy="3745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8C7CEA7A-FC1E-49FC-92CE-58CE8F69BAED}"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2684" y="4665905"/>
            <a:ext cx="1681316" cy="2192095"/>
          </a:xfrm>
          <a:prstGeom prst="rect">
            <a:avLst/>
          </a:prstGeom>
        </p:spPr>
      </p:pic>
      <p:sp>
        <p:nvSpPr>
          <p:cNvPr id="13" name="Arrow: Left 12"/>
          <p:cNvSpPr/>
          <p:nvPr/>
        </p:nvSpPr>
        <p:spPr>
          <a:xfrm rot="5400000">
            <a:off x="5586141" y="4190024"/>
            <a:ext cx="877263" cy="170046"/>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Arrow: Left 13"/>
          <p:cNvSpPr/>
          <p:nvPr/>
        </p:nvSpPr>
        <p:spPr>
          <a:xfrm rot="18375854">
            <a:off x="5914151" y="2475999"/>
            <a:ext cx="877263" cy="170046"/>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Arrow: Left 14"/>
          <p:cNvSpPr/>
          <p:nvPr/>
        </p:nvSpPr>
        <p:spPr>
          <a:xfrm rot="5400000">
            <a:off x="7385619" y="1155348"/>
            <a:ext cx="877263" cy="170046"/>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Arrow: Left 15"/>
          <p:cNvSpPr/>
          <p:nvPr/>
        </p:nvSpPr>
        <p:spPr>
          <a:xfrm rot="10800000">
            <a:off x="1527426" y="1563466"/>
            <a:ext cx="877263" cy="170046"/>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p:cNvSpPr/>
          <p:nvPr/>
        </p:nvSpPr>
        <p:spPr>
          <a:xfrm>
            <a:off x="2917890" y="6028878"/>
            <a:ext cx="2438969" cy="3033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2917890" y="5689927"/>
            <a:ext cx="2438969" cy="3033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p:cNvSpPr/>
          <p:nvPr/>
        </p:nvSpPr>
        <p:spPr>
          <a:xfrm>
            <a:off x="2917890" y="6353361"/>
            <a:ext cx="2438969" cy="3033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3304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970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2" fill="hold" grpId="0" nodeType="withEffect">
                                  <p:stCondLst>
                                    <p:cond delay="10600"/>
                                  </p:stCondLst>
                                  <p:childTnLst>
                                    <p:set>
                                      <p:cBhvr>
                                        <p:cTn id="8" dur="1" fill="hold">
                                          <p:stCondLst>
                                            <p:cond delay="0"/>
                                          </p:stCondLst>
                                        </p:cTn>
                                        <p:tgtEl>
                                          <p:spTgt spid="20"/>
                                        </p:tgtEl>
                                        <p:attrNameLst>
                                          <p:attrName>style.visibility</p:attrName>
                                        </p:attrNameLst>
                                      </p:cBhvr>
                                      <p:to>
                                        <p:strVal val="visible"/>
                                      </p:to>
                                    </p:set>
                                    <p:animEffect transition="in" filter="wipe(right)">
                                      <p:cBhvr>
                                        <p:cTn id="9" dur="5000"/>
                                        <p:tgtEl>
                                          <p:spTgt spid="20"/>
                                        </p:tgtEl>
                                      </p:cBhvr>
                                    </p:animEffect>
                                  </p:childTnLst>
                                  <p:subTnLst>
                                    <p:set>
                                      <p:cBhvr override="childStyle">
                                        <p:cTn dur="1" fill="hold" display="0" masterRel="sameClick" afterEffect="1">
                                          <p:stCondLst>
                                            <p:cond evt="end" delay="0">
                                              <p:tn val="7"/>
                                            </p:cond>
                                          </p:stCondLst>
                                        </p:cTn>
                                        <p:tgtEl>
                                          <p:spTgt spid="20"/>
                                        </p:tgtEl>
                                        <p:attrNameLst>
                                          <p:attrName>style.visibility</p:attrName>
                                        </p:attrNameLst>
                                      </p:cBhvr>
                                      <p:to>
                                        <p:strVal val="hidden"/>
                                      </p:to>
                                    </p:set>
                                  </p:subTnLst>
                                </p:cTn>
                              </p:par>
                              <p:par>
                                <p:cTn id="10" presetID="22" presetClass="entr" presetSubtype="2" fill="hold" grpId="0" nodeType="withEffect">
                                  <p:stCondLst>
                                    <p:cond delay="1160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0"/>
                                        <p:tgtEl>
                                          <p:spTgt spid="13"/>
                                        </p:tgtEl>
                                      </p:cBhvr>
                                    </p:animEffect>
                                  </p:childTnLst>
                                  <p:subTnLst>
                                    <p:set>
                                      <p:cBhvr override="childStyle">
                                        <p:cTn dur="1" fill="hold" display="0" masterRel="sameClick" afterEffect="1">
                                          <p:stCondLst>
                                            <p:cond evt="end" delay="0">
                                              <p:tn val="10"/>
                                            </p:cond>
                                          </p:stCondLst>
                                        </p:cTn>
                                        <p:tgtEl>
                                          <p:spTgt spid="13"/>
                                        </p:tgtEl>
                                        <p:attrNameLst>
                                          <p:attrName>style.visibility</p:attrName>
                                        </p:attrNameLst>
                                      </p:cBhvr>
                                      <p:to>
                                        <p:strVal val="hidden"/>
                                      </p:to>
                                    </p:set>
                                  </p:subTnLst>
                                </p:cTn>
                              </p:par>
                              <p:par>
                                <p:cTn id="13" presetID="22" presetClass="entr" presetSubtype="2" fill="hold" grpId="0" nodeType="withEffect">
                                  <p:stCondLst>
                                    <p:cond delay="126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0"/>
                                        <p:tgtEl>
                                          <p:spTgt spid="14"/>
                                        </p:tgtEl>
                                      </p:cBhvr>
                                    </p:animEffect>
                                  </p:childTnLst>
                                  <p:subTnLst>
                                    <p:set>
                                      <p:cBhvr override="childStyle">
                                        <p:cTn dur="1" fill="hold" display="0" masterRel="sameClick" afterEffect="1">
                                          <p:stCondLst>
                                            <p:cond evt="end" delay="0">
                                              <p:tn val="13"/>
                                            </p:cond>
                                          </p:stCondLst>
                                        </p:cTn>
                                        <p:tgtEl>
                                          <p:spTgt spid="14"/>
                                        </p:tgtEl>
                                        <p:attrNameLst>
                                          <p:attrName>style.visibility</p:attrName>
                                        </p:attrNameLst>
                                      </p:cBhvr>
                                      <p:to>
                                        <p:strVal val="hidden"/>
                                      </p:to>
                                    </p:set>
                                  </p:subTnLst>
                                </p:cTn>
                              </p:par>
                              <p:par>
                                <p:cTn id="16" presetID="22" presetClass="entr" presetSubtype="2" fill="hold" grpId="0" nodeType="withEffect">
                                  <p:stCondLst>
                                    <p:cond delay="136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5000"/>
                                        <p:tgtEl>
                                          <p:spTgt spid="15"/>
                                        </p:tgtEl>
                                      </p:cBhvr>
                                    </p:animEffect>
                                  </p:childTnLst>
                                  <p:subTnLst>
                                    <p:set>
                                      <p:cBhvr override="childStyle">
                                        <p:cTn dur="1" fill="hold" display="0" masterRel="sameClick" afterEffect="1">
                                          <p:stCondLst>
                                            <p:cond evt="end" delay="0">
                                              <p:tn val="16"/>
                                            </p:cond>
                                          </p:stCondLst>
                                        </p:cTn>
                                        <p:tgtEl>
                                          <p:spTgt spid="15"/>
                                        </p:tgtEl>
                                        <p:attrNameLst>
                                          <p:attrName>style.visibility</p:attrName>
                                        </p:attrNameLst>
                                      </p:cBhvr>
                                      <p:to>
                                        <p:strVal val="hidden"/>
                                      </p:to>
                                    </p:set>
                                  </p:subTnLst>
                                </p:cTn>
                              </p:par>
                              <p:par>
                                <p:cTn id="19" presetID="22" presetClass="entr" presetSubtype="2" fill="hold" grpId="0" nodeType="withEffect">
                                  <p:stCondLst>
                                    <p:cond delay="1460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0"/>
                                        <p:tgtEl>
                                          <p:spTgt spid="16"/>
                                        </p:tgtEl>
                                      </p:cBhvr>
                                    </p:animEffect>
                                  </p:childTnLst>
                                  <p:subTnLst>
                                    <p:set>
                                      <p:cBhvr override="childStyle">
                                        <p:cTn dur="1" fill="hold" display="0" masterRel="sameClick" afterEffect="1">
                                          <p:stCondLst>
                                            <p:cond evt="end" delay="0">
                                              <p:tn val="19"/>
                                            </p:cond>
                                          </p:stCondLst>
                                        </p:cTn>
                                        <p:tgtEl>
                                          <p:spTgt spid="16"/>
                                        </p:tgtEl>
                                        <p:attrNameLst>
                                          <p:attrName>style.visibility</p:attrName>
                                        </p:attrNameLst>
                                      </p:cBhvr>
                                      <p:to>
                                        <p:strVal val="hidden"/>
                                      </p:to>
                                    </p:set>
                                  </p:subTnLst>
                                </p:cTn>
                              </p:par>
                              <p:par>
                                <p:cTn id="22" presetID="22" presetClass="entr" presetSubtype="2" fill="hold" grpId="0" nodeType="withEffect">
                                  <p:stCondLst>
                                    <p:cond delay="22700"/>
                                  </p:stCondLst>
                                  <p:childTnLst>
                                    <p:set>
                                      <p:cBhvr>
                                        <p:cTn id="23" dur="1" fill="hold">
                                          <p:stCondLst>
                                            <p:cond delay="0"/>
                                          </p:stCondLst>
                                        </p:cTn>
                                        <p:tgtEl>
                                          <p:spTgt spid="18"/>
                                        </p:tgtEl>
                                        <p:attrNameLst>
                                          <p:attrName>style.visibility</p:attrName>
                                        </p:attrNameLst>
                                      </p:cBhvr>
                                      <p:to>
                                        <p:strVal val="visible"/>
                                      </p:to>
                                    </p:set>
                                    <p:animEffect transition="in" filter="wipe(right)">
                                      <p:cBhvr>
                                        <p:cTn id="24" dur="5000"/>
                                        <p:tgtEl>
                                          <p:spTgt spid="18"/>
                                        </p:tgtEl>
                                      </p:cBhvr>
                                    </p:animEffect>
                                  </p:childTnLst>
                                  <p:subTnLst>
                                    <p:set>
                                      <p:cBhvr override="childStyle">
                                        <p:cTn dur="1" fill="hold" display="0" masterRel="sameClick" afterEffect="1">
                                          <p:stCondLst>
                                            <p:cond evt="end" delay="0">
                                              <p:tn val="22"/>
                                            </p:cond>
                                          </p:stCondLst>
                                        </p:cTn>
                                        <p:tgtEl>
                                          <p:spTgt spid="18"/>
                                        </p:tgtEl>
                                        <p:attrNameLst>
                                          <p:attrName>style.visibility</p:attrName>
                                        </p:attrNameLst>
                                      </p:cBhvr>
                                      <p:to>
                                        <p:strVal val="hidden"/>
                                      </p:to>
                                    </p:set>
                                  </p:subTnLst>
                                </p:cTn>
                              </p:par>
                              <p:par>
                                <p:cTn id="25" presetID="22" presetClass="entr" presetSubtype="2" fill="hold" grpId="0" nodeType="withEffect">
                                  <p:stCondLst>
                                    <p:cond delay="3230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0"/>
                                        <p:tgtEl>
                                          <p:spTgt spid="21"/>
                                        </p:tgtEl>
                                      </p:cBhvr>
                                    </p:animEffect>
                                  </p:childTnLst>
                                  <p:subTnLst>
                                    <p:set>
                                      <p:cBhvr override="childStyle">
                                        <p:cTn dur="1" fill="hold" display="0" masterRel="sameClick" afterEffect="1">
                                          <p:stCondLst>
                                            <p:cond evt="end" delay="0">
                                              <p:tn val="25"/>
                                            </p:cond>
                                          </p:stCondLst>
                                        </p:cTn>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35137" y="2815318"/>
            <a:ext cx="6858000" cy="1187726"/>
          </a:xfrm>
        </p:spPr>
        <p:txBody>
          <a:bodyPr/>
          <a:lstStyle/>
          <a:p>
            <a:r>
              <a:rPr lang="en-US" sz="3600" dirty="0"/>
              <a:t>Integrated System of Roads</a:t>
            </a:r>
          </a:p>
        </p:txBody>
      </p:sp>
      <p:pic>
        <p:nvPicPr>
          <p:cNvPr id="4" name="Picture 3"/>
          <p:cNvPicPr>
            <a:picLocks noChangeAspect="1"/>
          </p:cNvPicPr>
          <p:nvPr/>
        </p:nvPicPr>
        <p:blipFill>
          <a:blip r:embed="rId3"/>
          <a:stretch>
            <a:fillRect/>
          </a:stretch>
        </p:blipFill>
        <p:spPr>
          <a:xfrm>
            <a:off x="1598321" y="-19819"/>
            <a:ext cx="5852635" cy="6877819"/>
          </a:xfrm>
          <a:prstGeom prst="rect">
            <a:avLst/>
          </a:prstGeom>
        </p:spPr>
      </p:pic>
      <p:sp>
        <p:nvSpPr>
          <p:cNvPr id="5" name="TextBox 4"/>
          <p:cNvSpPr txBox="1"/>
          <p:nvPr/>
        </p:nvSpPr>
        <p:spPr>
          <a:xfrm rot="16200000">
            <a:off x="-1356728" y="3084271"/>
            <a:ext cx="5240459" cy="6696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A Policy on Geometric Design of Highways and Streets</a:t>
            </a:r>
            <a:r>
              <a:rPr kumimoji="0" lang="en-US" sz="1800" b="0" i="0" u="none" strike="noStrike" kern="1200" cap="none" spc="0" normalizeH="0" baseline="0" noProof="0" dirty="0">
                <a:ln>
                  <a:noFill/>
                </a:ln>
                <a:solidFill>
                  <a:prstClr val="black"/>
                </a:solidFill>
                <a:effectLst/>
                <a:uLnTx/>
                <a:uFillTx/>
                <a:latin typeface="Calibri"/>
                <a:ea typeface="+mn-ea"/>
                <a:cs typeface="+mn-cs"/>
              </a:rPr>
              <a:t>, Figure 1-4, AASHTO “Green Book”</a:t>
            </a:r>
          </a:p>
        </p:txBody>
      </p:sp>
      <p:sp>
        <p:nvSpPr>
          <p:cNvPr id="7" name="TextBox 6"/>
          <p:cNvSpPr txBox="1"/>
          <p:nvPr/>
        </p:nvSpPr>
        <p:spPr>
          <a:xfrm rot="16200000">
            <a:off x="6235957" y="2116596"/>
            <a:ext cx="32202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Urban/Suburban</a:t>
            </a:r>
          </a:p>
        </p:txBody>
      </p:sp>
      <p:sp>
        <p:nvSpPr>
          <p:cNvPr id="8" name="TextBox 7"/>
          <p:cNvSpPr txBox="1"/>
          <p:nvPr/>
        </p:nvSpPr>
        <p:spPr>
          <a:xfrm>
            <a:off x="8071381" y="424299"/>
            <a:ext cx="1072619" cy="3745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8C7CEA7A-FC1E-49FC-92CE-58CE8F69BAED}"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3693" y="4784562"/>
            <a:ext cx="1590307" cy="2073438"/>
          </a:xfrm>
          <a:prstGeom prst="rect">
            <a:avLst/>
          </a:prstGeom>
        </p:spPr>
      </p:pic>
    </p:spTree>
    <p:extLst>
      <p:ext uri="{BB962C8B-B14F-4D97-AF65-F5344CB8AC3E}">
        <p14:creationId xmlns:p14="http://schemas.microsoft.com/office/powerpoint/2010/main" val="316808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54AB-BE57-4535-A8B8-921CCBE7470B}"/>
              </a:ext>
            </a:extLst>
          </p:cNvPr>
          <p:cNvSpPr>
            <a:spLocks noGrp="1"/>
          </p:cNvSpPr>
          <p:nvPr>
            <p:ph type="title"/>
          </p:nvPr>
        </p:nvSpPr>
        <p:spPr>
          <a:xfrm>
            <a:off x="1214078" y="723192"/>
            <a:ext cx="7853082" cy="1143000"/>
          </a:xfrm>
        </p:spPr>
        <p:txBody>
          <a:bodyPr/>
          <a:lstStyle/>
          <a:p>
            <a:r>
              <a:rPr lang="en-US" sz="3600" dirty="0"/>
              <a:t>Why do you Need to Know the Classification of a Segment? </a:t>
            </a:r>
          </a:p>
        </p:txBody>
      </p:sp>
      <p:sp>
        <p:nvSpPr>
          <p:cNvPr id="3" name="Content Placeholder 2">
            <a:extLst>
              <a:ext uri="{FF2B5EF4-FFF2-40B4-BE49-F238E27FC236}">
                <a16:creationId xmlns:a16="http://schemas.microsoft.com/office/drawing/2014/main" id="{D744F6EE-9045-4D5F-A7B8-59830F9E60D7}"/>
              </a:ext>
            </a:extLst>
          </p:cNvPr>
          <p:cNvSpPr>
            <a:spLocks noGrp="1"/>
          </p:cNvSpPr>
          <p:nvPr>
            <p:ph idx="1"/>
          </p:nvPr>
        </p:nvSpPr>
        <p:spPr>
          <a:xfrm>
            <a:off x="1506071" y="1928692"/>
            <a:ext cx="7637929" cy="4771785"/>
          </a:xfrm>
        </p:spPr>
        <p:txBody>
          <a:bodyPr/>
          <a:lstStyle/>
          <a:p>
            <a:r>
              <a:rPr lang="en-US" i="1" dirty="0">
                <a:solidFill>
                  <a:srgbClr val="7030A0"/>
                </a:solidFill>
              </a:rPr>
              <a:t>Planning, Coordinating</a:t>
            </a:r>
          </a:p>
          <a:p>
            <a:pPr lvl="1"/>
            <a:r>
              <a:rPr lang="en-US" i="1" dirty="0">
                <a:solidFill>
                  <a:srgbClr val="7030A0"/>
                </a:solidFill>
              </a:rPr>
              <a:t>Developing a functioning  network</a:t>
            </a:r>
          </a:p>
          <a:p>
            <a:r>
              <a:rPr lang="en-US" i="1" dirty="0">
                <a:solidFill>
                  <a:srgbClr val="7030A0"/>
                </a:solidFill>
              </a:rPr>
              <a:t>Standards</a:t>
            </a:r>
          </a:p>
          <a:p>
            <a:pPr lvl="1">
              <a:spcBef>
                <a:spcPts val="0"/>
              </a:spcBef>
            </a:pPr>
            <a:r>
              <a:rPr lang="en-US" i="1" dirty="0">
                <a:solidFill>
                  <a:srgbClr val="7030A0"/>
                </a:solidFill>
              </a:rPr>
              <a:t>Design Expectations – speed, capacity, access</a:t>
            </a:r>
          </a:p>
          <a:p>
            <a:r>
              <a:rPr lang="en-US" i="1" dirty="0">
                <a:solidFill>
                  <a:srgbClr val="7030A0"/>
                </a:solidFill>
              </a:rPr>
              <a:t>Jurisdictional Responsibility and Funding </a:t>
            </a:r>
          </a:p>
          <a:p>
            <a:r>
              <a:rPr lang="en-US" i="1" dirty="0">
                <a:solidFill>
                  <a:srgbClr val="7030A0"/>
                </a:solidFill>
              </a:rPr>
              <a:t>Performance</a:t>
            </a:r>
          </a:p>
          <a:p>
            <a:pPr lvl="1">
              <a:spcBef>
                <a:spcPts val="0"/>
              </a:spcBef>
            </a:pPr>
            <a:r>
              <a:rPr lang="en-US" i="1" dirty="0">
                <a:solidFill>
                  <a:srgbClr val="7030A0"/>
                </a:solidFill>
              </a:rPr>
              <a:t>Benchmarks, targets</a:t>
            </a:r>
          </a:p>
          <a:p>
            <a:r>
              <a:rPr lang="en-US" i="1" dirty="0">
                <a:solidFill>
                  <a:srgbClr val="7030A0"/>
                </a:solidFill>
              </a:rPr>
              <a:t>Communication</a:t>
            </a:r>
          </a:p>
          <a:p>
            <a:pPr lvl="1">
              <a:spcBef>
                <a:spcPts val="0"/>
              </a:spcBef>
            </a:pPr>
            <a:r>
              <a:rPr lang="en-US" i="1" dirty="0">
                <a:solidFill>
                  <a:srgbClr val="7030A0"/>
                </a:solidFill>
              </a:rPr>
              <a:t>The public, planners, engineers </a:t>
            </a:r>
          </a:p>
        </p:txBody>
      </p:sp>
      <p:sp>
        <p:nvSpPr>
          <p:cNvPr id="4" name="TextBox 3">
            <a:extLst>
              <a:ext uri="{FF2B5EF4-FFF2-40B4-BE49-F238E27FC236}">
                <a16:creationId xmlns:a16="http://schemas.microsoft.com/office/drawing/2014/main" id="{F08CBA87-4773-44B5-ACB4-AF9BD2B61603}"/>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Why?</a:t>
            </a:r>
          </a:p>
        </p:txBody>
      </p:sp>
    </p:spTree>
    <p:extLst>
      <p:ext uri="{BB962C8B-B14F-4D97-AF65-F5344CB8AC3E}">
        <p14:creationId xmlns:p14="http://schemas.microsoft.com/office/powerpoint/2010/main" val="379978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BD89F-7381-401A-8267-82CAB43918BF}"/>
              </a:ext>
            </a:extLst>
          </p:cNvPr>
          <p:cNvSpPr>
            <a:spLocks noGrp="1"/>
          </p:cNvSpPr>
          <p:nvPr>
            <p:ph type="title"/>
          </p:nvPr>
        </p:nvSpPr>
        <p:spPr/>
        <p:txBody>
          <a:bodyPr/>
          <a:lstStyle/>
          <a:p>
            <a:r>
              <a:rPr lang="en-US" dirty="0"/>
              <a:t>State Functional Classification</a:t>
            </a:r>
          </a:p>
        </p:txBody>
      </p:sp>
      <p:sp>
        <p:nvSpPr>
          <p:cNvPr id="3" name="Content Placeholder 2">
            <a:extLst>
              <a:ext uri="{FF2B5EF4-FFF2-40B4-BE49-F238E27FC236}">
                <a16:creationId xmlns:a16="http://schemas.microsoft.com/office/drawing/2014/main" id="{F91FFED2-CA18-4941-895E-2438E9522D08}"/>
              </a:ext>
            </a:extLst>
          </p:cNvPr>
          <p:cNvSpPr>
            <a:spLocks noGrp="1"/>
          </p:cNvSpPr>
          <p:nvPr>
            <p:ph idx="1"/>
          </p:nvPr>
        </p:nvSpPr>
        <p:spPr>
          <a:xfrm>
            <a:off x="2082374" y="1953144"/>
            <a:ext cx="6734966" cy="3820953"/>
          </a:xfrm>
        </p:spPr>
        <p:txBody>
          <a:bodyPr/>
          <a:lstStyle/>
          <a:p>
            <a:pPr marL="0" indent="0">
              <a:buNone/>
            </a:pPr>
            <a:r>
              <a:rPr lang="en-US" dirty="0"/>
              <a:t>§</a:t>
            </a:r>
            <a:r>
              <a:rPr lang="en-US" dirty="0">
                <a:hlinkClick r:id="rId3"/>
              </a:rPr>
              <a:t>39-2102</a:t>
            </a:r>
            <a:r>
              <a:rPr lang="en-US" dirty="0"/>
              <a:t> thru §</a:t>
            </a:r>
            <a:r>
              <a:rPr lang="en-US" dirty="0">
                <a:hlinkClick r:id="rId4"/>
              </a:rPr>
              <a:t>39-2105</a:t>
            </a:r>
            <a:endParaRPr lang="en-US" dirty="0"/>
          </a:p>
          <a:p>
            <a:pPr marL="0" indent="0">
              <a:buNone/>
            </a:pPr>
            <a:r>
              <a:rPr lang="en-US" dirty="0"/>
              <a:t>§</a:t>
            </a:r>
            <a:r>
              <a:rPr lang="en-US" dirty="0">
                <a:hlinkClick r:id="rId5"/>
              </a:rPr>
              <a:t>39-2109</a:t>
            </a:r>
            <a:r>
              <a:rPr lang="en-US" dirty="0"/>
              <a:t> thru §</a:t>
            </a:r>
            <a:r>
              <a:rPr lang="en-US" dirty="0">
                <a:hlinkClick r:id="rId6"/>
              </a:rPr>
              <a:t>39-2112</a:t>
            </a:r>
            <a:endParaRPr lang="en-US" dirty="0"/>
          </a:p>
          <a:p>
            <a:pPr marL="0" indent="0">
              <a:buNone/>
            </a:pPr>
            <a:endParaRPr lang="en-US" dirty="0"/>
          </a:p>
          <a:p>
            <a:pPr marL="0" indent="0">
              <a:buNone/>
            </a:pPr>
            <a:r>
              <a:rPr lang="en-US" dirty="0">
                <a:hlinkClick r:id="rId7"/>
              </a:rPr>
              <a:t>428 NAC 1</a:t>
            </a:r>
            <a:endParaRPr lang="en-US" dirty="0"/>
          </a:p>
          <a:p>
            <a:pPr marL="0" indent="0">
              <a:buNone/>
            </a:pPr>
            <a:endParaRPr lang="en-US" dirty="0"/>
          </a:p>
          <a:p>
            <a:pPr marL="0" indent="0">
              <a:buNone/>
            </a:pPr>
            <a:r>
              <a:rPr lang="en-US" dirty="0">
                <a:hlinkClick r:id="rId7"/>
              </a:rPr>
              <a:t>https://sos.nebraska.gov/rules-and-regs/regsearch/Rules/Transportation_Dept_of/Title-428/Chapter-1.pdf</a:t>
            </a:r>
            <a:endParaRPr lang="en-US" dirty="0"/>
          </a:p>
        </p:txBody>
      </p:sp>
      <p:pic>
        <p:nvPicPr>
          <p:cNvPr id="4" name="Picture 3" descr="1 &amp; 6 year plan logoCS1-2.emf">
            <a:extLst>
              <a:ext uri="{FF2B5EF4-FFF2-40B4-BE49-F238E27FC236}">
                <a16:creationId xmlns:a16="http://schemas.microsoft.com/office/drawing/2014/main" id="{8AB638D3-CFB0-4B44-ACC8-98C4C9376A69}"/>
              </a:ext>
            </a:extLst>
          </p:cNvPr>
          <p:cNvPicPr>
            <a:picLocks noChangeAspect="1"/>
          </p:cNvPicPr>
          <p:nvPr/>
        </p:nvPicPr>
        <p:blipFill>
          <a:blip r:embed="rId8" cstate="print"/>
          <a:stretch>
            <a:fillRect/>
          </a:stretch>
        </p:blipFill>
        <p:spPr>
          <a:xfrm>
            <a:off x="4461331" y="3654982"/>
            <a:ext cx="2305464" cy="1226088"/>
          </a:xfrm>
          <a:prstGeom prst="rect">
            <a:avLst/>
          </a:prstGeom>
        </p:spPr>
      </p:pic>
      <p:pic>
        <p:nvPicPr>
          <p:cNvPr id="5" name="Picture 4">
            <a:extLst>
              <a:ext uri="{FF2B5EF4-FFF2-40B4-BE49-F238E27FC236}">
                <a16:creationId xmlns:a16="http://schemas.microsoft.com/office/drawing/2014/main" id="{DC003E22-AD80-4183-84AE-977F2ADB6C42}"/>
              </a:ext>
            </a:extLst>
          </p:cNvPr>
          <p:cNvPicPr>
            <a:picLocks noChangeAspect="1"/>
          </p:cNvPicPr>
          <p:nvPr/>
        </p:nvPicPr>
        <p:blipFill>
          <a:blip r:embed="rId9"/>
          <a:stretch>
            <a:fillRect/>
          </a:stretch>
        </p:blipFill>
        <p:spPr>
          <a:xfrm>
            <a:off x="7082557" y="1864024"/>
            <a:ext cx="1608085" cy="1604862"/>
          </a:xfrm>
          <a:prstGeom prst="rect">
            <a:avLst/>
          </a:prstGeom>
        </p:spPr>
      </p:pic>
      <p:sp>
        <p:nvSpPr>
          <p:cNvPr id="6" name="TextBox 5">
            <a:extLst>
              <a:ext uri="{FF2B5EF4-FFF2-40B4-BE49-F238E27FC236}">
                <a16:creationId xmlns:a16="http://schemas.microsoft.com/office/drawing/2014/main" id="{391E7B62-D047-42E8-828D-4DBC3C0FA202}"/>
              </a:ext>
            </a:extLst>
          </p:cNvPr>
          <p:cNvSpPr txBox="1"/>
          <p:nvPr/>
        </p:nvSpPr>
        <p:spPr>
          <a:xfrm rot="16200000">
            <a:off x="-2330803" y="3384339"/>
            <a:ext cx="6031968" cy="707886"/>
          </a:xfrm>
          <a:prstGeom prst="rect">
            <a:avLst/>
          </a:prstGeom>
          <a:noFill/>
        </p:spPr>
        <p:txBody>
          <a:bodyPr wrap="square" rtlCol="0">
            <a:spAutoFit/>
          </a:bodyPr>
          <a:lstStyle/>
          <a:p>
            <a:pPr algn="ctr"/>
            <a:r>
              <a:rPr lang="en-US" sz="4000" b="1" dirty="0">
                <a:solidFill>
                  <a:schemeClr val="bg1"/>
                </a:solidFill>
              </a:rPr>
              <a:t>State</a:t>
            </a:r>
          </a:p>
        </p:txBody>
      </p:sp>
    </p:spTree>
    <p:extLst>
      <p:ext uri="{BB962C8B-B14F-4D97-AF65-F5344CB8AC3E}">
        <p14:creationId xmlns:p14="http://schemas.microsoft.com/office/powerpoint/2010/main" val="3370193670"/>
      </p:ext>
    </p:extLst>
  </p:cSld>
  <p:clrMapOvr>
    <a:masterClrMapping/>
  </p:clrMapOvr>
</p:sld>
</file>

<file path=ppt/theme/theme1.xml><?xml version="1.0" encoding="utf-8"?>
<a:theme xmlns:a="http://schemas.openxmlformats.org/drawingml/2006/main" name="LTAP_2016B_1">
  <a:themeElements>
    <a:clrScheme name="Custom 1">
      <a:dk1>
        <a:sysClr val="windowText" lastClr="000000"/>
      </a:dk1>
      <a:lt1>
        <a:sysClr val="window" lastClr="FFFFFF"/>
      </a:lt1>
      <a:dk2>
        <a:srgbClr val="1F497D"/>
      </a:dk2>
      <a:lt2>
        <a:srgbClr val="EEECE1"/>
      </a:lt2>
      <a:accent1>
        <a:srgbClr val="BE0C27"/>
      </a:accent1>
      <a:accent2>
        <a:srgbClr val="8D8E8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LTAP_2016B_1.potx</Template>
  <TotalTime>2977</TotalTime>
  <Words>3743</Words>
  <Application>Microsoft Office PowerPoint</Application>
  <PresentationFormat>On-screen Show (4:3)</PresentationFormat>
  <Paragraphs>416</Paragraphs>
  <Slides>29</Slides>
  <Notes>29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29</vt:i4>
      </vt:variant>
    </vt:vector>
  </HeadingPairs>
  <TitlesOfParts>
    <vt:vector size="35" baseType="lpstr">
      <vt:lpstr>Arial</vt:lpstr>
      <vt:lpstr>Arial Black</vt:lpstr>
      <vt:lpstr>Calibri</vt:lpstr>
      <vt:lpstr>LTAP_2016B_1</vt:lpstr>
      <vt:lpstr>4_Default Design</vt:lpstr>
      <vt:lpstr>57_Default Design</vt:lpstr>
      <vt:lpstr>Managing Nebraska’s Roads and Streets</vt:lpstr>
      <vt:lpstr>General Outline</vt:lpstr>
      <vt:lpstr>What is Classification? </vt:lpstr>
      <vt:lpstr>Classification – A Variety of Ways</vt:lpstr>
      <vt:lpstr>Integrated System of Roads</vt:lpstr>
      <vt:lpstr>Integrated System of Roads</vt:lpstr>
      <vt:lpstr>Integrated System of Roads</vt:lpstr>
      <vt:lpstr>Why do you Need to Know the Classification of a Segment? </vt:lpstr>
      <vt:lpstr>State Functional Classification</vt:lpstr>
      <vt:lpstr>Who Does What</vt:lpstr>
      <vt:lpstr>National Functional Classification</vt:lpstr>
      <vt:lpstr>Area</vt:lpstr>
      <vt:lpstr>Why Rural/Urban? </vt:lpstr>
      <vt:lpstr>Nebraska’s Urban Areas</vt:lpstr>
      <vt:lpstr>State Areas vs. National Areas</vt:lpstr>
      <vt:lpstr>PowerPoint Presentation</vt:lpstr>
      <vt:lpstr>Finding Functional Classification of a Segment of a Road or Street</vt:lpstr>
      <vt:lpstr>Integrated System of Public Roads</vt:lpstr>
      <vt:lpstr>PowerPoint Presentation</vt:lpstr>
      <vt:lpstr>Exercises</vt:lpstr>
      <vt:lpstr>Example</vt:lpstr>
      <vt:lpstr>Example</vt:lpstr>
      <vt:lpstr>Example</vt:lpstr>
      <vt:lpstr>Exercise</vt:lpstr>
      <vt:lpstr>Exercise</vt:lpstr>
      <vt:lpstr>Your Road or Street?</vt:lpstr>
      <vt:lpstr>PowerPoint Presentation</vt:lpstr>
      <vt:lpstr>PowerPoint Presentation</vt:lpstr>
      <vt:lpstr>Classification</vt:lpstr>
    </vt:vector>
  </TitlesOfParts>
  <Company>UNL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Course</dc:title>
  <dc:creator>James Wilkinson</dc:creator>
  <cp:keywords>NBCS, Classification, Functional, NDOT, LTAP, 428 NAC 1, 428NAC1</cp:keywords>
  <cp:lastModifiedBy>Hasterlo, Barbara</cp:lastModifiedBy>
  <cp:revision>136</cp:revision>
  <dcterms:created xsi:type="dcterms:W3CDTF">2015-01-13T15:43:54Z</dcterms:created>
  <dcterms:modified xsi:type="dcterms:W3CDTF">2023-02-07T15:28:56Z</dcterms:modified>
  <cp:category>Instruction</cp:category>
</cp:coreProperties>
</file>