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02" r:id="rId1"/>
    <p:sldMasterId id="2147484313" r:id="rId2"/>
  </p:sldMasterIdLst>
  <p:notesMasterIdLst>
    <p:notesMasterId r:id="rId17"/>
  </p:notesMasterIdLst>
  <p:handoutMasterIdLst>
    <p:handoutMasterId r:id="rId18"/>
  </p:handoutMasterIdLst>
  <p:sldIdLst>
    <p:sldId id="916" r:id="rId3"/>
    <p:sldId id="881" r:id="rId4"/>
    <p:sldId id="270" r:id="rId5"/>
    <p:sldId id="921" r:id="rId6"/>
    <p:sldId id="880" r:id="rId7"/>
    <p:sldId id="922" r:id="rId8"/>
    <p:sldId id="919" r:id="rId9"/>
    <p:sldId id="918" r:id="rId10"/>
    <p:sldId id="915" r:id="rId11"/>
    <p:sldId id="903" r:id="rId12"/>
    <p:sldId id="923" r:id="rId13"/>
    <p:sldId id="279" r:id="rId14"/>
    <p:sldId id="913" r:id="rId15"/>
    <p:sldId id="91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accent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46DF"/>
    <a:srgbClr val="0C37AF"/>
    <a:srgbClr val="0F45DC"/>
    <a:srgbClr val="2B0B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65" autoAdjust="0"/>
    <p:restoredTop sz="61808" autoAdjust="0"/>
  </p:normalViewPr>
  <p:slideViewPr>
    <p:cSldViewPr snapToGrid="0">
      <p:cViewPr>
        <p:scale>
          <a:sx n="50" d="100"/>
          <a:sy n="50" d="100"/>
        </p:scale>
        <p:origin x="1056" y="348"/>
      </p:cViewPr>
      <p:guideLst>
        <p:guide orient="horz" pos="2160"/>
        <p:guide pos="2880"/>
      </p:guideLst>
    </p:cSldViewPr>
  </p:slideViewPr>
  <p:notesTextViewPr>
    <p:cViewPr>
      <p:scale>
        <a:sx n="100" d="100"/>
        <a:sy n="1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56E01A-7917-4913-A3FA-7F5C9C0B2DAC}" type="datetimeFigureOut">
              <a:rPr lang="en-US" smtClean="0"/>
              <a:t>8/4/2019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87ED48-94AC-4645-A800-F3B627A73518}" type="slidenum">
              <a:rPr lang="en-US" smtClean="0"/>
              <a:t>‹#›</a:t>
            </a:fld>
            <a:endParaRPr lang="en-US"/>
          </a:p>
        </p:txBody>
      </p:sp>
    </p:spTree>
    <p:extLst>
      <p:ext uri="{BB962C8B-B14F-4D97-AF65-F5344CB8AC3E}">
        <p14:creationId xmlns:p14="http://schemas.microsoft.com/office/powerpoint/2010/main" val="6476068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498A1E-7906-406E-8666-1C898D42CA80}" type="datetimeFigureOut">
              <a:rPr lang="en-US" smtClean="0"/>
              <a:t>8/4/2019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D4794-76E5-4795-95DA-389BBC47F755}" type="slidenum">
              <a:rPr lang="en-US" smtClean="0"/>
              <a:t>‹#›</a:t>
            </a:fld>
            <a:endParaRPr lang="en-US"/>
          </a:p>
        </p:txBody>
      </p:sp>
    </p:spTree>
    <p:extLst>
      <p:ext uri="{BB962C8B-B14F-4D97-AF65-F5344CB8AC3E}">
        <p14:creationId xmlns:p14="http://schemas.microsoft.com/office/powerpoint/2010/main" val="189715698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i="1" baseline="0" dirty="0"/>
              <a:t>8/4/2019 updated web links.  The previous version was dated 12/15/2017; slides 13 and 15 from that version are deleted, with the web link from Slide 15 added to Slide 13 in the updated version (was Slide 14).  Other than web links (3 slides – 1, 13 and 14), Slide 13 in this version was updated because of LB82.  </a:t>
            </a:r>
          </a:p>
          <a:p>
            <a:endParaRPr lang="en-US" baseline="0" dirty="0"/>
          </a:p>
          <a:p>
            <a:r>
              <a:rPr lang="en-US" baseline="0" dirty="0"/>
              <a:t>Welcome to this first of several videos on Nebraska’s system of </a:t>
            </a:r>
          </a:p>
          <a:p>
            <a:r>
              <a:rPr lang="en-US" baseline="0" dirty="0"/>
              <a:t>Classifying and applying standards to its highways, roads and streets.</a:t>
            </a:r>
          </a:p>
          <a:p>
            <a:endParaRPr lang="en-US" baseline="0" dirty="0"/>
          </a:p>
          <a:p>
            <a:endParaRPr lang="en-US" baseline="0" dirty="0"/>
          </a:p>
          <a:p>
            <a:endParaRPr lang="en-US" baseline="0" dirty="0"/>
          </a:p>
          <a:p>
            <a:r>
              <a:rPr lang="en-US" baseline="0" dirty="0"/>
              <a:t>Before watching this series of videos on Classifications and Standards, it is important that you watch two other, introductory, videos:</a:t>
            </a:r>
          </a:p>
          <a:p>
            <a:pPr marL="171450" indent="-171450">
              <a:buFont typeface="Arial" panose="020B0604020202020204" pitchFamily="34" charset="0"/>
              <a:buChar char="•"/>
            </a:pPr>
            <a:r>
              <a:rPr lang="en-US" baseline="0" dirty="0"/>
              <a:t>The Prelude to the Video Series</a:t>
            </a:r>
          </a:p>
          <a:p>
            <a:pPr marL="171450" indent="-171450">
              <a:buFont typeface="Arial" panose="020B0604020202020204" pitchFamily="34" charset="0"/>
              <a:buChar char="•"/>
            </a:pPr>
            <a:r>
              <a:rPr lang="en-US" baseline="0" dirty="0"/>
              <a:t>Managing Nebraska’s Public Roads and Streets – An Introduction – The Big Picture</a:t>
            </a:r>
          </a:p>
          <a:p>
            <a:pPr marL="171450" indent="-171450">
              <a:buFont typeface="Arial" panose="020B0604020202020204" pitchFamily="34" charset="0"/>
              <a:buChar char="•"/>
            </a:pPr>
            <a:endParaRPr lang="en-US" baseline="0" dirty="0"/>
          </a:p>
          <a:p>
            <a:r>
              <a:rPr lang="en-US" baseline="0" dirty="0"/>
              <a:t>Those two videos introduce the entire video series and provide information useful in knowing and understanding before going through the Classifications and Standards video series.  </a:t>
            </a:r>
          </a:p>
          <a:p>
            <a:endParaRPr lang="en-US" baseline="0" dirty="0"/>
          </a:p>
          <a:p>
            <a:r>
              <a:rPr lang="en-US" baseline="0" dirty="0"/>
              <a:t>They can be found at the web link shown on this slide.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801FA-8D92-4EDB-BE69-F7F9A1B58C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3278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Nebraska’s Public Roads System </a:t>
            </a:r>
          </a:p>
          <a:p>
            <a:r>
              <a:rPr lang="en-US" dirty="0"/>
              <a:t>Is</a:t>
            </a:r>
            <a:r>
              <a:rPr lang="en-US" baseline="0" dirty="0"/>
              <a:t> one of the nation’s largest systems</a:t>
            </a:r>
          </a:p>
          <a:p>
            <a:r>
              <a:rPr lang="en-US" baseline="0" dirty="0"/>
              <a:t>It serves sparsely populated areas as well as large urban centers</a:t>
            </a:r>
          </a:p>
          <a:p>
            <a:r>
              <a:rPr lang="en-US" baseline="0" dirty="0"/>
              <a:t>All of these areas have transportation needs.  </a:t>
            </a:r>
          </a:p>
          <a:p>
            <a:endParaRPr lang="en-US" baseline="0" dirty="0"/>
          </a:p>
          <a:p>
            <a:r>
              <a:rPr lang="en-US" baseline="0" dirty="0"/>
              <a:t>Nebraska’s standards address roads that have a variety of functions</a:t>
            </a:r>
          </a:p>
          <a:p>
            <a:endParaRPr lang="en-US" baseline="0" dirty="0"/>
          </a:p>
          <a:p>
            <a:r>
              <a:rPr lang="en-US" baseline="0" dirty="0"/>
              <a:t>Nebraska legislation recognizes that there is not enough money to build every road and street to arterial type standards</a:t>
            </a:r>
          </a:p>
          <a:p>
            <a:endParaRPr lang="en-US" baseline="0" dirty="0"/>
          </a:p>
          <a:p>
            <a:r>
              <a:rPr lang="en-US" baseline="0" dirty="0"/>
              <a:t>And it e</a:t>
            </a:r>
            <a:r>
              <a:rPr lang="en-US" dirty="0"/>
              <a:t>mphasizes good program management, and cooperation, at all levels of government.  </a:t>
            </a:r>
          </a:p>
        </p:txBody>
      </p:sp>
      <p:sp>
        <p:nvSpPr>
          <p:cNvPr id="4" name="Slide Number Placeholder 3"/>
          <p:cNvSpPr>
            <a:spLocks noGrp="1"/>
          </p:cNvSpPr>
          <p:nvPr>
            <p:ph type="sldNum" sz="quarter" idx="10"/>
          </p:nvPr>
        </p:nvSpPr>
        <p:spPr/>
        <p:txBody>
          <a:bodyPr/>
          <a:lstStyle/>
          <a:p>
            <a:fld id="{56DD4794-76E5-4795-95DA-389BBC47F755}" type="slidenum">
              <a:rPr lang="en-US" smtClean="0"/>
              <a:t>10</a:t>
            </a:fld>
            <a:endParaRPr lang="en-US"/>
          </a:p>
        </p:txBody>
      </p:sp>
    </p:spTree>
    <p:extLst>
      <p:ext uri="{BB962C8B-B14F-4D97-AF65-F5344CB8AC3E}">
        <p14:creationId xmlns:p14="http://schemas.microsoft.com/office/powerpoint/2010/main" val="3972801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indent="0">
              <a:buNone/>
            </a:pPr>
            <a:r>
              <a:rPr lang="en-US" dirty="0"/>
              <a:t>For the final segment of this video, let’s take a brief look at the Nebraska Administrative Code Title 428.  </a:t>
            </a:r>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7927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aseline="0" dirty="0"/>
              <a:t>NBCS rules and regulations in Title 428 can be found on the Secretary of State’s website, listed under the Department of </a:t>
            </a:r>
            <a:r>
              <a:rPr lang="en-US" strike="sngStrike" baseline="0" dirty="0"/>
              <a:t>Roads</a:t>
            </a:r>
            <a:r>
              <a:rPr lang="en-US" baseline="0" dirty="0"/>
              <a:t> Transportation.  </a:t>
            </a:r>
          </a:p>
          <a:p>
            <a:endParaRPr lang="en-US" baseline="0" dirty="0"/>
          </a:p>
          <a:p>
            <a:r>
              <a:rPr lang="en-US" baseline="0" dirty="0"/>
              <a:t>As you can see on the screen, there are </a:t>
            </a:r>
            <a:r>
              <a:rPr lang="en-US" strike="sngStrike" baseline="0" dirty="0"/>
              <a:t>nine</a:t>
            </a:r>
            <a:r>
              <a:rPr lang="en-US" baseline="0" dirty="0"/>
              <a:t> several other rules associated with the Nebraska Department of </a:t>
            </a:r>
            <a:r>
              <a:rPr lang="en-US" strike="sngStrike" baseline="0" dirty="0"/>
              <a:t>Roads</a:t>
            </a:r>
            <a:r>
              <a:rPr lang="en-US" baseline="0" dirty="0"/>
              <a:t> Transportation.  These </a:t>
            </a:r>
            <a:r>
              <a:rPr lang="en-US" strike="sngStrike" baseline="0" dirty="0"/>
              <a:t>range from </a:t>
            </a:r>
            <a:r>
              <a:rPr lang="en-US" baseline="0" dirty="0"/>
              <a:t>include rules such as : </a:t>
            </a:r>
          </a:p>
          <a:p>
            <a:r>
              <a:rPr lang="en-US" b="1" baseline="0" dirty="0"/>
              <a:t>Title 407 is NDOT: Hearing Practice and Procedure</a:t>
            </a:r>
            <a:r>
              <a:rPr lang="en-US" baseline="0" dirty="0"/>
              <a:t>.  (for the Nebraska </a:t>
            </a:r>
            <a:r>
              <a:rPr lang="en-US" baseline="0" dirty="0" err="1"/>
              <a:t>Dept</a:t>
            </a:r>
            <a:r>
              <a:rPr lang="en-US" baseline="0" dirty="0"/>
              <a:t> of Transportation)</a:t>
            </a:r>
          </a:p>
          <a:p>
            <a:r>
              <a:rPr lang="en-US" baseline="0" dirty="0"/>
              <a:t>[Title 408 is NDOT: Hay Harvesting Permits. ]</a:t>
            </a:r>
          </a:p>
          <a:p>
            <a:r>
              <a:rPr lang="en-US" baseline="0" dirty="0"/>
              <a:t>[Title 409 is Construction Division: the rule for Bidding State Highway Work. ]</a:t>
            </a:r>
          </a:p>
          <a:p>
            <a:r>
              <a:rPr lang="en-US" baseline="0" dirty="0"/>
              <a:t>[Title 410 is Utilities Section: Utility Permits.]</a:t>
            </a:r>
          </a:p>
          <a:p>
            <a:r>
              <a:rPr lang="en-US" b="1" baseline="0" dirty="0"/>
              <a:t>Title 411 is Traffic Division: the Manual on Uniform Traffic Control Devices</a:t>
            </a:r>
            <a:r>
              <a:rPr lang="en-US" baseline="0" dirty="0"/>
              <a:t>, [release of Blood Alcohol content information, etc.]  </a:t>
            </a:r>
          </a:p>
          <a:p>
            <a:r>
              <a:rPr lang="en-US" baseline="0" dirty="0"/>
              <a:t>[Title 413 is Agreements Section: Consultant Services]</a:t>
            </a:r>
          </a:p>
          <a:p>
            <a:r>
              <a:rPr lang="en-US" baseline="0" dirty="0"/>
              <a:t>[Title 414 is Scenic Byways]</a:t>
            </a:r>
          </a:p>
          <a:p>
            <a:r>
              <a:rPr lang="en-US" baseline="0" dirty="0"/>
              <a:t>[Title 415 is Rail &amp; Public Transportation Division: for Public Transportation Assistance Program, Rail Crossings, etc.]  </a:t>
            </a:r>
          </a:p>
          <a:p>
            <a:r>
              <a:rPr lang="en-US" baseline="0" dirty="0"/>
              <a:t>Title 425, regulations for the </a:t>
            </a:r>
            <a:r>
              <a:rPr lang="en-US" b="1" baseline="0" dirty="0"/>
              <a:t>Board of Examiners for County Highway and City Street Superintendents</a:t>
            </a:r>
            <a:r>
              <a:rPr lang="en-US" baseline="0" dirty="0"/>
              <a:t>: Hearing Practice and Procedure for Contest Cases.   This is the Board that conducts examinations twice per year.  39-2304.  </a:t>
            </a:r>
          </a:p>
          <a:p>
            <a:r>
              <a:rPr lang="en-US" baseline="0" dirty="0"/>
              <a:t>Title 428, the one we are most concerned with for this video series, has regulations for the </a:t>
            </a:r>
            <a:r>
              <a:rPr lang="en-US" b="1" baseline="0" dirty="0"/>
              <a:t>Board of Public Roads Classification and Standards</a:t>
            </a:r>
            <a:r>
              <a:rPr lang="en-US" baseline="0" dirty="0"/>
              <a:t>.  </a:t>
            </a:r>
          </a:p>
          <a:p>
            <a:endParaRPr lang="en-US" baseline="0" dirty="0"/>
          </a:p>
          <a:p>
            <a:r>
              <a:rPr lang="en-US" u="sng" baseline="0" dirty="0"/>
              <a:t>NOT FOR AUDIO</a:t>
            </a:r>
          </a:p>
          <a:p>
            <a:r>
              <a:rPr lang="en-US" sz="1200" b="0" i="0" u="none" strike="noStrike" kern="1200" baseline="0" dirty="0">
                <a:solidFill>
                  <a:schemeClr val="tx1"/>
                </a:solidFill>
                <a:latin typeface="+mn-lt"/>
                <a:ea typeface="+mn-ea"/>
                <a:cs typeface="+mn-cs"/>
              </a:rPr>
              <a:t>39-2106: </a:t>
            </a:r>
          </a:p>
          <a:p>
            <a:r>
              <a:rPr lang="en-US" sz="1200" b="0" i="0" u="none" strike="noStrike" kern="1200" baseline="0" dirty="0">
                <a:solidFill>
                  <a:schemeClr val="tx1"/>
                </a:solidFill>
                <a:latin typeface="+mn-lt"/>
                <a:ea typeface="+mn-ea"/>
                <a:cs typeface="+mn-cs"/>
              </a:rPr>
              <a:t>To assist in developing the functional classification system, there is hereby established the Board of Public Roads Classifications and Standards which shall consist of </a:t>
            </a:r>
            <a:r>
              <a:rPr lang="en-US" sz="1200" b="1" i="0" u="none" strike="noStrike" kern="1200" baseline="0" dirty="0">
                <a:solidFill>
                  <a:schemeClr val="tx1"/>
                </a:solidFill>
                <a:latin typeface="+mn-lt"/>
                <a:ea typeface="+mn-ea"/>
                <a:cs typeface="+mn-cs"/>
              </a:rPr>
              <a:t>eleven members </a:t>
            </a:r>
            <a:r>
              <a:rPr lang="en-US" sz="1200" b="0" i="0" u="none" strike="noStrike" kern="1200" baseline="0" dirty="0">
                <a:solidFill>
                  <a:schemeClr val="tx1"/>
                </a:solidFill>
                <a:latin typeface="+mn-lt"/>
                <a:ea typeface="+mn-ea"/>
                <a:cs typeface="+mn-cs"/>
              </a:rPr>
              <a:t>to be </a:t>
            </a:r>
            <a:r>
              <a:rPr lang="en-US" sz="1200" b="1" i="0" u="none" strike="noStrike" kern="1200" baseline="0" dirty="0">
                <a:solidFill>
                  <a:schemeClr val="tx1"/>
                </a:solidFill>
                <a:latin typeface="+mn-lt"/>
                <a:ea typeface="+mn-ea"/>
                <a:cs typeface="+mn-cs"/>
              </a:rPr>
              <a:t>appointed by the Governor </a:t>
            </a:r>
            <a:r>
              <a:rPr lang="en-US" sz="1200" b="0" i="0" u="none" strike="noStrike" kern="1200" baseline="0" dirty="0">
                <a:solidFill>
                  <a:schemeClr val="tx1"/>
                </a:solidFill>
                <a:latin typeface="+mn-lt"/>
                <a:ea typeface="+mn-ea"/>
                <a:cs typeface="+mn-cs"/>
              </a:rPr>
              <a:t>with the </a:t>
            </a:r>
            <a:r>
              <a:rPr lang="en-US" sz="1200" b="1" i="0" u="none" strike="noStrike" kern="1200" baseline="0" dirty="0">
                <a:solidFill>
                  <a:schemeClr val="tx1"/>
                </a:solidFill>
                <a:latin typeface="+mn-lt"/>
                <a:ea typeface="+mn-ea"/>
                <a:cs typeface="+mn-cs"/>
              </a:rPr>
              <a:t>approval of the Legislature</a:t>
            </a:r>
            <a:r>
              <a:rPr lang="en-US" sz="1200" b="0" i="0" u="none" strike="noStrike" kern="1200" baseline="0" dirty="0">
                <a:solidFill>
                  <a:schemeClr val="tx1"/>
                </a:solidFill>
                <a:latin typeface="+mn-lt"/>
                <a:ea typeface="+mn-ea"/>
                <a:cs typeface="+mn-cs"/>
              </a:rPr>
              <a:t>. Of the members of such board, </a:t>
            </a:r>
            <a:r>
              <a:rPr lang="en-US" sz="1200" b="1" i="0" u="none" strike="noStrike" kern="1200" baseline="0" dirty="0">
                <a:solidFill>
                  <a:schemeClr val="tx1"/>
                </a:solidFill>
                <a:latin typeface="+mn-lt"/>
                <a:ea typeface="+mn-ea"/>
                <a:cs typeface="+mn-cs"/>
              </a:rPr>
              <a:t>two</a:t>
            </a:r>
            <a:r>
              <a:rPr lang="en-US" sz="1200" b="0" i="0" u="none" strike="noStrike" kern="1200" baseline="0" dirty="0">
                <a:solidFill>
                  <a:schemeClr val="tx1"/>
                </a:solidFill>
                <a:latin typeface="+mn-lt"/>
                <a:ea typeface="+mn-ea"/>
                <a:cs typeface="+mn-cs"/>
              </a:rPr>
              <a:t> shall be representatives of the </a:t>
            </a:r>
            <a:r>
              <a:rPr lang="en-US" sz="1200" b="1" i="0" u="none" strike="noStrike" kern="1200" baseline="0" dirty="0">
                <a:solidFill>
                  <a:schemeClr val="tx1"/>
                </a:solidFill>
                <a:latin typeface="+mn-lt"/>
                <a:ea typeface="+mn-ea"/>
                <a:cs typeface="+mn-cs"/>
              </a:rPr>
              <a:t>Department </a:t>
            </a:r>
            <a:r>
              <a:rPr lang="en-US" sz="1200" b="0" i="0" u="none" strike="noStrike" kern="1200" baseline="0" dirty="0">
                <a:solidFill>
                  <a:schemeClr val="tx1"/>
                </a:solidFill>
                <a:latin typeface="+mn-lt"/>
                <a:ea typeface="+mn-ea"/>
                <a:cs typeface="+mn-cs"/>
              </a:rPr>
              <a:t>of Roads, </a:t>
            </a:r>
            <a:r>
              <a:rPr lang="en-US" sz="1200" b="1" i="0" u="none" strike="noStrike" kern="1200" baseline="0" dirty="0">
                <a:solidFill>
                  <a:schemeClr val="tx1"/>
                </a:solidFill>
                <a:latin typeface="+mn-lt"/>
                <a:ea typeface="+mn-ea"/>
                <a:cs typeface="+mn-cs"/>
              </a:rPr>
              <a:t>three</a:t>
            </a:r>
            <a:r>
              <a:rPr lang="en-US" sz="1200" b="0" i="0" u="none" strike="noStrike" kern="1200" baseline="0" dirty="0">
                <a:solidFill>
                  <a:schemeClr val="tx1"/>
                </a:solidFill>
                <a:latin typeface="+mn-lt"/>
                <a:ea typeface="+mn-ea"/>
                <a:cs typeface="+mn-cs"/>
              </a:rPr>
              <a:t> shall be representatives of the </a:t>
            </a:r>
            <a:r>
              <a:rPr lang="en-US" sz="1200" b="1" i="0" u="none" strike="noStrike" kern="1200" baseline="0" dirty="0">
                <a:solidFill>
                  <a:schemeClr val="tx1"/>
                </a:solidFill>
                <a:latin typeface="+mn-lt"/>
                <a:ea typeface="+mn-ea"/>
                <a:cs typeface="+mn-cs"/>
              </a:rPr>
              <a:t>counties</a:t>
            </a:r>
            <a:r>
              <a:rPr lang="en-US" sz="1200" b="0" i="0" u="none" strike="noStrike" kern="1200" baseline="0" dirty="0">
                <a:solidFill>
                  <a:schemeClr val="tx1"/>
                </a:solidFill>
                <a:latin typeface="+mn-lt"/>
                <a:ea typeface="+mn-ea"/>
                <a:cs typeface="+mn-cs"/>
              </a:rPr>
              <a:t>, one of whom shall be a licensed county highway superintendent in good standing and two of whom shall be county board members, </a:t>
            </a:r>
            <a:r>
              <a:rPr lang="en-US" sz="1200" b="1" i="0" u="none" strike="noStrike" kern="1200" baseline="0" dirty="0">
                <a:solidFill>
                  <a:schemeClr val="tx1"/>
                </a:solidFill>
                <a:latin typeface="+mn-lt"/>
                <a:ea typeface="+mn-ea"/>
                <a:cs typeface="+mn-cs"/>
              </a:rPr>
              <a:t>three</a:t>
            </a:r>
            <a:r>
              <a:rPr lang="en-US" sz="1200" b="0" i="0" u="none" strike="noStrike" kern="1200" baseline="0" dirty="0">
                <a:solidFill>
                  <a:schemeClr val="tx1"/>
                </a:solidFill>
                <a:latin typeface="+mn-lt"/>
                <a:ea typeface="+mn-ea"/>
                <a:cs typeface="+mn-cs"/>
              </a:rPr>
              <a:t> shall be representatives of the </a:t>
            </a:r>
            <a:r>
              <a:rPr lang="en-US" sz="1200" b="1" i="0" u="none" strike="noStrike" kern="1200" baseline="0" dirty="0">
                <a:solidFill>
                  <a:schemeClr val="tx1"/>
                </a:solidFill>
                <a:latin typeface="+mn-lt"/>
                <a:ea typeface="+mn-ea"/>
                <a:cs typeface="+mn-cs"/>
              </a:rPr>
              <a:t>municipalities</a:t>
            </a:r>
            <a:r>
              <a:rPr lang="en-US" sz="1200" b="0" i="0" u="none" strike="noStrike" kern="1200" baseline="0" dirty="0">
                <a:solidFill>
                  <a:schemeClr val="tx1"/>
                </a:solidFill>
                <a:latin typeface="+mn-lt"/>
                <a:ea typeface="+mn-ea"/>
                <a:cs typeface="+mn-cs"/>
              </a:rPr>
              <a:t> who shall be either public works directors or licensed city street superintendents in good standing, and </a:t>
            </a:r>
            <a:r>
              <a:rPr lang="en-US" sz="1200" b="1" i="0" u="none" strike="noStrike" kern="1200" baseline="0" dirty="0">
                <a:solidFill>
                  <a:schemeClr val="tx1"/>
                </a:solidFill>
                <a:latin typeface="+mn-lt"/>
                <a:ea typeface="+mn-ea"/>
                <a:cs typeface="+mn-cs"/>
              </a:rPr>
              <a:t>three </a:t>
            </a:r>
            <a:r>
              <a:rPr lang="en-US" sz="1200" b="0" i="0" u="none" strike="noStrike" kern="1200" baseline="0" dirty="0">
                <a:solidFill>
                  <a:schemeClr val="tx1"/>
                </a:solidFill>
                <a:latin typeface="+mn-lt"/>
                <a:ea typeface="+mn-ea"/>
                <a:cs typeface="+mn-cs"/>
              </a:rPr>
              <a:t>shall be </a:t>
            </a:r>
            <a:r>
              <a:rPr lang="en-US" sz="1200" b="1" i="0" u="none" strike="noStrike" kern="1200" baseline="0" dirty="0">
                <a:solidFill>
                  <a:schemeClr val="tx1"/>
                </a:solidFill>
                <a:latin typeface="+mn-lt"/>
                <a:ea typeface="+mn-ea"/>
                <a:cs typeface="+mn-cs"/>
              </a:rPr>
              <a:t>lay citizens </a:t>
            </a:r>
            <a:r>
              <a:rPr lang="en-US" sz="1200" b="0" i="0" u="none" strike="noStrike" kern="1200" baseline="0" dirty="0">
                <a:solidFill>
                  <a:schemeClr val="tx1"/>
                </a:solidFill>
                <a:latin typeface="+mn-lt"/>
                <a:ea typeface="+mn-ea"/>
                <a:cs typeface="+mn-cs"/>
              </a:rPr>
              <a:t>who shall represent the three congressional districts of the state. </a:t>
            </a:r>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281488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i="1" dirty="0"/>
              <a:t>8/4/2019 Updated to reflect changes per LB82 (2019).  Deleted chapters 3, 4 and 5 because of statute changes, mainly LB82.   </a:t>
            </a:r>
            <a:endParaRPr lang="en-US" dirty="0"/>
          </a:p>
          <a:p>
            <a:endParaRPr lang="en-US" dirty="0"/>
          </a:p>
          <a:p>
            <a:r>
              <a:rPr lang="en-US" dirty="0"/>
              <a:t>There are two chapters in 428 NAC: Chapter 1 has procedures for Classifications, and Chapter 2 has procedures for Standards.  </a:t>
            </a:r>
          </a:p>
          <a:p>
            <a:endParaRPr lang="en-US" dirty="0"/>
          </a:p>
          <a:p>
            <a:endParaRPr lang="en-US" dirty="0"/>
          </a:p>
          <a:p>
            <a:r>
              <a:rPr lang="en-US" strike="sngStrike" dirty="0"/>
              <a:t>This is how Title 428 is organized.</a:t>
            </a:r>
            <a:r>
              <a:rPr lang="en-US" strike="sngStrike" baseline="0" dirty="0"/>
              <a:t>   </a:t>
            </a:r>
          </a:p>
          <a:p>
            <a:endParaRPr lang="en-US" strike="sngStrike" baseline="0" dirty="0"/>
          </a:p>
          <a:p>
            <a:r>
              <a:rPr lang="en-US" strike="sngStrike" baseline="0" dirty="0"/>
              <a:t>There are Five Two chapters.  </a:t>
            </a:r>
          </a:p>
          <a:p>
            <a:endParaRPr lang="en-US" strike="sngStrike" baseline="0" dirty="0"/>
          </a:p>
          <a:p>
            <a:r>
              <a:rPr lang="en-US" strike="sngStrike" baseline="0" dirty="0"/>
              <a:t>[Note to reader: Read each Chapter title.]</a:t>
            </a:r>
            <a:r>
              <a:rPr lang="en-US" baseline="0" dirty="0"/>
              <a:t>  </a:t>
            </a:r>
          </a:p>
          <a:p>
            <a:endParaRPr lang="en-US" baseline="0" dirty="0"/>
          </a:p>
          <a:p>
            <a:endParaRPr lang="en-US" baseline="0" dirty="0"/>
          </a:p>
          <a:p>
            <a:r>
              <a:rPr lang="en-US" baseline="0" dirty="0"/>
              <a:t> </a:t>
            </a: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0050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has been an </a:t>
            </a:r>
            <a:r>
              <a:rPr lang="en-US" baseline="0" dirty="0"/>
              <a:t>Introduction to the videos that will address Nebraska’s system of Classification and Standards.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801FA-8D92-4EDB-BE69-F7F9A1B58C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2918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indent="0">
              <a:buNone/>
            </a:pPr>
            <a:r>
              <a:rPr lang="en-US" dirty="0"/>
              <a:t>This</a:t>
            </a:r>
            <a:r>
              <a:rPr lang="en-US" baseline="0" dirty="0"/>
              <a:t> video:  describes the scope of </a:t>
            </a:r>
            <a:r>
              <a:rPr lang="en-US" strike="sngStrike" baseline="0" dirty="0"/>
              <a:t>this entire series of </a:t>
            </a:r>
            <a:r>
              <a:rPr lang="en-US" strike="noStrike" baseline="0" dirty="0"/>
              <a:t> all of the </a:t>
            </a:r>
            <a:r>
              <a:rPr lang="en-US" baseline="0" dirty="0"/>
              <a:t>Classification and Standards videos,</a:t>
            </a:r>
          </a:p>
          <a:p>
            <a:pPr marL="0" indent="0">
              <a:buNone/>
            </a:pPr>
            <a:endParaRPr lang="en-US" baseline="0" dirty="0"/>
          </a:p>
          <a:p>
            <a:pPr marL="0" indent="0">
              <a:buNone/>
            </a:pPr>
            <a:r>
              <a:rPr lang="en-US" baseline="0" dirty="0"/>
              <a:t>	Gives a brief review of Nebraska law as it pertains to classification and standards for Nebraska’s highways, roads and streets,</a:t>
            </a:r>
          </a:p>
          <a:p>
            <a:pPr marL="0" indent="0">
              <a:buNone/>
            </a:pPr>
            <a:endParaRPr lang="en-US" baseline="0" dirty="0"/>
          </a:p>
          <a:p>
            <a:pPr marL="0" indent="0">
              <a:buNone/>
            </a:pPr>
            <a:r>
              <a:rPr lang="en-US" baseline="0" dirty="0"/>
              <a:t>	And Briefly introduces the Nebraska Administrative Code Title 428, in particular, for Classification and standards.    </a:t>
            </a: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72838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0" dirty="0"/>
              <a:t>First, some terminology and acronyms</a:t>
            </a:r>
            <a:r>
              <a:rPr lang="en-US" b="0" baseline="0" dirty="0"/>
              <a:t>  .     .      .   </a:t>
            </a:r>
            <a:endParaRPr lang="en-US" b="0" dirty="0"/>
          </a:p>
          <a:p>
            <a:endParaRPr lang="en-US" b="1" dirty="0"/>
          </a:p>
          <a:p>
            <a:pPr marL="228600" indent="-228600">
              <a:buFont typeface="+mj-lt"/>
              <a:buAutoNum type="alphaLcParenR"/>
            </a:pPr>
            <a:r>
              <a:rPr lang="en-US" b="1" baseline="0" dirty="0"/>
              <a:t>NBCS</a:t>
            </a:r>
            <a:r>
              <a:rPr lang="en-US" baseline="0" dirty="0"/>
              <a:t> is the Nebraska Board of Public Roads Classifications and Standards; it may also be called the Board of Public Roads, or just The Board.</a:t>
            </a:r>
            <a:r>
              <a:rPr lang="en-US" dirty="0"/>
              <a:t>  </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dirty="0"/>
              <a:t>Standards</a:t>
            </a:r>
            <a:r>
              <a:rPr lang="en-US" dirty="0"/>
              <a:t> refers</a:t>
            </a:r>
            <a:r>
              <a:rPr lang="en-US" baseline="0" dirty="0"/>
              <a:t> to the NBCS standards, including design, construction, maintenance and relaxation of standards.   </a:t>
            </a:r>
            <a:r>
              <a:rPr lang="en-US" b="1" baseline="0" dirty="0"/>
              <a:t>MDS</a:t>
            </a:r>
            <a:r>
              <a:rPr lang="en-US" baseline="0" dirty="0"/>
              <a:t> refers to the </a:t>
            </a:r>
            <a:r>
              <a:rPr lang="en-US" b="1" baseline="0" dirty="0"/>
              <a:t>Minimum Design Standards</a:t>
            </a:r>
            <a:r>
              <a:rPr lang="en-US" baseline="0" dirty="0"/>
              <a:t>, which address only the </a:t>
            </a:r>
            <a:r>
              <a:rPr lang="en-US" b="1" baseline="0" dirty="0"/>
              <a:t>design</a:t>
            </a:r>
            <a:r>
              <a:rPr lang="en-US" baseline="0" dirty="0"/>
              <a:t> aspect of a work or project. Standards are often termed “</a:t>
            </a:r>
            <a:r>
              <a:rPr lang="en-US" b="1" baseline="0" dirty="0"/>
              <a:t>minimum</a:t>
            </a:r>
            <a:r>
              <a:rPr lang="en-US" baseline="0" dirty="0"/>
              <a:t>” but realize there are </a:t>
            </a:r>
            <a:r>
              <a:rPr lang="en-US" b="1" baseline="0" dirty="0"/>
              <a:t>maximums</a:t>
            </a:r>
            <a:r>
              <a:rPr lang="en-US" baseline="0" dirty="0"/>
              <a:t> (for superelevation, grade) and </a:t>
            </a:r>
            <a:r>
              <a:rPr lang="en-US" b="1" baseline="0" dirty="0"/>
              <a:t>ranges</a:t>
            </a:r>
            <a:r>
              <a:rPr lang="en-US" baseline="0" dirty="0"/>
              <a:t> ( for cross slopes).  When we say “minimum” – sometimes it refers to all of those.</a:t>
            </a: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dirty="0"/>
              <a:t>Neb. Rev. Stat. </a:t>
            </a:r>
            <a:r>
              <a:rPr lang="en-US" dirty="0"/>
              <a:t>refers to the Nebraska Revised</a:t>
            </a:r>
            <a:r>
              <a:rPr lang="en-US" baseline="0" dirty="0"/>
              <a:t> Statutes</a:t>
            </a:r>
          </a:p>
          <a:p>
            <a:pPr marL="228600" indent="-228600">
              <a:buFont typeface="+mj-lt"/>
              <a:buAutoNum type="alphaLcParenR"/>
            </a:pPr>
            <a:r>
              <a:rPr lang="en-US" b="1" dirty="0"/>
              <a:t>NAC</a:t>
            </a:r>
            <a:r>
              <a:rPr lang="en-US" baseline="0" dirty="0"/>
              <a:t> is the Nebraska Administrative Code.  These are regulations, that have the force of law.  </a:t>
            </a:r>
          </a:p>
          <a:p>
            <a:pPr marL="228600" marR="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dirty="0"/>
              <a:t>The word “Highway” </a:t>
            </a:r>
            <a:r>
              <a:rPr lang="en-US" dirty="0"/>
              <a:t>in</a:t>
            </a:r>
            <a:r>
              <a:rPr lang="en-US" baseline="0" dirty="0"/>
              <a:t> Nebraska law also refers to roads and streets. </a:t>
            </a:r>
            <a:r>
              <a:rPr lang="en-US" sz="1200" b="0" i="0" u="none" strike="noStrike" kern="1200" baseline="0" dirty="0">
                <a:solidFill>
                  <a:schemeClr val="tx1"/>
                </a:solidFill>
                <a:latin typeface="+mn-lt"/>
                <a:ea typeface="+mn-ea"/>
                <a:cs typeface="+mn-cs"/>
              </a:rPr>
              <a:t>Highway means the entire width between the boundary limits of any street, road, avenue, boulevard, or way which is </a:t>
            </a:r>
            <a:r>
              <a:rPr lang="en-US" sz="1200" b="1" i="0" u="none" strike="noStrike" kern="1200" baseline="0" dirty="0">
                <a:solidFill>
                  <a:schemeClr val="tx1"/>
                </a:solidFill>
                <a:latin typeface="+mn-lt"/>
                <a:ea typeface="+mn-ea"/>
                <a:cs typeface="+mn-cs"/>
              </a:rPr>
              <a:t>publicly maintained </a:t>
            </a:r>
            <a:r>
              <a:rPr lang="en-US" sz="1200" b="0" i="0" u="none" strike="noStrike" kern="1200" baseline="0" dirty="0">
                <a:solidFill>
                  <a:schemeClr val="tx1"/>
                </a:solidFill>
                <a:latin typeface="+mn-lt"/>
                <a:ea typeface="+mn-ea"/>
                <a:cs typeface="+mn-cs"/>
              </a:rPr>
              <a:t>when any part is open to the </a:t>
            </a:r>
            <a:r>
              <a:rPr lang="en-US" sz="1200" b="1" i="0" u="none" strike="noStrike" kern="1200" baseline="0" dirty="0">
                <a:solidFill>
                  <a:schemeClr val="tx1"/>
                </a:solidFill>
                <a:latin typeface="+mn-lt"/>
                <a:ea typeface="+mn-ea"/>
                <a:cs typeface="+mn-cs"/>
              </a:rPr>
              <a:t>use of the public </a:t>
            </a:r>
            <a:r>
              <a:rPr lang="en-US" sz="1200" b="0" i="0" u="none" strike="noStrike" kern="1200" baseline="0" dirty="0">
                <a:solidFill>
                  <a:schemeClr val="tx1"/>
                </a:solidFill>
                <a:latin typeface="+mn-lt"/>
                <a:ea typeface="+mn-ea"/>
                <a:cs typeface="+mn-cs"/>
              </a:rPr>
              <a:t>for purposes of vehicular travel. </a:t>
            </a:r>
            <a:endParaRPr lang="en-US" baseline="0" dirty="0"/>
          </a:p>
          <a:p>
            <a:pPr marL="228600" marR="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baseline="0" dirty="0"/>
              <a:t>3R</a:t>
            </a:r>
            <a:r>
              <a:rPr lang="en-US" baseline="0" dirty="0"/>
              <a:t> is short for resurfacing, restoration and rehabilitation.  For more details, see the video dedicated to 3R. </a:t>
            </a:r>
          </a:p>
          <a:p>
            <a:pPr marL="228600" marR="0" lvl="0" indent="-228600" algn="l" defTabSz="914400" rtl="0" eaLnBrk="1" fontAlgn="auto" latinLnBrk="0" hangingPunct="1">
              <a:lnSpc>
                <a:spcPct val="100000"/>
              </a:lnSpc>
              <a:spcBef>
                <a:spcPts val="0"/>
              </a:spcBef>
              <a:spcAft>
                <a:spcPts val="0"/>
              </a:spcAft>
              <a:buClrTx/>
              <a:buSzTx/>
              <a:buFont typeface="+mj-lt"/>
              <a:buAutoNum type="alphaLcParenR"/>
              <a:tabLst/>
              <a:defRPr/>
            </a:pPr>
            <a:r>
              <a:rPr lang="en-US" b="1" baseline="0" dirty="0"/>
              <a:t>FC</a:t>
            </a:r>
            <a:r>
              <a:rPr lang="en-US" baseline="0" dirty="0"/>
              <a:t> is Functional Classification.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a:t>
            </a:r>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1836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indent="0">
              <a:buNone/>
            </a:pPr>
            <a:r>
              <a:rPr lang="en-US" dirty="0"/>
              <a:t>The next screen identifies the topics</a:t>
            </a:r>
            <a:r>
              <a:rPr lang="en-US" baseline="0" dirty="0"/>
              <a:t> </a:t>
            </a:r>
            <a:r>
              <a:rPr lang="en-US" strike="sngStrike" baseline="0" dirty="0"/>
              <a:t>for</a:t>
            </a:r>
            <a:r>
              <a:rPr lang="en-US" baseline="0" dirty="0"/>
              <a:t> covered in each Classification and Standards video </a:t>
            </a:r>
            <a:r>
              <a:rPr lang="en-US" strike="sngStrike" baseline="0" dirty="0"/>
              <a:t>in this series</a:t>
            </a:r>
            <a:r>
              <a:rPr lang="en-US" baseline="0" dirty="0"/>
              <a:t>. </a:t>
            </a: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5096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indent="0">
              <a:buNone/>
            </a:pPr>
            <a:r>
              <a:rPr lang="en-US" strike="noStrike" dirty="0"/>
              <a:t>This video</a:t>
            </a:r>
            <a:r>
              <a:rPr lang="en-US" strike="noStrike" baseline="0" dirty="0"/>
              <a:t> is an introduction to the videos on Classification and Standards.  </a:t>
            </a:r>
          </a:p>
          <a:p>
            <a:pPr marL="0" indent="0">
              <a:buNone/>
            </a:pPr>
            <a:endParaRPr lang="en-US" baseline="0" dirty="0"/>
          </a:p>
          <a:p>
            <a:pPr marL="0" indent="0">
              <a:buNone/>
            </a:pPr>
            <a:r>
              <a:rPr lang="en-US" strike="noStrike" baseline="0" dirty="0"/>
              <a:t>Videos that follow Topics covered in other videos in this series include</a:t>
            </a:r>
            <a:r>
              <a:rPr lang="en-US" baseline="0" dirty="0"/>
              <a:t>:</a:t>
            </a:r>
          </a:p>
          <a:p>
            <a:pPr marL="0" indent="0">
              <a:buNone/>
            </a:pPr>
            <a:r>
              <a:rPr lang="en-US" b="1" baseline="0" dirty="0"/>
              <a:t>Video #2 – the basics of Nebraska’s Functional Classification system</a:t>
            </a:r>
          </a:p>
          <a:p>
            <a:pPr marL="0" indent="0">
              <a:buNone/>
            </a:pPr>
            <a:r>
              <a:rPr lang="en-US" b="1" baseline="0" dirty="0"/>
              <a:t>Video #3 - Standards</a:t>
            </a:r>
          </a:p>
          <a:p>
            <a:pPr marL="0" indent="0">
              <a:buNone/>
            </a:pPr>
            <a:r>
              <a:rPr lang="en-US" baseline="0" dirty="0"/>
              <a:t>And, beginning with </a:t>
            </a:r>
            <a:r>
              <a:rPr lang="en-US" b="1" baseline="0" dirty="0"/>
              <a:t>Video #4</a:t>
            </a:r>
            <a:r>
              <a:rPr lang="en-US" baseline="0" dirty="0"/>
              <a:t>, several videos covering </a:t>
            </a:r>
          </a:p>
          <a:p>
            <a:pPr marL="0" indent="0">
              <a:buNone/>
            </a:pPr>
            <a:r>
              <a:rPr lang="en-US" baseline="0" dirty="0"/>
              <a:t>Minimum Design Standards for </a:t>
            </a:r>
            <a:r>
              <a:rPr lang="en-US" i="1" baseline="0" dirty="0"/>
              <a:t>County Roads and Municipal Streets </a:t>
            </a:r>
            <a:r>
              <a:rPr lang="en-US" baseline="0" dirty="0"/>
              <a:t>including</a:t>
            </a:r>
          </a:p>
          <a:p>
            <a:pPr marL="0" indent="0">
              <a:buNone/>
            </a:pPr>
            <a:r>
              <a:rPr lang="en-US" b="1" baseline="0" dirty="0"/>
              <a:t>Main Elements and Criteria</a:t>
            </a:r>
          </a:p>
          <a:p>
            <a:pPr marL="0" indent="0">
              <a:buNone/>
            </a:pPr>
            <a:r>
              <a:rPr lang="en-US" b="1" baseline="0" dirty="0"/>
              <a:t>Finding the Correct Table </a:t>
            </a:r>
            <a:r>
              <a:rPr lang="en-US" baseline="0" dirty="0"/>
              <a:t>for any given segment of road or street – with an example</a:t>
            </a:r>
          </a:p>
          <a:p>
            <a:pPr marL="0" indent="0">
              <a:buNone/>
            </a:pPr>
            <a:r>
              <a:rPr lang="en-US" b="1" dirty="0"/>
              <a:t>Definitions</a:t>
            </a:r>
            <a:r>
              <a:rPr lang="en-US" b="1" baseline="0" dirty="0"/>
              <a:t> and Notes</a:t>
            </a:r>
          </a:p>
          <a:p>
            <a:pPr marL="0" indent="0">
              <a:buNone/>
            </a:pPr>
            <a:r>
              <a:rPr lang="en-US" b="1" baseline="0" dirty="0"/>
              <a:t>3R requirements</a:t>
            </a:r>
            <a:r>
              <a:rPr lang="en-US" baseline="0" dirty="0"/>
              <a:t>, </a:t>
            </a:r>
          </a:p>
          <a:p>
            <a:pPr marL="0" indent="0">
              <a:buNone/>
            </a:pPr>
            <a:r>
              <a:rPr lang="en-US" b="1" baseline="0" dirty="0"/>
              <a:t>Finding the Correct Values </a:t>
            </a:r>
            <a:r>
              <a:rPr lang="en-US" baseline="0" dirty="0"/>
              <a:t>in the standards Tables – with an example  </a:t>
            </a:r>
          </a:p>
          <a:p>
            <a:pPr marL="0" indent="0">
              <a:buNone/>
            </a:pPr>
            <a:r>
              <a:rPr lang="en-US" baseline="0" dirty="0"/>
              <a:t>And </a:t>
            </a:r>
            <a:r>
              <a:rPr lang="en-US" b="1" baseline="0" dirty="0"/>
              <a:t>Bridges and Structures</a:t>
            </a:r>
            <a:r>
              <a:rPr lang="en-US" baseline="0" dirty="0"/>
              <a:t>, which has two parts.  </a:t>
            </a:r>
          </a:p>
          <a:p>
            <a:pPr marL="0" indent="0">
              <a:buNone/>
            </a:pPr>
            <a:endParaRPr lang="en-US" baseline="0" dirty="0"/>
          </a:p>
          <a:p>
            <a:pPr marL="0" indent="0">
              <a:buNone/>
            </a:pPr>
            <a:r>
              <a:rPr lang="en-US" baseline="0" dirty="0"/>
              <a:t>Finally, there is a video on </a:t>
            </a:r>
            <a:r>
              <a:rPr lang="en-US" b="1" baseline="0" dirty="0"/>
              <a:t>Americans with Disabilities Act</a:t>
            </a:r>
            <a:r>
              <a:rPr lang="en-US" baseline="0" dirty="0"/>
              <a:t>, also known as ADA.  </a:t>
            </a:r>
          </a:p>
          <a:p>
            <a:pPr marL="0" indent="0">
              <a:buNone/>
            </a:pPr>
            <a:r>
              <a:rPr lang="en-US" baseline="0" dirty="0"/>
              <a:t>The ADA is a Federal law.  It is not a part of Nebraska’s design standards.  </a:t>
            </a:r>
          </a:p>
          <a:p>
            <a:pPr marL="0" indent="0">
              <a:buNone/>
            </a:pPr>
            <a:r>
              <a:rPr lang="en-US" baseline="0" dirty="0"/>
              <a:t>It is included for information only, as it may affect the scope of works or projects on roads and streets.  </a:t>
            </a:r>
          </a:p>
          <a:p>
            <a:pPr marL="0" indent="0">
              <a:buNone/>
            </a:pPr>
            <a:endParaRPr lang="en-US" baseline="0" dirty="0"/>
          </a:p>
          <a:p>
            <a:pPr marL="0" indent="0">
              <a:buNone/>
            </a:pPr>
            <a:r>
              <a:rPr lang="en-US" baseline="0" dirty="0"/>
              <a:t>IT IS RECOMMENDED THAT YOU VIEW THESE VIDEOS IN THIS ORDER </a:t>
            </a:r>
          </a:p>
          <a:p>
            <a:pPr marL="0" indent="0">
              <a:buNone/>
            </a:pPr>
            <a:r>
              <a:rPr lang="en-US" baseline="0" dirty="0"/>
              <a:t>BECAUSE EACH ONE BUILDS ON, OR REFERENCES THE PREVIOUS VIDEO OR VIDEOS.  </a:t>
            </a:r>
            <a:endParaRPr lang="en-US" dirty="0"/>
          </a:p>
          <a:p>
            <a:pPr marL="0" indent="0">
              <a:buNone/>
            </a:pPr>
            <a:endParaRPr lang="en-US" dirty="0"/>
          </a:p>
          <a:p>
            <a:pPr marL="0" indent="0">
              <a:buNone/>
            </a:pPr>
            <a:r>
              <a:rPr lang="en-US" baseline="0" dirty="0"/>
              <a:t>Video #3 gives an overview of the Standards, and covers</a:t>
            </a:r>
          </a:p>
          <a:p>
            <a:pPr marL="171450" indent="-171450">
              <a:buFont typeface="Arial" panose="020B0604020202020204" pitchFamily="34" charset="0"/>
              <a:buChar char="•"/>
            </a:pPr>
            <a:r>
              <a:rPr lang="en-US" baseline="0" dirty="0"/>
              <a:t>Construction Standards 428 NAC 2-002</a:t>
            </a:r>
          </a:p>
          <a:p>
            <a:pPr marL="171450" indent="-171450">
              <a:buFont typeface="Arial" panose="020B0604020202020204" pitchFamily="34" charset="0"/>
              <a:buChar char="•"/>
            </a:pPr>
            <a:r>
              <a:rPr lang="en-US" baseline="0" dirty="0"/>
              <a:t>Minimum Maintenance Standards</a:t>
            </a:r>
          </a:p>
          <a:p>
            <a:pPr marL="171450" indent="-171450">
              <a:buFont typeface="Arial" panose="020B0604020202020204" pitchFamily="34" charset="0"/>
              <a:buChar char="•"/>
            </a:pPr>
            <a:r>
              <a:rPr lang="en-US" baseline="0" dirty="0"/>
              <a:t>Relaxation of Standards, and </a:t>
            </a:r>
          </a:p>
          <a:p>
            <a:pPr marL="171450" indent="-171450">
              <a:buFont typeface="Arial" panose="020B0604020202020204" pitchFamily="34" charset="0"/>
              <a:buChar char="•"/>
            </a:pPr>
            <a:r>
              <a:rPr lang="en-US" baseline="0" dirty="0"/>
              <a:t>Standard Compliance Inspection Procedures</a:t>
            </a:r>
          </a:p>
          <a:p>
            <a:pPr marL="0" indent="0">
              <a:buFont typeface="Arial" panose="020B0604020202020204" pitchFamily="34" charset="0"/>
              <a:buNone/>
            </a:pPr>
            <a:r>
              <a:rPr lang="en-US" baseline="0" dirty="0"/>
              <a:t>Details on Minimum Design Standards are presented in the videos following Video #3.  </a:t>
            </a:r>
          </a:p>
          <a:p>
            <a:pPr marL="0" indent="0">
              <a:buNone/>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series of videos is oriented toward County Highway Superintendents and City Street Superintendents, or anyone interested in Nebraska’s system of classification and standards for county roads and municipal streets.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indent="0">
              <a:buNone/>
            </a:pPr>
            <a:r>
              <a:rPr lang="en-US" dirty="0"/>
              <a:t>The State Highway Standards generally are not addressed in this series of videos. </a:t>
            </a:r>
          </a:p>
          <a:p>
            <a:pPr marL="0" indent="0">
              <a:buNone/>
            </a:pPr>
            <a:r>
              <a:rPr lang="en-US" baseline="0" dirty="0"/>
              <a:t>State Highway Standards apply to relatively </a:t>
            </a:r>
            <a:r>
              <a:rPr lang="en-US" b="1" baseline="0" dirty="0"/>
              <a:t>few</a:t>
            </a:r>
            <a:r>
              <a:rPr lang="en-US" baseline="0" dirty="0"/>
              <a:t> miles of county roads and municipal streets.  </a:t>
            </a:r>
          </a:p>
          <a:p>
            <a:pPr marL="0" indent="0">
              <a:buNone/>
            </a:pPr>
            <a:endParaRPr lang="en-US" baseline="0" dirty="0"/>
          </a:p>
          <a:p>
            <a:pPr marL="0" indent="0">
              <a:buNone/>
            </a:pPr>
            <a:endParaRPr lang="en-US" baseline="0" dirty="0"/>
          </a:p>
          <a:p>
            <a:pPr marL="0" indent="0">
              <a:buNone/>
            </a:pPr>
            <a:endParaRPr lang="en-US" baseline="0"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7260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indent="0">
              <a:buNone/>
            </a:pPr>
            <a:endParaRPr lang="en-US" baseline="0" dirty="0"/>
          </a:p>
          <a:p>
            <a:pPr marL="0" indent="0">
              <a:buNone/>
            </a:pPr>
            <a:r>
              <a:rPr lang="en-US" baseline="0" dirty="0"/>
              <a:t>The following is a brief review of Nebraska law as it pertains to classification and standards for Nebraska’s highways, roads and streets</a:t>
            </a:r>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7217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Statute 39-2101 is a declaration that</a:t>
            </a:r>
            <a:r>
              <a:rPr lang="en-US" baseline="0" dirty="0"/>
              <a:t> provides a broad overview, or the Big Picture view of 1969 legislation, which was a significant change in Nebraska’s approach to its system of highways, roads and streets. The Nebraska Legislature recognized, determined and declared that</a:t>
            </a:r>
            <a:endParaRPr lang="en-US" dirty="0"/>
          </a:p>
          <a:p>
            <a:endParaRPr lang="en-US" dirty="0"/>
          </a:p>
          <a:p>
            <a:pPr>
              <a:buFont typeface="Wingdings" panose="05000000000000000000" pitchFamily="2" charset="2"/>
              <a:buChar char="Ø"/>
            </a:pPr>
            <a:r>
              <a:rPr lang="en-US" sz="2600" b="1" dirty="0">
                <a:latin typeface="Arial" panose="020B0604020202020204" pitchFamily="34" charset="0"/>
                <a:cs typeface="Arial" panose="020B0604020202020204" pitchFamily="34" charset="0"/>
              </a:rPr>
              <a:t>   Safe and efficient transportation over public roads </a:t>
            </a:r>
            <a:r>
              <a:rPr lang="en-US" sz="2600" dirty="0">
                <a:latin typeface="Arial" panose="020B0604020202020204" pitchFamily="34" charset="0"/>
                <a:cs typeface="Arial" panose="020B0604020202020204" pitchFamily="34" charset="0"/>
              </a:rPr>
              <a:t>is a matter of major importance to all Nebraskans</a:t>
            </a:r>
          </a:p>
          <a:p>
            <a:pPr marL="213122" lvl="1" indent="-213122">
              <a:spcBef>
                <a:spcPts val="450"/>
              </a:spcBef>
              <a:buFont typeface="Wingdings" panose="05000000000000000000" pitchFamily="2" charset="2"/>
              <a:buChar char="Ø"/>
            </a:pPr>
            <a:r>
              <a:rPr lang="en-US" sz="2600" dirty="0">
                <a:latin typeface="Arial" panose="020B0604020202020204" pitchFamily="34" charset="0"/>
                <a:cs typeface="Arial" panose="020B0604020202020204" pitchFamily="34" charset="0"/>
              </a:rPr>
              <a:t>An</a:t>
            </a:r>
            <a:r>
              <a:rPr lang="en-US" sz="2600" b="1" dirty="0">
                <a:latin typeface="Arial" panose="020B0604020202020204" pitchFamily="34" charset="0"/>
                <a:cs typeface="Arial" panose="020B0604020202020204" pitchFamily="34" charset="0"/>
              </a:rPr>
              <a:t> integrated system of public roads </a:t>
            </a:r>
            <a:r>
              <a:rPr lang="en-US" sz="2600" dirty="0">
                <a:latin typeface="Arial" panose="020B0604020202020204" pitchFamily="34" charset="0"/>
                <a:cs typeface="Arial" panose="020B0604020202020204" pitchFamily="34" charset="0"/>
              </a:rPr>
              <a:t>is essential to the general welfare of the State</a:t>
            </a:r>
          </a:p>
          <a:p>
            <a:pPr marL="213122" lvl="1" indent="-213122">
              <a:spcBef>
                <a:spcPts val="450"/>
              </a:spcBef>
              <a:buFont typeface="Wingdings" panose="05000000000000000000" pitchFamily="2" charset="2"/>
              <a:buChar char="Ø"/>
            </a:pPr>
            <a:r>
              <a:rPr lang="en-US" sz="2600" b="1" dirty="0">
                <a:latin typeface="Arial" panose="020B0604020202020204" pitchFamily="34" charset="0"/>
                <a:cs typeface="Arial" panose="020B0604020202020204" pitchFamily="34" charset="0"/>
              </a:rPr>
              <a:t>Adequate Public Roads</a:t>
            </a:r>
            <a:r>
              <a:rPr lang="en-US" sz="2600" dirty="0">
                <a:latin typeface="Arial" pitchFamily="34" charset="0"/>
                <a:cs typeface="Arial" pitchFamily="34" charset="0"/>
              </a:rPr>
              <a:t> </a:t>
            </a:r>
          </a:p>
          <a:p>
            <a:pPr marL="213122" lvl="1" indent="0">
              <a:spcBef>
                <a:spcPts val="450"/>
              </a:spcBef>
              <a:buNone/>
            </a:pPr>
            <a:r>
              <a:rPr lang="en-US" sz="2600" dirty="0">
                <a:latin typeface="Arial" pitchFamily="34" charset="0"/>
                <a:cs typeface="Arial" pitchFamily="34" charset="0"/>
              </a:rPr>
              <a:t>-           Provide for the free flow of traffic</a:t>
            </a:r>
          </a:p>
          <a:p>
            <a:pPr marL="670323" lvl="1" indent="-457200">
              <a:spcBef>
                <a:spcPts val="450"/>
              </a:spcBef>
              <a:buFontTx/>
              <a:buChar char="-"/>
            </a:pPr>
            <a:r>
              <a:rPr lang="en-US" sz="2600" dirty="0">
                <a:latin typeface="Arial" pitchFamily="34" charset="0"/>
                <a:cs typeface="Arial" pitchFamily="34" charset="0"/>
              </a:rPr>
              <a:t>Protect the health and safety of the citizens of the state, </a:t>
            </a:r>
          </a:p>
          <a:p>
            <a:pPr marL="670323" lvl="1" indent="-457200">
              <a:spcBef>
                <a:spcPts val="450"/>
              </a:spcBef>
              <a:buFontTx/>
              <a:buChar char="-"/>
            </a:pPr>
            <a:r>
              <a:rPr lang="en-US" sz="2600" dirty="0">
                <a:latin typeface="Arial" pitchFamily="34" charset="0"/>
                <a:cs typeface="Arial" pitchFamily="34" charset="0"/>
              </a:rPr>
              <a:t>result in lower cost of motor vehicle operation </a:t>
            </a:r>
          </a:p>
          <a:p>
            <a:pPr marL="213122" lvl="1" indent="0">
              <a:spcBef>
                <a:spcPts val="450"/>
              </a:spcBef>
              <a:buNone/>
            </a:pPr>
            <a:r>
              <a:rPr lang="en-US" sz="2600" dirty="0">
                <a:latin typeface="Arial" pitchFamily="34" charset="0"/>
                <a:cs typeface="Arial" pitchFamily="34" charset="0"/>
              </a:rPr>
              <a:t>-           Increase property values</a:t>
            </a:r>
          </a:p>
          <a:p>
            <a:pPr marL="348854" lvl="1" indent="-135731">
              <a:lnSpc>
                <a:spcPct val="110000"/>
              </a:lnSpc>
              <a:spcBef>
                <a:spcPts val="450"/>
              </a:spcBef>
              <a:buNone/>
            </a:pPr>
            <a:r>
              <a:rPr lang="en-US" sz="2600" dirty="0">
                <a:latin typeface="Arial" pitchFamily="34" charset="0"/>
                <a:cs typeface="Arial" pitchFamily="34" charset="0"/>
              </a:rPr>
              <a:t>-           Generally promote the economic and social progress of the  state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D4794-76E5-4795-95DA-389BBC47F7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0557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25"/>
              </a:spcBef>
              <a:buFont typeface="Wingdings" panose="05000000000000000000" pitchFamily="2" charset="2"/>
              <a:buChar char="Ø"/>
              <a:defRPr/>
            </a:pPr>
            <a:r>
              <a:rPr lang="en-US" sz="2500" dirty="0">
                <a:latin typeface="Arial" pitchFamily="34" charset="0"/>
                <a:cs typeface="Arial" pitchFamily="34" charset="0"/>
              </a:rPr>
              <a:t>Fundamental to the development of an integrated system of public roads is a determination of the </a:t>
            </a:r>
            <a:r>
              <a:rPr lang="en-US" sz="2500" b="1" dirty="0">
                <a:latin typeface="Arial" pitchFamily="34" charset="0"/>
                <a:cs typeface="Arial" pitchFamily="34" charset="0"/>
              </a:rPr>
              <a:t>function </a:t>
            </a:r>
            <a:r>
              <a:rPr lang="en-US" sz="2500" b="0" dirty="0">
                <a:latin typeface="Arial" pitchFamily="34" charset="0"/>
                <a:cs typeface="Arial" pitchFamily="34" charset="0"/>
              </a:rPr>
              <a:t>that</a:t>
            </a:r>
            <a:r>
              <a:rPr lang="en-US" sz="2500" b="1" dirty="0">
                <a:latin typeface="Arial" pitchFamily="34" charset="0"/>
                <a:cs typeface="Arial" pitchFamily="34" charset="0"/>
              </a:rPr>
              <a:t> </a:t>
            </a:r>
            <a:r>
              <a:rPr lang="en-US" sz="2500" dirty="0">
                <a:latin typeface="Arial" pitchFamily="34" charset="0"/>
                <a:cs typeface="Arial" pitchFamily="34" charset="0"/>
              </a:rPr>
              <a:t>each road segment serves.  </a:t>
            </a:r>
            <a:r>
              <a:rPr lang="en-US" sz="2500" i="1" dirty="0">
                <a:latin typeface="Arial" pitchFamily="34" charset="0"/>
                <a:cs typeface="Arial" pitchFamily="34" charset="0"/>
              </a:rPr>
              <a:t>This is where the video on Functional Classification basics, fits into the big picture.</a:t>
            </a:r>
          </a:p>
          <a:p>
            <a:pPr marL="0" indent="0">
              <a:spcBef>
                <a:spcPts val="225"/>
              </a:spcBef>
              <a:buNone/>
              <a:defRPr/>
            </a:pPr>
            <a:endParaRPr lang="en-US" sz="2500" i="1" dirty="0">
              <a:latin typeface="Arial" pitchFamily="34" charset="0"/>
              <a:cs typeface="Arial" pitchFamily="34" charset="0"/>
            </a:endParaRPr>
          </a:p>
          <a:p>
            <a:pPr>
              <a:spcBef>
                <a:spcPts val="225"/>
              </a:spcBef>
              <a:buFont typeface="Wingdings" panose="05000000000000000000" pitchFamily="2" charset="2"/>
              <a:buChar char="Ø"/>
              <a:defRPr/>
            </a:pPr>
            <a:r>
              <a:rPr lang="en-US" sz="2500" dirty="0">
                <a:latin typeface="Arial" pitchFamily="34" charset="0"/>
                <a:cs typeface="Arial" pitchFamily="34" charset="0"/>
              </a:rPr>
              <a:t>Through adoption by law of a </a:t>
            </a:r>
            <a:r>
              <a:rPr lang="en-US" sz="2500" b="1" dirty="0">
                <a:latin typeface="Arial" pitchFamily="34" charset="0"/>
                <a:cs typeface="Arial" pitchFamily="34" charset="0"/>
              </a:rPr>
              <a:t>functional classification system</a:t>
            </a:r>
            <a:r>
              <a:rPr lang="en-US" sz="2500" dirty="0">
                <a:latin typeface="Arial" pitchFamily="34" charset="0"/>
                <a:cs typeface="Arial" pitchFamily="34" charset="0"/>
              </a:rPr>
              <a:t>, it is the intent of the Legislature that </a:t>
            </a:r>
            <a:r>
              <a:rPr lang="en-US" sz="2500" b="1" dirty="0">
                <a:latin typeface="Arial" pitchFamily="34" charset="0"/>
                <a:cs typeface="Arial" pitchFamily="34" charset="0"/>
              </a:rPr>
              <a:t>each segment of public road</a:t>
            </a:r>
            <a:r>
              <a:rPr lang="en-US" sz="2500" dirty="0">
                <a:latin typeface="Arial" pitchFamily="34" charset="0"/>
                <a:cs typeface="Arial" pitchFamily="34" charset="0"/>
              </a:rPr>
              <a:t> shall be identified according to the function it serves                 according to a few defined functions – overall determined by the road’s mobility (think traffic moving quickly, and possibly over long distances such as an interstate,  expressway or arterial) and by the road’s amount at-grade access points (think collector and local roads).  </a:t>
            </a:r>
          </a:p>
          <a:p>
            <a:pPr marL="0" indent="0">
              <a:spcBef>
                <a:spcPts val="225"/>
              </a:spcBef>
              <a:buNone/>
              <a:defRPr/>
            </a:pPr>
            <a:endParaRPr lang="en-US" sz="2500" dirty="0">
              <a:latin typeface="Arial" pitchFamily="34" charset="0"/>
              <a:cs typeface="Arial" pitchFamily="34" charset="0"/>
            </a:endParaRPr>
          </a:p>
          <a:p>
            <a:pPr marL="213122" indent="-213122">
              <a:spcBef>
                <a:spcPts val="225"/>
              </a:spcBef>
              <a:buFont typeface="Wingdings" panose="05000000000000000000" pitchFamily="2" charset="2"/>
              <a:buChar char="Ø"/>
            </a:pPr>
            <a:r>
              <a:rPr lang="en-US" sz="2500" dirty="0">
                <a:latin typeface="Arial" pitchFamily="34" charset="0"/>
                <a:cs typeface="Arial" pitchFamily="34" charset="0"/>
              </a:rPr>
              <a:t>Identifying functional classifications permits the establishment of </a:t>
            </a:r>
            <a:r>
              <a:rPr lang="en-US" sz="2500" b="1" dirty="0">
                <a:latin typeface="Arial" pitchFamily="34" charset="0"/>
                <a:cs typeface="Arial" pitchFamily="34" charset="0"/>
              </a:rPr>
              <a:t>uniform standards for:</a:t>
            </a:r>
          </a:p>
          <a:p>
            <a:pPr marL="213122" lvl="1" indent="0">
              <a:spcBef>
                <a:spcPts val="225"/>
              </a:spcBef>
              <a:buNone/>
            </a:pPr>
            <a:r>
              <a:rPr lang="en-US" sz="2500" dirty="0">
                <a:latin typeface="Arial" panose="020B0604020202020204" pitchFamily="34" charset="0"/>
                <a:cs typeface="Arial" panose="020B0604020202020204" pitchFamily="34" charset="0"/>
              </a:rPr>
              <a:t>- Design</a:t>
            </a:r>
          </a:p>
          <a:p>
            <a:pPr marL="213122" lvl="1" indent="0">
              <a:spcBef>
                <a:spcPts val="225"/>
              </a:spcBef>
              <a:buNone/>
            </a:pPr>
            <a:r>
              <a:rPr lang="en-US" sz="2500" dirty="0">
                <a:latin typeface="Arial" panose="020B0604020202020204" pitchFamily="34" charset="0"/>
                <a:cs typeface="Arial" panose="020B0604020202020204" pitchFamily="34" charset="0"/>
              </a:rPr>
              <a:t>- Construction</a:t>
            </a:r>
          </a:p>
          <a:p>
            <a:pPr marL="213122" lvl="1" indent="0">
              <a:spcBef>
                <a:spcPts val="225"/>
              </a:spcBef>
              <a:buNone/>
            </a:pPr>
            <a:r>
              <a:rPr lang="en-US" sz="2500" dirty="0">
                <a:latin typeface="Arial" panose="020B0604020202020204" pitchFamily="34" charset="0"/>
                <a:cs typeface="Arial" panose="020B0604020202020204" pitchFamily="34" charset="0"/>
              </a:rPr>
              <a:t>- Maintenance</a:t>
            </a:r>
            <a:endParaRPr lang="en-US" dirty="0"/>
          </a:p>
          <a:p>
            <a:r>
              <a:rPr lang="en-US" i="1" dirty="0"/>
              <a:t>This is where the</a:t>
            </a:r>
            <a:r>
              <a:rPr lang="en-US" i="1" baseline="0" dirty="0"/>
              <a:t> videos on the </a:t>
            </a:r>
            <a:r>
              <a:rPr lang="en-US" i="1" dirty="0"/>
              <a:t>Standards fits in the big picture.</a:t>
            </a:r>
            <a:r>
              <a:rPr lang="en-US" dirty="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D4794-76E5-4795-95DA-389BBC47F7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2738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3122" indent="-213122">
              <a:buFont typeface="Wingdings" panose="05000000000000000000" pitchFamily="2" charset="2"/>
              <a:buChar char="Ø"/>
            </a:pPr>
            <a:r>
              <a:rPr lang="en-US" sz="2800" b="1" dirty="0">
                <a:latin typeface="Arial" pitchFamily="34" charset="0"/>
                <a:cs typeface="Arial" pitchFamily="34" charset="0"/>
              </a:rPr>
              <a:t>Establishment of a Board of Public Roads Classifications and Standards, </a:t>
            </a:r>
            <a:r>
              <a:rPr lang="en-US" sz="2800" dirty="0">
                <a:latin typeface="Arial" pitchFamily="34" charset="0"/>
                <a:cs typeface="Arial" pitchFamily="34" charset="0"/>
              </a:rPr>
              <a:t>which has </a:t>
            </a:r>
            <a:r>
              <a:rPr lang="en-US" sz="2800" strike="sngStrike" dirty="0">
                <a:latin typeface="Arial" pitchFamily="34" charset="0"/>
                <a:cs typeface="Arial" pitchFamily="34" charset="0"/>
              </a:rPr>
              <a:t>NDOR</a:t>
            </a:r>
            <a:r>
              <a:rPr lang="en-US" sz="2800" dirty="0">
                <a:latin typeface="Arial" pitchFamily="34" charset="0"/>
                <a:cs typeface="Arial" pitchFamily="34" charset="0"/>
              </a:rPr>
              <a:t> NDOT, County, Municipal &amp; General Public Representation provides that:</a:t>
            </a:r>
          </a:p>
          <a:p>
            <a:pPr marL="303610" indent="-90488">
              <a:buFontTx/>
              <a:buChar char="-"/>
            </a:pPr>
            <a:r>
              <a:rPr lang="en-US" sz="2800" dirty="0">
                <a:latin typeface="Arial" pitchFamily="34" charset="0"/>
                <a:cs typeface="Arial" pitchFamily="34" charset="0"/>
              </a:rPr>
              <a:t>Each </a:t>
            </a:r>
            <a:r>
              <a:rPr lang="en-US" sz="2800" b="1" dirty="0">
                <a:latin typeface="Arial" pitchFamily="34" charset="0"/>
                <a:cs typeface="Arial" pitchFamily="34" charset="0"/>
              </a:rPr>
              <a:t>governmental entity </a:t>
            </a:r>
            <a:r>
              <a:rPr lang="en-US" sz="2800" dirty="0">
                <a:latin typeface="Arial" pitchFamily="34" charset="0"/>
                <a:cs typeface="Arial" pitchFamily="34" charset="0"/>
              </a:rPr>
              <a:t>&amp; </a:t>
            </a:r>
            <a:r>
              <a:rPr lang="en-US" sz="2800" b="1" dirty="0">
                <a:latin typeface="Arial" pitchFamily="34" charset="0"/>
                <a:cs typeface="Arial" pitchFamily="34" charset="0"/>
              </a:rPr>
              <a:t>the public </a:t>
            </a:r>
            <a:r>
              <a:rPr lang="en-US" sz="2800" dirty="0">
                <a:latin typeface="Arial" pitchFamily="34" charset="0"/>
                <a:cs typeface="Arial" pitchFamily="34" charset="0"/>
              </a:rPr>
              <a:t>will have equal voice in developing reasonable standards for each classification of road</a:t>
            </a:r>
          </a:p>
          <a:p>
            <a:pPr marL="303610" indent="-90488">
              <a:buFontTx/>
              <a:buChar char="-"/>
            </a:pPr>
            <a:r>
              <a:rPr lang="en-US" sz="2800" dirty="0">
                <a:latin typeface="Arial" pitchFamily="34" charset="0"/>
                <a:cs typeface="Arial" pitchFamily="34" charset="0"/>
              </a:rPr>
              <a:t>Standards shall be adequate to meet the needs of an increasingly mobile society</a:t>
            </a:r>
          </a:p>
        </p:txBody>
      </p:sp>
      <p:sp>
        <p:nvSpPr>
          <p:cNvPr id="4" name="Slide Number Placeholder 3"/>
          <p:cNvSpPr>
            <a:spLocks noGrp="1"/>
          </p:cNvSpPr>
          <p:nvPr>
            <p:ph type="sldNum" sz="quarter" idx="10"/>
          </p:nvPr>
        </p:nvSpPr>
        <p:spPr/>
        <p:txBody>
          <a:bodyPr/>
          <a:lstStyle/>
          <a:p>
            <a:fld id="{56DD4794-76E5-4795-95DA-389BBC47F755}" type="slidenum">
              <a:rPr lang="en-US" smtClean="0"/>
              <a:t>9</a:t>
            </a:fld>
            <a:endParaRPr lang="en-US"/>
          </a:p>
        </p:txBody>
      </p:sp>
    </p:spTree>
    <p:extLst>
      <p:ext uri="{BB962C8B-B14F-4D97-AF65-F5344CB8AC3E}">
        <p14:creationId xmlns:p14="http://schemas.microsoft.com/office/powerpoint/2010/main" val="3365688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8711" y="270859"/>
            <a:ext cx="8534203" cy="1114882"/>
          </a:xfrm>
        </p:spPr>
        <p:txBody>
          <a:bodyPr/>
          <a:lstStyle/>
          <a:p>
            <a:r>
              <a:rPr lang="en-US"/>
              <a:t>Click to edit Master title style</a:t>
            </a:r>
          </a:p>
        </p:txBody>
      </p:sp>
      <p:sp>
        <p:nvSpPr>
          <p:cNvPr id="3" name="Content Placeholder 2"/>
          <p:cNvSpPr>
            <a:spLocks noGrp="1"/>
          </p:cNvSpPr>
          <p:nvPr>
            <p:ph idx="1"/>
          </p:nvPr>
        </p:nvSpPr>
        <p:spPr>
          <a:xfrm>
            <a:off x="298710" y="1505111"/>
            <a:ext cx="8534203" cy="4584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0242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397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130926" y="831274"/>
            <a:ext cx="9405851" cy="2310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278476" y="527405"/>
            <a:ext cx="8645237" cy="2387600"/>
          </a:xfrm>
        </p:spPr>
        <p:txBody>
          <a:bodyPr anchor="ctr"/>
          <a:lstStyle>
            <a:lvl1pPr algn="ctr">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72095" y="2344488"/>
            <a:ext cx="6858000" cy="864221"/>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0748" y="4024970"/>
            <a:ext cx="2831632" cy="1128368"/>
          </a:xfrm>
          <a:prstGeom prst="rect">
            <a:avLst/>
          </a:prstGeom>
        </p:spPr>
      </p:pic>
    </p:spTree>
    <p:extLst>
      <p:ext uri="{BB962C8B-B14F-4D97-AF65-F5344CB8AC3E}">
        <p14:creationId xmlns:p14="http://schemas.microsoft.com/office/powerpoint/2010/main" val="97253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8711" y="270859"/>
            <a:ext cx="8534203" cy="1114882"/>
          </a:xfrm>
        </p:spPr>
        <p:txBody>
          <a:bodyPr/>
          <a:lstStyle/>
          <a:p>
            <a:r>
              <a:rPr lang="en-US"/>
              <a:t>Click to edit Master title style</a:t>
            </a:r>
          </a:p>
        </p:txBody>
      </p:sp>
      <p:sp>
        <p:nvSpPr>
          <p:cNvPr id="3" name="Content Placeholder 2"/>
          <p:cNvSpPr>
            <a:spLocks noGrp="1"/>
          </p:cNvSpPr>
          <p:nvPr>
            <p:ph idx="1"/>
          </p:nvPr>
        </p:nvSpPr>
        <p:spPr>
          <a:xfrm>
            <a:off x="298710" y="1505111"/>
            <a:ext cx="8534203" cy="4584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0363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48035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6847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9935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4"/>
          <p:cNvSpPr>
            <a:spLocks noGrp="1"/>
          </p:cNvSpPr>
          <p:nvPr>
            <p:ph type="title"/>
          </p:nvPr>
        </p:nvSpPr>
        <p:spPr>
          <a:xfrm>
            <a:off x="298711" y="270860"/>
            <a:ext cx="8534203" cy="1114881"/>
          </a:xfrm>
        </p:spPr>
        <p:txBody>
          <a:bodyPr/>
          <a:lstStyle/>
          <a:p>
            <a:r>
              <a:rPr lang="en-US"/>
              <a:t>Click to edit Master title style</a:t>
            </a:r>
          </a:p>
        </p:txBody>
      </p:sp>
    </p:spTree>
    <p:extLst>
      <p:ext uri="{BB962C8B-B14F-4D97-AF65-F5344CB8AC3E}">
        <p14:creationId xmlns:p14="http://schemas.microsoft.com/office/powerpoint/2010/main" val="1506390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0">
            <a:extLst>
              <a:ext uri="{FF2B5EF4-FFF2-40B4-BE49-F238E27FC236}">
                <a16:creationId xmlns:a16="http://schemas.microsoft.com/office/drawing/2014/main" id="{CF1897B0-7FED-4419-B109-0ABBFF826F5B}"/>
              </a:ext>
            </a:extLst>
          </p:cNvPr>
          <p:cNvSpPr>
            <a:spLocks noGrp="1"/>
          </p:cNvSpPr>
          <p:nvPr>
            <p:ph type="sldNum" idx="4294967295"/>
          </p:nvPr>
        </p:nvSpPr>
        <p:spPr>
          <a:xfrm>
            <a:off x="8143875" y="6429375"/>
            <a:ext cx="1000125" cy="476250"/>
          </a:xfrm>
          <a:prstGeom prst="rect">
            <a:avLst/>
          </a:prstGeom>
        </p:spPr>
        <p:txBody>
          <a:bodyPr/>
          <a:lstStyle/>
          <a:p>
            <a:r>
              <a:rPr lang="en-US" dirty="0">
                <a:solidFill>
                  <a:schemeClr val="bg1"/>
                </a:solidFill>
                <a:latin typeface="Calibri"/>
              </a:rPr>
              <a:t>Slide </a:t>
            </a:r>
            <a:fld id="{8B38DBA3-52F9-4AF4-A6A4-FA4D7DB2F99C}" type="slidenum">
              <a:rPr lang="en-US">
                <a:solidFill>
                  <a:schemeClr val="bg1"/>
                </a:solidFill>
                <a:latin typeface="Calibri"/>
              </a:rPr>
              <a:pPr/>
              <a:t>‹#›</a:t>
            </a:fld>
            <a:endParaRPr lang="en-US" dirty="0">
              <a:solidFill>
                <a:schemeClr val="bg1"/>
              </a:solidFill>
              <a:latin typeface="Calibri"/>
            </a:endParaRPr>
          </a:p>
        </p:txBody>
      </p:sp>
    </p:spTree>
    <p:extLst>
      <p:ext uri="{BB962C8B-B14F-4D97-AF65-F5344CB8AC3E}">
        <p14:creationId xmlns:p14="http://schemas.microsoft.com/office/powerpoint/2010/main" val="187613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057351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2431786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3095894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2533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9533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9561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5203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4"/>
          <p:cNvSpPr>
            <a:spLocks noGrp="1"/>
          </p:cNvSpPr>
          <p:nvPr>
            <p:ph type="title"/>
          </p:nvPr>
        </p:nvSpPr>
        <p:spPr>
          <a:xfrm>
            <a:off x="298711" y="270860"/>
            <a:ext cx="8534203" cy="1114881"/>
          </a:xfrm>
        </p:spPr>
        <p:txBody>
          <a:bodyPr/>
          <a:lstStyle/>
          <a:p>
            <a:r>
              <a:rPr lang="en-US"/>
              <a:t>Click to edit Master title style</a:t>
            </a:r>
          </a:p>
        </p:txBody>
      </p:sp>
    </p:spTree>
    <p:extLst>
      <p:ext uri="{BB962C8B-B14F-4D97-AF65-F5344CB8AC3E}">
        <p14:creationId xmlns:p14="http://schemas.microsoft.com/office/powerpoint/2010/main" val="584917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0">
            <a:extLst>
              <a:ext uri="{FF2B5EF4-FFF2-40B4-BE49-F238E27FC236}">
                <a16:creationId xmlns:a16="http://schemas.microsoft.com/office/drawing/2014/main" id="{CF1897B0-7FED-4419-B109-0ABBFF826F5B}"/>
              </a:ext>
            </a:extLst>
          </p:cNvPr>
          <p:cNvSpPr>
            <a:spLocks noGrp="1"/>
          </p:cNvSpPr>
          <p:nvPr>
            <p:ph type="sldNum" idx="4294967295"/>
          </p:nvPr>
        </p:nvSpPr>
        <p:spPr>
          <a:xfrm>
            <a:off x="8143875" y="6429375"/>
            <a:ext cx="1000125" cy="476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81759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1643062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1297111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2369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39104582"/>
      </p:ext>
    </p:extLst>
  </p:cSld>
  <p:clrMap bg1="lt1" tx1="dk1" bg2="lt2" tx2="dk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09" r:id="rId7"/>
    <p:sldLayoutId id="2147484310" r:id="rId8"/>
    <p:sldLayoutId id="2147484311" r:id="rId9"/>
    <p:sldLayoutId id="2147484312" r:id="rId10"/>
  </p:sldLayoutIdLst>
  <p:txStyles>
    <p:title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0383719"/>
      </p:ext>
    </p:extLst>
  </p:cSld>
  <p:clrMap bg1="lt1" tx1="dk1" bg2="lt2" tx2="dk2" accent1="accent1" accent2="accent2" accent3="accent3" accent4="accent4" accent5="accent5" accent6="accent6" hlink="hlink" folHlink="folHlink"/>
  <p:sldLayoutIdLst>
    <p:sldLayoutId id="2147484314" r:id="rId1"/>
    <p:sldLayoutId id="2147484315" r:id="rId2"/>
    <p:sldLayoutId id="2147484316" r:id="rId3"/>
    <p:sldLayoutId id="2147484317" r:id="rId4"/>
    <p:sldLayoutId id="2147484318" r:id="rId5"/>
    <p:sldLayoutId id="2147484319" r:id="rId6"/>
    <p:sldLayoutId id="2147484320" r:id="rId7"/>
    <p:sldLayoutId id="2147484321" r:id="rId8"/>
    <p:sldLayoutId id="2147484322" r:id="rId9"/>
    <p:sldLayoutId id="2147484323" r:id="rId10"/>
    <p:sldLayoutId id="2147484324" r:id="rId11"/>
  </p:sldLayoutIdLst>
  <p:txStyles>
    <p:title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6.png"/><Relationship Id="rId11" Type="http://schemas.openxmlformats.org/officeDocument/2006/relationships/hyperlink" Target="https://dot.nebraska.gov/business-center/lpa/boards-liaison/training/" TargetMode="External"/><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hyperlink" Target="http://www.sos.ne.gov/rules-and-regs/regsearch/Rules/index.cgi?l=Transportation_Dept_of" TargetMode="Externa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dot.nebraska.gov/business-center/lpa/boards-liaison/nbcs/downloads/"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6.png"/><Relationship Id="rId11" Type="http://schemas.openxmlformats.org/officeDocument/2006/relationships/hyperlink" Target="https://dot.nebraska.gov/business-center/lpa/boards-liaison/training/" TargetMode="External"/><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3.emf"/><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72386"/>
            <a:ext cx="9144000" cy="2387600"/>
          </a:xfrm>
        </p:spPr>
        <p:txBody>
          <a:bodyPr>
            <a:normAutofit/>
          </a:bodyPr>
          <a:lstStyle/>
          <a:p>
            <a:r>
              <a:rPr lang="en-US" dirty="0"/>
              <a:t>Managing Nebraska’s </a:t>
            </a:r>
            <a:br>
              <a:rPr lang="en-US" dirty="0"/>
            </a:br>
            <a:r>
              <a:rPr lang="en-US" dirty="0"/>
              <a:t>Public Roads and Streets</a:t>
            </a:r>
          </a:p>
        </p:txBody>
      </p:sp>
      <p:sp>
        <p:nvSpPr>
          <p:cNvPr id="3" name="Subtitle 2"/>
          <p:cNvSpPr>
            <a:spLocks noGrp="1"/>
          </p:cNvSpPr>
          <p:nvPr>
            <p:ph type="subTitle" idx="1"/>
          </p:nvPr>
        </p:nvSpPr>
        <p:spPr>
          <a:xfrm>
            <a:off x="-137160" y="2790975"/>
            <a:ext cx="9418320" cy="1138022"/>
          </a:xfrm>
        </p:spPr>
        <p:txBody>
          <a:bodyPr>
            <a:normAutofit fontScale="92500" lnSpcReduction="20000"/>
          </a:bodyPr>
          <a:lstStyle/>
          <a:p>
            <a:r>
              <a:rPr lang="en-US" sz="2800" dirty="0"/>
              <a:t>Introduction to  </a:t>
            </a:r>
          </a:p>
          <a:p>
            <a:r>
              <a:rPr lang="en-US" sz="2800" b="1" dirty="0">
                <a:solidFill>
                  <a:schemeClr val="tx1"/>
                </a:solidFill>
              </a:rPr>
              <a:t>Classification and Standards</a:t>
            </a:r>
          </a:p>
          <a:p>
            <a:r>
              <a:rPr lang="en-US" sz="2800" dirty="0">
                <a:solidFill>
                  <a:schemeClr val="tx1"/>
                </a:solidFill>
              </a:rPr>
              <a:t> 428 NAC 1 and 428 NAC 2</a:t>
            </a:r>
          </a:p>
        </p:txBody>
      </p:sp>
      <p:sp>
        <p:nvSpPr>
          <p:cNvPr id="7" name="Slide Number Placeholder 10"/>
          <p:cNvSpPr>
            <a:spLocks noGrp="1"/>
          </p:cNvSpPr>
          <p:nvPr>
            <p:ph type="sldNum" idx="4294967295"/>
          </p:nvPr>
        </p:nvSpPr>
        <p:spPr>
          <a:xfrm>
            <a:off x="8143875" y="6429375"/>
            <a:ext cx="1000125" cy="476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Picture 3" descr="1 &amp; 6 year plan logoCS1-2.emf"/>
          <p:cNvPicPr>
            <a:picLocks noChangeAspect="1"/>
          </p:cNvPicPr>
          <p:nvPr/>
        </p:nvPicPr>
        <p:blipFill>
          <a:blip r:embed="rId3" cstate="print"/>
          <a:stretch>
            <a:fillRect/>
          </a:stretch>
        </p:blipFill>
        <p:spPr>
          <a:xfrm>
            <a:off x="125801" y="5019797"/>
            <a:ext cx="2305464" cy="1226088"/>
          </a:xfrm>
          <a:prstGeom prst="rect">
            <a:avLst/>
          </a:prstGeom>
        </p:spPr>
      </p:pic>
      <p:pic>
        <p:nvPicPr>
          <p:cNvPr id="6" name="Picture 5" descr="Nv_m_Extension__4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1966" y="5112942"/>
            <a:ext cx="3266500" cy="1306600"/>
          </a:xfrm>
          <a:prstGeom prst="rect">
            <a:avLst/>
          </a:prstGeom>
        </p:spPr>
      </p:pic>
      <p:sp>
        <p:nvSpPr>
          <p:cNvPr id="8" name="TextBox 7"/>
          <p:cNvSpPr txBox="1"/>
          <p:nvPr/>
        </p:nvSpPr>
        <p:spPr>
          <a:xfrm>
            <a:off x="2579778" y="6298168"/>
            <a:ext cx="13937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rPr>
              <a:t>8</a:t>
            </a:r>
            <a:r>
              <a:rPr kumimoji="0" lang="en-US" sz="1800" b="0" i="0" u="none" strike="noStrike" kern="1200" cap="none" spc="0" normalizeH="0" baseline="0" noProof="0" dirty="0">
                <a:ln>
                  <a:noFill/>
                </a:ln>
                <a:solidFill>
                  <a:prstClr val="black"/>
                </a:solidFill>
                <a:effectLst/>
                <a:uLnTx/>
                <a:uFillTx/>
                <a:latin typeface="Calibri"/>
                <a:ea typeface="+mn-ea"/>
                <a:cs typeface="+mn-cs"/>
              </a:rPr>
              <a:t>/4/2019</a:t>
            </a:r>
          </a:p>
        </p:txBody>
      </p:sp>
      <p:pic>
        <p:nvPicPr>
          <p:cNvPr id="9" name="Picture 8"/>
          <p:cNvPicPr>
            <a:picLocks noChangeAspect="1"/>
          </p:cNvPicPr>
          <p:nvPr/>
        </p:nvPicPr>
        <p:blipFill>
          <a:blip r:embed="rId5"/>
          <a:stretch>
            <a:fillRect/>
          </a:stretch>
        </p:blipFill>
        <p:spPr>
          <a:xfrm>
            <a:off x="1803281" y="10530"/>
            <a:ext cx="2722715" cy="1574904"/>
          </a:xfrm>
          <a:prstGeom prst="rect">
            <a:avLst/>
          </a:prstGeom>
        </p:spPr>
      </p:pic>
      <p:pic>
        <p:nvPicPr>
          <p:cNvPr id="10" name="Picture 9"/>
          <p:cNvPicPr>
            <a:picLocks noChangeAspect="1"/>
          </p:cNvPicPr>
          <p:nvPr/>
        </p:nvPicPr>
        <p:blipFill>
          <a:blip r:embed="rId6"/>
          <a:stretch>
            <a:fillRect/>
          </a:stretch>
        </p:blipFill>
        <p:spPr>
          <a:xfrm>
            <a:off x="4805706" y="10530"/>
            <a:ext cx="2867751" cy="1568390"/>
          </a:xfrm>
          <a:prstGeom prst="rect">
            <a:avLst/>
          </a:prstGeom>
        </p:spPr>
      </p:pic>
      <p:pic>
        <p:nvPicPr>
          <p:cNvPr id="11" name="Picture 10"/>
          <p:cNvPicPr>
            <a:picLocks noChangeAspect="1"/>
          </p:cNvPicPr>
          <p:nvPr/>
        </p:nvPicPr>
        <p:blipFill>
          <a:blip r:embed="rId7"/>
          <a:stretch>
            <a:fillRect/>
          </a:stretch>
        </p:blipFill>
        <p:spPr>
          <a:xfrm>
            <a:off x="0" y="-19420"/>
            <a:ext cx="1226622" cy="1977843"/>
          </a:xfrm>
          <a:prstGeom prst="rect">
            <a:avLst/>
          </a:prstGeom>
        </p:spPr>
      </p:pic>
      <p:pic>
        <p:nvPicPr>
          <p:cNvPr id="12" name="Picture 11"/>
          <p:cNvPicPr>
            <a:picLocks noChangeAspect="1"/>
          </p:cNvPicPr>
          <p:nvPr/>
        </p:nvPicPr>
        <p:blipFill>
          <a:blip r:embed="rId8"/>
          <a:stretch>
            <a:fillRect/>
          </a:stretch>
        </p:blipFill>
        <p:spPr>
          <a:xfrm>
            <a:off x="6982334" y="3468257"/>
            <a:ext cx="2037331" cy="1367373"/>
          </a:xfrm>
          <a:prstGeom prst="rect">
            <a:avLst/>
          </a:prstGeom>
        </p:spPr>
      </p:pic>
      <p:pic>
        <p:nvPicPr>
          <p:cNvPr id="13" name="Picture 12"/>
          <p:cNvPicPr>
            <a:picLocks noChangeAspect="1"/>
          </p:cNvPicPr>
          <p:nvPr/>
        </p:nvPicPr>
        <p:blipFill>
          <a:blip r:embed="rId9"/>
          <a:stretch>
            <a:fillRect/>
          </a:stretch>
        </p:blipFill>
        <p:spPr>
          <a:xfrm>
            <a:off x="7873068" y="-7481"/>
            <a:ext cx="1253844" cy="1965903"/>
          </a:xfrm>
          <a:prstGeom prst="rect">
            <a:avLst/>
          </a:prstGeom>
        </p:spPr>
      </p:pic>
      <p:pic>
        <p:nvPicPr>
          <p:cNvPr id="14" name="Picture 13"/>
          <p:cNvPicPr>
            <a:picLocks noChangeAspect="1"/>
          </p:cNvPicPr>
          <p:nvPr/>
        </p:nvPicPr>
        <p:blipFill>
          <a:blip r:embed="rId10"/>
          <a:stretch>
            <a:fillRect/>
          </a:stretch>
        </p:blipFill>
        <p:spPr>
          <a:xfrm>
            <a:off x="-1" y="3468257"/>
            <a:ext cx="2227217" cy="1384301"/>
          </a:xfrm>
          <a:prstGeom prst="rect">
            <a:avLst/>
          </a:prstGeom>
        </p:spPr>
      </p:pic>
      <p:sp>
        <p:nvSpPr>
          <p:cNvPr id="15" name="TextBox 14"/>
          <p:cNvSpPr txBox="1"/>
          <p:nvPr/>
        </p:nvSpPr>
        <p:spPr>
          <a:xfrm>
            <a:off x="125801" y="6496880"/>
            <a:ext cx="19756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Video B01</a:t>
            </a:r>
          </a:p>
        </p:txBody>
      </p:sp>
      <p:sp>
        <p:nvSpPr>
          <p:cNvPr id="20" name="TextBox 19">
            <a:extLst>
              <a:ext uri="{FF2B5EF4-FFF2-40B4-BE49-F238E27FC236}">
                <a16:creationId xmlns:a16="http://schemas.microsoft.com/office/drawing/2014/main" id="{3EE7BA43-1188-4E25-8EF0-8D81A1B6E7DE}"/>
              </a:ext>
            </a:extLst>
          </p:cNvPr>
          <p:cNvSpPr txBox="1"/>
          <p:nvPr/>
        </p:nvSpPr>
        <p:spPr>
          <a:xfrm>
            <a:off x="3200400" y="5182613"/>
            <a:ext cx="27432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Boards - Liaison Services Section</a:t>
            </a:r>
          </a:p>
        </p:txBody>
      </p:sp>
      <p:sp>
        <p:nvSpPr>
          <p:cNvPr id="21" name="TextBox 20">
            <a:extLst>
              <a:ext uri="{FF2B5EF4-FFF2-40B4-BE49-F238E27FC236}">
                <a16:creationId xmlns:a16="http://schemas.microsoft.com/office/drawing/2014/main" id="{B6F6F723-AF62-4305-A192-1466F8586162}"/>
              </a:ext>
            </a:extLst>
          </p:cNvPr>
          <p:cNvSpPr txBox="1"/>
          <p:nvPr/>
        </p:nvSpPr>
        <p:spPr>
          <a:xfrm>
            <a:off x="2292766" y="5513181"/>
            <a:ext cx="468956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11"/>
              </a:rPr>
              <a:t>https://dot.nebraska.gov/business-center/lpa/boards-liaison/training/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6929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3336"/>
            <a:ext cx="9144000" cy="4916974"/>
          </a:xfrm>
          <a:prstGeom prst="rect">
            <a:avLst/>
          </a:prstGeom>
        </p:spPr>
      </p:pic>
      <p:pic>
        <p:nvPicPr>
          <p:cNvPr id="6" name="Picture 5" descr="Some of Nebraska's state symbols ar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413" y="4197730"/>
            <a:ext cx="1543069" cy="1071576"/>
          </a:xfrm>
          <a:prstGeom prst="rect">
            <a:avLst/>
          </a:prstGeom>
        </p:spPr>
      </p:pic>
      <p:sp>
        <p:nvSpPr>
          <p:cNvPr id="7" name="TextBox 6"/>
          <p:cNvSpPr txBox="1"/>
          <p:nvPr/>
        </p:nvSpPr>
        <p:spPr>
          <a:xfrm>
            <a:off x="7886700" y="6445900"/>
            <a:ext cx="1136077" cy="369332"/>
          </a:xfrm>
          <a:prstGeom prst="rect">
            <a:avLst/>
          </a:prstGeom>
          <a:noFill/>
        </p:spPr>
        <p:txBody>
          <a:bodyPr wrap="square" rtlCol="0">
            <a:spAutoFit/>
          </a:bodyPr>
          <a:lstStyle/>
          <a:p>
            <a:r>
              <a:rPr lang="en-US" dirty="0">
                <a:solidFill>
                  <a:schemeClr val="bg1"/>
                </a:solidFill>
                <a:latin typeface="Calibri"/>
              </a:rPr>
              <a:t>Slide </a:t>
            </a:r>
            <a:fld id="{A52E2710-AF21-44F9-9004-155A7FCB9E4E}" type="slidenum">
              <a:rPr lang="en-US">
                <a:solidFill>
                  <a:schemeClr val="bg1"/>
                </a:solidFill>
                <a:latin typeface="Calibri"/>
              </a:rPr>
              <a:pPr/>
              <a:t>10</a:t>
            </a:fld>
            <a:endParaRPr lang="en-US" dirty="0">
              <a:solidFill>
                <a:schemeClr val="bg1"/>
              </a:solidFill>
              <a:latin typeface="Calibri"/>
            </a:endParaRPr>
          </a:p>
        </p:txBody>
      </p:sp>
      <p:sp>
        <p:nvSpPr>
          <p:cNvPr id="3" name="Content Placeholder 2"/>
          <p:cNvSpPr>
            <a:spLocks noGrp="1"/>
          </p:cNvSpPr>
          <p:nvPr>
            <p:ph idx="4294967295"/>
          </p:nvPr>
        </p:nvSpPr>
        <p:spPr>
          <a:xfrm>
            <a:off x="2362200" y="1218490"/>
            <a:ext cx="6181725" cy="4053598"/>
          </a:xfrm>
          <a:solidFill>
            <a:schemeClr val="bg1"/>
          </a:solidFill>
        </p:spPr>
        <p:txBody>
          <a:bodyPr>
            <a:normAutofit/>
          </a:bodyPr>
          <a:lstStyle/>
          <a:p>
            <a:pPr>
              <a:buFont typeface="Wingdings" panose="05000000000000000000" pitchFamily="2" charset="2"/>
              <a:buChar char="Ø"/>
            </a:pPr>
            <a:r>
              <a:rPr lang="en-US" sz="2400" dirty="0">
                <a:latin typeface="Arial" pitchFamily="34" charset="0"/>
                <a:cs typeface="Arial" pitchFamily="34" charset="0"/>
              </a:rPr>
              <a:t>Nebraska's public roads system </a:t>
            </a:r>
          </a:p>
          <a:p>
            <a:pPr lvl="1">
              <a:buFont typeface="Wingdings" panose="05000000000000000000" pitchFamily="2" charset="2"/>
              <a:buChar char="Ø"/>
            </a:pPr>
            <a:r>
              <a:rPr lang="en-US" sz="2000" dirty="0">
                <a:latin typeface="Arial" pitchFamily="34" charset="0"/>
                <a:cs typeface="Arial" pitchFamily="34" charset="0"/>
              </a:rPr>
              <a:t>is </a:t>
            </a:r>
            <a:r>
              <a:rPr lang="en-US" sz="2000" b="1" dirty="0">
                <a:latin typeface="Arial" pitchFamily="34" charset="0"/>
                <a:cs typeface="Arial" pitchFamily="34" charset="0"/>
              </a:rPr>
              <a:t>one of the largest </a:t>
            </a:r>
            <a:r>
              <a:rPr lang="en-US" sz="2000" dirty="0">
                <a:latin typeface="Arial" pitchFamily="34" charset="0"/>
                <a:cs typeface="Arial" pitchFamily="34" charset="0"/>
              </a:rPr>
              <a:t>in the nation, serves </a:t>
            </a:r>
            <a:r>
              <a:rPr lang="en-US" sz="2000" b="1" dirty="0">
                <a:latin typeface="Arial" pitchFamily="34" charset="0"/>
                <a:cs typeface="Arial" pitchFamily="34" charset="0"/>
              </a:rPr>
              <a:t>sparsely populated areas </a:t>
            </a:r>
            <a:r>
              <a:rPr lang="en-US" sz="2000" dirty="0">
                <a:latin typeface="Arial" pitchFamily="34" charset="0"/>
                <a:cs typeface="Arial" pitchFamily="34" charset="0"/>
              </a:rPr>
              <a:t>as well as large </a:t>
            </a:r>
            <a:r>
              <a:rPr lang="en-US" sz="2000" b="1" dirty="0">
                <a:latin typeface="Arial" pitchFamily="34" charset="0"/>
                <a:cs typeface="Arial" pitchFamily="34" charset="0"/>
              </a:rPr>
              <a:t>urban centers</a:t>
            </a:r>
            <a:r>
              <a:rPr lang="en-US" sz="2000" dirty="0">
                <a:latin typeface="Arial" pitchFamily="34" charset="0"/>
                <a:cs typeface="Arial" pitchFamily="34" charset="0"/>
              </a:rPr>
              <a:t>, all of which have </a:t>
            </a:r>
            <a:r>
              <a:rPr lang="en-US" sz="2000" b="1" dirty="0">
                <a:latin typeface="Arial" pitchFamily="34" charset="0"/>
                <a:cs typeface="Arial" pitchFamily="34" charset="0"/>
              </a:rPr>
              <a:t>transportation needs </a:t>
            </a:r>
          </a:p>
          <a:p>
            <a:pPr>
              <a:buFont typeface="Wingdings" panose="05000000000000000000" pitchFamily="2" charset="2"/>
              <a:buChar char="Ø"/>
            </a:pPr>
            <a:r>
              <a:rPr lang="en-US" sz="2400" dirty="0">
                <a:latin typeface="Arial" pitchFamily="34" charset="0"/>
                <a:cs typeface="Arial" pitchFamily="34" charset="0"/>
              </a:rPr>
              <a:t>Modern standards must address roads of various functions, classifications and areas</a:t>
            </a:r>
          </a:p>
          <a:p>
            <a:pPr>
              <a:buFont typeface="Wingdings" panose="05000000000000000000" pitchFamily="2" charset="2"/>
              <a:buChar char="Ø"/>
            </a:pPr>
            <a:r>
              <a:rPr lang="en-US" sz="2400" dirty="0">
                <a:latin typeface="Arial" pitchFamily="34" charset="0"/>
                <a:cs typeface="Arial" pitchFamily="34" charset="0"/>
              </a:rPr>
              <a:t>Not enough money to build every road as if it is an arterial</a:t>
            </a:r>
          </a:p>
          <a:p>
            <a:pPr>
              <a:buFont typeface="Wingdings" panose="05000000000000000000" pitchFamily="2" charset="2"/>
              <a:buChar char="Ø"/>
            </a:pPr>
            <a:r>
              <a:rPr lang="en-US" sz="2400" dirty="0">
                <a:latin typeface="Arial" pitchFamily="34" charset="0"/>
                <a:cs typeface="Arial" pitchFamily="34" charset="0"/>
              </a:rPr>
              <a:t>Good program management leads to more efficient use of pubic roads funds </a:t>
            </a:r>
            <a:endParaRPr lang="en-US" sz="2400" strike="sngStrike" dirty="0">
              <a:latin typeface="Arial" pitchFamily="34" charset="0"/>
              <a:cs typeface="Arial" pitchFamily="34" charset="0"/>
            </a:endParaRPr>
          </a:p>
          <a:p>
            <a:pPr>
              <a:buFont typeface="Wingdings" panose="05000000000000000000" pitchFamily="2" charset="2"/>
              <a:buChar char="Ø"/>
            </a:pPr>
            <a:endParaRPr lang="en-US" sz="2400" dirty="0"/>
          </a:p>
        </p:txBody>
      </p:sp>
      <p:sp>
        <p:nvSpPr>
          <p:cNvPr id="9" name="Title 1"/>
          <p:cNvSpPr>
            <a:spLocks noGrp="1"/>
          </p:cNvSpPr>
          <p:nvPr>
            <p:ph type="title" idx="4294967295"/>
          </p:nvPr>
        </p:nvSpPr>
        <p:spPr>
          <a:xfrm>
            <a:off x="0" y="18807"/>
            <a:ext cx="9144000" cy="1000125"/>
          </a:xfrm>
        </p:spPr>
        <p:txBody>
          <a:bodyPr>
            <a:normAutofit fontScale="90000"/>
          </a:bodyPr>
          <a:lstStyle/>
          <a:p>
            <a:pPr algn="ctr"/>
            <a:r>
              <a:rPr lang="en-US" sz="4000" dirty="0">
                <a:latin typeface="Arial Black" panose="020B0A04020102020204" pitchFamily="34" charset="0"/>
              </a:rPr>
              <a:t>Nebraska’s Public Roads System</a:t>
            </a:r>
            <a:endParaRPr lang="en-US" sz="4000" dirty="0"/>
          </a:p>
        </p:txBody>
      </p:sp>
      <p:pic>
        <p:nvPicPr>
          <p:cNvPr id="12" name="Picture 11">
            <a:extLst>
              <a:ext uri="{FF2B5EF4-FFF2-40B4-BE49-F238E27FC236}">
                <a16:creationId xmlns:a16="http://schemas.microsoft.com/office/drawing/2014/main" id="{72F256F5-0604-4C84-8040-38775D3FF1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906" y="5375962"/>
            <a:ext cx="2417064" cy="963168"/>
          </a:xfrm>
          <a:prstGeom prst="rect">
            <a:avLst/>
          </a:prstGeom>
        </p:spPr>
      </p:pic>
    </p:spTree>
    <p:extLst>
      <p:ext uri="{BB962C8B-B14F-4D97-AF65-F5344CB8AC3E}">
        <p14:creationId xmlns:p14="http://schemas.microsoft.com/office/powerpoint/2010/main" val="197670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50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30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15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228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2760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33388" y="1"/>
            <a:ext cx="7886700" cy="2114550"/>
          </a:xfrm>
          <a:prstGeom prst="rect">
            <a:avLst/>
          </a:prstGeom>
          <a:noFill/>
        </p:spPr>
        <p:txBody>
          <a:bodyPr wrap="square" anchor="ctr"/>
          <a:lstStyle>
            <a:lvl1pPr lvl="0">
              <a:defRPr/>
            </a:lvl1pPr>
          </a:lstStyle>
          <a:p>
            <a:pPr lvl="0" algn="ctr"/>
            <a:r>
              <a:rPr lang="en-US" dirty="0">
                <a:latin typeface="+mj-lt"/>
              </a:rPr>
              <a:t>Introduction to </a:t>
            </a:r>
            <a:br>
              <a:rPr lang="en-US" dirty="0">
                <a:latin typeface="+mj-lt"/>
              </a:rPr>
            </a:br>
            <a:r>
              <a:rPr lang="en-US" dirty="0">
                <a:latin typeface="+mj-lt"/>
              </a:rPr>
              <a:t>Classification and Standards</a:t>
            </a:r>
            <a:endParaRPr dirty="0">
              <a:latin typeface="+mj-lt"/>
            </a:endParaRPr>
          </a:p>
        </p:txBody>
      </p:sp>
      <p:sp>
        <p:nvSpPr>
          <p:cNvPr id="3" name="Text Placeholder 2"/>
          <p:cNvSpPr txBox="1">
            <a:spLocks noGrp="1"/>
          </p:cNvSpPr>
          <p:nvPr>
            <p:ph type="body" idx="1"/>
          </p:nvPr>
        </p:nvSpPr>
        <p:spPr>
          <a:xfrm>
            <a:off x="390590" y="1977319"/>
            <a:ext cx="8362820" cy="2721440"/>
          </a:xfrm>
          <a:prstGeom prst="rect">
            <a:avLst/>
          </a:prstGeom>
          <a:noFill/>
        </p:spPr>
        <p:txBody>
          <a:bodyPr wrap="square" anchor="t">
            <a:noAutofit/>
          </a:bodyPr>
          <a:lstStyle>
            <a:lvl1pPr lvl="0">
              <a:defRPr/>
            </a:lvl1pPr>
          </a:lstStyle>
          <a:p>
            <a:pPr marL="514338" indent="-514338">
              <a:spcBef>
                <a:spcPts val="500"/>
              </a:spcBef>
              <a:buFont typeface="+mj-lt"/>
              <a:buAutoNum type="arabicPeriod"/>
            </a:pPr>
            <a:r>
              <a:rPr lang="en-US" sz="3200" dirty="0">
                <a:solidFill>
                  <a:schemeClr val="bg1">
                    <a:lumMod val="85000"/>
                  </a:schemeClr>
                </a:solidFill>
                <a:latin typeface="+mn-lt"/>
              </a:rPr>
              <a:t>About videos on Classification (428 NAC 1) and Standards (428 NAC 2)</a:t>
            </a:r>
          </a:p>
          <a:p>
            <a:pPr marL="514338" indent="-514338">
              <a:spcBef>
                <a:spcPts val="500"/>
              </a:spcBef>
              <a:buFont typeface="+mj-lt"/>
              <a:buAutoNum type="arabicPeriod"/>
            </a:pPr>
            <a:r>
              <a:rPr lang="en-US" sz="3200" dirty="0">
                <a:solidFill>
                  <a:schemeClr val="bg1">
                    <a:lumMod val="85000"/>
                  </a:schemeClr>
                </a:solidFill>
                <a:latin typeface="+mn-lt"/>
              </a:rPr>
              <a:t>Nebraska Law review (Classification and Standards) </a:t>
            </a:r>
          </a:p>
          <a:p>
            <a:pPr marL="514338" indent="-514338">
              <a:spcBef>
                <a:spcPts val="500"/>
              </a:spcBef>
              <a:buFont typeface="+mj-lt"/>
              <a:buAutoNum type="arabicPeriod"/>
            </a:pPr>
            <a:r>
              <a:rPr lang="en-US" sz="3200" dirty="0">
                <a:solidFill>
                  <a:schemeClr val="tx1"/>
                </a:solidFill>
                <a:latin typeface="+mn-lt"/>
              </a:rPr>
              <a:t>Nebraska Administrative Code (NAC) Title 428</a:t>
            </a:r>
          </a:p>
        </p:txBody>
      </p:sp>
      <p:sp>
        <p:nvSpPr>
          <p:cNvPr id="7" name="TextBox 6"/>
          <p:cNvSpPr txBox="1"/>
          <p:nvPr/>
        </p:nvSpPr>
        <p:spPr>
          <a:xfrm>
            <a:off x="8027981" y="6488668"/>
            <a:ext cx="11160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E258EC69-BB43-4381-B7EC-0BBFCD43D5A2}"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extBox 22"/>
          <p:cNvSpPr txBox="1"/>
          <p:nvPr/>
        </p:nvSpPr>
        <p:spPr>
          <a:xfrm>
            <a:off x="189733" y="6040943"/>
            <a:ext cx="2743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Boards - Liaison Services Section</a:t>
            </a:r>
          </a:p>
        </p:txBody>
      </p:sp>
      <p:pic>
        <p:nvPicPr>
          <p:cNvPr id="26" name="Picture 25" descr="1 &amp; 6 year plan logoCS1-2.emf"/>
          <p:cNvPicPr>
            <a:picLocks noChangeAspect="1"/>
          </p:cNvPicPr>
          <p:nvPr/>
        </p:nvPicPr>
        <p:blipFill>
          <a:blip r:embed="rId3" cstate="print"/>
          <a:stretch>
            <a:fillRect/>
          </a:stretch>
        </p:blipFill>
        <p:spPr>
          <a:xfrm>
            <a:off x="6576468" y="4756807"/>
            <a:ext cx="2305464" cy="1226088"/>
          </a:xfrm>
          <a:prstGeom prst="rect">
            <a:avLst/>
          </a:prstGeom>
        </p:spPr>
      </p:pic>
      <p:pic>
        <p:nvPicPr>
          <p:cNvPr id="11" name="Picture 10">
            <a:extLst>
              <a:ext uri="{FF2B5EF4-FFF2-40B4-BE49-F238E27FC236}">
                <a16:creationId xmlns:a16="http://schemas.microsoft.com/office/drawing/2014/main" id="{64A5CB45-3AC4-405E-8D87-8DCB2109F8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256" y="5019727"/>
            <a:ext cx="2417064" cy="963168"/>
          </a:xfrm>
          <a:prstGeom prst="rect">
            <a:avLst/>
          </a:prstGeom>
        </p:spPr>
      </p:pic>
    </p:spTree>
    <p:extLst>
      <p:ext uri="{BB962C8B-B14F-4D97-AF65-F5344CB8AC3E}">
        <p14:creationId xmlns:p14="http://schemas.microsoft.com/office/powerpoint/2010/main" val="2290788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6E9197-B5DC-4B0B-9FF3-0549A7BB0928}"/>
              </a:ext>
            </a:extLst>
          </p:cNvPr>
          <p:cNvPicPr>
            <a:picLocks noChangeAspect="1"/>
          </p:cNvPicPr>
          <p:nvPr/>
        </p:nvPicPr>
        <p:blipFill>
          <a:blip r:embed="rId3"/>
          <a:stretch>
            <a:fillRect/>
          </a:stretch>
        </p:blipFill>
        <p:spPr>
          <a:xfrm>
            <a:off x="507206" y="1280727"/>
            <a:ext cx="8192294" cy="4074124"/>
          </a:xfrm>
          <a:prstGeom prst="rect">
            <a:avLst/>
          </a:prstGeom>
        </p:spPr>
      </p:pic>
      <p:sp>
        <p:nvSpPr>
          <p:cNvPr id="8" name="Slide Number Placeholder 7"/>
          <p:cNvSpPr>
            <a:spLocks noGrp="1"/>
          </p:cNvSpPr>
          <p:nvPr>
            <p:ph type="sldNum" idx="4294967295"/>
          </p:nvPr>
        </p:nvSpPr>
        <p:spPr/>
        <p:txBody>
          <a:bodyPr/>
          <a:lstStyle/>
          <a:p>
            <a:r>
              <a:rPr lang="en-US" dirty="0">
                <a:solidFill>
                  <a:schemeClr val="bg1"/>
                </a:solidFill>
                <a:latin typeface="Calibri"/>
              </a:rPr>
              <a:t>Slide </a:t>
            </a:r>
            <a:fld id="{8B38DBA3-52F9-4AF4-A6A4-FA4D7DB2F99C}" type="slidenum">
              <a:rPr lang="en-US">
                <a:solidFill>
                  <a:schemeClr val="bg1"/>
                </a:solidFill>
                <a:latin typeface="Calibri"/>
              </a:rPr>
              <a:pPr/>
              <a:t>12</a:t>
            </a:fld>
            <a:endParaRPr lang="en-US" dirty="0">
              <a:solidFill>
                <a:schemeClr val="bg1"/>
              </a:solidFill>
              <a:latin typeface="Calibri"/>
            </a:endParaRPr>
          </a:p>
        </p:txBody>
      </p:sp>
      <p:sp>
        <p:nvSpPr>
          <p:cNvPr id="2" name="Title 1"/>
          <p:cNvSpPr txBox="1">
            <a:spLocks noGrp="1"/>
          </p:cNvSpPr>
          <p:nvPr>
            <p:ph type="ctrTitle" idx="4294967295"/>
          </p:nvPr>
        </p:nvSpPr>
        <p:spPr>
          <a:xfrm>
            <a:off x="0" y="0"/>
            <a:ext cx="8699500" cy="1416050"/>
          </a:xfrm>
          <a:prstGeom prst="rect">
            <a:avLst/>
          </a:prstGeom>
          <a:noFill/>
        </p:spPr>
        <p:txBody>
          <a:bodyPr wrap="square" anchor="ctr"/>
          <a:lstStyle>
            <a:lvl1pPr lvl="0">
              <a:defRPr sz="4400" b="0" i="0" u="none" strike="noStrike" baseline="0">
                <a:solidFill>
                  <a:srgbClr val="000000"/>
                </a:solidFill>
                <a:latin typeface="Arial"/>
              </a:defRPr>
            </a:lvl1pPr>
          </a:lstStyle>
          <a:p>
            <a:pPr lvl="0" algn="ctr"/>
            <a:r>
              <a:rPr dirty="0">
                <a:latin typeface="+mj-lt"/>
              </a:rPr>
              <a:t>Title 428</a:t>
            </a:r>
            <a:br>
              <a:rPr lang="en-US" dirty="0">
                <a:latin typeface="+mj-lt"/>
              </a:rPr>
            </a:br>
            <a:r>
              <a:rPr lang="en-US" dirty="0">
                <a:latin typeface="+mj-lt"/>
              </a:rPr>
              <a:t>NBCS Regulations</a:t>
            </a:r>
            <a:endParaRPr dirty="0">
              <a:latin typeface="+mj-lt"/>
            </a:endParaRPr>
          </a:p>
        </p:txBody>
      </p:sp>
      <p:pic>
        <p:nvPicPr>
          <p:cNvPr id="6" name="Picture 4" descr="1 &amp; 6 year plan logoCS1-2.emf"/>
          <p:cNvPicPr>
            <a:picLocks noChangeAspect="1"/>
          </p:cNvPicPr>
          <p:nvPr/>
        </p:nvPicPr>
        <p:blipFill>
          <a:blip r:embed="rId4" cstate="print"/>
          <a:srcRect/>
          <a:stretch>
            <a:fillRect/>
          </a:stretch>
        </p:blipFill>
        <p:spPr bwMode="auto">
          <a:xfrm>
            <a:off x="7516213" y="469244"/>
            <a:ext cx="1405660" cy="685351"/>
          </a:xfrm>
          <a:prstGeom prst="rect">
            <a:avLst/>
          </a:prstGeom>
          <a:noFill/>
          <a:ln w="9525">
            <a:noFill/>
            <a:miter lim="800000"/>
            <a:headEnd/>
            <a:tailEnd/>
          </a:ln>
        </p:spPr>
      </p:pic>
      <p:sp>
        <p:nvSpPr>
          <p:cNvPr id="21" name="Arrow: Left 20"/>
          <p:cNvSpPr/>
          <p:nvPr/>
        </p:nvSpPr>
        <p:spPr>
          <a:xfrm>
            <a:off x="1502935" y="4907567"/>
            <a:ext cx="4071257" cy="178438"/>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50313" y="5334000"/>
            <a:ext cx="8071560" cy="892552"/>
          </a:xfrm>
          <a:prstGeom prst="rect">
            <a:avLst/>
          </a:prstGeom>
          <a:noFill/>
        </p:spPr>
        <p:txBody>
          <a:bodyPr wrap="square" rtlCol="0">
            <a:spAutoFit/>
          </a:bodyPr>
          <a:lstStyle/>
          <a:p>
            <a:r>
              <a:rPr lang="en-US" sz="2600" dirty="0">
                <a:hlinkClick r:id="rId5"/>
              </a:rPr>
              <a:t>http://www.sos.ne.gov/rules-and-regs/regsearch/Rules/index.cgi?l=Transportation_Dept_of</a:t>
            </a:r>
            <a:endParaRPr lang="en-US" sz="2600" dirty="0"/>
          </a:p>
        </p:txBody>
      </p:sp>
      <p:sp>
        <p:nvSpPr>
          <p:cNvPr id="7" name="TextBox 6">
            <a:extLst>
              <a:ext uri="{FF2B5EF4-FFF2-40B4-BE49-F238E27FC236}">
                <a16:creationId xmlns:a16="http://schemas.microsoft.com/office/drawing/2014/main" id="{451D6105-F332-4897-A5F3-03C2C71B115A}"/>
              </a:ext>
            </a:extLst>
          </p:cNvPr>
          <p:cNvSpPr txBox="1"/>
          <p:nvPr/>
        </p:nvSpPr>
        <p:spPr>
          <a:xfrm>
            <a:off x="5788742" y="4812120"/>
            <a:ext cx="1976284" cy="369332"/>
          </a:xfrm>
          <a:prstGeom prst="rect">
            <a:avLst/>
          </a:prstGeom>
          <a:noFill/>
        </p:spPr>
        <p:txBody>
          <a:bodyPr wrap="square" rtlCol="0">
            <a:spAutoFit/>
          </a:bodyPr>
          <a:lstStyle/>
          <a:p>
            <a:r>
              <a:rPr lang="en-US" dirty="0"/>
              <a:t>NBCS regulations</a:t>
            </a:r>
          </a:p>
        </p:txBody>
      </p:sp>
      <p:sp>
        <p:nvSpPr>
          <p:cNvPr id="19" name="TextBox 18">
            <a:extLst>
              <a:ext uri="{FF2B5EF4-FFF2-40B4-BE49-F238E27FC236}">
                <a16:creationId xmlns:a16="http://schemas.microsoft.com/office/drawing/2014/main" id="{2D91CA30-B0EF-440C-B084-8A32B3069A87}"/>
              </a:ext>
            </a:extLst>
          </p:cNvPr>
          <p:cNvSpPr txBox="1"/>
          <p:nvPr/>
        </p:nvSpPr>
        <p:spPr>
          <a:xfrm>
            <a:off x="8027981" y="6488668"/>
            <a:ext cx="11160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E258EC69-BB43-4381-B7EC-0BBFCD43D5A2}"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3667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690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37500"/>
                                  </p:stCondLst>
                                  <p:childTnLst>
                                    <p:set>
                                      <p:cBhvr>
                                        <p:cTn id="8" dur="1" fill="hold">
                                          <p:stCondLst>
                                            <p:cond delay="0"/>
                                          </p:stCondLst>
                                        </p:cTn>
                                        <p:tgtEl>
                                          <p:spTgt spid="7"/>
                                        </p:tgtEl>
                                        <p:attrNameLst>
                                          <p:attrName>style.visibility</p:attrName>
                                        </p:attrNameLst>
                                      </p:cBhvr>
                                      <p:to>
                                        <p:strVal val="visible"/>
                                      </p:to>
                                    </p:set>
                                  </p:childTnLst>
                                </p:cTn>
                              </p:par>
                              <p:par>
                                <p:cTn id="9" presetID="22" presetClass="entr" presetSubtype="2" fill="hold" grpId="0" nodeType="withEffect">
                                  <p:stCondLst>
                                    <p:cond delay="3750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idx="4294967295"/>
          </p:nvPr>
        </p:nvSpPr>
        <p:spPr>
          <a:xfrm>
            <a:off x="861776" y="0"/>
            <a:ext cx="7644050" cy="1470025"/>
          </a:xfrm>
          <a:prstGeom prst="rect">
            <a:avLst/>
          </a:prstGeom>
          <a:noFill/>
        </p:spPr>
        <p:txBody>
          <a:bodyPr wrap="square" anchor="ctr"/>
          <a:lstStyle>
            <a:lvl1pPr lvl="0">
              <a:defRPr sz="4400" b="0" i="0" u="none" strike="noStrike" baseline="0">
                <a:solidFill>
                  <a:srgbClr val="000000"/>
                </a:solidFill>
                <a:latin typeface="Arial"/>
              </a:defRPr>
            </a:lvl1pPr>
          </a:lstStyle>
          <a:p>
            <a:pPr lvl="0" algn="ctr"/>
            <a:r>
              <a:rPr dirty="0">
                <a:latin typeface="+mj-lt"/>
              </a:rPr>
              <a:t>Title 428</a:t>
            </a:r>
            <a:br>
              <a:rPr lang="en-US" dirty="0">
                <a:latin typeface="+mj-lt"/>
              </a:rPr>
            </a:br>
            <a:r>
              <a:rPr lang="en-US" dirty="0">
                <a:latin typeface="+mj-lt"/>
              </a:rPr>
              <a:t>How it is Organized</a:t>
            </a:r>
            <a:r>
              <a:rPr dirty="0">
                <a:latin typeface="+mj-lt"/>
              </a:rPr>
              <a:t>  </a:t>
            </a:r>
          </a:p>
        </p:txBody>
      </p:sp>
      <p:sp>
        <p:nvSpPr>
          <p:cNvPr id="4" name="TextBox 3"/>
          <p:cNvSpPr txBox="1"/>
          <p:nvPr/>
        </p:nvSpPr>
        <p:spPr>
          <a:xfrm>
            <a:off x="1" y="0"/>
            <a:ext cx="861774" cy="6858000"/>
          </a:xfrm>
          <a:prstGeom prst="rect">
            <a:avLst/>
          </a:prstGeom>
          <a:solidFill>
            <a:srgbClr val="92D050"/>
          </a:solidFill>
        </p:spPr>
        <p:txBody>
          <a:bodyPr vert="vert270" wrap="square" rtlCol="0">
            <a:spAutoFit/>
          </a:bodyPr>
          <a:lstStyle/>
          <a:p>
            <a:pPr algn="ctr"/>
            <a:r>
              <a:rPr lang="en-US" sz="4400" dirty="0">
                <a:solidFill>
                  <a:prstClr val="black"/>
                </a:solidFill>
                <a:latin typeface="Calibri"/>
              </a:rPr>
              <a:t>Title 428 Table of Contents</a:t>
            </a:r>
          </a:p>
        </p:txBody>
      </p:sp>
      <p:sp>
        <p:nvSpPr>
          <p:cNvPr id="3" name="Subtitle 2"/>
          <p:cNvSpPr txBox="1">
            <a:spLocks noGrp="1"/>
          </p:cNvSpPr>
          <p:nvPr>
            <p:ph type="subTitle" idx="4294967295"/>
          </p:nvPr>
        </p:nvSpPr>
        <p:spPr>
          <a:xfrm>
            <a:off x="862013" y="2349062"/>
            <a:ext cx="8281987" cy="1470025"/>
          </a:xfrm>
          <a:prstGeom prst="rect">
            <a:avLst/>
          </a:prstGeom>
          <a:noFill/>
          <a:ln w="25400">
            <a:solidFill>
              <a:srgbClr val="00B0F0"/>
            </a:solidFill>
          </a:ln>
        </p:spPr>
        <p:txBody>
          <a:bodyPr wrap="square" anchor="t"/>
          <a:lstStyle>
            <a:lvl1pPr lvl="0">
              <a:defRPr/>
            </a:lvl1pPr>
          </a:lstStyle>
          <a:p>
            <a:pPr marL="0">
              <a:buNone/>
            </a:pPr>
            <a:r>
              <a:rPr sz="3000" dirty="0">
                <a:latin typeface="+mn-lt"/>
              </a:rPr>
              <a:t>Chapter 1 Procedures for Classifications</a:t>
            </a:r>
            <a:r>
              <a:rPr lang="en-US" sz="3000" dirty="0">
                <a:latin typeface="+mn-lt"/>
              </a:rPr>
              <a:t> (428 NAC 1)</a:t>
            </a:r>
          </a:p>
          <a:p>
            <a:pPr marL="0">
              <a:buNone/>
            </a:pPr>
            <a:endParaRPr sz="1600" dirty="0">
              <a:latin typeface="+mn-lt"/>
            </a:endParaRPr>
          </a:p>
          <a:p>
            <a:pPr marL="0">
              <a:buNone/>
            </a:pPr>
            <a:r>
              <a:rPr sz="3000" dirty="0">
                <a:latin typeface="+mn-lt"/>
              </a:rPr>
              <a:t>Chapter 2 Procedures for Standards </a:t>
            </a:r>
            <a:r>
              <a:rPr lang="en-US" sz="3000" dirty="0">
                <a:latin typeface="+mn-lt"/>
              </a:rPr>
              <a:t>(428 NAC 2)</a:t>
            </a:r>
          </a:p>
          <a:p>
            <a:pPr marL="0">
              <a:buNone/>
            </a:pPr>
            <a:endParaRPr sz="1600" dirty="0">
              <a:latin typeface="+mn-lt"/>
            </a:endParaRPr>
          </a:p>
        </p:txBody>
      </p:sp>
      <p:sp>
        <p:nvSpPr>
          <p:cNvPr id="8" name="Slide Number Placeholder 7"/>
          <p:cNvSpPr>
            <a:spLocks noGrp="1"/>
          </p:cNvSpPr>
          <p:nvPr>
            <p:ph type="sldNum" idx="4294967295"/>
          </p:nvPr>
        </p:nvSpPr>
        <p:spPr/>
        <p:txBody>
          <a:bodyPr/>
          <a:lstStyle/>
          <a:p>
            <a:r>
              <a:rPr lang="en-US" dirty="0">
                <a:solidFill>
                  <a:schemeClr val="bg1"/>
                </a:solidFill>
                <a:latin typeface="Calibri"/>
              </a:rPr>
              <a:t>Slide </a:t>
            </a:r>
            <a:fld id="{8B38DBA3-52F9-4AF4-A6A4-FA4D7DB2F99C}" type="slidenum">
              <a:rPr lang="en-US">
                <a:solidFill>
                  <a:schemeClr val="bg1"/>
                </a:solidFill>
                <a:latin typeface="Calibri"/>
              </a:rPr>
              <a:pPr/>
              <a:t>13</a:t>
            </a:fld>
            <a:endParaRPr lang="en-US" dirty="0">
              <a:solidFill>
                <a:schemeClr val="bg1"/>
              </a:solidFill>
              <a:latin typeface="Calibri"/>
            </a:endParaRPr>
          </a:p>
        </p:txBody>
      </p:sp>
      <p:pic>
        <p:nvPicPr>
          <p:cNvPr id="6" name="Picture 4" descr="1 &amp; 6 year plan logoCS1-2.emf"/>
          <p:cNvPicPr>
            <a:picLocks noChangeAspect="1"/>
          </p:cNvPicPr>
          <p:nvPr/>
        </p:nvPicPr>
        <p:blipFill>
          <a:blip r:embed="rId3" cstate="print"/>
          <a:srcRect/>
          <a:stretch>
            <a:fillRect/>
          </a:stretch>
        </p:blipFill>
        <p:spPr bwMode="auto">
          <a:xfrm>
            <a:off x="7516213" y="469244"/>
            <a:ext cx="1405660" cy="685351"/>
          </a:xfrm>
          <a:prstGeom prst="rect">
            <a:avLst/>
          </a:prstGeom>
          <a:noFill/>
          <a:ln w="9525">
            <a:noFill/>
            <a:miter lim="800000"/>
            <a:headEnd/>
            <a:tailEnd/>
          </a:ln>
        </p:spPr>
      </p:pic>
      <p:sp>
        <p:nvSpPr>
          <p:cNvPr id="10" name="TextBox 9">
            <a:extLst>
              <a:ext uri="{FF2B5EF4-FFF2-40B4-BE49-F238E27FC236}">
                <a16:creationId xmlns:a16="http://schemas.microsoft.com/office/drawing/2014/main" id="{11405B3E-ACBB-471B-A7E8-8F446EF2F2FE}"/>
              </a:ext>
            </a:extLst>
          </p:cNvPr>
          <p:cNvSpPr txBox="1"/>
          <p:nvPr/>
        </p:nvSpPr>
        <p:spPr>
          <a:xfrm>
            <a:off x="8027981" y="6488668"/>
            <a:ext cx="11160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E258EC69-BB43-4381-B7EC-0BBFCD43D5A2}"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AE59B533-B2CB-41B3-94A0-3BFF1DEA35A0}"/>
              </a:ext>
            </a:extLst>
          </p:cNvPr>
          <p:cNvSpPr txBox="1"/>
          <p:nvPr/>
        </p:nvSpPr>
        <p:spPr>
          <a:xfrm>
            <a:off x="1673507" y="5013554"/>
            <a:ext cx="7248366" cy="892552"/>
          </a:xfrm>
          <a:prstGeom prst="rect">
            <a:avLst/>
          </a:prstGeom>
          <a:solidFill>
            <a:srgbClr val="FFFFFF"/>
          </a:solidFill>
        </p:spPr>
        <p:txBody>
          <a:bodyPr wrap="square" rtlCol="0">
            <a:spAutoFit/>
          </a:bodyPr>
          <a:lstStyle/>
          <a:p>
            <a:r>
              <a:rPr lang="en-US" sz="2600" dirty="0">
                <a:hlinkClick r:id="rId4"/>
              </a:rPr>
              <a:t>https://dot.nebraska.gov/business-center/lpa/boards-liaison/nbcs/downloads/</a:t>
            </a:r>
            <a:endParaRPr lang="en-US" sz="2600" dirty="0"/>
          </a:p>
        </p:txBody>
      </p:sp>
    </p:spTree>
    <p:extLst>
      <p:ext uri="{BB962C8B-B14F-4D97-AF65-F5344CB8AC3E}">
        <p14:creationId xmlns:p14="http://schemas.microsoft.com/office/powerpoint/2010/main" val="2874995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72386"/>
            <a:ext cx="9144000" cy="2387600"/>
          </a:xfrm>
        </p:spPr>
        <p:txBody>
          <a:bodyPr>
            <a:normAutofit/>
          </a:bodyPr>
          <a:lstStyle/>
          <a:p>
            <a:r>
              <a:rPr lang="en-US" dirty="0"/>
              <a:t>Managing Nebraska’s </a:t>
            </a:r>
            <a:br>
              <a:rPr lang="en-US" dirty="0"/>
            </a:br>
            <a:r>
              <a:rPr lang="en-US" dirty="0"/>
              <a:t>Public Roads and Streets</a:t>
            </a:r>
          </a:p>
        </p:txBody>
      </p:sp>
      <p:sp>
        <p:nvSpPr>
          <p:cNvPr id="3" name="Subtitle 2"/>
          <p:cNvSpPr>
            <a:spLocks noGrp="1"/>
          </p:cNvSpPr>
          <p:nvPr>
            <p:ph type="subTitle" idx="1"/>
          </p:nvPr>
        </p:nvSpPr>
        <p:spPr>
          <a:xfrm>
            <a:off x="-137160" y="2790975"/>
            <a:ext cx="9418320" cy="1138022"/>
          </a:xfrm>
        </p:spPr>
        <p:txBody>
          <a:bodyPr>
            <a:normAutofit fontScale="92500" lnSpcReduction="20000"/>
          </a:bodyPr>
          <a:lstStyle/>
          <a:p>
            <a:r>
              <a:rPr lang="en-US" sz="2800" dirty="0"/>
              <a:t>Introduction to  </a:t>
            </a:r>
          </a:p>
          <a:p>
            <a:r>
              <a:rPr lang="en-US" sz="2800" b="1" dirty="0">
                <a:solidFill>
                  <a:schemeClr val="tx1"/>
                </a:solidFill>
              </a:rPr>
              <a:t>Classification and Standards</a:t>
            </a:r>
          </a:p>
          <a:p>
            <a:r>
              <a:rPr lang="en-US" sz="2800" dirty="0">
                <a:solidFill>
                  <a:schemeClr val="tx1"/>
                </a:solidFill>
              </a:rPr>
              <a:t> 428 NAC 1 and 2</a:t>
            </a:r>
          </a:p>
        </p:txBody>
      </p:sp>
      <p:sp>
        <p:nvSpPr>
          <p:cNvPr id="7" name="Slide Number Placeholder 10"/>
          <p:cNvSpPr>
            <a:spLocks noGrp="1"/>
          </p:cNvSpPr>
          <p:nvPr>
            <p:ph type="sldNum" idx="4294967295"/>
          </p:nvPr>
        </p:nvSpPr>
        <p:spPr>
          <a:xfrm>
            <a:off x="8143875" y="6429375"/>
            <a:ext cx="1000125" cy="476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Picture 3" descr="1 &amp; 6 year plan logoCS1-2.emf"/>
          <p:cNvPicPr>
            <a:picLocks noChangeAspect="1"/>
          </p:cNvPicPr>
          <p:nvPr/>
        </p:nvPicPr>
        <p:blipFill>
          <a:blip r:embed="rId3" cstate="print"/>
          <a:stretch>
            <a:fillRect/>
          </a:stretch>
        </p:blipFill>
        <p:spPr>
          <a:xfrm>
            <a:off x="125801" y="5019797"/>
            <a:ext cx="2305464" cy="1226088"/>
          </a:xfrm>
          <a:prstGeom prst="rect">
            <a:avLst/>
          </a:prstGeom>
        </p:spPr>
      </p:pic>
      <p:pic>
        <p:nvPicPr>
          <p:cNvPr id="6" name="Picture 5" descr="Nv_m_Extension__4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1966" y="5112942"/>
            <a:ext cx="3266500" cy="1306600"/>
          </a:xfrm>
          <a:prstGeom prst="rect">
            <a:avLst/>
          </a:prstGeom>
        </p:spPr>
      </p:pic>
      <p:sp>
        <p:nvSpPr>
          <p:cNvPr id="8" name="TextBox 7"/>
          <p:cNvSpPr txBox="1"/>
          <p:nvPr/>
        </p:nvSpPr>
        <p:spPr>
          <a:xfrm>
            <a:off x="2579778" y="6298168"/>
            <a:ext cx="139379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a:rPr>
              <a:t>8</a:t>
            </a:r>
            <a:r>
              <a:rPr kumimoji="0" lang="en-US" sz="1800" b="0" i="0" u="none" strike="noStrike" kern="1200" cap="none" spc="0" normalizeH="0" baseline="0" noProof="0" dirty="0">
                <a:ln>
                  <a:noFill/>
                </a:ln>
                <a:solidFill>
                  <a:prstClr val="black"/>
                </a:solidFill>
                <a:effectLst/>
                <a:uLnTx/>
                <a:uFillTx/>
                <a:latin typeface="Calibri"/>
                <a:ea typeface="+mn-ea"/>
                <a:cs typeface="+mn-cs"/>
              </a:rPr>
              <a:t>/4/2019</a:t>
            </a:r>
          </a:p>
        </p:txBody>
      </p:sp>
      <p:pic>
        <p:nvPicPr>
          <p:cNvPr id="9" name="Picture 8"/>
          <p:cNvPicPr>
            <a:picLocks noChangeAspect="1"/>
          </p:cNvPicPr>
          <p:nvPr/>
        </p:nvPicPr>
        <p:blipFill>
          <a:blip r:embed="rId5"/>
          <a:stretch>
            <a:fillRect/>
          </a:stretch>
        </p:blipFill>
        <p:spPr>
          <a:xfrm>
            <a:off x="1803281" y="10530"/>
            <a:ext cx="2722715" cy="1574904"/>
          </a:xfrm>
          <a:prstGeom prst="rect">
            <a:avLst/>
          </a:prstGeom>
        </p:spPr>
      </p:pic>
      <p:pic>
        <p:nvPicPr>
          <p:cNvPr id="10" name="Picture 9"/>
          <p:cNvPicPr>
            <a:picLocks noChangeAspect="1"/>
          </p:cNvPicPr>
          <p:nvPr/>
        </p:nvPicPr>
        <p:blipFill>
          <a:blip r:embed="rId6"/>
          <a:stretch>
            <a:fillRect/>
          </a:stretch>
        </p:blipFill>
        <p:spPr>
          <a:xfrm>
            <a:off x="4805706" y="10530"/>
            <a:ext cx="2867751" cy="1568390"/>
          </a:xfrm>
          <a:prstGeom prst="rect">
            <a:avLst/>
          </a:prstGeom>
        </p:spPr>
      </p:pic>
      <p:pic>
        <p:nvPicPr>
          <p:cNvPr id="11" name="Picture 10"/>
          <p:cNvPicPr>
            <a:picLocks noChangeAspect="1"/>
          </p:cNvPicPr>
          <p:nvPr/>
        </p:nvPicPr>
        <p:blipFill>
          <a:blip r:embed="rId7"/>
          <a:stretch>
            <a:fillRect/>
          </a:stretch>
        </p:blipFill>
        <p:spPr>
          <a:xfrm>
            <a:off x="0" y="-19420"/>
            <a:ext cx="1226622" cy="1977843"/>
          </a:xfrm>
          <a:prstGeom prst="rect">
            <a:avLst/>
          </a:prstGeom>
        </p:spPr>
      </p:pic>
      <p:pic>
        <p:nvPicPr>
          <p:cNvPr id="12" name="Picture 11"/>
          <p:cNvPicPr>
            <a:picLocks noChangeAspect="1"/>
          </p:cNvPicPr>
          <p:nvPr/>
        </p:nvPicPr>
        <p:blipFill>
          <a:blip r:embed="rId8"/>
          <a:stretch>
            <a:fillRect/>
          </a:stretch>
        </p:blipFill>
        <p:spPr>
          <a:xfrm>
            <a:off x="6982334" y="3468257"/>
            <a:ext cx="2037331" cy="1367373"/>
          </a:xfrm>
          <a:prstGeom prst="rect">
            <a:avLst/>
          </a:prstGeom>
        </p:spPr>
      </p:pic>
      <p:pic>
        <p:nvPicPr>
          <p:cNvPr id="13" name="Picture 12"/>
          <p:cNvPicPr>
            <a:picLocks noChangeAspect="1"/>
          </p:cNvPicPr>
          <p:nvPr/>
        </p:nvPicPr>
        <p:blipFill>
          <a:blip r:embed="rId9"/>
          <a:stretch>
            <a:fillRect/>
          </a:stretch>
        </p:blipFill>
        <p:spPr>
          <a:xfrm>
            <a:off x="7873068" y="-7481"/>
            <a:ext cx="1253844" cy="1965903"/>
          </a:xfrm>
          <a:prstGeom prst="rect">
            <a:avLst/>
          </a:prstGeom>
        </p:spPr>
      </p:pic>
      <p:pic>
        <p:nvPicPr>
          <p:cNvPr id="14" name="Picture 13"/>
          <p:cNvPicPr>
            <a:picLocks noChangeAspect="1"/>
          </p:cNvPicPr>
          <p:nvPr/>
        </p:nvPicPr>
        <p:blipFill>
          <a:blip r:embed="rId10"/>
          <a:stretch>
            <a:fillRect/>
          </a:stretch>
        </p:blipFill>
        <p:spPr>
          <a:xfrm>
            <a:off x="-1" y="3468257"/>
            <a:ext cx="2227217" cy="1384301"/>
          </a:xfrm>
          <a:prstGeom prst="rect">
            <a:avLst/>
          </a:prstGeom>
        </p:spPr>
      </p:pic>
      <p:sp>
        <p:nvSpPr>
          <p:cNvPr id="15" name="TextBox 14"/>
          <p:cNvSpPr txBox="1"/>
          <p:nvPr/>
        </p:nvSpPr>
        <p:spPr>
          <a:xfrm>
            <a:off x="125801" y="6496880"/>
            <a:ext cx="197561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Video B01</a:t>
            </a:r>
          </a:p>
        </p:txBody>
      </p:sp>
      <p:sp>
        <p:nvSpPr>
          <p:cNvPr id="20" name="TextBox 19">
            <a:extLst>
              <a:ext uri="{FF2B5EF4-FFF2-40B4-BE49-F238E27FC236}">
                <a16:creationId xmlns:a16="http://schemas.microsoft.com/office/drawing/2014/main" id="{3EE7BA43-1188-4E25-8EF0-8D81A1B6E7DE}"/>
              </a:ext>
            </a:extLst>
          </p:cNvPr>
          <p:cNvSpPr txBox="1"/>
          <p:nvPr/>
        </p:nvSpPr>
        <p:spPr>
          <a:xfrm>
            <a:off x="3200400" y="5182613"/>
            <a:ext cx="27432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Boards - Liaison Services Section</a:t>
            </a:r>
          </a:p>
        </p:txBody>
      </p:sp>
      <p:sp>
        <p:nvSpPr>
          <p:cNvPr id="21" name="TextBox 20">
            <a:extLst>
              <a:ext uri="{FF2B5EF4-FFF2-40B4-BE49-F238E27FC236}">
                <a16:creationId xmlns:a16="http://schemas.microsoft.com/office/drawing/2014/main" id="{B6F6F723-AF62-4305-A192-1466F8586162}"/>
              </a:ext>
            </a:extLst>
          </p:cNvPr>
          <p:cNvSpPr txBox="1"/>
          <p:nvPr/>
        </p:nvSpPr>
        <p:spPr>
          <a:xfrm>
            <a:off x="2292766" y="5513181"/>
            <a:ext cx="468956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11"/>
              </a:rPr>
              <a:t>https://dot.nebraska.gov/business-center/lpa/boards-liaison/training/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7865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33388" y="1"/>
            <a:ext cx="7886700" cy="2114550"/>
          </a:xfrm>
          <a:prstGeom prst="rect">
            <a:avLst/>
          </a:prstGeom>
          <a:noFill/>
        </p:spPr>
        <p:txBody>
          <a:bodyPr wrap="square" anchor="ctr"/>
          <a:lstStyle>
            <a:lvl1pPr lvl="0">
              <a:defRPr/>
            </a:lvl1pPr>
          </a:lstStyle>
          <a:p>
            <a:pPr lvl="0" algn="ctr"/>
            <a:r>
              <a:rPr lang="en-US" dirty="0">
                <a:latin typeface="+mj-lt"/>
              </a:rPr>
              <a:t>Introduction to </a:t>
            </a:r>
            <a:br>
              <a:rPr lang="en-US" dirty="0">
                <a:latin typeface="+mj-lt"/>
              </a:rPr>
            </a:br>
            <a:r>
              <a:rPr lang="en-US" dirty="0">
                <a:latin typeface="+mj-lt"/>
              </a:rPr>
              <a:t>Classification and Standards</a:t>
            </a:r>
            <a:endParaRPr dirty="0">
              <a:latin typeface="+mj-lt"/>
            </a:endParaRPr>
          </a:p>
        </p:txBody>
      </p:sp>
      <p:sp>
        <p:nvSpPr>
          <p:cNvPr id="3" name="Text Placeholder 2"/>
          <p:cNvSpPr txBox="1">
            <a:spLocks noGrp="1"/>
          </p:cNvSpPr>
          <p:nvPr>
            <p:ph type="body" idx="1"/>
          </p:nvPr>
        </p:nvSpPr>
        <p:spPr>
          <a:xfrm>
            <a:off x="390590" y="1977319"/>
            <a:ext cx="8362820" cy="2721440"/>
          </a:xfrm>
          <a:prstGeom prst="rect">
            <a:avLst/>
          </a:prstGeom>
          <a:noFill/>
        </p:spPr>
        <p:txBody>
          <a:bodyPr wrap="square" anchor="t">
            <a:noAutofit/>
          </a:bodyPr>
          <a:lstStyle>
            <a:lvl1pPr lvl="0">
              <a:defRPr/>
            </a:lvl1pPr>
          </a:lstStyle>
          <a:p>
            <a:pPr marL="514338" indent="-514338">
              <a:spcBef>
                <a:spcPts val="500"/>
              </a:spcBef>
              <a:buFont typeface="+mj-lt"/>
              <a:buAutoNum type="arabicPeriod"/>
            </a:pPr>
            <a:r>
              <a:rPr lang="en-US" sz="3200" dirty="0">
                <a:solidFill>
                  <a:schemeClr val="tx1"/>
                </a:solidFill>
                <a:latin typeface="+mn-lt"/>
              </a:rPr>
              <a:t>About videos on Classification (428 NAC 1) and Standards (428 NAC 2)</a:t>
            </a:r>
          </a:p>
          <a:p>
            <a:pPr marL="514338" indent="-514338">
              <a:spcBef>
                <a:spcPts val="500"/>
              </a:spcBef>
              <a:buFont typeface="+mj-lt"/>
              <a:buAutoNum type="arabicPeriod"/>
            </a:pPr>
            <a:r>
              <a:rPr lang="en-US" sz="3200" dirty="0">
                <a:solidFill>
                  <a:schemeClr val="tx1"/>
                </a:solidFill>
                <a:latin typeface="+mn-lt"/>
              </a:rPr>
              <a:t>Nebraska Law review (Classification and Standards) </a:t>
            </a:r>
          </a:p>
          <a:p>
            <a:pPr marL="514338" indent="-514338">
              <a:spcBef>
                <a:spcPts val="500"/>
              </a:spcBef>
              <a:buFont typeface="+mj-lt"/>
              <a:buAutoNum type="arabicPeriod"/>
            </a:pPr>
            <a:r>
              <a:rPr lang="en-US" sz="3200" dirty="0">
                <a:solidFill>
                  <a:schemeClr val="tx1"/>
                </a:solidFill>
                <a:latin typeface="+mn-lt"/>
              </a:rPr>
              <a:t>Nebraska Administrative Code (NAC) Title 428</a:t>
            </a:r>
          </a:p>
        </p:txBody>
      </p:sp>
      <p:sp>
        <p:nvSpPr>
          <p:cNvPr id="7" name="TextBox 6"/>
          <p:cNvSpPr txBox="1"/>
          <p:nvPr/>
        </p:nvSpPr>
        <p:spPr>
          <a:xfrm>
            <a:off x="8027981" y="6488668"/>
            <a:ext cx="1116019" cy="369332"/>
          </a:xfrm>
          <a:prstGeom prst="rect">
            <a:avLst/>
          </a:prstGeom>
          <a:noFill/>
        </p:spPr>
        <p:txBody>
          <a:bodyPr wrap="square" rtlCol="0">
            <a:spAutoFit/>
          </a:bodyPr>
          <a:lstStyle/>
          <a:p>
            <a:r>
              <a:rPr lang="en-US" dirty="0">
                <a:solidFill>
                  <a:schemeClr val="bg1"/>
                </a:solidFill>
                <a:latin typeface="Calibri"/>
              </a:rPr>
              <a:t>Slide </a:t>
            </a:r>
            <a:fld id="{E258EC69-BB43-4381-B7EC-0BBFCD43D5A2}" type="slidenum">
              <a:rPr lang="en-US">
                <a:solidFill>
                  <a:schemeClr val="bg1"/>
                </a:solidFill>
                <a:latin typeface="Calibri"/>
              </a:rPr>
              <a:pPr/>
              <a:t>2</a:t>
            </a:fld>
            <a:endParaRPr lang="en-US" dirty="0">
              <a:solidFill>
                <a:schemeClr val="bg1"/>
              </a:solidFill>
              <a:latin typeface="Calibri"/>
            </a:endParaRPr>
          </a:p>
        </p:txBody>
      </p:sp>
      <p:sp>
        <p:nvSpPr>
          <p:cNvPr id="23" name="TextBox 22"/>
          <p:cNvSpPr txBox="1"/>
          <p:nvPr/>
        </p:nvSpPr>
        <p:spPr>
          <a:xfrm>
            <a:off x="189733" y="6040943"/>
            <a:ext cx="2743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prstClr val="black"/>
                </a:solidFill>
                <a:latin typeface="Arial" pitchFamily="34" charset="0"/>
                <a:cs typeface="Arial" pitchFamily="34" charset="0"/>
              </a:rPr>
              <a:t>Boards - Liaison Services Section</a:t>
            </a:r>
          </a:p>
        </p:txBody>
      </p:sp>
      <p:pic>
        <p:nvPicPr>
          <p:cNvPr id="26" name="Picture 25" descr="1 &amp; 6 year plan logoCS1-2.emf"/>
          <p:cNvPicPr>
            <a:picLocks noChangeAspect="1"/>
          </p:cNvPicPr>
          <p:nvPr/>
        </p:nvPicPr>
        <p:blipFill>
          <a:blip r:embed="rId3" cstate="print"/>
          <a:stretch>
            <a:fillRect/>
          </a:stretch>
        </p:blipFill>
        <p:spPr>
          <a:xfrm>
            <a:off x="6576468" y="4756807"/>
            <a:ext cx="2305464" cy="1226088"/>
          </a:xfrm>
          <a:prstGeom prst="rect">
            <a:avLst/>
          </a:prstGeom>
        </p:spPr>
      </p:pic>
      <p:pic>
        <p:nvPicPr>
          <p:cNvPr id="11" name="Picture 10">
            <a:extLst>
              <a:ext uri="{FF2B5EF4-FFF2-40B4-BE49-F238E27FC236}">
                <a16:creationId xmlns:a16="http://schemas.microsoft.com/office/drawing/2014/main" id="{64A5CB45-3AC4-405E-8D87-8DCB2109F8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256" y="5019727"/>
            <a:ext cx="2417064" cy="963168"/>
          </a:xfrm>
          <a:prstGeom prst="rect">
            <a:avLst/>
          </a:prstGeom>
        </p:spPr>
      </p:pic>
    </p:spTree>
    <p:extLst>
      <p:ext uri="{BB962C8B-B14F-4D97-AF65-F5344CB8AC3E}">
        <p14:creationId xmlns:p14="http://schemas.microsoft.com/office/powerpoint/2010/main" val="221125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71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139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11" y="190500"/>
            <a:ext cx="8702414" cy="1195241"/>
          </a:xfrm>
        </p:spPr>
        <p:txBody>
          <a:bodyPr>
            <a:normAutofit/>
          </a:bodyPr>
          <a:lstStyle/>
          <a:p>
            <a:pPr algn="ctr"/>
            <a:r>
              <a:rPr lang="en-US" sz="4000" dirty="0"/>
              <a:t>Terminology and Acronyms </a:t>
            </a:r>
            <a:br>
              <a:rPr lang="en-US" sz="4000" dirty="0"/>
            </a:br>
            <a:r>
              <a:rPr lang="en-US" sz="3600" dirty="0"/>
              <a:t>used in this video</a:t>
            </a:r>
          </a:p>
        </p:txBody>
      </p:sp>
      <p:sp>
        <p:nvSpPr>
          <p:cNvPr id="3" name="Subtitle 2"/>
          <p:cNvSpPr>
            <a:spLocks noGrp="1"/>
          </p:cNvSpPr>
          <p:nvPr>
            <p:ph idx="1"/>
          </p:nvPr>
        </p:nvSpPr>
        <p:spPr/>
        <p:txBody>
          <a:bodyPr/>
          <a:lstStyle/>
          <a:p>
            <a:pPr marL="514350" indent="-514350">
              <a:buFont typeface="+mj-lt"/>
              <a:buAutoNum type="alphaLcParenR"/>
            </a:pPr>
            <a:r>
              <a:rPr lang="en-US" sz="2800" dirty="0">
                <a:latin typeface="+mn-lt"/>
              </a:rPr>
              <a:t>NBCS = “The Board” = “The Board of Public Roads” = </a:t>
            </a:r>
            <a:r>
              <a:rPr lang="en-US" sz="2800" b="1" dirty="0">
                <a:latin typeface="+mn-lt"/>
              </a:rPr>
              <a:t>N</a:t>
            </a:r>
            <a:r>
              <a:rPr lang="en-US" sz="2800" dirty="0">
                <a:latin typeface="+mn-lt"/>
              </a:rPr>
              <a:t>ebraska </a:t>
            </a:r>
            <a:r>
              <a:rPr lang="en-US" sz="2800" b="1" dirty="0">
                <a:latin typeface="+mn-lt"/>
              </a:rPr>
              <a:t>B</a:t>
            </a:r>
            <a:r>
              <a:rPr lang="en-US" sz="2800" dirty="0">
                <a:latin typeface="+mn-lt"/>
              </a:rPr>
              <a:t>oard of Public Roads </a:t>
            </a:r>
            <a:r>
              <a:rPr lang="en-US" sz="2800" b="1" dirty="0">
                <a:latin typeface="+mn-lt"/>
              </a:rPr>
              <a:t>C</a:t>
            </a:r>
            <a:r>
              <a:rPr lang="en-US" sz="2800" dirty="0">
                <a:latin typeface="+mn-lt"/>
              </a:rPr>
              <a:t>lassifications and </a:t>
            </a:r>
            <a:r>
              <a:rPr lang="en-US" sz="2800" b="1" dirty="0">
                <a:latin typeface="+mn-lt"/>
              </a:rPr>
              <a:t>S</a:t>
            </a:r>
            <a:r>
              <a:rPr lang="en-US" sz="2800" dirty="0">
                <a:latin typeface="+mn-lt"/>
              </a:rPr>
              <a:t>tandards</a:t>
            </a:r>
          </a:p>
          <a:p>
            <a:pPr marL="514350" indent="-514350">
              <a:buFont typeface="+mj-lt"/>
              <a:buAutoNum type="alphaLcParenR"/>
            </a:pPr>
            <a:r>
              <a:rPr lang="en-US" sz="2800" dirty="0">
                <a:latin typeface="+mn-lt"/>
              </a:rPr>
              <a:t>Standards vs. </a:t>
            </a:r>
            <a:r>
              <a:rPr lang="en-US" sz="2800" b="1" dirty="0">
                <a:latin typeface="+mn-lt"/>
              </a:rPr>
              <a:t>M</a:t>
            </a:r>
            <a:r>
              <a:rPr lang="en-US" sz="2800" dirty="0">
                <a:latin typeface="+mn-lt"/>
              </a:rPr>
              <a:t>inimum </a:t>
            </a:r>
            <a:r>
              <a:rPr lang="en-US" sz="2800" b="1" dirty="0">
                <a:latin typeface="+mn-lt"/>
              </a:rPr>
              <a:t>D</a:t>
            </a:r>
            <a:r>
              <a:rPr lang="en-US" sz="2800" dirty="0">
                <a:latin typeface="+mn-lt"/>
              </a:rPr>
              <a:t>esign </a:t>
            </a:r>
            <a:r>
              <a:rPr lang="en-US" sz="2800" b="1" dirty="0">
                <a:latin typeface="+mn-lt"/>
              </a:rPr>
              <a:t>S</a:t>
            </a:r>
            <a:r>
              <a:rPr lang="en-US" sz="2800" dirty="0">
                <a:latin typeface="+mn-lt"/>
              </a:rPr>
              <a:t>tandards (MDS)</a:t>
            </a:r>
          </a:p>
          <a:p>
            <a:pPr marL="514350" indent="-514350">
              <a:buFont typeface="+mj-lt"/>
              <a:buAutoNum type="alphaLcParenR"/>
            </a:pPr>
            <a:r>
              <a:rPr lang="en-US" sz="2800" dirty="0">
                <a:solidFill>
                  <a:prstClr val="black"/>
                </a:solidFill>
                <a:latin typeface="+mn-lt"/>
              </a:rPr>
              <a:t>Neb. Rev. Stat. </a:t>
            </a:r>
            <a:endParaRPr lang="en-US" sz="2800" dirty="0">
              <a:latin typeface="+mn-lt"/>
            </a:endParaRPr>
          </a:p>
          <a:p>
            <a:pPr marL="514350" indent="-514350">
              <a:buFont typeface="+mj-lt"/>
              <a:buAutoNum type="alphaLcParenR"/>
            </a:pPr>
            <a:r>
              <a:rPr lang="en-US" sz="2800" dirty="0">
                <a:latin typeface="+mn-lt"/>
              </a:rPr>
              <a:t>NAC = </a:t>
            </a:r>
            <a:r>
              <a:rPr lang="en-US" sz="2800" b="1" dirty="0">
                <a:latin typeface="+mn-lt"/>
              </a:rPr>
              <a:t>N</a:t>
            </a:r>
            <a:r>
              <a:rPr lang="en-US" sz="2800" dirty="0">
                <a:latin typeface="+mn-lt"/>
              </a:rPr>
              <a:t>ebraska </a:t>
            </a:r>
            <a:r>
              <a:rPr lang="en-US" sz="2800" b="1" dirty="0">
                <a:latin typeface="+mn-lt"/>
              </a:rPr>
              <a:t>A</a:t>
            </a:r>
            <a:r>
              <a:rPr lang="en-US" sz="2800" dirty="0">
                <a:latin typeface="+mn-lt"/>
              </a:rPr>
              <a:t>dministrative </a:t>
            </a:r>
            <a:r>
              <a:rPr lang="en-US" sz="2800" b="1" dirty="0">
                <a:latin typeface="+mn-lt"/>
              </a:rPr>
              <a:t>C</a:t>
            </a:r>
            <a:r>
              <a:rPr lang="en-US" sz="2800" dirty="0">
                <a:latin typeface="+mn-lt"/>
              </a:rPr>
              <a:t>ode</a:t>
            </a:r>
          </a:p>
          <a:p>
            <a:pPr marL="514350" indent="-514350">
              <a:buFont typeface="+mj-lt"/>
              <a:buAutoNum type="alphaLcParenR"/>
            </a:pPr>
            <a:r>
              <a:rPr lang="en-US" sz="2800" dirty="0">
                <a:latin typeface="+mn-lt"/>
              </a:rPr>
              <a:t>Highways = Roads = Streets (§39-101(3), §60-624)</a:t>
            </a:r>
          </a:p>
          <a:p>
            <a:pPr marL="514350" indent="-514350">
              <a:buFont typeface="+mj-lt"/>
              <a:buAutoNum type="alphaLcParenR"/>
            </a:pPr>
            <a:r>
              <a:rPr lang="en-US" sz="2800" dirty="0">
                <a:latin typeface="+mn-lt"/>
              </a:rPr>
              <a:t>3R = </a:t>
            </a:r>
            <a:r>
              <a:rPr lang="en-US" sz="2800" b="1" dirty="0">
                <a:latin typeface="+mn-lt"/>
              </a:rPr>
              <a:t>R</a:t>
            </a:r>
            <a:r>
              <a:rPr lang="en-US" sz="2800" dirty="0">
                <a:latin typeface="+mn-lt"/>
              </a:rPr>
              <a:t>esurfacing, </a:t>
            </a:r>
            <a:r>
              <a:rPr lang="en-US" sz="2800" b="1" dirty="0">
                <a:latin typeface="+mn-lt"/>
              </a:rPr>
              <a:t>R</a:t>
            </a:r>
            <a:r>
              <a:rPr lang="en-US" sz="2800" dirty="0">
                <a:latin typeface="+mn-lt"/>
              </a:rPr>
              <a:t>estoration and </a:t>
            </a:r>
            <a:r>
              <a:rPr lang="en-US" sz="2800" b="1" dirty="0">
                <a:latin typeface="+mn-lt"/>
              </a:rPr>
              <a:t>R</a:t>
            </a:r>
            <a:r>
              <a:rPr lang="en-US" sz="2800" dirty="0">
                <a:latin typeface="+mn-lt"/>
              </a:rPr>
              <a:t>ehabilitation</a:t>
            </a:r>
          </a:p>
          <a:p>
            <a:pPr marL="514350" indent="-514350">
              <a:buFont typeface="+mj-lt"/>
              <a:buAutoNum type="alphaLcParenR"/>
            </a:pPr>
            <a:r>
              <a:rPr lang="en-US" sz="2800" dirty="0">
                <a:latin typeface="+mn-lt"/>
              </a:rPr>
              <a:t>FC = </a:t>
            </a:r>
            <a:r>
              <a:rPr lang="en-US" sz="2800" b="1" dirty="0">
                <a:latin typeface="+mn-lt"/>
              </a:rPr>
              <a:t>F</a:t>
            </a:r>
            <a:r>
              <a:rPr lang="en-US" sz="2800" dirty="0">
                <a:latin typeface="+mn-lt"/>
              </a:rPr>
              <a:t>unctional </a:t>
            </a:r>
            <a:r>
              <a:rPr lang="en-US" sz="2800" b="1" dirty="0">
                <a:latin typeface="+mn-lt"/>
              </a:rPr>
              <a:t>C</a:t>
            </a:r>
            <a:r>
              <a:rPr lang="en-US" sz="2800" dirty="0">
                <a:latin typeface="+mn-lt"/>
              </a:rPr>
              <a:t>lassification </a:t>
            </a:r>
          </a:p>
        </p:txBody>
      </p:sp>
      <p:sp>
        <p:nvSpPr>
          <p:cNvPr id="8" name="Slide Number Placeholder 7"/>
          <p:cNvSpPr>
            <a:spLocks noGrp="1"/>
          </p:cNvSpPr>
          <p:nvPr>
            <p:ph type="sldNum" idx="4294967295"/>
          </p:nvPr>
        </p:nvSpPr>
        <p:spPr>
          <a:xfrm>
            <a:off x="7935913" y="6381750"/>
            <a:ext cx="1208087" cy="476250"/>
          </a:xfrm>
          <a:prstGeom prst="rect">
            <a:avLst/>
          </a:prstGeom>
        </p:spPr>
        <p:txBody>
          <a:bodyPr/>
          <a:lstStyle/>
          <a:p>
            <a:r>
              <a:rPr lang="en-US" dirty="0">
                <a:solidFill>
                  <a:prstClr val="black"/>
                </a:solidFill>
                <a:latin typeface="Calibri"/>
              </a:rPr>
              <a:t>Slide </a:t>
            </a:r>
            <a:fld id="{8B38DBA3-52F9-4AF4-A6A4-FA4D7DB2F99C}" type="slidenum">
              <a:rPr lang="en-US">
                <a:solidFill>
                  <a:prstClr val="black"/>
                </a:solidFill>
                <a:latin typeface="Calibri"/>
              </a:rPr>
              <a:pPr/>
              <a:t>3</a:t>
            </a:fld>
            <a:endParaRPr lang="en-US" dirty="0">
              <a:solidFill>
                <a:prstClr val="black"/>
              </a:solidFill>
              <a:latin typeface="Calibri"/>
            </a:endParaRPr>
          </a:p>
        </p:txBody>
      </p:sp>
    </p:spTree>
    <p:extLst>
      <p:ext uri="{BB962C8B-B14F-4D97-AF65-F5344CB8AC3E}">
        <p14:creationId xmlns:p14="http://schemas.microsoft.com/office/powerpoint/2010/main" val="259903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4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6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478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534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603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7970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8820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33388" y="1"/>
            <a:ext cx="7886700" cy="2114550"/>
          </a:xfrm>
          <a:prstGeom prst="rect">
            <a:avLst/>
          </a:prstGeom>
          <a:noFill/>
        </p:spPr>
        <p:txBody>
          <a:bodyPr wrap="square" anchor="ctr"/>
          <a:lstStyle>
            <a:lvl1pPr lvl="0">
              <a:defRPr/>
            </a:lvl1pPr>
          </a:lstStyle>
          <a:p>
            <a:pPr lvl="0" algn="ctr"/>
            <a:r>
              <a:rPr lang="en-US" dirty="0">
                <a:latin typeface="+mj-lt"/>
              </a:rPr>
              <a:t>Introduction to </a:t>
            </a:r>
            <a:br>
              <a:rPr lang="en-US" dirty="0">
                <a:latin typeface="+mj-lt"/>
              </a:rPr>
            </a:br>
            <a:r>
              <a:rPr lang="en-US" dirty="0">
                <a:latin typeface="+mj-lt"/>
              </a:rPr>
              <a:t>Classification and Standards</a:t>
            </a:r>
            <a:endParaRPr dirty="0">
              <a:latin typeface="+mj-lt"/>
            </a:endParaRPr>
          </a:p>
        </p:txBody>
      </p:sp>
      <p:sp>
        <p:nvSpPr>
          <p:cNvPr id="3" name="Text Placeholder 2"/>
          <p:cNvSpPr txBox="1">
            <a:spLocks noGrp="1"/>
          </p:cNvSpPr>
          <p:nvPr>
            <p:ph type="body" idx="1"/>
          </p:nvPr>
        </p:nvSpPr>
        <p:spPr>
          <a:xfrm>
            <a:off x="390590" y="1977319"/>
            <a:ext cx="8362820" cy="2721440"/>
          </a:xfrm>
          <a:prstGeom prst="rect">
            <a:avLst/>
          </a:prstGeom>
          <a:noFill/>
        </p:spPr>
        <p:txBody>
          <a:bodyPr wrap="square" anchor="t">
            <a:noAutofit/>
          </a:bodyPr>
          <a:lstStyle>
            <a:lvl1pPr lvl="0">
              <a:defRPr/>
            </a:lvl1pPr>
          </a:lstStyle>
          <a:p>
            <a:pPr marL="514338" indent="-514338">
              <a:spcBef>
                <a:spcPts val="500"/>
              </a:spcBef>
              <a:buFont typeface="+mj-lt"/>
              <a:buAutoNum type="arabicPeriod"/>
            </a:pPr>
            <a:r>
              <a:rPr lang="en-US" sz="3200" dirty="0">
                <a:solidFill>
                  <a:schemeClr val="tx1"/>
                </a:solidFill>
                <a:latin typeface="+mn-lt"/>
              </a:rPr>
              <a:t>About videos on Classification (428 NAC 1) and Standards (428 NAC 2)</a:t>
            </a:r>
          </a:p>
          <a:p>
            <a:pPr marL="514338" indent="-514338">
              <a:spcBef>
                <a:spcPts val="500"/>
              </a:spcBef>
              <a:buFont typeface="+mj-lt"/>
              <a:buAutoNum type="arabicPeriod"/>
            </a:pPr>
            <a:r>
              <a:rPr lang="en-US" sz="3200" dirty="0">
                <a:solidFill>
                  <a:schemeClr val="bg1">
                    <a:lumMod val="85000"/>
                  </a:schemeClr>
                </a:solidFill>
                <a:latin typeface="+mn-lt"/>
              </a:rPr>
              <a:t>Nebraska Law review (Classification and Standards) </a:t>
            </a:r>
          </a:p>
          <a:p>
            <a:pPr marL="514338" indent="-514338">
              <a:spcBef>
                <a:spcPts val="500"/>
              </a:spcBef>
              <a:buFont typeface="+mj-lt"/>
              <a:buAutoNum type="arabicPeriod"/>
            </a:pPr>
            <a:r>
              <a:rPr lang="en-US" sz="3200" dirty="0">
                <a:solidFill>
                  <a:schemeClr val="bg1">
                    <a:lumMod val="85000"/>
                  </a:schemeClr>
                </a:solidFill>
                <a:latin typeface="+mn-lt"/>
              </a:rPr>
              <a:t>Nebraska Administrative Code (NAC) Title 428</a:t>
            </a:r>
          </a:p>
        </p:txBody>
      </p:sp>
      <p:sp>
        <p:nvSpPr>
          <p:cNvPr id="7" name="TextBox 6"/>
          <p:cNvSpPr txBox="1"/>
          <p:nvPr/>
        </p:nvSpPr>
        <p:spPr>
          <a:xfrm>
            <a:off x="8027981" y="6488668"/>
            <a:ext cx="11160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E258EC69-BB43-4381-B7EC-0BBFCD43D5A2}"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extBox 22"/>
          <p:cNvSpPr txBox="1"/>
          <p:nvPr/>
        </p:nvSpPr>
        <p:spPr>
          <a:xfrm>
            <a:off x="189733" y="6040943"/>
            <a:ext cx="2743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Boards - Liaison Services Section</a:t>
            </a:r>
          </a:p>
        </p:txBody>
      </p:sp>
      <p:pic>
        <p:nvPicPr>
          <p:cNvPr id="26" name="Picture 25" descr="1 &amp; 6 year plan logoCS1-2.emf"/>
          <p:cNvPicPr>
            <a:picLocks noChangeAspect="1"/>
          </p:cNvPicPr>
          <p:nvPr/>
        </p:nvPicPr>
        <p:blipFill>
          <a:blip r:embed="rId3" cstate="print"/>
          <a:stretch>
            <a:fillRect/>
          </a:stretch>
        </p:blipFill>
        <p:spPr>
          <a:xfrm>
            <a:off x="6576468" y="4756807"/>
            <a:ext cx="2305464" cy="1226088"/>
          </a:xfrm>
          <a:prstGeom prst="rect">
            <a:avLst/>
          </a:prstGeom>
        </p:spPr>
      </p:pic>
      <p:pic>
        <p:nvPicPr>
          <p:cNvPr id="11" name="Picture 10">
            <a:extLst>
              <a:ext uri="{FF2B5EF4-FFF2-40B4-BE49-F238E27FC236}">
                <a16:creationId xmlns:a16="http://schemas.microsoft.com/office/drawing/2014/main" id="{64A5CB45-3AC4-405E-8D87-8DCB2109F8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256" y="5019727"/>
            <a:ext cx="2417064" cy="963168"/>
          </a:xfrm>
          <a:prstGeom prst="rect">
            <a:avLst/>
          </a:prstGeom>
        </p:spPr>
      </p:pic>
    </p:spTree>
    <p:extLst>
      <p:ext uri="{BB962C8B-B14F-4D97-AF65-F5344CB8AC3E}">
        <p14:creationId xmlns:p14="http://schemas.microsoft.com/office/powerpoint/2010/main" val="3612333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0"/>
            <a:ext cx="9144000" cy="914400"/>
          </a:xfrm>
          <a:prstGeom prst="rect">
            <a:avLst/>
          </a:prstGeom>
          <a:noFill/>
        </p:spPr>
        <p:txBody>
          <a:bodyPr wrap="square" anchor="ctr">
            <a:normAutofit/>
          </a:bodyPr>
          <a:lstStyle>
            <a:lvl1pPr lvl="0">
              <a:defRPr/>
            </a:lvl1pPr>
          </a:lstStyle>
          <a:p>
            <a:pPr lvl="0" algn="ctr"/>
            <a:r>
              <a:rPr lang="en-US" sz="3600" dirty="0">
                <a:latin typeface="+mj-lt"/>
              </a:rPr>
              <a:t>Classification and Standards Videos</a:t>
            </a:r>
            <a:endParaRPr sz="3600" dirty="0">
              <a:latin typeface="+mj-lt"/>
            </a:endParaRPr>
          </a:p>
        </p:txBody>
      </p:sp>
      <p:sp>
        <p:nvSpPr>
          <p:cNvPr id="7" name="TextBox 6"/>
          <p:cNvSpPr txBox="1"/>
          <p:nvPr/>
        </p:nvSpPr>
        <p:spPr>
          <a:xfrm>
            <a:off x="8170662" y="6442239"/>
            <a:ext cx="1116019" cy="369332"/>
          </a:xfrm>
          <a:prstGeom prst="rect">
            <a:avLst/>
          </a:prstGeom>
          <a:noFill/>
        </p:spPr>
        <p:txBody>
          <a:bodyPr wrap="square" rtlCol="0">
            <a:spAutoFit/>
          </a:bodyPr>
          <a:lstStyle/>
          <a:p>
            <a:r>
              <a:rPr lang="en-US" dirty="0">
                <a:solidFill>
                  <a:schemeClr val="bg1"/>
                </a:solidFill>
                <a:latin typeface="Calibri"/>
              </a:rPr>
              <a:t>Slide </a:t>
            </a:r>
            <a:fld id="{E258EC69-BB43-4381-B7EC-0BBFCD43D5A2}" type="slidenum">
              <a:rPr lang="en-US">
                <a:solidFill>
                  <a:schemeClr val="bg1"/>
                </a:solidFill>
                <a:latin typeface="Calibri"/>
              </a:rPr>
              <a:pPr/>
              <a:t>5</a:t>
            </a:fld>
            <a:endParaRPr lang="en-US" dirty="0">
              <a:solidFill>
                <a:schemeClr val="bg1"/>
              </a:solidFill>
              <a:latin typeface="Calibri"/>
            </a:endParaRPr>
          </a:p>
        </p:txBody>
      </p:sp>
      <p:sp>
        <p:nvSpPr>
          <p:cNvPr id="3" name="Text Placeholder 2"/>
          <p:cNvSpPr txBox="1">
            <a:spLocks noGrp="1"/>
          </p:cNvSpPr>
          <p:nvPr>
            <p:ph type="body" idx="4294967295"/>
          </p:nvPr>
        </p:nvSpPr>
        <p:spPr>
          <a:xfrm>
            <a:off x="421668" y="889958"/>
            <a:ext cx="8677275" cy="5263192"/>
          </a:xfrm>
          <a:prstGeom prst="rect">
            <a:avLst/>
          </a:prstGeom>
          <a:noFill/>
        </p:spPr>
        <p:txBody>
          <a:bodyPr wrap="square" anchor="t">
            <a:normAutofit/>
          </a:bodyPr>
          <a:lstStyle>
            <a:lvl1pPr lvl="0">
              <a:defRPr/>
            </a:lvl1pPr>
          </a:lstStyle>
          <a:p>
            <a:pPr marL="514338" indent="-514338">
              <a:spcBef>
                <a:spcPts val="500"/>
              </a:spcBef>
              <a:spcAft>
                <a:spcPts val="300"/>
              </a:spcAft>
              <a:buFont typeface="+mj-lt"/>
              <a:buAutoNum type="arabicPeriod"/>
            </a:pPr>
            <a:r>
              <a:rPr lang="en-US" sz="2800" b="1" dirty="0">
                <a:latin typeface="+mn-lt"/>
              </a:rPr>
              <a:t>Introduction</a:t>
            </a:r>
            <a:r>
              <a:rPr lang="en-US" sz="2800" dirty="0">
                <a:latin typeface="+mn-lt"/>
              </a:rPr>
              <a:t> to Classification and Standards</a:t>
            </a:r>
          </a:p>
          <a:p>
            <a:pPr marL="514338" indent="-514338">
              <a:spcBef>
                <a:spcPts val="500"/>
              </a:spcBef>
              <a:spcAft>
                <a:spcPts val="300"/>
              </a:spcAft>
              <a:buFont typeface="+mj-lt"/>
              <a:buAutoNum type="arabicPeriod"/>
            </a:pPr>
            <a:r>
              <a:rPr lang="en-US" sz="2800" dirty="0">
                <a:latin typeface="+mn-lt"/>
              </a:rPr>
              <a:t>428 NAC 1 </a:t>
            </a:r>
            <a:r>
              <a:rPr lang="en-US" sz="2800" b="1" dirty="0">
                <a:latin typeface="+mn-lt"/>
              </a:rPr>
              <a:t>Functional Classification </a:t>
            </a:r>
          </a:p>
          <a:p>
            <a:pPr marL="514338" indent="-514338">
              <a:spcBef>
                <a:spcPts val="500"/>
              </a:spcBef>
              <a:spcAft>
                <a:spcPts val="300"/>
              </a:spcAft>
              <a:buFont typeface="+mj-lt"/>
              <a:buAutoNum type="arabicPeriod"/>
            </a:pPr>
            <a:r>
              <a:rPr lang="en-US" sz="2800" dirty="0">
                <a:latin typeface="+mn-lt"/>
              </a:rPr>
              <a:t>428 NAC 2 </a:t>
            </a:r>
            <a:r>
              <a:rPr lang="en-US" sz="2800" b="1" dirty="0">
                <a:latin typeface="+mn-lt"/>
              </a:rPr>
              <a:t>Standards</a:t>
            </a:r>
          </a:p>
          <a:p>
            <a:pPr marL="514338" indent="-514338">
              <a:spcBef>
                <a:spcPts val="500"/>
              </a:spcBef>
              <a:spcAft>
                <a:spcPts val="300"/>
              </a:spcAft>
              <a:buFont typeface="+mj-lt"/>
              <a:buAutoNum type="arabicPeriod"/>
            </a:pPr>
            <a:r>
              <a:rPr lang="en-US" sz="2800" dirty="0">
                <a:latin typeface="+mn-lt"/>
              </a:rPr>
              <a:t>428 NAC 2-001.03 Minimum Design Standards (MDS) – </a:t>
            </a:r>
            <a:r>
              <a:rPr lang="en-US" sz="2800" b="1" dirty="0">
                <a:latin typeface="+mn-lt"/>
              </a:rPr>
              <a:t>Main Elements and Criteria</a:t>
            </a:r>
          </a:p>
          <a:p>
            <a:pPr marL="514338" indent="-514338">
              <a:spcBef>
                <a:spcPts val="500"/>
              </a:spcBef>
              <a:spcAft>
                <a:spcPts val="300"/>
              </a:spcAft>
              <a:buFont typeface="+mj-lt"/>
              <a:buAutoNum type="arabicPeriod"/>
            </a:pPr>
            <a:r>
              <a:rPr lang="en-US" sz="2800" dirty="0">
                <a:latin typeface="+mn-lt"/>
              </a:rPr>
              <a:t>MDS – </a:t>
            </a:r>
            <a:r>
              <a:rPr lang="en-US" sz="2800" b="1" dirty="0">
                <a:latin typeface="+mn-lt"/>
              </a:rPr>
              <a:t>Finding the Correct Standards Table </a:t>
            </a:r>
          </a:p>
          <a:p>
            <a:pPr marL="514338" indent="-514338">
              <a:spcBef>
                <a:spcPts val="500"/>
              </a:spcBef>
              <a:spcAft>
                <a:spcPts val="300"/>
              </a:spcAft>
              <a:buFont typeface="+mj-lt"/>
              <a:buAutoNum type="arabicPeriod"/>
            </a:pPr>
            <a:r>
              <a:rPr lang="en-US" sz="2800" dirty="0">
                <a:latin typeface="+mn-lt"/>
              </a:rPr>
              <a:t>MDS – </a:t>
            </a:r>
            <a:r>
              <a:rPr lang="en-US" sz="2800" b="1" dirty="0">
                <a:latin typeface="+mn-lt"/>
              </a:rPr>
              <a:t>Definitions and Notes</a:t>
            </a:r>
          </a:p>
          <a:p>
            <a:pPr marL="514338" indent="-514338">
              <a:spcBef>
                <a:spcPts val="500"/>
              </a:spcBef>
              <a:spcAft>
                <a:spcPts val="300"/>
              </a:spcAft>
              <a:buFont typeface="+mj-lt"/>
              <a:buAutoNum type="arabicPeriod"/>
            </a:pPr>
            <a:r>
              <a:rPr lang="en-US" sz="2800" dirty="0">
                <a:latin typeface="+mn-lt"/>
              </a:rPr>
              <a:t>MDS – </a:t>
            </a:r>
            <a:r>
              <a:rPr lang="en-US" sz="2800" b="1" dirty="0">
                <a:latin typeface="+mn-lt"/>
              </a:rPr>
              <a:t>3R Requirements</a:t>
            </a:r>
          </a:p>
          <a:p>
            <a:pPr marL="514338" indent="-514338">
              <a:spcBef>
                <a:spcPts val="500"/>
              </a:spcBef>
              <a:spcAft>
                <a:spcPts val="300"/>
              </a:spcAft>
              <a:buFont typeface="+mj-lt"/>
              <a:buAutoNum type="arabicPeriod"/>
            </a:pPr>
            <a:r>
              <a:rPr lang="en-US" sz="2800" dirty="0">
                <a:latin typeface="+mn-lt"/>
              </a:rPr>
              <a:t>MDS – </a:t>
            </a:r>
            <a:r>
              <a:rPr lang="en-US" sz="2800" b="1" dirty="0">
                <a:latin typeface="+mn-lt"/>
              </a:rPr>
              <a:t>Values in the Standards Tables</a:t>
            </a:r>
          </a:p>
          <a:p>
            <a:pPr marL="514338" indent="-514338">
              <a:spcBef>
                <a:spcPts val="500"/>
              </a:spcBef>
              <a:spcAft>
                <a:spcPts val="300"/>
              </a:spcAft>
              <a:buFont typeface="+mj-lt"/>
              <a:buAutoNum type="arabicPeriod"/>
            </a:pPr>
            <a:r>
              <a:rPr lang="en-US" sz="2800" dirty="0">
                <a:latin typeface="+mn-lt"/>
              </a:rPr>
              <a:t>MDS – </a:t>
            </a:r>
            <a:r>
              <a:rPr lang="en-US" sz="2800" b="1" dirty="0">
                <a:latin typeface="+mn-lt"/>
              </a:rPr>
              <a:t>Bridges and Structures</a:t>
            </a:r>
          </a:p>
          <a:p>
            <a:pPr marL="514338" indent="-514338">
              <a:spcBef>
                <a:spcPts val="500"/>
              </a:spcBef>
              <a:spcAft>
                <a:spcPts val="300"/>
              </a:spcAft>
              <a:buFont typeface="+mj-lt"/>
              <a:buAutoNum type="arabicPeriod"/>
            </a:pPr>
            <a:r>
              <a:rPr lang="en-US" sz="2800" dirty="0">
                <a:latin typeface="+mn-lt"/>
              </a:rPr>
              <a:t>Americans with Disabilities Act (</a:t>
            </a:r>
            <a:r>
              <a:rPr lang="en-US" sz="2800" b="1" dirty="0">
                <a:latin typeface="+mn-lt"/>
              </a:rPr>
              <a:t>ADA</a:t>
            </a:r>
            <a:r>
              <a:rPr lang="en-US" sz="2800" dirty="0">
                <a:latin typeface="+mn-lt"/>
              </a:rPr>
              <a:t>)</a:t>
            </a:r>
            <a:endParaRPr sz="2800" dirty="0">
              <a:latin typeface="+mn-lt"/>
            </a:endParaRPr>
          </a:p>
        </p:txBody>
      </p:sp>
      <p:sp>
        <p:nvSpPr>
          <p:cNvPr id="4" name="TextBox 3"/>
          <p:cNvSpPr txBox="1"/>
          <p:nvPr/>
        </p:nvSpPr>
        <p:spPr>
          <a:xfrm>
            <a:off x="7447944" y="941831"/>
            <a:ext cx="1650998" cy="461665"/>
          </a:xfrm>
          <a:prstGeom prst="rect">
            <a:avLst/>
          </a:prstGeom>
          <a:noFill/>
        </p:spPr>
        <p:txBody>
          <a:bodyPr wrap="square" rtlCol="0">
            <a:spAutoFit/>
          </a:bodyPr>
          <a:lstStyle/>
          <a:p>
            <a:r>
              <a:rPr lang="en-US" sz="2400" dirty="0">
                <a:solidFill>
                  <a:srgbClr val="0F46DF"/>
                </a:solidFill>
              </a:rPr>
              <a:t>THIS VIDEO</a:t>
            </a:r>
          </a:p>
        </p:txBody>
      </p:sp>
      <p:sp>
        <p:nvSpPr>
          <p:cNvPr id="16" name="Arrow: Left 15"/>
          <p:cNvSpPr/>
          <p:nvPr/>
        </p:nvSpPr>
        <p:spPr>
          <a:xfrm>
            <a:off x="4164294" y="1913360"/>
            <a:ext cx="815411" cy="347550"/>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Left 16"/>
          <p:cNvSpPr/>
          <p:nvPr/>
        </p:nvSpPr>
        <p:spPr>
          <a:xfrm rot="16200000">
            <a:off x="-2371891" y="3484613"/>
            <a:ext cx="5388213" cy="198903"/>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Left 17"/>
          <p:cNvSpPr/>
          <p:nvPr/>
        </p:nvSpPr>
        <p:spPr>
          <a:xfrm>
            <a:off x="4164294" y="1913360"/>
            <a:ext cx="815411" cy="347550"/>
          </a:xfrm>
          <a:prstGeom prst="left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841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500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113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16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206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2860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3460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3660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3860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4250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4740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22" presetClass="entr" presetSubtype="1" fill="hold" grpId="0" nodeType="withEffect">
                                  <p:stCondLst>
                                    <p:cond delay="664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2000"/>
                                        <p:tgtEl>
                                          <p:spTgt spid="17"/>
                                        </p:tgtEl>
                                      </p:cBhvr>
                                    </p:animEffect>
                                  </p:childTnLst>
                                </p:cTn>
                              </p:par>
                              <p:par>
                                <p:cTn id="30" presetID="22" presetClass="entr" presetSubtype="2" fill="hold" grpId="0" nodeType="withEffect">
                                  <p:stCondLst>
                                    <p:cond delay="77000"/>
                                  </p:stCondLst>
                                  <p:childTnLst>
                                    <p:set>
                                      <p:cBhvr>
                                        <p:cTn id="31" dur="1" fill="hold">
                                          <p:stCondLst>
                                            <p:cond delay="0"/>
                                          </p:stCondLst>
                                        </p:cTn>
                                        <p:tgtEl>
                                          <p:spTgt spid="16"/>
                                        </p:tgtEl>
                                        <p:attrNameLst>
                                          <p:attrName>style.visibility</p:attrName>
                                        </p:attrNameLst>
                                      </p:cBhvr>
                                      <p:to>
                                        <p:strVal val="visible"/>
                                      </p:to>
                                    </p:set>
                                    <p:animEffect transition="in" filter="wipe(right)">
                                      <p:cBhvr>
                                        <p:cTn id="32" dur="5000"/>
                                        <p:tgtEl>
                                          <p:spTgt spid="16"/>
                                        </p:tgtEl>
                                      </p:cBhvr>
                                    </p:animEffect>
                                  </p:childTnLst>
                                  <p:subTnLst>
                                    <p:set>
                                      <p:cBhvr override="childStyle">
                                        <p:cTn dur="1" fill="hold" display="0" masterRel="sameClick" afterEffect="1">
                                          <p:stCondLst>
                                            <p:cond evt="end" delay="0">
                                              <p:tn val="30"/>
                                            </p:cond>
                                          </p:stCondLst>
                                        </p:cTn>
                                        <p:tgtEl>
                                          <p:spTgt spid="16"/>
                                        </p:tgtEl>
                                        <p:attrNameLst>
                                          <p:attrName>style.visibility</p:attrName>
                                        </p:attrNameLst>
                                      </p:cBhvr>
                                      <p:to>
                                        <p:strVal val="hidden"/>
                                      </p:to>
                                    </p:set>
                                  </p:subTnLst>
                                </p:cTn>
                              </p:par>
                              <p:par>
                                <p:cTn id="33" presetID="22" presetClass="entr" presetSubtype="2" fill="hold" grpId="0" nodeType="withEffect">
                                  <p:stCondLst>
                                    <p:cond delay="84900"/>
                                  </p:stCondLst>
                                  <p:childTnLst>
                                    <p:set>
                                      <p:cBhvr>
                                        <p:cTn id="34" dur="1" fill="hold">
                                          <p:stCondLst>
                                            <p:cond delay="0"/>
                                          </p:stCondLst>
                                        </p:cTn>
                                        <p:tgtEl>
                                          <p:spTgt spid="18"/>
                                        </p:tgtEl>
                                        <p:attrNameLst>
                                          <p:attrName>style.visibility</p:attrName>
                                        </p:attrNameLst>
                                      </p:cBhvr>
                                      <p:to>
                                        <p:strVal val="visible"/>
                                      </p:to>
                                    </p:set>
                                    <p:animEffect transition="in" filter="wipe(right)">
                                      <p:cBhvr>
                                        <p:cTn id="35" dur="5000"/>
                                        <p:tgtEl>
                                          <p:spTgt spid="18"/>
                                        </p:tgtEl>
                                      </p:cBhvr>
                                    </p:animEffect>
                                  </p:childTnLst>
                                  <p:subTnLst>
                                    <p:set>
                                      <p:cBhvr override="childStyle">
                                        <p:cTn dur="1" fill="hold" display="0" masterRel="sameClick" afterEffect="1">
                                          <p:stCondLst>
                                            <p:cond evt="end" delay="0">
                                              <p:tn val="33"/>
                                            </p:cond>
                                          </p:stCondLst>
                                        </p:cTn>
                                        <p:tgtEl>
                                          <p:spTgt spid="18"/>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433388" y="1"/>
            <a:ext cx="7886700" cy="2114550"/>
          </a:xfrm>
          <a:prstGeom prst="rect">
            <a:avLst/>
          </a:prstGeom>
          <a:noFill/>
        </p:spPr>
        <p:txBody>
          <a:bodyPr wrap="square" anchor="ctr"/>
          <a:lstStyle>
            <a:lvl1pPr lvl="0">
              <a:defRPr/>
            </a:lvl1pPr>
          </a:lstStyle>
          <a:p>
            <a:pPr lvl="0" algn="ctr"/>
            <a:r>
              <a:rPr lang="en-US" dirty="0">
                <a:latin typeface="+mj-lt"/>
              </a:rPr>
              <a:t>Introduction to </a:t>
            </a:r>
            <a:br>
              <a:rPr lang="en-US" dirty="0">
                <a:latin typeface="+mj-lt"/>
              </a:rPr>
            </a:br>
            <a:r>
              <a:rPr lang="en-US" dirty="0">
                <a:latin typeface="+mj-lt"/>
              </a:rPr>
              <a:t>Classification and Standards</a:t>
            </a:r>
            <a:endParaRPr dirty="0">
              <a:latin typeface="+mj-lt"/>
            </a:endParaRPr>
          </a:p>
        </p:txBody>
      </p:sp>
      <p:sp>
        <p:nvSpPr>
          <p:cNvPr id="3" name="Text Placeholder 2"/>
          <p:cNvSpPr txBox="1">
            <a:spLocks noGrp="1"/>
          </p:cNvSpPr>
          <p:nvPr>
            <p:ph type="body" idx="1"/>
          </p:nvPr>
        </p:nvSpPr>
        <p:spPr>
          <a:xfrm>
            <a:off x="390590" y="1977319"/>
            <a:ext cx="8362820" cy="2721440"/>
          </a:xfrm>
          <a:prstGeom prst="rect">
            <a:avLst/>
          </a:prstGeom>
          <a:noFill/>
        </p:spPr>
        <p:txBody>
          <a:bodyPr wrap="square" anchor="t">
            <a:noAutofit/>
          </a:bodyPr>
          <a:lstStyle>
            <a:lvl1pPr lvl="0">
              <a:defRPr/>
            </a:lvl1pPr>
          </a:lstStyle>
          <a:p>
            <a:pPr marL="514338" indent="-514338">
              <a:spcBef>
                <a:spcPts val="500"/>
              </a:spcBef>
              <a:buFont typeface="+mj-lt"/>
              <a:buAutoNum type="arabicPeriod"/>
            </a:pPr>
            <a:r>
              <a:rPr lang="en-US" sz="3200" dirty="0">
                <a:solidFill>
                  <a:schemeClr val="bg1">
                    <a:lumMod val="85000"/>
                  </a:schemeClr>
                </a:solidFill>
                <a:latin typeface="+mn-lt"/>
              </a:rPr>
              <a:t>About videos on Classification (428 NAC 1) and Standards (428 NAC 2)</a:t>
            </a:r>
          </a:p>
          <a:p>
            <a:pPr marL="514338" indent="-514338">
              <a:spcBef>
                <a:spcPts val="500"/>
              </a:spcBef>
              <a:buFont typeface="+mj-lt"/>
              <a:buAutoNum type="arabicPeriod"/>
            </a:pPr>
            <a:r>
              <a:rPr lang="en-US" sz="3200" dirty="0">
                <a:solidFill>
                  <a:schemeClr val="tx1"/>
                </a:solidFill>
                <a:latin typeface="+mn-lt"/>
              </a:rPr>
              <a:t>Nebraska Law review (Classification and Standards) </a:t>
            </a:r>
          </a:p>
          <a:p>
            <a:pPr marL="514338" indent="-514338">
              <a:spcBef>
                <a:spcPts val="500"/>
              </a:spcBef>
              <a:buFont typeface="+mj-lt"/>
              <a:buAutoNum type="arabicPeriod"/>
            </a:pPr>
            <a:r>
              <a:rPr lang="en-US" sz="3200" dirty="0">
                <a:solidFill>
                  <a:schemeClr val="bg1">
                    <a:lumMod val="85000"/>
                  </a:schemeClr>
                </a:solidFill>
                <a:latin typeface="+mn-lt"/>
              </a:rPr>
              <a:t>Nebraska Administrative Code (NAC) Title 428</a:t>
            </a:r>
          </a:p>
        </p:txBody>
      </p:sp>
      <p:sp>
        <p:nvSpPr>
          <p:cNvPr id="7" name="TextBox 6"/>
          <p:cNvSpPr txBox="1"/>
          <p:nvPr/>
        </p:nvSpPr>
        <p:spPr>
          <a:xfrm>
            <a:off x="8027981" y="6488668"/>
            <a:ext cx="11160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E258EC69-BB43-4381-B7EC-0BBFCD43D5A2}"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TextBox 22"/>
          <p:cNvSpPr txBox="1"/>
          <p:nvPr/>
        </p:nvSpPr>
        <p:spPr>
          <a:xfrm>
            <a:off x="189733" y="6040943"/>
            <a:ext cx="2743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Boards - Liaison Services Section</a:t>
            </a:r>
          </a:p>
        </p:txBody>
      </p:sp>
      <p:pic>
        <p:nvPicPr>
          <p:cNvPr id="26" name="Picture 25" descr="1 &amp; 6 year plan logoCS1-2.emf"/>
          <p:cNvPicPr>
            <a:picLocks noChangeAspect="1"/>
          </p:cNvPicPr>
          <p:nvPr/>
        </p:nvPicPr>
        <p:blipFill>
          <a:blip r:embed="rId3" cstate="print"/>
          <a:stretch>
            <a:fillRect/>
          </a:stretch>
        </p:blipFill>
        <p:spPr>
          <a:xfrm>
            <a:off x="6576468" y="4756807"/>
            <a:ext cx="2305464" cy="1226088"/>
          </a:xfrm>
          <a:prstGeom prst="rect">
            <a:avLst/>
          </a:prstGeom>
        </p:spPr>
      </p:pic>
      <p:pic>
        <p:nvPicPr>
          <p:cNvPr id="11" name="Picture 10">
            <a:extLst>
              <a:ext uri="{FF2B5EF4-FFF2-40B4-BE49-F238E27FC236}">
                <a16:creationId xmlns:a16="http://schemas.microsoft.com/office/drawing/2014/main" id="{64A5CB45-3AC4-405E-8D87-8DCB2109F8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256" y="5019727"/>
            <a:ext cx="2417064" cy="963168"/>
          </a:xfrm>
          <a:prstGeom prst="rect">
            <a:avLst/>
          </a:prstGeom>
        </p:spPr>
      </p:pic>
    </p:spTree>
    <p:extLst>
      <p:ext uri="{BB962C8B-B14F-4D97-AF65-F5344CB8AC3E}">
        <p14:creationId xmlns:p14="http://schemas.microsoft.com/office/powerpoint/2010/main" val="2486804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73093" y="200025"/>
            <a:ext cx="6197814" cy="2043113"/>
          </a:xfrm>
        </p:spPr>
        <p:txBody>
          <a:bodyPr>
            <a:normAutofit/>
          </a:bodyPr>
          <a:lstStyle/>
          <a:p>
            <a:pPr algn="ctr"/>
            <a:r>
              <a:rPr lang="en-US" sz="4000" b="1" dirty="0">
                <a:latin typeface="Arial Black" panose="020B0A04020102020204" pitchFamily="34" charset="0"/>
              </a:rPr>
              <a:t>Chapter 39 Article 21</a:t>
            </a:r>
            <a:br>
              <a:rPr lang="en-US" sz="4000" b="1" dirty="0">
                <a:latin typeface="Arial Black" panose="020B0A04020102020204" pitchFamily="34" charset="0"/>
              </a:rPr>
            </a:br>
            <a:r>
              <a:rPr lang="en-US" sz="4000" b="1" dirty="0">
                <a:latin typeface="Arial Black" panose="020B0A04020102020204" pitchFamily="34" charset="0"/>
              </a:rPr>
              <a:t>§39-2101 Provides</a:t>
            </a:r>
            <a:br>
              <a:rPr lang="en-US" sz="4000" b="1" dirty="0">
                <a:latin typeface="Arial Black" panose="020B0A04020102020204" pitchFamily="34" charset="0"/>
              </a:rPr>
            </a:br>
            <a:r>
              <a:rPr lang="en-US" sz="4000" b="1" dirty="0">
                <a:latin typeface="Arial Black" panose="020B0A04020102020204" pitchFamily="34" charset="0"/>
              </a:rPr>
              <a:t>“</a:t>
            </a:r>
            <a:r>
              <a:rPr lang="en-US" sz="4000" dirty="0">
                <a:latin typeface="Arial Black" panose="020B0A04020102020204" pitchFamily="34" charset="0"/>
              </a:rPr>
              <a:t>The Big Picture”</a:t>
            </a:r>
            <a:endParaRPr lang="en-US" sz="4000" dirty="0"/>
          </a:p>
        </p:txBody>
      </p:sp>
      <p:sp>
        <p:nvSpPr>
          <p:cNvPr id="4" name="TextBox 3"/>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State Law</a:t>
            </a:r>
          </a:p>
        </p:txBody>
      </p:sp>
      <p:sp>
        <p:nvSpPr>
          <p:cNvPr id="3" name="Content Placeholder 2"/>
          <p:cNvSpPr>
            <a:spLocks noGrp="1"/>
          </p:cNvSpPr>
          <p:nvPr>
            <p:ph idx="4294967295"/>
          </p:nvPr>
        </p:nvSpPr>
        <p:spPr>
          <a:xfrm>
            <a:off x="946150" y="2400300"/>
            <a:ext cx="8197850" cy="3543300"/>
          </a:xfrm>
        </p:spPr>
        <p:txBody>
          <a:bodyPr>
            <a:noAutofit/>
          </a:bodyPr>
          <a:lstStyle/>
          <a:p>
            <a:pPr marL="0" indent="0">
              <a:spcAft>
                <a:spcPts val="1200"/>
              </a:spcAft>
              <a:buNone/>
            </a:pPr>
            <a:r>
              <a:rPr lang="en-US" sz="3600" dirty="0">
                <a:latin typeface="Arial" panose="020B0604020202020204" pitchFamily="34" charset="0"/>
                <a:cs typeface="Arial" panose="020B0604020202020204" pitchFamily="34" charset="0"/>
              </a:rPr>
              <a:t>In 1969, Nebraska’s Legislature declared the importance of:</a:t>
            </a:r>
          </a:p>
          <a:p>
            <a:pPr>
              <a:spcAft>
                <a:spcPts val="1200"/>
              </a:spcAft>
              <a:buFont typeface="Wingdings" panose="05000000000000000000" pitchFamily="2" charset="2"/>
              <a:buChar char="Ø"/>
            </a:pPr>
            <a:r>
              <a:rPr lang="en-US" sz="3600" dirty="0">
                <a:latin typeface="Arial" panose="020B0604020202020204" pitchFamily="34" charset="0"/>
                <a:cs typeface="Arial" panose="020B0604020202020204" pitchFamily="34" charset="0"/>
              </a:rPr>
              <a:t>Safe and efficient transportation over public roads</a:t>
            </a:r>
          </a:p>
          <a:p>
            <a:pPr marL="213122" lvl="1" indent="-213122">
              <a:spcBef>
                <a:spcPts val="450"/>
              </a:spcBef>
              <a:spcAft>
                <a:spcPts val="12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 An integrated system of public roads</a:t>
            </a:r>
          </a:p>
          <a:p>
            <a:pPr marL="213122" lvl="1" indent="-213122">
              <a:spcBef>
                <a:spcPts val="450"/>
              </a:spcBef>
              <a:spcAft>
                <a:spcPts val="12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 Adequate Public Roads </a:t>
            </a:r>
          </a:p>
        </p:txBody>
      </p:sp>
      <p:pic>
        <p:nvPicPr>
          <p:cNvPr id="5" name="Picture 4"/>
          <p:cNvPicPr>
            <a:picLocks noChangeAspect="1"/>
          </p:cNvPicPr>
          <p:nvPr/>
        </p:nvPicPr>
        <p:blipFill>
          <a:blip r:embed="rId3"/>
          <a:stretch>
            <a:fillRect/>
          </a:stretch>
        </p:blipFill>
        <p:spPr>
          <a:xfrm>
            <a:off x="7536546" y="0"/>
            <a:ext cx="1607454" cy="1489476"/>
          </a:xfrm>
          <a:prstGeom prst="rect">
            <a:avLst/>
          </a:prstGeom>
        </p:spPr>
      </p:pic>
      <p:pic>
        <p:nvPicPr>
          <p:cNvPr id="6" name="Picture 5"/>
          <p:cNvPicPr>
            <a:picLocks noChangeAspect="1"/>
          </p:cNvPicPr>
          <p:nvPr/>
        </p:nvPicPr>
        <p:blipFill>
          <a:blip r:embed="rId4"/>
          <a:stretch>
            <a:fillRect/>
          </a:stretch>
        </p:blipFill>
        <p:spPr>
          <a:xfrm>
            <a:off x="0" y="-20887"/>
            <a:ext cx="1574586" cy="1531249"/>
          </a:xfrm>
          <a:prstGeom prst="rect">
            <a:avLst/>
          </a:prstGeom>
        </p:spPr>
      </p:pic>
      <p:sp>
        <p:nvSpPr>
          <p:cNvPr id="7" name="TextBox 6"/>
          <p:cNvSpPr txBox="1"/>
          <p:nvPr/>
        </p:nvSpPr>
        <p:spPr>
          <a:xfrm>
            <a:off x="8007923" y="6488668"/>
            <a:ext cx="1136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Slide </a:t>
            </a:r>
            <a:fld id="{A52E2710-AF21-44F9-9004-155A7FCB9E4E}" type="slidenum">
              <a:rPr kumimoji="0" lang="en-US" sz="1800" b="0" i="0" u="none" strike="noStrike" kern="1200" cap="none" spc="0" normalizeH="0" baseline="0" noProof="0">
                <a:ln>
                  <a:noFill/>
                </a:ln>
                <a:solidFill>
                  <a:schemeClr val="bg1"/>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325755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202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28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342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State Law</a:t>
            </a:r>
          </a:p>
        </p:txBody>
      </p:sp>
      <p:sp>
        <p:nvSpPr>
          <p:cNvPr id="3" name="Content Placeholder 2"/>
          <p:cNvSpPr>
            <a:spLocks noGrp="1"/>
          </p:cNvSpPr>
          <p:nvPr>
            <p:ph idx="4294967295"/>
          </p:nvPr>
        </p:nvSpPr>
        <p:spPr>
          <a:xfrm>
            <a:off x="628650" y="1936750"/>
            <a:ext cx="8515350" cy="4797425"/>
          </a:xfrm>
        </p:spPr>
        <p:txBody>
          <a:bodyPr>
            <a:normAutofit/>
          </a:bodyPr>
          <a:lstStyle/>
          <a:p>
            <a:pPr>
              <a:spcBef>
                <a:spcPts val="225"/>
              </a:spcBef>
              <a:buFont typeface="Wingdings" panose="05000000000000000000" pitchFamily="2" charset="2"/>
              <a:buChar char="Ø"/>
              <a:defRPr/>
            </a:pPr>
            <a:r>
              <a:rPr lang="en-US" sz="2500" dirty="0">
                <a:latin typeface="Arial" pitchFamily="34" charset="0"/>
                <a:cs typeface="Arial" pitchFamily="34" charset="0"/>
              </a:rPr>
              <a:t>Establish a system of </a:t>
            </a:r>
            <a:r>
              <a:rPr lang="en-US" sz="2500" b="1" dirty="0">
                <a:latin typeface="Arial" pitchFamily="34" charset="0"/>
                <a:cs typeface="Arial" pitchFamily="34" charset="0"/>
              </a:rPr>
              <a:t>functional classification</a:t>
            </a:r>
          </a:p>
          <a:p>
            <a:pPr marL="0" indent="0">
              <a:spcBef>
                <a:spcPts val="225"/>
              </a:spcBef>
              <a:buNone/>
              <a:defRPr/>
            </a:pPr>
            <a:endParaRPr lang="en-US" sz="2500" dirty="0">
              <a:latin typeface="Arial" pitchFamily="34" charset="0"/>
              <a:cs typeface="Arial" pitchFamily="34" charset="0"/>
            </a:endParaRPr>
          </a:p>
          <a:p>
            <a:pPr>
              <a:spcBef>
                <a:spcPts val="225"/>
              </a:spcBef>
              <a:buFont typeface="Wingdings" panose="05000000000000000000" pitchFamily="2" charset="2"/>
              <a:buChar char="Ø"/>
              <a:defRPr/>
            </a:pPr>
            <a:r>
              <a:rPr lang="en-US" sz="2500" dirty="0">
                <a:latin typeface="Arial" pitchFamily="34" charset="0"/>
                <a:cs typeface="Arial" pitchFamily="34" charset="0"/>
              </a:rPr>
              <a:t>Each segment of public road identified according to the function it serves </a:t>
            </a:r>
          </a:p>
          <a:p>
            <a:pPr marL="0" indent="0">
              <a:spcBef>
                <a:spcPts val="225"/>
              </a:spcBef>
              <a:buNone/>
              <a:defRPr/>
            </a:pPr>
            <a:endParaRPr lang="en-US" sz="2500" dirty="0">
              <a:latin typeface="Arial" pitchFamily="34" charset="0"/>
              <a:cs typeface="Arial" pitchFamily="34" charset="0"/>
            </a:endParaRPr>
          </a:p>
          <a:p>
            <a:pPr marL="213122" indent="-213122">
              <a:spcBef>
                <a:spcPts val="225"/>
              </a:spcBef>
              <a:buFont typeface="Wingdings" panose="05000000000000000000" pitchFamily="2" charset="2"/>
              <a:buChar char="Ø"/>
            </a:pPr>
            <a:r>
              <a:rPr lang="en-US" sz="2500" dirty="0">
                <a:latin typeface="Arial" pitchFamily="34" charset="0"/>
                <a:cs typeface="Arial" pitchFamily="34" charset="0"/>
              </a:rPr>
              <a:t>Identification by function will permit the establishment of uniform </a:t>
            </a:r>
            <a:r>
              <a:rPr lang="en-US" sz="2500" b="1" dirty="0">
                <a:latin typeface="Arial" pitchFamily="34" charset="0"/>
                <a:cs typeface="Arial" pitchFamily="34" charset="0"/>
              </a:rPr>
              <a:t>standards</a:t>
            </a:r>
            <a:r>
              <a:rPr lang="en-US" sz="2500" dirty="0">
                <a:latin typeface="Arial" pitchFamily="34" charset="0"/>
                <a:cs typeface="Arial" pitchFamily="34" charset="0"/>
              </a:rPr>
              <a:t> for each classification:</a:t>
            </a:r>
          </a:p>
          <a:p>
            <a:pPr marL="213122" lvl="1" indent="0">
              <a:spcBef>
                <a:spcPts val="225"/>
              </a:spcBef>
              <a:buNone/>
            </a:pPr>
            <a:r>
              <a:rPr lang="en-US" sz="2500" dirty="0">
                <a:latin typeface="Arial" pitchFamily="34" charset="0"/>
                <a:cs typeface="Arial" pitchFamily="34" charset="0"/>
              </a:rPr>
              <a:t>- </a:t>
            </a:r>
            <a:r>
              <a:rPr lang="en-US" sz="2500" b="1" dirty="0">
                <a:latin typeface="Arial" pitchFamily="34" charset="0"/>
                <a:cs typeface="Arial" pitchFamily="34" charset="0"/>
              </a:rPr>
              <a:t>Design</a:t>
            </a:r>
          </a:p>
          <a:p>
            <a:pPr marL="213122" lvl="1" indent="0">
              <a:spcBef>
                <a:spcPts val="225"/>
              </a:spcBef>
              <a:buNone/>
            </a:pPr>
            <a:r>
              <a:rPr lang="en-US" sz="2500" dirty="0">
                <a:latin typeface="Arial" pitchFamily="34" charset="0"/>
                <a:cs typeface="Arial" pitchFamily="34" charset="0"/>
              </a:rPr>
              <a:t>- </a:t>
            </a:r>
            <a:r>
              <a:rPr lang="en-US" sz="2500" b="1" dirty="0">
                <a:latin typeface="Arial" pitchFamily="34" charset="0"/>
                <a:cs typeface="Arial" pitchFamily="34" charset="0"/>
              </a:rPr>
              <a:t>Construction</a:t>
            </a:r>
          </a:p>
          <a:p>
            <a:pPr marL="213122" lvl="1" indent="0">
              <a:spcBef>
                <a:spcPts val="225"/>
              </a:spcBef>
              <a:buNone/>
            </a:pPr>
            <a:r>
              <a:rPr lang="en-US" sz="2500" dirty="0">
                <a:latin typeface="Arial" pitchFamily="34" charset="0"/>
                <a:cs typeface="Arial" pitchFamily="34" charset="0"/>
              </a:rPr>
              <a:t>- Operation (Local Decision)</a:t>
            </a:r>
          </a:p>
          <a:p>
            <a:pPr marL="213122" lvl="1" indent="0">
              <a:spcBef>
                <a:spcPts val="225"/>
              </a:spcBef>
              <a:buFontTx/>
              <a:buChar char="-"/>
            </a:pPr>
            <a:r>
              <a:rPr lang="en-US" sz="2500" dirty="0">
                <a:latin typeface="Arial" pitchFamily="34" charset="0"/>
                <a:cs typeface="Arial" pitchFamily="34" charset="0"/>
              </a:rPr>
              <a:t> </a:t>
            </a:r>
            <a:r>
              <a:rPr lang="en-US" sz="2500" b="1" dirty="0">
                <a:latin typeface="Arial" pitchFamily="34" charset="0"/>
                <a:cs typeface="Arial" pitchFamily="34" charset="0"/>
              </a:rPr>
              <a:t>Maintenance</a:t>
            </a:r>
            <a:endParaRPr lang="en-US" b="1" dirty="0"/>
          </a:p>
        </p:txBody>
      </p:sp>
      <p:sp>
        <p:nvSpPr>
          <p:cNvPr id="11" name="Title 1"/>
          <p:cNvSpPr>
            <a:spLocks noGrp="1"/>
          </p:cNvSpPr>
          <p:nvPr>
            <p:ph type="title" idx="4294967295"/>
          </p:nvPr>
        </p:nvSpPr>
        <p:spPr>
          <a:xfrm>
            <a:off x="1574586" y="200025"/>
            <a:ext cx="5961960" cy="1778000"/>
          </a:xfrm>
        </p:spPr>
        <p:txBody>
          <a:bodyPr>
            <a:normAutofit/>
          </a:bodyPr>
          <a:lstStyle/>
          <a:p>
            <a:pPr algn="ctr"/>
            <a:r>
              <a:rPr lang="en-US" sz="4000" b="1" dirty="0">
                <a:solidFill>
                  <a:schemeClr val="bg1">
                    <a:lumMod val="50000"/>
                  </a:schemeClr>
                </a:solidFill>
                <a:latin typeface="Arial Black" panose="020B0A04020102020204" pitchFamily="34" charset="0"/>
              </a:rPr>
              <a:t>§39-2101 </a:t>
            </a:r>
            <a:br>
              <a:rPr lang="en-US" sz="4000" b="1" dirty="0">
                <a:solidFill>
                  <a:schemeClr val="bg1">
                    <a:lumMod val="50000"/>
                  </a:schemeClr>
                </a:solidFill>
                <a:latin typeface="Arial Black" panose="020B0A04020102020204" pitchFamily="34" charset="0"/>
              </a:rPr>
            </a:br>
            <a:r>
              <a:rPr lang="en-US" sz="4000" b="1" dirty="0">
                <a:solidFill>
                  <a:schemeClr val="bg1">
                    <a:lumMod val="50000"/>
                  </a:schemeClr>
                </a:solidFill>
                <a:latin typeface="Arial Black" panose="020B0A04020102020204" pitchFamily="34" charset="0"/>
              </a:rPr>
              <a:t>“</a:t>
            </a:r>
            <a:r>
              <a:rPr lang="en-US" sz="4000" dirty="0">
                <a:solidFill>
                  <a:schemeClr val="bg1">
                    <a:lumMod val="50000"/>
                  </a:schemeClr>
                </a:solidFill>
                <a:latin typeface="Arial Black" panose="020B0A04020102020204" pitchFamily="34" charset="0"/>
              </a:rPr>
              <a:t>The Big Picture” </a:t>
            </a:r>
            <a:br>
              <a:rPr lang="en-US" sz="4000" dirty="0">
                <a:latin typeface="Arial Black" panose="020B0A04020102020204" pitchFamily="34" charset="0"/>
              </a:rPr>
            </a:br>
            <a:r>
              <a:rPr lang="en-US" sz="3100" dirty="0"/>
              <a:t>(continued)</a:t>
            </a:r>
            <a:endParaRPr lang="en-US" sz="4000" dirty="0"/>
          </a:p>
        </p:txBody>
      </p:sp>
      <p:pic>
        <p:nvPicPr>
          <p:cNvPr id="5" name="Picture 4"/>
          <p:cNvPicPr>
            <a:picLocks noChangeAspect="1"/>
          </p:cNvPicPr>
          <p:nvPr/>
        </p:nvPicPr>
        <p:blipFill>
          <a:blip r:embed="rId3"/>
          <a:stretch>
            <a:fillRect/>
          </a:stretch>
        </p:blipFill>
        <p:spPr>
          <a:xfrm>
            <a:off x="7536546" y="0"/>
            <a:ext cx="1607454" cy="1489476"/>
          </a:xfrm>
          <a:prstGeom prst="rect">
            <a:avLst/>
          </a:prstGeom>
        </p:spPr>
      </p:pic>
      <p:pic>
        <p:nvPicPr>
          <p:cNvPr id="6" name="Picture 5"/>
          <p:cNvPicPr>
            <a:picLocks noChangeAspect="1"/>
          </p:cNvPicPr>
          <p:nvPr/>
        </p:nvPicPr>
        <p:blipFill>
          <a:blip r:embed="rId4"/>
          <a:stretch>
            <a:fillRect/>
          </a:stretch>
        </p:blipFill>
        <p:spPr>
          <a:xfrm>
            <a:off x="0" y="-20887"/>
            <a:ext cx="1574586" cy="1531249"/>
          </a:xfrm>
          <a:prstGeom prst="rect">
            <a:avLst/>
          </a:prstGeom>
        </p:spPr>
      </p:pic>
      <p:sp>
        <p:nvSpPr>
          <p:cNvPr id="7" name="TextBox 6"/>
          <p:cNvSpPr txBox="1"/>
          <p:nvPr/>
        </p:nvSpPr>
        <p:spPr>
          <a:xfrm>
            <a:off x="7886700" y="6473309"/>
            <a:ext cx="1136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solidFill>
                <a:effectLst/>
                <a:uLnTx/>
                <a:uFillTx/>
                <a:latin typeface="Calibri"/>
                <a:ea typeface="+mn-ea"/>
                <a:cs typeface="+mn-cs"/>
              </a:rPr>
              <a:t>Slide </a:t>
            </a:r>
            <a:fld id="{A52E2710-AF21-44F9-9004-155A7FCB9E4E}" type="slidenum">
              <a:rPr kumimoji="0" lang="en-US" sz="1800" b="0" i="0" u="none" strike="noStrike" kern="1200" cap="none" spc="0" normalizeH="0" baseline="0" noProof="0">
                <a:ln>
                  <a:noFill/>
                </a:ln>
                <a:solidFill>
                  <a:schemeClr val="bg1"/>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schemeClr val="bg1"/>
              </a:solidFill>
              <a:effectLst/>
              <a:uLnTx/>
              <a:uFillTx/>
              <a:latin typeface="Calibri"/>
              <a:ea typeface="+mn-ea"/>
              <a:cs typeface="+mn-cs"/>
            </a:endParaRPr>
          </a:p>
        </p:txBody>
      </p:sp>
    </p:spTree>
    <p:extLst>
      <p:ext uri="{BB962C8B-B14F-4D97-AF65-F5344CB8AC3E}">
        <p14:creationId xmlns:p14="http://schemas.microsoft.com/office/powerpoint/2010/main" val="78145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6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2380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5050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5500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5570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grpId="0" nodeType="withEffect">
                                  <p:stCondLst>
                                    <p:cond delay="5630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grpId="0" nodeType="withEffect">
                                  <p:stCondLst>
                                    <p:cond delay="5680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sp>
        <p:nvSpPr>
          <p:cNvPr id="3" name="Content Placeholder 2"/>
          <p:cNvSpPr>
            <a:spLocks noGrp="1"/>
          </p:cNvSpPr>
          <p:nvPr>
            <p:ph idx="4294967295"/>
          </p:nvPr>
        </p:nvSpPr>
        <p:spPr>
          <a:xfrm>
            <a:off x="733425" y="2178050"/>
            <a:ext cx="8410575" cy="2735263"/>
          </a:xfrm>
        </p:spPr>
        <p:txBody>
          <a:bodyPr>
            <a:normAutofit/>
          </a:bodyPr>
          <a:lstStyle/>
          <a:p>
            <a:pPr marL="0" lvl="0" indent="0">
              <a:buNone/>
            </a:pPr>
            <a:r>
              <a:rPr lang="en-US" sz="3200" dirty="0">
                <a:latin typeface="Arial" pitchFamily="34" charset="0"/>
                <a:cs typeface="Arial" pitchFamily="34" charset="0"/>
              </a:rPr>
              <a:t>The Legislature created the </a:t>
            </a:r>
            <a:r>
              <a:rPr lang="en-US" sz="3200" b="1" dirty="0">
                <a:latin typeface="Arial" pitchFamily="34" charset="0"/>
                <a:cs typeface="Arial" pitchFamily="34" charset="0"/>
              </a:rPr>
              <a:t>Board of Public Roads Classifications and Standards, </a:t>
            </a:r>
            <a:r>
              <a:rPr lang="en-US" sz="3200" dirty="0">
                <a:latin typeface="Arial" pitchFamily="34" charset="0"/>
                <a:cs typeface="Arial" pitchFamily="34" charset="0"/>
              </a:rPr>
              <a:t>responsible to </a:t>
            </a:r>
          </a:p>
          <a:p>
            <a:pPr marL="303610" lvl="0" indent="-90488">
              <a:buFontTx/>
              <a:buChar char="-"/>
            </a:pPr>
            <a:r>
              <a:rPr lang="en-US" sz="3200" dirty="0">
                <a:latin typeface="Arial" pitchFamily="34" charset="0"/>
                <a:cs typeface="Arial" pitchFamily="34" charset="0"/>
              </a:rPr>
              <a:t> Develop reasonable standards</a:t>
            </a:r>
          </a:p>
        </p:txBody>
      </p:sp>
      <p:sp>
        <p:nvSpPr>
          <p:cNvPr id="11" name="Title 1"/>
          <p:cNvSpPr>
            <a:spLocks noGrp="1"/>
          </p:cNvSpPr>
          <p:nvPr>
            <p:ph type="title" idx="4294967295"/>
          </p:nvPr>
        </p:nvSpPr>
        <p:spPr>
          <a:xfrm>
            <a:off x="1574587" y="200025"/>
            <a:ext cx="5961960" cy="1778000"/>
          </a:xfrm>
        </p:spPr>
        <p:txBody>
          <a:bodyPr>
            <a:normAutofit/>
          </a:bodyPr>
          <a:lstStyle/>
          <a:p>
            <a:pPr algn="ctr"/>
            <a:r>
              <a:rPr lang="en-US" sz="4000" b="1" dirty="0">
                <a:solidFill>
                  <a:schemeClr val="bg1">
                    <a:lumMod val="50000"/>
                  </a:schemeClr>
                </a:solidFill>
                <a:latin typeface="Arial Black" panose="020B0A04020102020204" pitchFamily="34" charset="0"/>
              </a:rPr>
              <a:t>§39-2101 </a:t>
            </a:r>
            <a:br>
              <a:rPr lang="en-US" sz="4000" b="1" dirty="0">
                <a:solidFill>
                  <a:schemeClr val="bg1">
                    <a:lumMod val="50000"/>
                  </a:schemeClr>
                </a:solidFill>
                <a:latin typeface="Arial Black" panose="020B0A04020102020204" pitchFamily="34" charset="0"/>
              </a:rPr>
            </a:br>
            <a:r>
              <a:rPr lang="en-US" sz="4000" b="1" dirty="0">
                <a:solidFill>
                  <a:schemeClr val="bg1">
                    <a:lumMod val="50000"/>
                  </a:schemeClr>
                </a:solidFill>
                <a:latin typeface="Arial Black" panose="020B0A04020102020204" pitchFamily="34" charset="0"/>
              </a:rPr>
              <a:t>“</a:t>
            </a:r>
            <a:r>
              <a:rPr lang="en-US" sz="4000" dirty="0">
                <a:solidFill>
                  <a:schemeClr val="bg1">
                    <a:lumMod val="50000"/>
                  </a:schemeClr>
                </a:solidFill>
                <a:latin typeface="Arial Black" panose="020B0A04020102020204" pitchFamily="34" charset="0"/>
              </a:rPr>
              <a:t>The Big Picture” </a:t>
            </a:r>
            <a:br>
              <a:rPr lang="en-US" sz="4000" dirty="0">
                <a:latin typeface="Arial Black" panose="020B0A04020102020204" pitchFamily="34" charset="0"/>
              </a:rPr>
            </a:br>
            <a:r>
              <a:rPr lang="en-US" sz="3100" dirty="0"/>
              <a:t>(continued)</a:t>
            </a:r>
            <a:endParaRPr lang="en-US" sz="4000" dirty="0"/>
          </a:p>
        </p:txBody>
      </p:sp>
      <p:pic>
        <p:nvPicPr>
          <p:cNvPr id="5" name="Picture 4"/>
          <p:cNvPicPr>
            <a:picLocks noChangeAspect="1"/>
          </p:cNvPicPr>
          <p:nvPr/>
        </p:nvPicPr>
        <p:blipFill>
          <a:blip r:embed="rId3"/>
          <a:stretch>
            <a:fillRect/>
          </a:stretch>
        </p:blipFill>
        <p:spPr>
          <a:xfrm>
            <a:off x="7536546" y="0"/>
            <a:ext cx="1607454" cy="1489476"/>
          </a:xfrm>
          <a:prstGeom prst="rect">
            <a:avLst/>
          </a:prstGeom>
        </p:spPr>
      </p:pic>
      <p:pic>
        <p:nvPicPr>
          <p:cNvPr id="6" name="Picture 5"/>
          <p:cNvPicPr>
            <a:picLocks noChangeAspect="1"/>
          </p:cNvPicPr>
          <p:nvPr/>
        </p:nvPicPr>
        <p:blipFill>
          <a:blip r:embed="rId4"/>
          <a:stretch>
            <a:fillRect/>
          </a:stretch>
        </p:blipFill>
        <p:spPr>
          <a:xfrm>
            <a:off x="0" y="-20887"/>
            <a:ext cx="1574586" cy="1531249"/>
          </a:xfrm>
          <a:prstGeom prst="rect">
            <a:avLst/>
          </a:prstGeom>
        </p:spPr>
      </p:pic>
      <p:sp>
        <p:nvSpPr>
          <p:cNvPr id="7" name="TextBox 6"/>
          <p:cNvSpPr txBox="1"/>
          <p:nvPr/>
        </p:nvSpPr>
        <p:spPr>
          <a:xfrm>
            <a:off x="8007923" y="6488668"/>
            <a:ext cx="1136077" cy="369332"/>
          </a:xfrm>
          <a:prstGeom prst="rect">
            <a:avLst/>
          </a:prstGeom>
          <a:noFill/>
        </p:spPr>
        <p:txBody>
          <a:bodyPr wrap="square" rtlCol="0">
            <a:spAutoFit/>
          </a:bodyPr>
          <a:lstStyle/>
          <a:p>
            <a:r>
              <a:rPr lang="en-US" dirty="0">
                <a:solidFill>
                  <a:schemeClr val="bg1"/>
                </a:solidFill>
                <a:latin typeface="Calibri"/>
              </a:rPr>
              <a:t>Slide </a:t>
            </a:r>
            <a:fld id="{A52E2710-AF21-44F9-9004-155A7FCB9E4E}" type="slidenum">
              <a:rPr lang="en-US">
                <a:solidFill>
                  <a:schemeClr val="bg1"/>
                </a:solidFill>
                <a:latin typeface="Calibri"/>
              </a:rPr>
              <a:pPr/>
              <a:t>9</a:t>
            </a:fld>
            <a:endParaRPr lang="en-US" dirty="0">
              <a:solidFill>
                <a:schemeClr val="bg1"/>
              </a:solidFill>
              <a:latin typeface="Calibri"/>
            </a:endParaRPr>
          </a:p>
        </p:txBody>
      </p:sp>
      <p:pic>
        <p:nvPicPr>
          <p:cNvPr id="13" name="Picture 12" descr="1 &amp; 6 year plan logoCS1-2.emf"/>
          <p:cNvPicPr>
            <a:picLocks noChangeAspect="1"/>
          </p:cNvPicPr>
          <p:nvPr/>
        </p:nvPicPr>
        <p:blipFill>
          <a:blip r:embed="rId5" cstate="print"/>
          <a:stretch>
            <a:fillRect/>
          </a:stretch>
        </p:blipFill>
        <p:spPr>
          <a:xfrm>
            <a:off x="6733968" y="4852433"/>
            <a:ext cx="2305464" cy="1226088"/>
          </a:xfrm>
          <a:prstGeom prst="rect">
            <a:avLst/>
          </a:prstGeom>
        </p:spPr>
      </p:pic>
      <p:sp>
        <p:nvSpPr>
          <p:cNvPr id="14" name="TextBox 13"/>
          <p:cNvSpPr txBox="1"/>
          <p:nvPr/>
        </p:nvSpPr>
        <p:spPr>
          <a:xfrm>
            <a:off x="733425" y="6017640"/>
            <a:ext cx="2743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Boards - Liaison Services Section</a:t>
            </a:r>
          </a:p>
        </p:txBody>
      </p:sp>
      <p:pic>
        <p:nvPicPr>
          <p:cNvPr id="12" name="Picture 11">
            <a:extLst>
              <a:ext uri="{FF2B5EF4-FFF2-40B4-BE49-F238E27FC236}">
                <a16:creationId xmlns:a16="http://schemas.microsoft.com/office/drawing/2014/main" id="{473B0A92-B2EC-4973-BBE5-C0B8CE7548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6493" y="5007423"/>
            <a:ext cx="2417064" cy="963168"/>
          </a:xfrm>
          <a:prstGeom prst="rect">
            <a:avLst/>
          </a:prstGeom>
        </p:spPr>
      </p:pic>
    </p:spTree>
    <p:extLst>
      <p:ext uri="{BB962C8B-B14F-4D97-AF65-F5344CB8AC3E}">
        <p14:creationId xmlns:p14="http://schemas.microsoft.com/office/powerpoint/2010/main" val="168110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7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3_NDOT Theme - Standard Size">
  <a:themeElements>
    <a:clrScheme name="New Color Scheme">
      <a:dk1>
        <a:sysClr val="windowText" lastClr="000000"/>
      </a:dk1>
      <a:lt1>
        <a:sysClr val="window" lastClr="FFFFFF"/>
      </a:lt1>
      <a:dk2>
        <a:srgbClr val="00607F"/>
      </a:dk2>
      <a:lt2>
        <a:srgbClr val="EEECE1"/>
      </a:lt2>
      <a:accent1>
        <a:srgbClr val="00607F"/>
      </a:accent1>
      <a:accent2>
        <a:srgbClr val="FFC843"/>
      </a:accent2>
      <a:accent3>
        <a:srgbClr val="BABF33"/>
      </a:accent3>
      <a:accent4>
        <a:srgbClr val="BB1F53"/>
      </a:accent4>
      <a:accent5>
        <a:srgbClr val="B9C8D3"/>
      </a:accent5>
      <a:accent6>
        <a:srgbClr val="F79646"/>
      </a:accent6>
      <a:hlink>
        <a:srgbClr val="00607F"/>
      </a:hlink>
      <a:folHlink>
        <a:srgbClr val="0060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DOT Theme - Standard Size" id="{E75D585A-F559-478F-A437-1F88C95CF80A}" vid="{CA010D60-D6E2-4A40-8BD4-A2E4BA3FFC47}"/>
    </a:ext>
  </a:extLst>
</a:theme>
</file>

<file path=ppt/theme/theme2.xml><?xml version="1.0" encoding="utf-8"?>
<a:theme xmlns:a="http://schemas.openxmlformats.org/drawingml/2006/main" name="4_NDOT Theme - Standard Size">
  <a:themeElements>
    <a:clrScheme name="New Color Scheme">
      <a:dk1>
        <a:sysClr val="windowText" lastClr="000000"/>
      </a:dk1>
      <a:lt1>
        <a:sysClr val="window" lastClr="FFFFFF"/>
      </a:lt1>
      <a:dk2>
        <a:srgbClr val="00607F"/>
      </a:dk2>
      <a:lt2>
        <a:srgbClr val="EEECE1"/>
      </a:lt2>
      <a:accent1>
        <a:srgbClr val="00607F"/>
      </a:accent1>
      <a:accent2>
        <a:srgbClr val="FFC843"/>
      </a:accent2>
      <a:accent3>
        <a:srgbClr val="BABF33"/>
      </a:accent3>
      <a:accent4>
        <a:srgbClr val="BB1F53"/>
      </a:accent4>
      <a:accent5>
        <a:srgbClr val="B9C8D3"/>
      </a:accent5>
      <a:accent6>
        <a:srgbClr val="F79646"/>
      </a:accent6>
      <a:hlink>
        <a:srgbClr val="00607F"/>
      </a:hlink>
      <a:folHlink>
        <a:srgbClr val="0060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DOT Theme - Standard Size" id="{E75D585A-F559-478F-A437-1F88C95CF80A}" vid="{CA010D60-D6E2-4A40-8BD4-A2E4BA3FFC4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53854</TotalTime>
  <Words>2321</Words>
  <Application>Microsoft Office PowerPoint</Application>
  <PresentationFormat>On-screen Show (4:3)</PresentationFormat>
  <Paragraphs>253</Paragraphs>
  <Slides>14</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Arial Black</vt:lpstr>
      <vt:lpstr>Calibri</vt:lpstr>
      <vt:lpstr>Calibri Light</vt:lpstr>
      <vt:lpstr>Montserrat</vt:lpstr>
      <vt:lpstr>Roboto Light</vt:lpstr>
      <vt:lpstr>Wingdings</vt:lpstr>
      <vt:lpstr>3_NDOT Theme - Standard Size</vt:lpstr>
      <vt:lpstr>4_NDOT Theme - Standard Size</vt:lpstr>
      <vt:lpstr>Managing Nebraska’s  Public Roads and Streets</vt:lpstr>
      <vt:lpstr>Introduction to  Classification and Standards</vt:lpstr>
      <vt:lpstr>Terminology and Acronyms  used in this video</vt:lpstr>
      <vt:lpstr>Introduction to  Classification and Standards</vt:lpstr>
      <vt:lpstr>Classification and Standards Videos</vt:lpstr>
      <vt:lpstr>Introduction to  Classification and Standards</vt:lpstr>
      <vt:lpstr>Chapter 39 Article 21 §39-2101 Provides “The Big Picture”</vt:lpstr>
      <vt:lpstr>§39-2101  “The Big Picture”  (continued)</vt:lpstr>
      <vt:lpstr>§39-2101  “The Big Picture”  (continued)</vt:lpstr>
      <vt:lpstr>Nebraska’s Public Roads System</vt:lpstr>
      <vt:lpstr>Introduction to  Classification and Standards</vt:lpstr>
      <vt:lpstr>Title 428 NBCS Regulations</vt:lpstr>
      <vt:lpstr>Title 428 How it is Organized  </vt:lpstr>
      <vt:lpstr>Managing Nebraska’s  Public Roads and Streets</vt:lpstr>
    </vt:vector>
  </TitlesOfParts>
  <Company>Yankee Hill Solutions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Tab.14.1_StandardsTraining</dc:title>
  <dc:subject>NBCS Standards</dc:subject>
  <dc:creator>jwilk8284</dc:creator>
  <cp:keywords>Standards Training, BEX Workshop</cp:keywords>
  <dc:description>2016 Standards approval imminent, eliminating comparisons to 2010 standards.</dc:description>
  <cp:lastModifiedBy>James Wilkinson</cp:lastModifiedBy>
  <cp:revision>1758</cp:revision>
  <dcterms:created xsi:type="dcterms:W3CDTF">2015-12-13T17:10:08Z</dcterms:created>
  <dcterms:modified xsi:type="dcterms:W3CDTF">2019-08-04T18:32:24Z</dcterms:modified>
  <cp:category>Workshop</cp:category>
</cp:coreProperties>
</file>