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343" r:id="rId3"/>
    <p:sldId id="369" r:id="rId4"/>
    <p:sldId id="345" r:id="rId5"/>
    <p:sldId id="454" r:id="rId6"/>
    <p:sldId id="403" r:id="rId7"/>
    <p:sldId id="419" r:id="rId8"/>
    <p:sldId id="429" r:id="rId9"/>
    <p:sldId id="422" r:id="rId10"/>
    <p:sldId id="420" r:id="rId11"/>
    <p:sldId id="423" r:id="rId12"/>
    <p:sldId id="424" r:id="rId13"/>
    <p:sldId id="425" r:id="rId14"/>
    <p:sldId id="427" r:id="rId15"/>
    <p:sldId id="430" r:id="rId16"/>
    <p:sldId id="431" r:id="rId17"/>
    <p:sldId id="432" r:id="rId18"/>
    <p:sldId id="433" r:id="rId19"/>
    <p:sldId id="434" r:id="rId20"/>
    <p:sldId id="435" r:id="rId21"/>
    <p:sldId id="436" r:id="rId22"/>
    <p:sldId id="437" r:id="rId23"/>
    <p:sldId id="438" r:id="rId24"/>
    <p:sldId id="439" r:id="rId25"/>
    <p:sldId id="441" r:id="rId26"/>
    <p:sldId id="440" r:id="rId27"/>
    <p:sldId id="442" r:id="rId28"/>
    <p:sldId id="444" r:id="rId29"/>
    <p:sldId id="421" r:id="rId30"/>
    <p:sldId id="445" r:id="rId31"/>
    <p:sldId id="446" r:id="rId32"/>
    <p:sldId id="447" r:id="rId33"/>
    <p:sldId id="448" r:id="rId34"/>
    <p:sldId id="449" r:id="rId35"/>
    <p:sldId id="455" r:id="rId36"/>
    <p:sldId id="452"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Wilkinson" initials="JW" lastIdx="18" clrIdx="0">
    <p:extLst>
      <p:ext uri="{19B8F6BF-5375-455C-9EA6-DF929625EA0E}">
        <p15:presenceInfo xmlns:p15="http://schemas.microsoft.com/office/powerpoint/2012/main" userId="b2adc51a673aec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4" autoAdjust="0"/>
    <p:restoredTop sz="67373" autoAdjust="0"/>
  </p:normalViewPr>
  <p:slideViewPr>
    <p:cSldViewPr snapToGrid="0">
      <p:cViewPr varScale="1">
        <p:scale>
          <a:sx n="61" d="100"/>
          <a:sy n="61" d="100"/>
        </p:scale>
        <p:origin x="1536" y="78"/>
      </p:cViewPr>
      <p:guideLst/>
    </p:cSldViewPr>
  </p:slideViewPr>
  <p:notesTextViewPr>
    <p:cViewPr>
      <p:scale>
        <a:sx n="119" d="100"/>
        <a:sy n="119"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725"/>
          </a:xfrm>
          <a:prstGeom prst="rect">
            <a:avLst/>
          </a:prstGeom>
        </p:spPr>
        <p:txBody>
          <a:bodyPr vert="horz" lIns="91428" tIns="45714" rIns="91428" bIns="45714" rtlCol="0"/>
          <a:lstStyle>
            <a:lvl1pPr algn="r">
              <a:defRPr sz="1200"/>
            </a:lvl1pPr>
          </a:lstStyle>
          <a:p>
            <a:fld id="{26D6402E-79CF-4F4D-B809-86A9E22F963F}" type="datetimeFigureOut">
              <a:rPr lang="en-US" smtClean="0"/>
              <a:t>11/28/2022</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8" tIns="45714" rIns="91428" bIns="45714" rtlCol="0" anchor="b"/>
          <a:lstStyle>
            <a:lvl1pPr algn="r">
              <a:defRPr sz="1200"/>
            </a:lvl1pPr>
          </a:lstStyle>
          <a:p>
            <a:fld id="{B0C6CD54-4287-4FAB-86B4-433981A80EEC}" type="slidenum">
              <a:rPr lang="en-US" smtClean="0"/>
              <a:t>‹#›</a:t>
            </a:fld>
            <a:endParaRPr lang="en-US" dirty="0"/>
          </a:p>
        </p:txBody>
      </p:sp>
    </p:spTree>
    <p:extLst>
      <p:ext uri="{BB962C8B-B14F-4D97-AF65-F5344CB8AC3E}">
        <p14:creationId xmlns:p14="http://schemas.microsoft.com/office/powerpoint/2010/main" val="1742290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6" tIns="46583" rIns="93166" bIns="46583" rtlCol="0"/>
          <a:lstStyle>
            <a:lvl1pPr algn="r">
              <a:defRPr sz="1200"/>
            </a:lvl1pPr>
          </a:lstStyle>
          <a:p>
            <a:fld id="{E6660E1B-025C-495C-BAB8-AAE80BBD7BDF}" type="datetimeFigureOut">
              <a:rPr lang="en-US" smtClean="0"/>
              <a:t>11/28/2022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6" tIns="46583" rIns="93166" bIns="46583" rtlCol="0" anchor="b"/>
          <a:lstStyle>
            <a:lvl1pPr algn="r">
              <a:defRPr sz="1200"/>
            </a:lvl1pPr>
          </a:lstStyle>
          <a:p>
            <a:fld id="{816FDE27-AFA9-4AD6-928E-D11E7E542B25}" type="slidenum">
              <a:rPr lang="en-US" smtClean="0"/>
              <a:t>‹#›</a:t>
            </a:fld>
            <a:endParaRPr lang="en-US" dirty="0"/>
          </a:p>
        </p:txBody>
      </p:sp>
    </p:spTree>
    <p:extLst>
      <p:ext uri="{BB962C8B-B14F-4D97-AF65-F5344CB8AC3E}">
        <p14:creationId xmlns:p14="http://schemas.microsoft.com/office/powerpoint/2010/main" val="49678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11/27/2022 added updated adoption and version dates, and updated NBCS logo on slide 1 (no changes to slide 1 Transcript), added slides 4 and 34, and made changes to slides 3, 5 (formerly slide 4), 28 thru 33 (formerly slides 27 thru 32) and 35 (formerly slide 33). </a:t>
            </a:r>
          </a:p>
          <a:p>
            <a:endParaRPr lang="en-US" b="1" dirty="0"/>
          </a:p>
          <a:p>
            <a:endParaRPr lang="en-US" b="1" dirty="0"/>
          </a:p>
          <a:p>
            <a:r>
              <a:rPr lang="en-US" b="0" u="sng" dirty="0"/>
              <a:t>Transcript</a:t>
            </a:r>
          </a:p>
          <a:p>
            <a:endParaRPr lang="en-US" b="0" dirty="0"/>
          </a:p>
          <a:p>
            <a:r>
              <a:rPr lang="en-US" b="0" dirty="0"/>
              <a:t>Hello, the </a:t>
            </a:r>
            <a:r>
              <a:rPr lang="en-US" b="1" dirty="0"/>
              <a:t>purpose</a:t>
            </a:r>
            <a:r>
              <a:rPr lang="en-US" b="0" dirty="0"/>
              <a:t> of this video </a:t>
            </a:r>
            <a:r>
              <a:rPr lang="en-US" sz="1200" b="0" kern="1200" dirty="0">
                <a:solidFill>
                  <a:schemeClr val="tx1"/>
                </a:solidFill>
                <a:latin typeface="+mn-lt"/>
                <a:ea typeface="+mn-ea"/>
                <a:cs typeface="+mn-cs"/>
              </a:rPr>
              <a:t>from the Nebraska Board of Public Roads Classifications &amp; Standards (NBCS) is: </a:t>
            </a:r>
          </a:p>
          <a:p>
            <a:pPr marL="0" indent="0">
              <a:buNone/>
            </a:pPr>
            <a:r>
              <a:rPr lang="en-US" sz="1200" b="0" kern="1200" dirty="0">
                <a:solidFill>
                  <a:schemeClr val="tx1"/>
                </a:solidFill>
                <a:latin typeface="+mn-lt"/>
                <a:ea typeface="+mn-ea"/>
                <a:cs typeface="+mn-cs"/>
              </a:rPr>
              <a:t>To share the Board’s process and approach for developing, supporting, approving and implementing multi-project programs and strategies that provide </a:t>
            </a:r>
            <a:r>
              <a:rPr lang="en-US" b="0" dirty="0"/>
              <a:t>additional flexibility in design and maintenance standards for highways, roads and streets.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a:t>
            </a:r>
            <a:r>
              <a:rPr lang="en-US" b="1" dirty="0"/>
              <a:t>handout</a:t>
            </a:r>
            <a:r>
              <a:rPr lang="en-US" b="0" dirty="0"/>
              <a:t> is available on the Board’s website, the weblink shown in the middle of your screen, and is recommended reading to supplement this video.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has an introduction to practical design, a process flow chart, and an application form with instructions – all of which were approved by the Board on April 16, 2021, </a:t>
            </a:r>
            <a:r>
              <a:rPr lang="en-US" b="0" i="1" dirty="0"/>
              <a:t>and an update approved on November 18, 2022</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Throughout this video, the word “</a:t>
            </a:r>
            <a:r>
              <a:rPr lang="en-US" b="1" dirty="0"/>
              <a:t>program</a:t>
            </a:r>
            <a:r>
              <a:rPr lang="en-US" b="0" dirty="0"/>
              <a:t>” will be used as a short way of saying “multi-project program or strategy.”  </a:t>
            </a:r>
          </a:p>
          <a:p>
            <a:endParaRPr lang="en-US" b="0" dirty="0"/>
          </a:p>
          <a:p>
            <a:r>
              <a:rPr lang="en-US" sz="1200" b="0" kern="1200" dirty="0">
                <a:solidFill>
                  <a:schemeClr val="tx1"/>
                </a:solidFill>
                <a:latin typeface="+mn-lt"/>
                <a:ea typeface="+mn-ea"/>
                <a:cs typeface="+mn-cs"/>
              </a:rPr>
              <a:t>Before addressing the process, there is a quick overall review of Board standards and what led </a:t>
            </a:r>
            <a:r>
              <a:rPr lang="en-US" b="0" dirty="0"/>
              <a:t>up to multi-project programs and strategies.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0" dirty="0"/>
          </a:p>
          <a:p>
            <a:r>
              <a:rPr lang="en-US" b="0" dirty="0"/>
              <a:t>----------------------------------------------------------------------------------------------------</a:t>
            </a:r>
          </a:p>
          <a:p>
            <a:endParaRPr lang="en-US" b="1" dirty="0"/>
          </a:p>
          <a:p>
            <a:pPr marL="0" marR="0">
              <a:spcBef>
                <a:spcPts val="0"/>
              </a:spcBef>
              <a:spcAft>
                <a:spcPts val="0"/>
              </a:spcAft>
            </a:pPr>
            <a:r>
              <a:rPr lang="en-US" sz="1100" b="1" dirty="0">
                <a:effectLst/>
                <a:latin typeface="Calibri" panose="020F0502020204030204" pitchFamily="34" charset="0"/>
              </a:rPr>
              <a:t>Video scheduled for release after NBCS Board adopts a process for multi-project programs and strategies process.  </a:t>
            </a:r>
          </a:p>
          <a:p>
            <a:pPr marL="0" marR="0">
              <a:spcBef>
                <a:spcPts val="0"/>
              </a:spcBef>
              <a:spcAft>
                <a:spcPts val="0"/>
              </a:spcAft>
            </a:pPr>
            <a:r>
              <a:rPr lang="en-US" sz="1100" b="1" dirty="0">
                <a:effectLst/>
                <a:latin typeface="Calibri" panose="020F0502020204030204" pitchFamily="34" charset="0"/>
              </a:rPr>
              <a:t>Audience</a:t>
            </a:r>
            <a:r>
              <a:rPr lang="en-US" sz="1100" dirty="0">
                <a:effectLst/>
                <a:latin typeface="Calibri" panose="020F0502020204030204" pitchFamily="34" charset="0"/>
              </a:rPr>
              <a:t>: NDOT, Cities, Counties, Consultants - anyone interested in Nebraska's highways, roads and streets</a:t>
            </a:r>
          </a:p>
          <a:p>
            <a:pPr marL="0" marR="0">
              <a:spcBef>
                <a:spcPts val="0"/>
              </a:spcBef>
              <a:spcAft>
                <a:spcPts val="0"/>
              </a:spcAft>
            </a:pPr>
            <a:r>
              <a:rPr lang="en-US" sz="1100" b="1" dirty="0">
                <a:effectLst/>
                <a:latin typeface="Calibri" panose="020F0502020204030204" pitchFamily="34" charset="0"/>
              </a:rPr>
              <a:t>Purpose</a:t>
            </a:r>
            <a:r>
              <a:rPr lang="en-US" sz="1100" dirty="0">
                <a:effectLst/>
                <a:latin typeface="Calibri" panose="020F0502020204030204" pitchFamily="34" charset="0"/>
              </a:rPr>
              <a:t>: Explain the Board's process, request form and background information</a:t>
            </a:r>
          </a:p>
          <a:p>
            <a:pPr marL="0" marR="0">
              <a:spcBef>
                <a:spcPts val="0"/>
              </a:spcBef>
              <a:spcAft>
                <a:spcPts val="0"/>
              </a:spcAft>
            </a:pPr>
            <a:r>
              <a:rPr lang="en-US" sz="1100" b="1" dirty="0">
                <a:effectLst/>
                <a:latin typeface="Calibri" panose="020F0502020204030204" pitchFamily="34" charset="0"/>
              </a:rPr>
              <a:t>Handouts</a:t>
            </a:r>
            <a:r>
              <a:rPr lang="en-US" sz="1100" dirty="0">
                <a:effectLst/>
                <a:latin typeface="Calibri" panose="020F0502020204030204" pitchFamily="34" charset="0"/>
              </a:rPr>
              <a:t>: NBCS documents (Intro/Checklist, process, request form with instructions)</a:t>
            </a:r>
            <a:endParaRPr lang="en-US" sz="1100" strike="sngStrike" dirty="0">
              <a:effectLst/>
              <a:latin typeface="Calibri" panose="020F0502020204030204" pitchFamily="34" charset="0"/>
            </a:endParaRPr>
          </a:p>
          <a:p>
            <a:pPr marL="0" marR="0">
              <a:spcBef>
                <a:spcPts val="0"/>
              </a:spcBef>
              <a:spcAft>
                <a:spcPts val="0"/>
              </a:spcAft>
            </a:pPr>
            <a:r>
              <a:rPr lang="en-US" sz="1100" b="1" dirty="0">
                <a:effectLst/>
                <a:latin typeface="Calibri" panose="020F0502020204030204" pitchFamily="34" charset="0"/>
              </a:rPr>
              <a:t>Title: </a:t>
            </a:r>
            <a:r>
              <a:rPr lang="en-US" sz="1100" i="1" dirty="0">
                <a:effectLst/>
                <a:latin typeface="Calibri" panose="020F0502020204030204" pitchFamily="34" charset="0"/>
              </a:rPr>
              <a:t>Developing a Program or Strategy</a:t>
            </a:r>
            <a:endParaRPr lang="en-US" sz="1100" dirty="0">
              <a:effectLst/>
              <a:latin typeface="Calibri" panose="020F0502020204030204" pitchFamily="34" charset="0"/>
            </a:endParaRPr>
          </a:p>
          <a:p>
            <a:pPr marL="0" marR="0">
              <a:spcBef>
                <a:spcPts val="0"/>
              </a:spcBef>
              <a:spcAft>
                <a:spcPts val="0"/>
              </a:spcAft>
            </a:pPr>
            <a:r>
              <a:rPr lang="en-US" sz="1100" b="1" dirty="0">
                <a:effectLst/>
                <a:latin typeface="Calibri" panose="020F0502020204030204" pitchFamily="34" charset="0"/>
              </a:rPr>
              <a:t>When</a:t>
            </a:r>
            <a:r>
              <a:rPr lang="en-US" sz="1100" dirty="0">
                <a:effectLst/>
                <a:latin typeface="Calibri" panose="020F0502020204030204" pitchFamily="34" charset="0"/>
              </a:rPr>
              <a:t>?  April 2021, update November 2022</a:t>
            </a:r>
          </a:p>
          <a:p>
            <a:pPr marL="0" marR="0">
              <a:spcBef>
                <a:spcPts val="0"/>
              </a:spcBef>
              <a:spcAft>
                <a:spcPts val="0"/>
              </a:spcAft>
            </a:pPr>
            <a:r>
              <a:rPr lang="en-US" sz="1100" b="1" dirty="0">
                <a:effectLst/>
                <a:latin typeface="Calibri" panose="020F0502020204030204" pitchFamily="34" charset="0"/>
              </a:rPr>
              <a:t>Video length</a:t>
            </a:r>
            <a:r>
              <a:rPr lang="en-US" sz="1100" dirty="0">
                <a:effectLst/>
                <a:latin typeface="Calibri" panose="020F0502020204030204" pitchFamily="34" charset="0"/>
              </a:rPr>
              <a:t>: 15 minutes target</a:t>
            </a:r>
          </a:p>
          <a:p>
            <a:pPr marL="0" marR="0">
              <a:spcBef>
                <a:spcPts val="0"/>
              </a:spcBef>
              <a:spcAft>
                <a:spcPts val="0"/>
              </a:spcAft>
            </a:pPr>
            <a:r>
              <a:rPr lang="en-US" sz="1100" b="1" dirty="0">
                <a:effectLst/>
                <a:latin typeface="Calibri" panose="020F0502020204030204" pitchFamily="34" charset="0"/>
              </a:rPr>
              <a:t>Major Points</a:t>
            </a:r>
            <a:r>
              <a:rPr lang="en-US" sz="1100" dirty="0">
                <a:effectLst/>
                <a:latin typeface="Calibri" panose="020F0502020204030204" pitchFamily="34" charset="0"/>
              </a:rPr>
              <a:t> for Audience to Understand and Remember:</a:t>
            </a:r>
          </a:p>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Legislation LB82(2019) and the resulting statute 39-2113(7) allow NBCS, NDOT, Counties and Cities to work together to develop Multi-Project Programs or Strategies.  It's a new option that our state’s public roads administrators haven't had before, in addition to a relaxation of standards (for one project) and changing standards.  </a:t>
            </a:r>
          </a:p>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Performance based design basics - the basis for multi-project programs and strategies</a:t>
            </a:r>
          </a:p>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NBCS Board developed a typical way to process requests, but is flexible enough to change according to circumstances</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Explain process and application form, and what the Board will consider when deciding approvals (conditions will be important)</a:t>
            </a:r>
          </a:p>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An NBCS Committee will review each request and make a recommendation to the full Board</a:t>
            </a:r>
          </a:p>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If the NBCS and applicant move forward with the proposal, a Memorandum of Understanding will be signed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457143">
              <a:defRPr/>
            </a:pPr>
            <a:fld id="{219C6442-5668-4BE1-A0B3-44F160BDB51D}" type="slidenum">
              <a:rPr lang="en-US">
                <a:solidFill>
                  <a:prstClr val="black"/>
                </a:solidFill>
                <a:latin typeface="Calibri"/>
              </a:rPr>
              <a:pPr defTabSz="457143">
                <a:defRPr/>
              </a:pPr>
              <a:t>1</a:t>
            </a:fld>
            <a:endParaRPr lang="en-US" dirty="0">
              <a:solidFill>
                <a:prstClr val="black"/>
              </a:solidFill>
              <a:latin typeface="Calibri"/>
            </a:endParaRPr>
          </a:p>
        </p:txBody>
      </p:sp>
    </p:spTree>
    <p:extLst>
      <p:ext uri="{BB962C8B-B14F-4D97-AF65-F5344CB8AC3E}">
        <p14:creationId xmlns:p14="http://schemas.microsoft.com/office/powerpoint/2010/main" val="339215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Much of the same information required for a relaxation of standards request is also required for a multi-project program, but unlike a relaxation of standards request, the Board is proposing an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application form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0" dirty="0">
                <a:effectLst/>
                <a:latin typeface="Calibri" panose="020F0502020204030204" pitchFamily="34" charset="0"/>
                <a:ea typeface="Calibri" panose="020F0502020204030204" pitchFamily="34" charset="0"/>
                <a:cs typeface="Times New Roman" panose="02020603050405020304" pitchFamily="18" charset="0"/>
              </a:rPr>
              <a:t>Since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Relaxation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Standards requests are regulated by the Nebraska Administrative Code, and these new program requests are not   .    .   .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application form is to communicate what the Board will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likely need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order to consider such requests.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 complete submittal will minimize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back-and-forth</a:t>
            </a:r>
            <a:r>
              <a:rPr lang="en-US" sz="1800" dirty="0">
                <a:effectLst/>
                <a:latin typeface="Calibri" panose="020F0502020204030204" pitchFamily="34" charset="0"/>
                <a:ea typeface="Calibri" panose="020F0502020204030204" pitchFamily="34" charset="0"/>
                <a:cs typeface="Times New Roman" panose="02020603050405020304" pitchFamily="18" charset="0"/>
              </a:rPr>
              <a:t> information requests and get through the process quicker.  The application form is two pages; there is another page with instructions.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very important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demonstrate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that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there is an overall benefit to the public, and to the network of highways, streets and roads.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Include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enough information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NBCS Board to make an informed decision.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form is, well,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only a form</a:t>
            </a:r>
            <a:r>
              <a:rPr lang="en-US" sz="1800" dirty="0">
                <a:effectLst/>
                <a:latin typeface="Calibri" panose="020F0502020204030204" pitchFamily="34" charset="0"/>
                <a:ea typeface="Calibri" panose="020F0502020204030204" pitchFamily="34" charset="0"/>
                <a:cs typeface="Times New Roman" panose="02020603050405020304" pitchFamily="18" charset="0"/>
              </a:rPr>
              <a:t>, a means of communicating.   Add sheets and reports as needed.  Analyses – such as costs and benefits, best value, and life cycle can be attached.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Visuals</a:t>
            </a:r>
            <a:r>
              <a:rPr lang="en-US" sz="1800" dirty="0">
                <a:effectLst/>
                <a:latin typeface="Calibri" panose="020F0502020204030204" pitchFamily="34" charset="0"/>
                <a:ea typeface="Calibri" panose="020F0502020204030204" pitchFamily="34" charset="0"/>
                <a:cs typeface="Times New Roman" panose="02020603050405020304" pitchFamily="18" charset="0"/>
              </a:rPr>
              <a:t> – photos and even videos can be submitted to help  the Board understand.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Requests and presentations need to be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thorough</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objective, providing facts, supporting data, and justification.   There needs to be more justification than simply not being able to afford to build to standards.  </a:t>
            </a:r>
          </a:p>
          <a:p>
            <a:r>
              <a:rPr lang="en-US" sz="1800" dirty="0">
                <a:effectLst/>
                <a:latin typeface="Calibri" panose="020F0502020204030204" pitchFamily="34" charset="0"/>
                <a:cs typeface="Times New Roman" panose="02020603050405020304" pitchFamily="18" charset="0"/>
              </a:rPr>
              <a:t>When you review the form, note that the applicant will propose </a:t>
            </a:r>
            <a:r>
              <a:rPr lang="en-US" sz="1800" b="1" dirty="0">
                <a:effectLst/>
                <a:latin typeface="Calibri" panose="020F0502020204030204" pitchFamily="34" charset="0"/>
                <a:cs typeface="Times New Roman" panose="02020603050405020304" pitchFamily="18" charset="0"/>
              </a:rPr>
              <a:t>conditions and commitments </a:t>
            </a:r>
            <a:r>
              <a:rPr lang="en-US" sz="1800" dirty="0">
                <a:effectLst/>
                <a:latin typeface="Calibri" panose="020F0502020204030204" pitchFamily="34" charset="0"/>
                <a:cs typeface="Times New Roman" panose="02020603050405020304" pitchFamily="18" charset="0"/>
              </a:rPr>
              <a:t>that it believes should be a part of the memorandum of understanding (MOU).  An example is building or installing certain features such as signs, delineation, and rumble strips that mitigate the effects of not meeting standards.  </a:t>
            </a:r>
          </a:p>
          <a:p>
            <a:r>
              <a:rPr lang="en-US" sz="1800" dirty="0">
                <a:effectLst/>
                <a:latin typeface="Calibri" panose="020F0502020204030204" pitchFamily="34" charset="0"/>
                <a:cs typeface="Times New Roman" panose="02020603050405020304" pitchFamily="18" charset="0"/>
              </a:rPr>
              <a:t>The Board may, in approving the program, </a:t>
            </a:r>
            <a:r>
              <a:rPr lang="en-US" sz="1800" b="1" dirty="0">
                <a:effectLst/>
                <a:latin typeface="Calibri" panose="020F0502020204030204" pitchFamily="34" charset="0"/>
                <a:cs typeface="Times New Roman" panose="02020603050405020304" pitchFamily="18" charset="0"/>
              </a:rPr>
              <a:t>add conditions </a:t>
            </a:r>
            <a:r>
              <a:rPr lang="en-US" sz="1800" dirty="0">
                <a:effectLst/>
                <a:latin typeface="Calibri" panose="020F0502020204030204" pitchFamily="34" charset="0"/>
                <a:cs typeface="Times New Roman" panose="02020603050405020304" pitchFamily="18" charset="0"/>
              </a:rPr>
              <a:t>and commitments.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10</a:t>
            </a:fld>
            <a:endParaRPr lang="en-US" dirty="0"/>
          </a:p>
        </p:txBody>
      </p:sp>
    </p:spTree>
    <p:extLst>
      <p:ext uri="{BB962C8B-B14F-4D97-AF65-F5344CB8AC3E}">
        <p14:creationId xmlns:p14="http://schemas.microsoft.com/office/powerpoint/2010/main" val="2510233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NDOT’s Boards-Liaison Services will </a:t>
            </a:r>
            <a:r>
              <a:rPr lang="en-US" b="1" baseline="0" dirty="0"/>
              <a:t>review</a:t>
            </a:r>
            <a:r>
              <a:rPr lang="en-US" baseline="0" dirty="0"/>
              <a:t> the application, and request further information and clarification as needed.  </a:t>
            </a:r>
          </a:p>
          <a:p>
            <a:pPr lvl="0"/>
            <a:r>
              <a:rPr lang="en-US" b="1" baseline="0" dirty="0"/>
              <a:t>All correspondence</a:t>
            </a:r>
            <a:r>
              <a:rPr lang="en-US" b="0" baseline="0" dirty="0"/>
              <a:t>, in writing or email, is done via Boards-Liaison Services.  </a:t>
            </a:r>
            <a:endParaRPr lang="en-US" b="0" dirty="0"/>
          </a:p>
        </p:txBody>
      </p:sp>
      <p:sp>
        <p:nvSpPr>
          <p:cNvPr id="4" name="Slide Number Placeholder 3"/>
          <p:cNvSpPr>
            <a:spLocks noGrp="1"/>
          </p:cNvSpPr>
          <p:nvPr>
            <p:ph type="sldNum" sz="quarter" idx="5"/>
          </p:nvPr>
        </p:nvSpPr>
        <p:spPr/>
        <p:txBody>
          <a:bodyPr/>
          <a:lstStyle/>
          <a:p>
            <a:fld id="{816FDE27-AFA9-4AD6-928E-D11E7E542B25}" type="slidenum">
              <a:rPr lang="en-US" smtClean="0"/>
              <a:t>11</a:t>
            </a:fld>
            <a:endParaRPr lang="en-US" dirty="0"/>
          </a:p>
        </p:txBody>
      </p:sp>
    </p:spTree>
    <p:extLst>
      <p:ext uri="{BB962C8B-B14F-4D97-AF65-F5344CB8AC3E}">
        <p14:creationId xmlns:p14="http://schemas.microsoft.com/office/powerpoint/2010/main" val="241711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A Board </a:t>
            </a:r>
            <a:r>
              <a:rPr lang="en-US" b="1" baseline="0" dirty="0"/>
              <a:t>committee</a:t>
            </a:r>
            <a:r>
              <a:rPr lang="en-US" baseline="0" dirty="0"/>
              <a:t>, consisting of five members, likely will be assigned to review and make recommendations to the full Board.  </a:t>
            </a:r>
          </a:p>
          <a:p>
            <a:pPr lvl="0"/>
            <a:r>
              <a:rPr lang="en-US" b="1" baseline="0" dirty="0"/>
              <a:t>Likely</a:t>
            </a:r>
            <a:r>
              <a:rPr lang="en-US" baseline="0" dirty="0"/>
              <a:t>, because of the </a:t>
            </a:r>
            <a:r>
              <a:rPr lang="en-US" b="0" baseline="0" dirty="0"/>
              <a:t>nature </a:t>
            </a:r>
            <a:r>
              <a:rPr lang="en-US" baseline="0" dirty="0"/>
              <a:t>of these types of requests, which can potentially cover many roadways on one application.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12</a:t>
            </a:fld>
            <a:endParaRPr lang="en-US" dirty="0"/>
          </a:p>
        </p:txBody>
      </p:sp>
    </p:spTree>
    <p:extLst>
      <p:ext uri="{BB962C8B-B14F-4D97-AF65-F5344CB8AC3E}">
        <p14:creationId xmlns:p14="http://schemas.microsoft.com/office/powerpoint/2010/main" val="391417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The committee can </a:t>
            </a:r>
            <a:r>
              <a:rPr lang="en-US" b="1" baseline="0" dirty="0"/>
              <a:t>request any information </a:t>
            </a:r>
            <a:r>
              <a:rPr lang="en-US" baseline="0" dirty="0"/>
              <a:t>or clarification through Boards-Liaison Services. And, if desired, the applicant may give a presentation to the committee.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13</a:t>
            </a:fld>
            <a:endParaRPr lang="en-US" dirty="0"/>
          </a:p>
        </p:txBody>
      </p:sp>
    </p:spTree>
    <p:extLst>
      <p:ext uri="{BB962C8B-B14F-4D97-AF65-F5344CB8AC3E}">
        <p14:creationId xmlns:p14="http://schemas.microsoft.com/office/powerpoint/2010/main" val="1504252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The committee expresses its non-binding </a:t>
            </a:r>
            <a:r>
              <a:rPr lang="en-US" b="1" baseline="0" dirty="0"/>
              <a:t>opinion</a:t>
            </a:r>
            <a:r>
              <a:rPr lang="en-US" baseline="0" dirty="0"/>
              <a:t> and prepares a report with recommendations to the full Board.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14</a:t>
            </a:fld>
            <a:endParaRPr lang="en-US" dirty="0"/>
          </a:p>
        </p:txBody>
      </p:sp>
    </p:spTree>
    <p:extLst>
      <p:ext uri="{BB962C8B-B14F-4D97-AF65-F5344CB8AC3E}">
        <p14:creationId xmlns:p14="http://schemas.microsoft.com/office/powerpoint/2010/main" val="3687279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endParaRPr lang="en-US" baseline="0" dirty="0"/>
          </a:p>
          <a:p>
            <a:pPr lvl="0"/>
            <a:r>
              <a:rPr lang="en-US" baseline="0" dirty="0"/>
              <a:t>If the Committee favors the proposal, NDOT’s </a:t>
            </a:r>
            <a:r>
              <a:rPr lang="en-US" b="1" baseline="0" dirty="0"/>
              <a:t>legal office</a:t>
            </a:r>
            <a:r>
              <a:rPr lang="en-US" baseline="0" dirty="0"/>
              <a:t> </a:t>
            </a:r>
            <a:r>
              <a:rPr lang="en-US" sz="1200" kern="1200" baseline="0" dirty="0">
                <a:solidFill>
                  <a:schemeClr val="tx1"/>
                </a:solidFill>
                <a:latin typeface="+mn-lt"/>
                <a:ea typeface="+mn-ea"/>
                <a:cs typeface="+mn-cs"/>
              </a:rPr>
              <a:t>may be consulted for their review </a:t>
            </a:r>
            <a:r>
              <a:rPr lang="en-US" baseline="0" dirty="0"/>
              <a:t>of the proposal, since they will likely be involved later in drafting a memorandum of understanding. </a:t>
            </a:r>
          </a:p>
          <a:p>
            <a:pPr lvl="0"/>
            <a:r>
              <a:rPr lang="en-US" baseline="0" dirty="0"/>
              <a:t> </a:t>
            </a:r>
          </a:p>
          <a:p>
            <a:pPr lvl="0"/>
            <a:endParaRPr lang="en-US" baseline="0" dirty="0"/>
          </a:p>
        </p:txBody>
      </p:sp>
      <p:sp>
        <p:nvSpPr>
          <p:cNvPr id="4" name="Slide Number Placeholder 3"/>
          <p:cNvSpPr>
            <a:spLocks noGrp="1"/>
          </p:cNvSpPr>
          <p:nvPr>
            <p:ph type="sldNum" sz="quarter" idx="5"/>
          </p:nvPr>
        </p:nvSpPr>
        <p:spPr/>
        <p:txBody>
          <a:bodyPr/>
          <a:lstStyle/>
          <a:p>
            <a:fld id="{816FDE27-AFA9-4AD6-928E-D11E7E542B25}" type="slidenum">
              <a:rPr lang="en-US" smtClean="0"/>
              <a:t>15</a:t>
            </a:fld>
            <a:endParaRPr lang="en-US" dirty="0"/>
          </a:p>
        </p:txBody>
      </p:sp>
    </p:spTree>
    <p:extLst>
      <p:ext uri="{BB962C8B-B14F-4D97-AF65-F5344CB8AC3E}">
        <p14:creationId xmlns:p14="http://schemas.microsoft.com/office/powerpoint/2010/main" val="330100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If the Committee is not in favor of the proposal, it will communicate the reasons to the applicant and to the Board.  The applicant then has </a:t>
            </a:r>
            <a:r>
              <a:rPr lang="en-US" b="0" baseline="0" dirty="0"/>
              <a:t>three choices</a:t>
            </a:r>
            <a:r>
              <a:rPr lang="en-US" baseline="0" dirty="0"/>
              <a:t>.</a:t>
            </a:r>
          </a:p>
          <a:p>
            <a:pPr lvl="0"/>
            <a:r>
              <a:rPr lang="en-US" baseline="0" dirty="0"/>
              <a:t>1) </a:t>
            </a:r>
            <a:r>
              <a:rPr lang="en-US" b="1" baseline="0" dirty="0"/>
              <a:t>Make changes</a:t>
            </a:r>
            <a:r>
              <a:rPr lang="en-US" baseline="0" dirty="0"/>
              <a:t>, which are submitted to Boards-Liaison Services.</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16</a:t>
            </a:fld>
            <a:endParaRPr lang="en-US" dirty="0"/>
          </a:p>
        </p:txBody>
      </p:sp>
    </p:spTree>
    <p:extLst>
      <p:ext uri="{BB962C8B-B14F-4D97-AF65-F5344CB8AC3E}">
        <p14:creationId xmlns:p14="http://schemas.microsoft.com/office/powerpoint/2010/main" val="1389867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2) Proceed </a:t>
            </a:r>
            <a:r>
              <a:rPr lang="en-US" b="1" baseline="0" dirty="0"/>
              <a:t>without changes </a:t>
            </a:r>
            <a:r>
              <a:rPr lang="en-US" baseline="0" dirty="0"/>
              <a:t>and take its chances with the full Board.  Again, NDOT’s legal office reviews the proposal. </a:t>
            </a:r>
          </a:p>
          <a:p>
            <a:pPr lvl="0"/>
            <a:endParaRPr lang="en-US" baseline="0" dirty="0"/>
          </a:p>
          <a:p>
            <a:pPr lvl="0"/>
            <a:endParaRPr lang="en-US" baseline="0" dirty="0"/>
          </a:p>
        </p:txBody>
      </p:sp>
      <p:sp>
        <p:nvSpPr>
          <p:cNvPr id="4" name="Slide Number Placeholder 3"/>
          <p:cNvSpPr>
            <a:spLocks noGrp="1"/>
          </p:cNvSpPr>
          <p:nvPr>
            <p:ph type="sldNum" sz="quarter" idx="5"/>
          </p:nvPr>
        </p:nvSpPr>
        <p:spPr/>
        <p:txBody>
          <a:bodyPr/>
          <a:lstStyle/>
          <a:p>
            <a:fld id="{816FDE27-AFA9-4AD6-928E-D11E7E542B25}" type="slidenum">
              <a:rPr lang="en-US" smtClean="0"/>
              <a:t>17</a:t>
            </a:fld>
            <a:endParaRPr lang="en-US" dirty="0"/>
          </a:p>
        </p:txBody>
      </p:sp>
    </p:spTree>
    <p:extLst>
      <p:ext uri="{BB962C8B-B14F-4D97-AF65-F5344CB8AC3E}">
        <p14:creationId xmlns:p14="http://schemas.microsoft.com/office/powerpoint/2010/main" val="918629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3) Cancel the request.</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18</a:t>
            </a:fld>
            <a:endParaRPr lang="en-US" dirty="0"/>
          </a:p>
        </p:txBody>
      </p:sp>
    </p:spTree>
    <p:extLst>
      <p:ext uri="{BB962C8B-B14F-4D97-AF65-F5344CB8AC3E}">
        <p14:creationId xmlns:p14="http://schemas.microsoft.com/office/powerpoint/2010/main" val="384049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endParaRPr lang="en-US" baseline="0" dirty="0"/>
          </a:p>
          <a:p>
            <a:pPr lvl="0"/>
            <a:r>
              <a:rPr lang="en-US" baseline="0" dirty="0"/>
              <a:t>The </a:t>
            </a:r>
            <a:r>
              <a:rPr lang="en-US" sz="1200" kern="1200" baseline="0" dirty="0">
                <a:solidFill>
                  <a:schemeClr val="tx1"/>
                </a:solidFill>
                <a:latin typeface="+mn-lt"/>
                <a:ea typeface="+mn-ea"/>
                <a:cs typeface="+mn-cs"/>
              </a:rPr>
              <a:t>remainder of the process, assuming the applicant hasn’t cancelled the request, picks up on the </a:t>
            </a:r>
            <a:r>
              <a:rPr lang="en-US" sz="1200" b="1" kern="1200" baseline="0" dirty="0">
                <a:solidFill>
                  <a:schemeClr val="tx1"/>
                </a:solidFill>
                <a:latin typeface="+mn-lt"/>
                <a:ea typeface="+mn-ea"/>
                <a:cs typeface="+mn-cs"/>
              </a:rPr>
              <a:t>right side </a:t>
            </a:r>
            <a:r>
              <a:rPr lang="en-US" sz="1200" kern="1200" baseline="0" dirty="0">
                <a:solidFill>
                  <a:schemeClr val="tx1"/>
                </a:solidFill>
                <a:latin typeface="+mn-lt"/>
                <a:ea typeface="+mn-ea"/>
                <a:cs typeface="+mn-cs"/>
              </a:rPr>
              <a:t>(of the screen) where NDOT’s legal office reviews the proposal.</a:t>
            </a:r>
          </a:p>
        </p:txBody>
      </p:sp>
      <p:sp>
        <p:nvSpPr>
          <p:cNvPr id="4" name="Slide Number Placeholder 3"/>
          <p:cNvSpPr>
            <a:spLocks noGrp="1"/>
          </p:cNvSpPr>
          <p:nvPr>
            <p:ph type="sldNum" sz="quarter" idx="5"/>
          </p:nvPr>
        </p:nvSpPr>
        <p:spPr/>
        <p:txBody>
          <a:bodyPr/>
          <a:lstStyle/>
          <a:p>
            <a:fld id="{816FDE27-AFA9-4AD6-928E-D11E7E542B25}" type="slidenum">
              <a:rPr lang="en-US" smtClean="0"/>
              <a:t>19</a:t>
            </a:fld>
            <a:endParaRPr lang="en-US" dirty="0"/>
          </a:p>
        </p:txBody>
      </p:sp>
    </p:spTree>
    <p:extLst>
      <p:ext uri="{BB962C8B-B14F-4D97-AF65-F5344CB8AC3E}">
        <p14:creationId xmlns:p14="http://schemas.microsoft.com/office/powerpoint/2010/main" val="378268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r>
              <a:rPr lang="en-US" b="0" dirty="0"/>
              <a:t>Until recently, if NBCS minimum design or maintenance standards could not be met, there were </a:t>
            </a:r>
            <a:r>
              <a:rPr lang="en-US" b="1" dirty="0"/>
              <a:t>two options </a:t>
            </a:r>
            <a:r>
              <a:rPr lang="en-US" b="0" dirty="0"/>
              <a:t>available:</a:t>
            </a:r>
          </a:p>
          <a:p>
            <a:r>
              <a:rPr lang="en-US" b="0" dirty="0"/>
              <a:t>Request a relaxation of standards from the NBCS.  OR</a:t>
            </a:r>
          </a:p>
          <a:p>
            <a:r>
              <a:rPr lang="en-US" b="0" dirty="0"/>
              <a:t>Change the standards.  </a:t>
            </a:r>
          </a:p>
          <a:p>
            <a:r>
              <a:rPr lang="en-US" b="0" dirty="0"/>
              <a:t>The first option </a:t>
            </a:r>
            <a:r>
              <a:rPr lang="en-US" b="1" dirty="0"/>
              <a:t>applies</a:t>
            </a:r>
            <a:r>
              <a:rPr lang="en-US" b="0" dirty="0"/>
              <a:t> to a specific project and is usually requested in the preliminary engineering phase of the project.  </a:t>
            </a:r>
          </a:p>
          <a:p>
            <a:r>
              <a:rPr lang="en-US" dirty="0"/>
              <a:t>The second option requires rulemaking, an extensive effort and therefore occurs only once every few years.  </a:t>
            </a:r>
          </a:p>
          <a:p>
            <a:r>
              <a:rPr lang="en-US" dirty="0"/>
              <a:t>A </a:t>
            </a:r>
            <a:r>
              <a:rPr lang="en-US" b="1" dirty="0"/>
              <a:t>third option </a:t>
            </a:r>
            <a:r>
              <a:rPr lang="en-US" dirty="0"/>
              <a:t>is now available: </a:t>
            </a:r>
            <a:r>
              <a:rPr lang="en-US" b="0" dirty="0"/>
              <a:t>a multi-project program</a:t>
            </a:r>
            <a:r>
              <a:rPr lang="en-US" dirty="0"/>
              <a:t>.  </a:t>
            </a:r>
          </a:p>
          <a:p>
            <a:r>
              <a:rPr lang="en-US" dirty="0"/>
              <a:t>It is NOT a new standard but it DOES allow </a:t>
            </a:r>
            <a:r>
              <a:rPr lang="en-US" b="1" dirty="0"/>
              <a:t>flexibility</a:t>
            </a:r>
            <a:r>
              <a:rPr lang="en-US" dirty="0"/>
              <a:t> with current NBCS standards, and it </a:t>
            </a:r>
            <a:r>
              <a:rPr lang="en-US" b="0" dirty="0"/>
              <a:t>could be an interim solution </a:t>
            </a:r>
            <a:r>
              <a:rPr lang="en-US" dirty="0"/>
              <a:t>potentially leading to changing the </a:t>
            </a:r>
            <a:r>
              <a:rPr lang="en-US" b="0" dirty="0"/>
              <a:t>standards (option #2) </a:t>
            </a:r>
            <a:r>
              <a:rPr lang="en-US" dirty="0"/>
              <a:t>via rulemaking.  </a:t>
            </a:r>
          </a:p>
          <a:p>
            <a:r>
              <a:rPr lang="en-US" dirty="0"/>
              <a:t>It is required that NDOT, counties and municipalities work in cooperation with the NBCS to establish a program, </a:t>
            </a:r>
            <a:r>
              <a:rPr lang="en-US" b="1" dirty="0"/>
              <a:t>prior to </a:t>
            </a:r>
            <a:r>
              <a:rPr lang="en-US" dirty="0"/>
              <a:t>its implementation.  </a:t>
            </a:r>
          </a:p>
          <a:p>
            <a:r>
              <a:rPr lang="en-US" dirty="0"/>
              <a:t>Note that the NBCS does </a:t>
            </a:r>
            <a:r>
              <a:rPr lang="en-US" b="1" dirty="0"/>
              <a:t>not approve designs</a:t>
            </a:r>
            <a:r>
              <a:rPr lang="en-US" dirty="0"/>
              <a:t>, rather, it would be agreeing to allow an entity to not meet certain of its standards.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2</a:t>
            </a:fld>
            <a:endParaRPr lang="en-US" dirty="0"/>
          </a:p>
        </p:txBody>
      </p:sp>
    </p:spTree>
    <p:extLst>
      <p:ext uri="{BB962C8B-B14F-4D97-AF65-F5344CB8AC3E}">
        <p14:creationId xmlns:p14="http://schemas.microsoft.com/office/powerpoint/2010/main" val="38125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The full Board will be in receipt of the Committee’s recommendation.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20</a:t>
            </a:fld>
            <a:endParaRPr lang="en-US" dirty="0"/>
          </a:p>
        </p:txBody>
      </p:sp>
    </p:spTree>
    <p:extLst>
      <p:ext uri="{BB962C8B-B14F-4D97-AF65-F5344CB8AC3E}">
        <p14:creationId xmlns:p14="http://schemas.microsoft.com/office/powerpoint/2010/main" val="3921168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The Board considers the request at a </a:t>
            </a:r>
            <a:r>
              <a:rPr lang="en-US" b="1" baseline="0" dirty="0"/>
              <a:t>public meeting</a:t>
            </a:r>
            <a:r>
              <a:rPr lang="en-US" baseline="0" dirty="0"/>
              <a:t>.  The applicant would usually make a presentation at this meeting.  The graphic indicate</a:t>
            </a:r>
            <a:r>
              <a:rPr lang="en-US" b="1" baseline="0" dirty="0"/>
              <a:t>s</a:t>
            </a:r>
            <a:r>
              <a:rPr lang="en-US" baseline="0" dirty="0"/>
              <a:t> Board Meeting #1 because a second meeting will be necessary to sign the MOU if all is well.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21</a:t>
            </a:fld>
            <a:endParaRPr lang="en-US" dirty="0"/>
          </a:p>
        </p:txBody>
      </p:sp>
    </p:spTree>
    <p:extLst>
      <p:ext uri="{BB962C8B-B14F-4D97-AF65-F5344CB8AC3E}">
        <p14:creationId xmlns:p14="http://schemas.microsoft.com/office/powerpoint/2010/main" val="2993278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endParaRPr lang="en-US" baseline="0" dirty="0"/>
          </a:p>
          <a:p>
            <a:pPr lvl="0"/>
            <a:r>
              <a:rPr lang="en-US" baseline="0" dirty="0"/>
              <a:t>The </a:t>
            </a:r>
            <a:r>
              <a:rPr lang="en-US" b="1" baseline="0" dirty="0"/>
              <a:t>Board decides </a:t>
            </a:r>
            <a:r>
              <a:rPr lang="en-US" baseline="0" dirty="0"/>
              <a:t>to </a:t>
            </a:r>
            <a:r>
              <a:rPr lang="en-US" b="0" baseline="0" dirty="0"/>
              <a:t>approve</a:t>
            </a:r>
            <a:r>
              <a:rPr lang="en-US" baseline="0" dirty="0"/>
              <a:t>, or not approve.    If it does not approve, the process stops.  If approved</a:t>
            </a:r>
            <a:r>
              <a:rPr lang="en-US" sz="1200" kern="1200" baseline="0" dirty="0">
                <a:solidFill>
                  <a:schemeClr val="tx1"/>
                </a:solidFill>
                <a:latin typeface="+mn-lt"/>
                <a:ea typeface="+mn-ea"/>
                <a:cs typeface="+mn-cs"/>
              </a:rPr>
              <a:t>, an MOU is drafted, specifically </a:t>
            </a:r>
            <a:r>
              <a:rPr lang="en-US" baseline="0" dirty="0"/>
              <a:t>for the proposed program, after the meeting, and reviewed by a Board representative.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22</a:t>
            </a:fld>
            <a:endParaRPr lang="en-US" dirty="0"/>
          </a:p>
        </p:txBody>
      </p:sp>
    </p:spTree>
    <p:extLst>
      <p:ext uri="{BB962C8B-B14F-4D97-AF65-F5344CB8AC3E}">
        <p14:creationId xmlns:p14="http://schemas.microsoft.com/office/powerpoint/2010/main" val="2974207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The </a:t>
            </a:r>
            <a:r>
              <a:rPr lang="en-US" b="1" baseline="0" dirty="0"/>
              <a:t>MOU </a:t>
            </a:r>
            <a:r>
              <a:rPr lang="en-US" baseline="0" dirty="0"/>
              <a:t>will be forwarded to the applicant for review and signature by the governing body.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23</a:t>
            </a:fld>
            <a:endParaRPr lang="en-US" dirty="0"/>
          </a:p>
        </p:txBody>
      </p:sp>
    </p:spTree>
    <p:extLst>
      <p:ext uri="{BB962C8B-B14F-4D97-AF65-F5344CB8AC3E}">
        <p14:creationId xmlns:p14="http://schemas.microsoft.com/office/powerpoint/2010/main" val="108037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This shows the case where </a:t>
            </a:r>
            <a:r>
              <a:rPr lang="en-US" b="1" baseline="0" dirty="0"/>
              <a:t>governing body</a:t>
            </a:r>
            <a:r>
              <a:rPr lang="en-US" baseline="0" dirty="0"/>
              <a:t> acts per its procedures at a public meeting and signs the MOU without changes.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24</a:t>
            </a:fld>
            <a:endParaRPr lang="en-US" dirty="0"/>
          </a:p>
        </p:txBody>
      </p:sp>
    </p:spTree>
    <p:extLst>
      <p:ext uri="{BB962C8B-B14F-4D97-AF65-F5344CB8AC3E}">
        <p14:creationId xmlns:p14="http://schemas.microsoft.com/office/powerpoint/2010/main" val="485885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endParaRPr lang="en-US" baseline="0" dirty="0"/>
          </a:p>
          <a:p>
            <a:pPr lvl="0"/>
            <a:r>
              <a:rPr lang="en-US" baseline="0" dirty="0"/>
              <a:t>If the governing body chooses to make </a:t>
            </a:r>
            <a:r>
              <a:rPr lang="en-US" b="1" baseline="0" dirty="0"/>
              <a:t>changes</a:t>
            </a:r>
            <a:r>
              <a:rPr lang="en-US" baseline="0" dirty="0"/>
              <a:t> to the MOU at this point, the Board will need to decide to accept or not accept the changes.  </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governing body’s changes to the MOU are </a:t>
            </a:r>
            <a:r>
              <a:rPr lang="en-US" b="1" baseline="0" dirty="0"/>
              <a:t>returned</a:t>
            </a:r>
            <a:r>
              <a:rPr lang="en-US" baseline="0" dirty="0"/>
              <a:t> to Boards-Liaison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lvl="0"/>
            <a:r>
              <a:rPr lang="en-US" baseline="0" dirty="0"/>
              <a:t>Changes will be </a:t>
            </a:r>
            <a:r>
              <a:rPr lang="en-US" b="1" baseline="0" dirty="0"/>
              <a:t>reviewed</a:t>
            </a:r>
            <a:r>
              <a:rPr lang="en-US" baseline="0" dirty="0"/>
              <a:t> by a Board representative or possibly at a public meeting by the full Board, or possibly both, depending on the changes.   </a:t>
            </a:r>
          </a:p>
          <a:p>
            <a:pPr lvl="0"/>
            <a:endParaRPr lang="en-US" baseline="0" dirty="0"/>
          </a:p>
          <a:p>
            <a:pPr lvl="0"/>
            <a:r>
              <a:rPr lang="en-US" baseline="0" dirty="0"/>
              <a:t>On the </a:t>
            </a:r>
            <a:r>
              <a:rPr lang="en-US" sz="1200" kern="1200" baseline="0" dirty="0">
                <a:solidFill>
                  <a:schemeClr val="tx1"/>
                </a:solidFill>
                <a:latin typeface="+mn-lt"/>
                <a:ea typeface="+mn-ea"/>
                <a:cs typeface="+mn-cs"/>
              </a:rPr>
              <a:t>one-page handout of this process provided on the Board’s website, the arrow points to the NBCS Committee as the receiver of the MOU changes; physically though, the changes are sent to Boards-Liaison Services, but the Committee, or a designated Board member, would likely review the changes anyway, and is so shown that way on the handout.  The screen you are looking at is correct; all correspondence, in writing or email, is done via Boards-Liaison Services</a:t>
            </a:r>
            <a:r>
              <a:rPr lang="en-US" baseline="0" dirty="0"/>
              <a:t>.  </a:t>
            </a:r>
          </a:p>
        </p:txBody>
      </p:sp>
      <p:sp>
        <p:nvSpPr>
          <p:cNvPr id="4" name="Slide Number Placeholder 3"/>
          <p:cNvSpPr>
            <a:spLocks noGrp="1"/>
          </p:cNvSpPr>
          <p:nvPr>
            <p:ph type="sldNum" sz="quarter" idx="5"/>
          </p:nvPr>
        </p:nvSpPr>
        <p:spPr/>
        <p:txBody>
          <a:bodyPr/>
          <a:lstStyle/>
          <a:p>
            <a:fld id="{816FDE27-AFA9-4AD6-928E-D11E7E542B25}" type="slidenum">
              <a:rPr lang="en-US" smtClean="0"/>
              <a:t>25</a:t>
            </a:fld>
            <a:endParaRPr lang="en-US" dirty="0"/>
          </a:p>
        </p:txBody>
      </p:sp>
    </p:spTree>
    <p:extLst>
      <p:ext uri="{BB962C8B-B14F-4D97-AF65-F5344CB8AC3E}">
        <p14:creationId xmlns:p14="http://schemas.microsoft.com/office/powerpoint/2010/main" val="501044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u="sng" dirty="0"/>
              <a:t>Transcript</a:t>
            </a:r>
          </a:p>
          <a:p>
            <a:pPr lvl="0"/>
            <a:r>
              <a:rPr lang="en-US" baseline="0" dirty="0"/>
              <a:t>Once the governing body has properly </a:t>
            </a:r>
            <a:r>
              <a:rPr lang="en-US" b="1" baseline="0" dirty="0"/>
              <a:t>executed the MOU</a:t>
            </a:r>
            <a:r>
              <a:rPr lang="en-US" baseline="0" dirty="0"/>
              <a:t>, the NBCS Board will make its motion to accept, and sign the MOU at a public meeting.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Although unlikely, the applicant could make another </a:t>
            </a:r>
            <a:r>
              <a:rPr lang="en-US" b="1" baseline="0" dirty="0"/>
              <a:t>presentation</a:t>
            </a:r>
            <a:r>
              <a:rPr lang="en-US" baseline="0" dirty="0"/>
              <a:t> at this public meeting if that is desired or needed.  This is shown on your handout, but not shown here.  </a:t>
            </a:r>
          </a:p>
          <a:p>
            <a:pPr lvl="0"/>
            <a:r>
              <a:rPr lang="en-US" baseline="0" dirty="0"/>
              <a:t>If the governing body made changes, as shown in the upper track on the screen, and the changes are </a:t>
            </a:r>
            <a:r>
              <a:rPr lang="en-US" b="1" baseline="0" dirty="0"/>
              <a:t>not acceptable </a:t>
            </a:r>
            <a:r>
              <a:rPr lang="en-US" baseline="0" dirty="0"/>
              <a:t>to the Board, the process stops until agreement can be reached or the applicant either cancels the request or doesn’t respond.  </a:t>
            </a:r>
          </a:p>
          <a:p>
            <a:pPr lvl="0"/>
            <a:endParaRPr lang="en-US" baseline="0" dirty="0"/>
          </a:p>
          <a:p>
            <a:pPr lvl="0"/>
            <a:endParaRPr lang="en-US" baseline="0" dirty="0"/>
          </a:p>
        </p:txBody>
      </p:sp>
      <p:sp>
        <p:nvSpPr>
          <p:cNvPr id="4" name="Slide Number Placeholder 3"/>
          <p:cNvSpPr>
            <a:spLocks noGrp="1"/>
          </p:cNvSpPr>
          <p:nvPr>
            <p:ph type="sldNum" sz="quarter" idx="5"/>
          </p:nvPr>
        </p:nvSpPr>
        <p:spPr/>
        <p:txBody>
          <a:bodyPr/>
          <a:lstStyle/>
          <a:p>
            <a:fld id="{816FDE27-AFA9-4AD6-928E-D11E7E542B25}" type="slidenum">
              <a:rPr lang="en-US" smtClean="0"/>
              <a:t>26</a:t>
            </a:fld>
            <a:endParaRPr lang="en-US" dirty="0"/>
          </a:p>
        </p:txBody>
      </p:sp>
    </p:spTree>
    <p:extLst>
      <p:ext uri="{BB962C8B-B14F-4D97-AF65-F5344CB8AC3E}">
        <p14:creationId xmlns:p14="http://schemas.microsoft.com/office/powerpoint/2010/main" val="4185924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endParaRPr lang="en-US" baseline="0" dirty="0"/>
          </a:p>
          <a:p>
            <a:pPr lvl="0"/>
            <a:r>
              <a:rPr lang="en-US" baseline="0" dirty="0"/>
              <a:t>Boards-Liaison Services </a:t>
            </a:r>
            <a:r>
              <a:rPr lang="en-US" sz="1200" kern="1200" baseline="0" dirty="0">
                <a:solidFill>
                  <a:schemeClr val="tx1"/>
                </a:solidFill>
                <a:latin typeface="+mn-lt"/>
                <a:ea typeface="+mn-ea"/>
                <a:cs typeface="+mn-cs"/>
              </a:rPr>
              <a:t>will </a:t>
            </a:r>
            <a:r>
              <a:rPr lang="en-US" sz="1200" b="1" kern="1200" baseline="0" dirty="0">
                <a:solidFill>
                  <a:schemeClr val="tx1"/>
                </a:solidFill>
                <a:latin typeface="+mn-lt"/>
                <a:ea typeface="+mn-ea"/>
                <a:cs typeface="+mn-cs"/>
              </a:rPr>
              <a:t>distribute</a:t>
            </a:r>
            <a:r>
              <a:rPr lang="en-US" sz="1200" kern="1200" baseline="0" dirty="0">
                <a:solidFill>
                  <a:schemeClr val="tx1"/>
                </a:solidFill>
                <a:latin typeface="+mn-lt"/>
                <a:ea typeface="+mn-ea"/>
                <a:cs typeface="+mn-cs"/>
              </a:rPr>
              <a:t> the </a:t>
            </a:r>
            <a:r>
              <a:rPr lang="en-US" baseline="0" dirty="0"/>
              <a:t>executed MOU to the parties.  </a:t>
            </a:r>
            <a:r>
              <a:rPr lang="en-US" strike="noStrike" baseline="0" dirty="0"/>
              <a:t>That’s the </a:t>
            </a:r>
            <a:r>
              <a:rPr lang="en-US" baseline="0" dirty="0"/>
              <a:t>process, which provides some structure for these </a:t>
            </a:r>
            <a:r>
              <a:rPr lang="en-US" sz="1200" kern="1200" baseline="0" dirty="0">
                <a:solidFill>
                  <a:schemeClr val="tx1"/>
                </a:solidFill>
                <a:latin typeface="+mn-lt"/>
                <a:ea typeface="+mn-ea"/>
                <a:cs typeface="+mn-cs"/>
              </a:rPr>
              <a:t>requests.  It is a process that could be adjusted over time as all stakeholders gain experience with these programs and strategies.  </a:t>
            </a:r>
          </a:p>
          <a:p>
            <a:pPr lvl="0"/>
            <a:r>
              <a:rPr lang="en-US" sz="1200" kern="1200" baseline="0" dirty="0">
                <a:solidFill>
                  <a:schemeClr val="tx1"/>
                </a:solidFill>
                <a:latin typeface="+mn-lt"/>
                <a:ea typeface="+mn-ea"/>
                <a:cs typeface="+mn-cs"/>
              </a:rPr>
              <a:t>  </a:t>
            </a:r>
          </a:p>
          <a:p>
            <a:pPr lvl="0"/>
            <a:endParaRPr lang="en-US" baseline="0" dirty="0"/>
          </a:p>
        </p:txBody>
      </p:sp>
      <p:sp>
        <p:nvSpPr>
          <p:cNvPr id="4" name="Slide Number Placeholder 3"/>
          <p:cNvSpPr>
            <a:spLocks noGrp="1"/>
          </p:cNvSpPr>
          <p:nvPr>
            <p:ph type="sldNum" sz="quarter" idx="5"/>
          </p:nvPr>
        </p:nvSpPr>
        <p:spPr/>
        <p:txBody>
          <a:bodyPr/>
          <a:lstStyle/>
          <a:p>
            <a:fld id="{816FDE27-AFA9-4AD6-928E-D11E7E542B25}" type="slidenum">
              <a:rPr lang="en-US" smtClean="0"/>
              <a:t>27</a:t>
            </a:fld>
            <a:endParaRPr lang="en-US" dirty="0"/>
          </a:p>
        </p:txBody>
      </p:sp>
    </p:spTree>
    <p:extLst>
      <p:ext uri="{BB962C8B-B14F-4D97-AF65-F5344CB8AC3E}">
        <p14:creationId xmlns:p14="http://schemas.microsoft.com/office/powerpoint/2010/main" val="3256845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11/27/2022 changed “a substantial” to “an” in the first bullet to be more consistent with language in the enabling statute 39-2113(7).  Transcript not changed.  </a:t>
            </a:r>
          </a:p>
          <a:p>
            <a:endParaRPr lang="en-US" dirty="0"/>
          </a:p>
          <a:p>
            <a:r>
              <a:rPr lang="en-US" b="0" u="sng" dirty="0"/>
              <a:t>Transcript</a:t>
            </a:r>
          </a:p>
          <a:p>
            <a:pPr lvl="0"/>
            <a:r>
              <a:rPr lang="en-US" baseline="0" dirty="0"/>
              <a:t>When considering a request for a program, the Board anticipates focusing on five primary considerations.  </a:t>
            </a:r>
          </a:p>
          <a:p>
            <a:pPr lvl="0"/>
            <a:r>
              <a:rPr lang="en-US" baseline="0" dirty="0"/>
              <a:t>The following is a brief discussion of each.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28</a:t>
            </a:fld>
            <a:endParaRPr lang="en-US" dirty="0"/>
          </a:p>
        </p:txBody>
      </p:sp>
    </p:spTree>
    <p:extLst>
      <p:ext uri="{BB962C8B-B14F-4D97-AF65-F5344CB8AC3E}">
        <p14:creationId xmlns:p14="http://schemas.microsoft.com/office/powerpoint/2010/main" val="3984925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11/27/2022 changed “a substantial” to “an” in the first bullet to be more consistent with language in the enabling statute 39-2113(7).  Transcript not changed.  </a:t>
            </a:r>
          </a:p>
          <a:p>
            <a:endParaRPr lang="en-US" dirty="0"/>
          </a:p>
          <a:p>
            <a:r>
              <a:rPr lang="en-US" b="0" u="sng" dirty="0"/>
              <a:t>Transcript</a:t>
            </a:r>
          </a:p>
          <a:p>
            <a:pPr lvl="0"/>
            <a:r>
              <a:rPr lang="en-US" baseline="0" dirty="0"/>
              <a:t>A substantial overall benefit or a “net” overall benefit is required by the statute 39-2113(7).  In not meeting standards, the applicant must quantify the benefits of the strategy or, in the case of context sensitive design, qualitatively state the benefits.  The Board will want some assurance that safety performance, driver expectancy and uniformity with other similar roadways in the network are as good or better than the existing design.  Analyses must be well thought out and based on industry recognized research and policy, such as AASHTO, TRB, FHWA and other recognized sources, policies  and methods.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29</a:t>
            </a:fld>
            <a:endParaRPr lang="en-US" dirty="0"/>
          </a:p>
        </p:txBody>
      </p:sp>
    </p:spTree>
    <p:extLst>
      <p:ext uri="{BB962C8B-B14F-4D97-AF65-F5344CB8AC3E}">
        <p14:creationId xmlns:p14="http://schemas.microsoft.com/office/powerpoint/2010/main" val="192234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11/27/2022 added “</a:t>
            </a:r>
            <a:r>
              <a:rPr lang="en-US" b="0" i="1" dirty="0"/>
              <a:t>which applies only to counties and municipalities</a:t>
            </a:r>
            <a:r>
              <a:rPr lang="en-US" i="1" dirty="0"/>
              <a:t>” in the Transcript at the end of the third paragraph, with no changes to the slide itself. </a:t>
            </a:r>
          </a:p>
          <a:p>
            <a:endParaRPr lang="en-US" dirty="0"/>
          </a:p>
          <a:p>
            <a:r>
              <a:rPr lang="en-US" b="0" u="sng" dirty="0"/>
              <a:t>Transcript</a:t>
            </a:r>
          </a:p>
          <a:p>
            <a:r>
              <a:rPr lang="en-US" b="0" dirty="0"/>
              <a:t>NBCS standards are </a:t>
            </a:r>
            <a:r>
              <a:rPr lang="en-US" b="1" dirty="0"/>
              <a:t>based on </a:t>
            </a:r>
            <a:r>
              <a:rPr lang="en-US" b="0" dirty="0"/>
              <a:t>criteria – mainly geometric criteria such as lane width, shoulder width, horizontal curvature, and vertical curvature.  </a:t>
            </a:r>
          </a:p>
          <a:p>
            <a:r>
              <a:rPr lang="en-US" b="0" dirty="0"/>
              <a:t>If a standard cannot be met for a </a:t>
            </a:r>
            <a:r>
              <a:rPr lang="en-US" b="1" dirty="0"/>
              <a:t>particular project</a:t>
            </a:r>
            <a:r>
              <a:rPr lang="en-US" b="0" dirty="0"/>
              <a:t>, counties and cities are required to request a relaxation of standards for that project from the NBCS.  </a:t>
            </a:r>
            <a:r>
              <a:rPr lang="en-US" b="0" i="1" dirty="0"/>
              <a:t>This will remain the same</a:t>
            </a:r>
            <a:r>
              <a:rPr lang="en-US" b="0" dirty="0"/>
              <a:t>. </a:t>
            </a:r>
          </a:p>
          <a:p>
            <a:r>
              <a:rPr lang="en-US" b="0" dirty="0"/>
              <a:t>However, </a:t>
            </a:r>
            <a:r>
              <a:rPr lang="en-US" b="1" dirty="0"/>
              <a:t>LB82</a:t>
            </a:r>
            <a:r>
              <a:rPr lang="en-US" b="0" dirty="0"/>
              <a:t> (passed in 2019), and formalized in state statute 39-2113(7), allows more flexibility in meeting those standards.  </a:t>
            </a:r>
          </a:p>
          <a:p>
            <a:r>
              <a:rPr lang="en-US" b="0" dirty="0"/>
              <a:t>A </a:t>
            </a:r>
            <a:r>
              <a:rPr lang="en-US" b="1" dirty="0"/>
              <a:t>program</a:t>
            </a:r>
            <a:r>
              <a:rPr lang="en-US" b="0" dirty="0"/>
              <a:t> – which implies multiple projects or works – can now be established; projects or works conforming to such a program would have Board preapproval, eliminating the need for the Board to review and grant a relaxation of standards for each of those individual works or projects.  </a:t>
            </a:r>
          </a:p>
          <a:p>
            <a:r>
              <a:rPr lang="en-US" b="0" dirty="0"/>
              <a:t>Strictly speaking, bringing a program or strategy to the NBCS for approval is </a:t>
            </a:r>
            <a:r>
              <a:rPr lang="en-US" b="1" dirty="0"/>
              <a:t>NOT a relaxation </a:t>
            </a:r>
            <a:r>
              <a:rPr lang="en-US" b="0" dirty="0"/>
              <a:t>of standards even though it involves not meeting Board standards.  A relaxation of standards applies to </a:t>
            </a:r>
            <a:r>
              <a:rPr lang="en-US" b="0" u="sng" dirty="0"/>
              <a:t>only one project </a:t>
            </a:r>
            <a:r>
              <a:rPr lang="en-US" b="0" dirty="0"/>
              <a:t>and is governed by the regulation 428 NAC 2-004, </a:t>
            </a:r>
            <a:r>
              <a:rPr lang="en-US" b="0" i="1" dirty="0"/>
              <a:t>which applies only to counties and municipalities.  </a:t>
            </a:r>
            <a:r>
              <a:rPr lang="en-US" b="0" dirty="0"/>
              <a:t>    </a:t>
            </a:r>
          </a:p>
          <a:p>
            <a:endParaRPr lang="en-US" b="0" dirty="0"/>
          </a:p>
          <a:p>
            <a:r>
              <a:rPr lang="en-US" b="0" dirty="0"/>
              <a:t>The terminology used in the state statute, and shown on this slide – practical design, flexible design, context sensitive design, asset preservation – reflect a </a:t>
            </a:r>
            <a:r>
              <a:rPr lang="en-US" b="1" dirty="0"/>
              <a:t>performance-based </a:t>
            </a:r>
            <a:r>
              <a:rPr lang="en-US" b="0" dirty="0"/>
              <a:t>approach, in recognition that standards are a good starting point but there are many factors, beyond geometrics, that go into decision-making when designing and constructing highways, roads and streets.    </a:t>
            </a:r>
          </a:p>
          <a:p>
            <a:r>
              <a:rPr lang="en-US" dirty="0"/>
              <a:t>The statute allows the NBCS, NDOT, counties and municipalities to cooperate and agree upon programs based on such design practices, typically referred to as </a:t>
            </a:r>
            <a:r>
              <a:rPr lang="en-US" b="1" dirty="0"/>
              <a:t>PRACTICAL DESIGN</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3</a:t>
            </a:fld>
            <a:endParaRPr lang="en-US" dirty="0"/>
          </a:p>
        </p:txBody>
      </p:sp>
    </p:spTree>
    <p:extLst>
      <p:ext uri="{BB962C8B-B14F-4D97-AF65-F5344CB8AC3E}">
        <p14:creationId xmlns:p14="http://schemas.microsoft.com/office/powerpoint/2010/main" val="649880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11/27/2022 changed “a substantial” to “an” in the first bullet to be more consistent with language in the enabling statute 39-2113(7).  Transcript not changed.  </a:t>
            </a:r>
          </a:p>
          <a:p>
            <a:endParaRPr lang="en-US" dirty="0"/>
          </a:p>
          <a:p>
            <a:r>
              <a:rPr lang="en-US" b="0" u="sng" dirty="0"/>
              <a:t>Transcript</a:t>
            </a:r>
          </a:p>
          <a:p>
            <a:pPr lvl="0"/>
            <a:r>
              <a:rPr lang="en-US" b="1" baseline="0" dirty="0"/>
              <a:t>1969 legislation </a:t>
            </a:r>
            <a:r>
              <a:rPr lang="en-US" baseline="0" dirty="0"/>
              <a:t>anticipated, or at least had the stated goal, of upgrading all highways, roads and streets to NBCS standards. For the past fifty years and longer, entities have been working toward this, resulting in today’s system that is in a large part uniform across the state and mostly meeting driver expectancy.  </a:t>
            </a:r>
          </a:p>
          <a:p>
            <a:pPr lvl="0"/>
            <a:r>
              <a:rPr lang="en-US" baseline="0" dirty="0"/>
              <a:t>However, some roads may </a:t>
            </a:r>
            <a:r>
              <a:rPr lang="en-US" b="1" baseline="0" dirty="0"/>
              <a:t>not</a:t>
            </a:r>
            <a:r>
              <a:rPr lang="en-US" baseline="0" dirty="0"/>
              <a:t> have been </a:t>
            </a:r>
            <a:r>
              <a:rPr lang="en-US" b="1" baseline="0" dirty="0"/>
              <a:t>upgraded</a:t>
            </a:r>
            <a:r>
              <a:rPr lang="en-US" baseline="0" dirty="0"/>
              <a:t>, often due to lack of funding.  </a:t>
            </a:r>
          </a:p>
          <a:p>
            <a:pPr lvl="0"/>
            <a:r>
              <a:rPr lang="en-US" baseline="0" dirty="0"/>
              <a:t>The Board does not anticipate approving a program that accepts such roadways as they are, believing that entities must continue to </a:t>
            </a:r>
            <a:r>
              <a:rPr lang="en-US" b="1" baseline="0" dirty="0"/>
              <a:t>strive</a:t>
            </a:r>
            <a:r>
              <a:rPr lang="en-US" baseline="0" dirty="0"/>
              <a:t> to improve them in terms of safety performance, driver expectancy and uniformity. </a:t>
            </a:r>
          </a:p>
          <a:p>
            <a:pPr lvl="0"/>
            <a:r>
              <a:rPr lang="en-US" baseline="0" dirty="0"/>
              <a:t>There must be </a:t>
            </a:r>
            <a:r>
              <a:rPr lang="en-US" b="1" baseline="0" dirty="0"/>
              <a:t>reasonable</a:t>
            </a:r>
            <a:r>
              <a:rPr lang="en-US" baseline="0" dirty="0"/>
              <a:t> uniformity and satisfaction of driver expectancy existing for roadways included in the request.  </a:t>
            </a:r>
          </a:p>
          <a:p>
            <a:pPr lvl="0"/>
            <a:r>
              <a:rPr lang="en-US" baseline="0" dirty="0"/>
              <a:t>One way that may satisfy this consideration is to show that roadways included in the proposed program have been constructed in compliance with </a:t>
            </a:r>
            <a:r>
              <a:rPr lang="en-US" b="1" baseline="0" dirty="0"/>
              <a:t>historic</a:t>
            </a:r>
            <a:r>
              <a:rPr lang="en-US" baseline="0" dirty="0"/>
              <a:t> design standards, whether New, Reconstructed or 3R standards, OR criterium, formal guidelines or the industry’s prevailing standard of care at the time it was constructed or improved.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30</a:t>
            </a:fld>
            <a:endParaRPr lang="en-US" dirty="0"/>
          </a:p>
        </p:txBody>
      </p:sp>
    </p:spTree>
    <p:extLst>
      <p:ext uri="{BB962C8B-B14F-4D97-AF65-F5344CB8AC3E}">
        <p14:creationId xmlns:p14="http://schemas.microsoft.com/office/powerpoint/2010/main" val="1917353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11/27/2022 changed “a substantial” to “an” in the first bullet to be more consistent with language in the enabling statute 39-2113(7).  Transcript not changed.  </a:t>
            </a:r>
          </a:p>
          <a:p>
            <a:endParaRPr lang="en-US" dirty="0"/>
          </a:p>
          <a:p>
            <a:r>
              <a:rPr lang="en-US" b="0" u="sng" dirty="0"/>
              <a:t>Transcript</a:t>
            </a:r>
          </a:p>
          <a:p>
            <a:pPr lvl="0"/>
            <a:r>
              <a:rPr lang="en-US" baseline="0" dirty="0"/>
              <a:t>It is important for applicants to accurately describe the primary problem(s) or need(s) for roadways included in a proposed program, how funding will address those, the net overall benefits, and why it makes </a:t>
            </a:r>
            <a:r>
              <a:rPr lang="en-US" b="1" baseline="0" dirty="0"/>
              <a:t>good sense </a:t>
            </a:r>
            <a:r>
              <a:rPr lang="en-US" baseline="0" dirty="0"/>
              <a:t>to not build to Board design or maintenance standards.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31</a:t>
            </a:fld>
            <a:endParaRPr lang="en-US" dirty="0"/>
          </a:p>
        </p:txBody>
      </p:sp>
    </p:spTree>
    <p:extLst>
      <p:ext uri="{BB962C8B-B14F-4D97-AF65-F5344CB8AC3E}">
        <p14:creationId xmlns:p14="http://schemas.microsoft.com/office/powerpoint/2010/main" val="3597001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11/27/2022 changed “a substantial” to “an” in the first bullet to be more consistent with language in the enabling statute 39-2113(7).  Transcript not changed.  </a:t>
            </a:r>
          </a:p>
          <a:p>
            <a:endParaRPr lang="en-US" dirty="0"/>
          </a:p>
          <a:p>
            <a:r>
              <a:rPr lang="en-US" b="0" u="sng" dirty="0"/>
              <a:t>Transcript</a:t>
            </a:r>
          </a:p>
          <a:p>
            <a:pPr lvl="0"/>
            <a:r>
              <a:rPr lang="en-US" baseline="0" dirty="0"/>
              <a:t>Any proposed program must demonstrate that driver expectancy and system uniformity will </a:t>
            </a:r>
            <a:r>
              <a:rPr lang="en-US" b="1" baseline="0" dirty="0"/>
              <a:t>be</a:t>
            </a:r>
            <a:r>
              <a:rPr lang="en-US" baseline="0" dirty="0"/>
              <a:t> </a:t>
            </a:r>
            <a:r>
              <a:rPr lang="en-US" b="1" baseline="0" dirty="0"/>
              <a:t>maintained</a:t>
            </a:r>
            <a:r>
              <a:rPr lang="en-US" baseline="0" dirty="0"/>
              <a:t>.  In other words, drivers won’t be confronted with something unfamiliar or uncharacteristic and roadways will be reasonably </a:t>
            </a:r>
            <a:r>
              <a:rPr lang="en-US" b="1" i="1" baseline="0" dirty="0"/>
              <a:t>like</a:t>
            </a:r>
            <a:r>
              <a:rPr lang="en-US" baseline="0" dirty="0"/>
              <a:t> other roadways similarly classified AFTER THE PROJECT(S) ARE BUILT.     </a:t>
            </a:r>
          </a:p>
          <a:p>
            <a:pPr lvl="0"/>
            <a:endParaRPr lang="en-US" baseline="0" dirty="0"/>
          </a:p>
          <a:p>
            <a:pPr lvl="0"/>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32</a:t>
            </a:fld>
            <a:endParaRPr lang="en-US" dirty="0"/>
          </a:p>
        </p:txBody>
      </p:sp>
    </p:spTree>
    <p:extLst>
      <p:ext uri="{BB962C8B-B14F-4D97-AF65-F5344CB8AC3E}">
        <p14:creationId xmlns:p14="http://schemas.microsoft.com/office/powerpoint/2010/main" val="1615281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11/27/2022 changed “a substantial” to “an” in the first bullet to be more consistent with language in the enabling statute 39-2113(7).  Transcript not changed.  </a:t>
            </a:r>
          </a:p>
          <a:p>
            <a:endParaRPr lang="en-US" dirty="0"/>
          </a:p>
          <a:p>
            <a:r>
              <a:rPr lang="en-US" b="0" u="sng" dirty="0"/>
              <a:t>Transcript</a:t>
            </a:r>
          </a:p>
          <a:p>
            <a:pPr lvl="0"/>
            <a:endParaRPr lang="en-US" baseline="0" dirty="0"/>
          </a:p>
          <a:p>
            <a:pPr lvl="0"/>
            <a:r>
              <a:rPr lang="en-US" baseline="0" dirty="0"/>
              <a:t>One of the cornerstones of practical design is that it allows limited </a:t>
            </a:r>
            <a:r>
              <a:rPr lang="en-US" b="1" baseline="0" dirty="0"/>
              <a:t>funding</a:t>
            </a:r>
            <a:r>
              <a:rPr lang="en-US" baseline="0" dirty="0"/>
              <a:t> to be </a:t>
            </a:r>
            <a:r>
              <a:rPr lang="en-US" b="1" baseline="0" dirty="0"/>
              <a:t>spread</a:t>
            </a:r>
            <a:r>
              <a:rPr lang="en-US" baseline="0" dirty="0"/>
              <a:t> over more improvement or maintenance projects.  A proposal therefore should show how the program will improve the overall system or network of roadways.  Cost savings alone will not lead to Board approval.  </a:t>
            </a:r>
          </a:p>
          <a:p>
            <a:pPr lvl="0"/>
            <a:endParaRPr lang="en-US" baseline="0" dirty="0"/>
          </a:p>
          <a:p>
            <a:pPr lvl="0"/>
            <a:r>
              <a:rPr lang="en-US" dirty="0"/>
              <a:t>Furthermore, since the program proposes to not meet Board standards, </a:t>
            </a:r>
            <a:r>
              <a:rPr lang="en-US" b="1" dirty="0"/>
              <a:t>justification</a:t>
            </a:r>
            <a:r>
              <a:rPr lang="en-US" dirty="0"/>
              <a:t> must be provided for each non-standard value, based on analysis, industry guidelines, research and/or standards of care; there should be a technical basis for not meeting standards.  </a:t>
            </a:r>
            <a:r>
              <a:rPr lang="en-US" sz="1200" kern="1200" dirty="0">
                <a:solidFill>
                  <a:schemeClr val="tx1"/>
                </a:solidFill>
                <a:latin typeface="+mn-lt"/>
                <a:ea typeface="+mn-ea"/>
                <a:cs typeface="+mn-cs"/>
              </a:rPr>
              <a:t>For example, conformity to guidelines adopted by the American Association of State Highway and Transportation Officials (AASHTO); for NDOT projects and programs, refer to State statute 39-1316.  </a:t>
            </a:r>
          </a:p>
          <a:p>
            <a:pPr lvl="0"/>
            <a:endParaRPr lang="en-US" dirty="0"/>
          </a:p>
          <a:p>
            <a:pPr lvl="0"/>
            <a:r>
              <a:rPr lang="en-US" dirty="0"/>
              <a:t>This screen </a:t>
            </a:r>
            <a:r>
              <a:rPr lang="en-US" b="1" dirty="0"/>
              <a:t>summarizes</a:t>
            </a:r>
            <a:r>
              <a:rPr lang="en-US" dirty="0"/>
              <a:t> primary considerations when the Board decides on proposed programs.  </a:t>
            </a:r>
          </a:p>
          <a:p>
            <a:pPr lvl="0"/>
            <a:endParaRPr lang="en-US" dirty="0"/>
          </a:p>
          <a:p>
            <a:pPr lvl="0"/>
            <a:r>
              <a:rPr lang="en-US" dirty="0"/>
              <a:t>As with the process discussed earlier, the Board may need to adjust over time as experience is gained, but these considerations are a </a:t>
            </a:r>
            <a:r>
              <a:rPr lang="en-US" b="1" dirty="0"/>
              <a:t>starting point</a:t>
            </a:r>
            <a:r>
              <a:rPr lang="en-US" dirty="0"/>
              <a:t>.  </a:t>
            </a:r>
          </a:p>
          <a:p>
            <a:pPr lvl="0"/>
            <a:endParaRPr lang="en-US" dirty="0"/>
          </a:p>
          <a:p>
            <a:pPr lvl="0"/>
            <a:r>
              <a:rPr lang="en-US" dirty="0"/>
              <a:t>A proposal needs to make common sense, and also fit within the context of the entire system or network of roadways.  </a:t>
            </a:r>
          </a:p>
        </p:txBody>
      </p:sp>
      <p:sp>
        <p:nvSpPr>
          <p:cNvPr id="4" name="Slide Number Placeholder 3"/>
          <p:cNvSpPr>
            <a:spLocks noGrp="1"/>
          </p:cNvSpPr>
          <p:nvPr>
            <p:ph type="sldNum" sz="quarter" idx="5"/>
          </p:nvPr>
        </p:nvSpPr>
        <p:spPr/>
        <p:txBody>
          <a:bodyPr/>
          <a:lstStyle/>
          <a:p>
            <a:fld id="{816FDE27-AFA9-4AD6-928E-D11E7E542B25}" type="slidenum">
              <a:rPr lang="en-US" smtClean="0"/>
              <a:t>33</a:t>
            </a:fld>
            <a:endParaRPr lang="en-US" dirty="0"/>
          </a:p>
        </p:txBody>
      </p:sp>
    </p:spTree>
    <p:extLst>
      <p:ext uri="{BB962C8B-B14F-4D97-AF65-F5344CB8AC3E}">
        <p14:creationId xmlns:p14="http://schemas.microsoft.com/office/powerpoint/2010/main" val="2571624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11/27/2022 new slide</a:t>
            </a:r>
          </a:p>
          <a:p>
            <a:endParaRPr lang="en-US" dirty="0"/>
          </a:p>
          <a:p>
            <a:r>
              <a:rPr lang="en-US" b="0" u="sng" dirty="0"/>
              <a:t>Transcript</a:t>
            </a:r>
          </a:p>
          <a:p>
            <a:pPr lvl="0"/>
            <a:endParaRPr lang="en-US" baseline="0" dirty="0"/>
          </a:p>
          <a:p>
            <a:pPr lvl="0"/>
            <a:r>
              <a:rPr lang="en-US" dirty="0"/>
              <a:t>To summarize, a program consists of two or more projects that have NBCS approval to not meet some of its design and maintenance standards. </a:t>
            </a:r>
          </a:p>
          <a:p>
            <a:pPr lvl="0"/>
            <a:endParaRPr lang="en-US" dirty="0"/>
          </a:p>
          <a:p>
            <a:pPr lvl="0"/>
            <a:r>
              <a:rPr lang="en-US" dirty="0"/>
              <a:t>That means, once a program is approved by the NBCS, individual works or projects that fit the program do not have to come to the NBCS Board for a relaxation of standards. </a:t>
            </a:r>
          </a:p>
          <a:p>
            <a:pPr lvl="0"/>
            <a:endParaRPr lang="en-US" dirty="0"/>
          </a:p>
          <a:p>
            <a:pPr lvl="0"/>
            <a:r>
              <a:rPr lang="en-US" dirty="0"/>
              <a:t>Such programs address the primary problem or need for the roadway segments involved, or extend the life of those assets, or fit the roadway into its surroundings using context sensitive design.  </a:t>
            </a:r>
          </a:p>
        </p:txBody>
      </p:sp>
      <p:sp>
        <p:nvSpPr>
          <p:cNvPr id="4" name="Slide Number Placeholder 3"/>
          <p:cNvSpPr>
            <a:spLocks noGrp="1"/>
          </p:cNvSpPr>
          <p:nvPr>
            <p:ph type="sldNum" sz="quarter" idx="5"/>
          </p:nvPr>
        </p:nvSpPr>
        <p:spPr/>
        <p:txBody>
          <a:bodyPr/>
          <a:lstStyle/>
          <a:p>
            <a:fld id="{816FDE27-AFA9-4AD6-928E-D11E7E542B25}" type="slidenum">
              <a:rPr lang="en-US" smtClean="0"/>
              <a:t>34</a:t>
            </a:fld>
            <a:endParaRPr lang="en-US" dirty="0"/>
          </a:p>
        </p:txBody>
      </p:sp>
    </p:spTree>
    <p:extLst>
      <p:ext uri="{BB962C8B-B14F-4D97-AF65-F5344CB8AC3E}">
        <p14:creationId xmlns:p14="http://schemas.microsoft.com/office/powerpoint/2010/main" val="854436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11/27/2022 changed the version date and the NBCS logo on the slide, no changes to the Transcript.</a:t>
            </a:r>
          </a:p>
          <a:p>
            <a:endParaRPr lang="en-US" b="1" dirty="0"/>
          </a:p>
          <a:p>
            <a:r>
              <a:rPr lang="en-US" b="0" u="sng" dirty="0"/>
              <a:t>Transcript</a:t>
            </a:r>
          </a:p>
          <a:p>
            <a:endParaRPr lang="en-US" b="0" dirty="0"/>
          </a:p>
          <a:p>
            <a:r>
              <a:rPr lang="en-US" b="0" dirty="0"/>
              <a:t>The </a:t>
            </a:r>
            <a:r>
              <a:rPr lang="en-US" b="1" dirty="0"/>
              <a:t>purpose</a:t>
            </a:r>
            <a:r>
              <a:rPr lang="en-US" b="0" dirty="0"/>
              <a:t> of this video </a:t>
            </a:r>
            <a:r>
              <a:rPr lang="en-US" sz="1200" b="0" kern="1200" dirty="0">
                <a:solidFill>
                  <a:schemeClr val="tx1"/>
                </a:solidFill>
                <a:latin typeface="+mn-lt"/>
                <a:ea typeface="+mn-ea"/>
                <a:cs typeface="+mn-cs"/>
              </a:rPr>
              <a:t>was to </a:t>
            </a:r>
            <a:r>
              <a:rPr lang="en-US" sz="1200" b="1" kern="1200" dirty="0">
                <a:solidFill>
                  <a:schemeClr val="tx1"/>
                </a:solidFill>
                <a:latin typeface="+mn-lt"/>
                <a:ea typeface="+mn-ea"/>
                <a:cs typeface="+mn-cs"/>
              </a:rPr>
              <a:t>share</a:t>
            </a:r>
            <a:r>
              <a:rPr lang="en-US" sz="1200" b="0" kern="1200" dirty="0">
                <a:solidFill>
                  <a:schemeClr val="tx1"/>
                </a:solidFill>
                <a:latin typeface="+mn-lt"/>
                <a:ea typeface="+mn-ea"/>
                <a:cs typeface="+mn-cs"/>
              </a:rPr>
              <a:t> the Board’s proposed process for practical design programs and strategies.  </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The NBCS </a:t>
            </a:r>
            <a:r>
              <a:rPr lang="en-US" sz="1200" b="1" kern="1200" dirty="0">
                <a:solidFill>
                  <a:schemeClr val="tx1"/>
                </a:solidFill>
                <a:latin typeface="+mn-lt"/>
                <a:ea typeface="+mn-ea"/>
                <a:cs typeface="+mn-cs"/>
              </a:rPr>
              <a:t>cooperates</a:t>
            </a:r>
            <a:r>
              <a:rPr lang="en-US" sz="1200" b="0" kern="1200" dirty="0">
                <a:solidFill>
                  <a:schemeClr val="tx1"/>
                </a:solidFill>
                <a:latin typeface="+mn-lt"/>
                <a:ea typeface="+mn-ea"/>
                <a:cs typeface="+mn-cs"/>
              </a:rPr>
              <a:t> with the Nebraska Department of Transportation (NDOT), counties and municipalities to get these programs approved.  </a:t>
            </a:r>
          </a:p>
          <a:p>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All questions and comments are to be directed to </a:t>
            </a:r>
            <a:r>
              <a:rPr lang="en-US" sz="1200" b="1" kern="1200" dirty="0">
                <a:solidFill>
                  <a:schemeClr val="tx1"/>
                </a:solidFill>
                <a:latin typeface="+mn-lt"/>
                <a:ea typeface="+mn-ea"/>
                <a:cs typeface="+mn-cs"/>
              </a:rPr>
              <a:t>Boards-Liaison Services </a:t>
            </a:r>
            <a:r>
              <a:rPr lang="en-US" sz="1200" b="0" kern="1200" dirty="0">
                <a:solidFill>
                  <a:schemeClr val="tx1"/>
                </a:solidFill>
                <a:latin typeface="+mn-lt"/>
                <a:ea typeface="+mn-ea"/>
                <a:cs typeface="+mn-cs"/>
              </a:rPr>
              <a:t>staff.  See the contact information on this screen.  </a:t>
            </a:r>
          </a:p>
          <a:p>
            <a:endParaRPr lang="en-US" sz="1200" b="0" kern="1200" dirty="0">
              <a:solidFill>
                <a:schemeClr val="tx1"/>
              </a:solidFill>
              <a:latin typeface="+mn-lt"/>
              <a:ea typeface="+mn-ea"/>
              <a:cs typeface="+mn-cs"/>
            </a:endParaRPr>
          </a:p>
          <a:p>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457143">
              <a:defRPr/>
            </a:pPr>
            <a:fld id="{219C6442-5668-4BE1-A0B3-44F160BDB51D}" type="slidenum">
              <a:rPr lang="en-US">
                <a:solidFill>
                  <a:prstClr val="black"/>
                </a:solidFill>
                <a:latin typeface="Calibri"/>
              </a:rPr>
              <a:pPr defTabSz="457143">
                <a:defRPr/>
              </a:pPr>
              <a:t>35</a:t>
            </a:fld>
            <a:endParaRPr lang="en-US" dirty="0">
              <a:solidFill>
                <a:prstClr val="black"/>
              </a:solidFill>
              <a:latin typeface="Calibri"/>
            </a:endParaRPr>
          </a:p>
        </p:txBody>
      </p:sp>
    </p:spTree>
    <p:extLst>
      <p:ext uri="{BB962C8B-B14F-4D97-AF65-F5344CB8AC3E}">
        <p14:creationId xmlns:p14="http://schemas.microsoft.com/office/powerpoint/2010/main" val="224267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i="1" dirty="0"/>
              <a:t>11/27/2022 new slide.  </a:t>
            </a:r>
          </a:p>
          <a:p>
            <a:pPr defTabSz="904159">
              <a:defRPr/>
            </a:pPr>
            <a:endParaRPr lang="en-US" i="1" dirty="0"/>
          </a:p>
          <a:p>
            <a:r>
              <a:rPr lang="en-US" b="0" u="sng" dirty="0"/>
              <a:t>Transcript</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Roadway project development is more than geometric design, which is the basis of the current NBCS standards design criteria.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Design standards are a good starting point for design decisions. However, it may not always be beneficial or reasonable to construct </a:t>
            </a:r>
            <a:r>
              <a:rPr lang="en-US" sz="1800" strike="sngStrike" dirty="0">
                <a:effectLst/>
                <a:latin typeface="Calibri" panose="020F0502020204030204" pitchFamily="34" charset="0"/>
                <a:ea typeface="Calibri" panose="020F0502020204030204" pitchFamily="34" charset="0"/>
                <a:cs typeface="Times New Roman" panose="02020603050405020304" pitchFamily="18" charset="0"/>
              </a:rPr>
              <a:t>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some roadways to meet all standard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criteria.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Projects on existing roadways often are limited in scope and available funds. Utilizing performance-based flexible design is intended to help stakeholders make the most of project investments, for the public’s ultimate benefit.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7</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Edition (2018)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 Policy on Geometric Design of Highways and Streets</a:t>
            </a:r>
            <a:r>
              <a:rPr lang="en-US" sz="1800" dirty="0">
                <a:effectLst/>
                <a:latin typeface="Calibri" panose="020F0502020204030204" pitchFamily="34" charset="0"/>
                <a:ea typeface="Calibri" panose="020F0502020204030204" pitchFamily="34" charset="0"/>
                <a:cs typeface="Times New Roman" panose="02020603050405020304" pitchFamily="18" charset="0"/>
              </a:rPr>
              <a:t> from AASHTO, commonly known as the “Green Book” lists and explains factors, beyond geometric design, that are considered during project development.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Its policy explains the evolution of design indicating that AASHTO now “encourages flexible design, which emphasizes the role of the planner and designer in determining appropriate design dimensions based 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project-specific conditions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existing and future roadway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performance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rather than meeting specific nominal design criteria.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To summarize, designers have in the past sought to assure good traffic operations and safety performance for the design of specific projects primarily by meeting dimensional design criteria   .    .     .    For some projects this may have led to overdesign, additional costs or not fitting into the roadway context.”</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4</a:t>
            </a:fld>
            <a:endParaRPr lang="en-US" dirty="0"/>
          </a:p>
        </p:txBody>
      </p:sp>
    </p:spTree>
    <p:extLst>
      <p:ext uri="{BB962C8B-B14F-4D97-AF65-F5344CB8AC3E}">
        <p14:creationId xmlns:p14="http://schemas.microsoft.com/office/powerpoint/2010/main" val="157771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4159" rtl="0" eaLnBrk="1" fontAlgn="auto" latinLnBrk="0" hangingPunct="1">
              <a:lnSpc>
                <a:spcPct val="100000"/>
              </a:lnSpc>
              <a:spcBef>
                <a:spcPts val="0"/>
              </a:spcBef>
              <a:spcAft>
                <a:spcPts val="0"/>
              </a:spcAft>
              <a:buClrTx/>
              <a:buSzTx/>
              <a:buFontTx/>
              <a:buNone/>
              <a:tabLst/>
              <a:defRPr/>
            </a:pPr>
            <a:r>
              <a:rPr lang="en-US" i="1" dirty="0"/>
              <a:t>11/27/2022 Changed slide third bullet extensively and made several corresponding changes to the Transcript pointing out that a qualitative analysis demonstrating benefits is allowable for more situations that just context sensitive design situations.  </a:t>
            </a:r>
          </a:p>
          <a:p>
            <a:pPr defTabSz="904159">
              <a:defRPr/>
            </a:pPr>
            <a:endParaRPr lang="en-US" i="1" dirty="0"/>
          </a:p>
          <a:p>
            <a:r>
              <a:rPr lang="en-US" b="0" u="sng" dirty="0"/>
              <a:t>Transcript</a:t>
            </a:r>
          </a:p>
          <a:p>
            <a:pPr lvl="0"/>
            <a:r>
              <a:rPr lang="en-US" dirty="0"/>
              <a:t>PRACTICAL</a:t>
            </a:r>
            <a:r>
              <a:rPr lang="en-US" baseline="0" dirty="0"/>
              <a:t> DESIGN IS a nationwide movement or trend to rebalance limited funds toward the </a:t>
            </a:r>
            <a:r>
              <a:rPr lang="en-US" b="1" baseline="0" dirty="0"/>
              <a:t>need</a:t>
            </a:r>
            <a:r>
              <a:rPr lang="en-US" baseline="0" dirty="0"/>
              <a:t>, or the problem, where </a:t>
            </a:r>
            <a:r>
              <a:rPr lang="en-US" b="0" baseline="0" dirty="0"/>
              <a:t>asset preservation </a:t>
            </a:r>
            <a:r>
              <a:rPr lang="en-US" baseline="0" dirty="0"/>
              <a:t>and </a:t>
            </a:r>
            <a:r>
              <a:rPr lang="en-US" b="0" baseline="0" dirty="0"/>
              <a:t>safety performance </a:t>
            </a:r>
            <a:r>
              <a:rPr lang="en-US" baseline="0" dirty="0"/>
              <a:t>are the focus.  </a:t>
            </a:r>
          </a:p>
          <a:p>
            <a:pPr lvl="0"/>
            <a:r>
              <a:rPr lang="en-US" strike="sngStrike" baseline="0" dirty="0"/>
              <a:t>Strict adherence to geometric, dimensional criteria could lead to </a:t>
            </a:r>
            <a:r>
              <a:rPr lang="en-US" b="1" strike="sngStrike" baseline="0" dirty="0"/>
              <a:t>overdesign</a:t>
            </a:r>
            <a:r>
              <a:rPr lang="en-US" strike="sngStrike" baseline="0" dirty="0"/>
              <a:t>, resulting in unnecessary costs, or may be inappropriate for the roadway context.</a:t>
            </a:r>
          </a:p>
          <a:p>
            <a:pPr lvl="0"/>
            <a:r>
              <a:rPr lang="en-US" baseline="0" dirty="0"/>
              <a:t>Practical design emphasizes the primary problem and need, extending the life of the asset, and on </a:t>
            </a:r>
            <a:r>
              <a:rPr lang="en-US" b="1" baseline="0" dirty="0"/>
              <a:t>benefits</a:t>
            </a:r>
            <a:r>
              <a:rPr lang="en-US" baseline="0" dirty="0"/>
              <a:t>: cost vs performance.</a:t>
            </a:r>
            <a:endParaRPr lang="en-US" dirty="0"/>
          </a:p>
          <a:p>
            <a:pPr lvl="0"/>
            <a:r>
              <a:rPr lang="en-US" dirty="0"/>
              <a:t>Focusing the funding on the primary problem or need in constructing projects intends to provide </a:t>
            </a:r>
            <a:r>
              <a:rPr lang="en-US" strike="sngStrike" dirty="0"/>
              <a:t>substantial</a:t>
            </a:r>
            <a:r>
              <a:rPr lang="en-US" dirty="0"/>
              <a:t> </a:t>
            </a:r>
            <a:r>
              <a:rPr lang="en-US" i="1" dirty="0"/>
              <a:t>an</a:t>
            </a:r>
            <a:r>
              <a:rPr lang="en-US" dirty="0"/>
              <a:t> </a:t>
            </a:r>
            <a:r>
              <a:rPr lang="en-US" b="1" dirty="0"/>
              <a:t>overall benefit</a:t>
            </a:r>
            <a:r>
              <a:rPr lang="en-US" dirty="0"/>
              <a:t> at a reasonable cost to the public.   This allows savings to be invested in other roadways, thus improving the overall roadway network.  </a:t>
            </a:r>
          </a:p>
          <a:p>
            <a:pPr lvl="0"/>
            <a:r>
              <a:rPr lang="en-US" dirty="0"/>
              <a:t>Practical design tries to </a:t>
            </a:r>
            <a:r>
              <a:rPr lang="en-US" b="1" dirty="0"/>
              <a:t>get at </a:t>
            </a:r>
            <a:r>
              <a:rPr lang="en-US" dirty="0"/>
              <a:t>WHAT IS THE OVERALL BENEFIT TO THE PUBLIC?  </a:t>
            </a:r>
          </a:p>
          <a:p>
            <a:pPr lvl="0"/>
            <a:r>
              <a:rPr lang="en-US" strike="sngStrike" dirty="0"/>
              <a:t>Proving</a:t>
            </a:r>
            <a:r>
              <a:rPr lang="en-US" dirty="0"/>
              <a:t> </a:t>
            </a:r>
            <a:r>
              <a:rPr lang="en-US" i="1" dirty="0"/>
              <a:t>Demonstrating</a:t>
            </a:r>
            <a:r>
              <a:rPr lang="en-US" dirty="0"/>
              <a:t> </a:t>
            </a:r>
            <a:r>
              <a:rPr lang="en-US" i="1" dirty="0"/>
              <a:t>the overall benefit </a:t>
            </a:r>
            <a:r>
              <a:rPr lang="en-US" strike="sngStrike" dirty="0"/>
              <a:t>typically</a:t>
            </a:r>
            <a:r>
              <a:rPr lang="en-US" dirty="0"/>
              <a:t> </a:t>
            </a:r>
            <a:r>
              <a:rPr lang="en-US" i="1" dirty="0"/>
              <a:t>quantitatively in terms of cost savings</a:t>
            </a:r>
            <a:r>
              <a:rPr lang="en-US" dirty="0"/>
              <a:t> </a:t>
            </a:r>
            <a:r>
              <a:rPr lang="en-US" i="1" dirty="0"/>
              <a:t>may</a:t>
            </a:r>
            <a:r>
              <a:rPr lang="en-US" dirty="0"/>
              <a:t> </a:t>
            </a:r>
            <a:r>
              <a:rPr lang="en-US" strike="sngStrike" dirty="0"/>
              <a:t>involves</a:t>
            </a:r>
            <a:r>
              <a:rPr lang="en-US" dirty="0"/>
              <a:t> </a:t>
            </a:r>
            <a:r>
              <a:rPr lang="en-US" i="1" dirty="0"/>
              <a:t>involve </a:t>
            </a:r>
            <a:r>
              <a:rPr lang="en-US" b="1" i="1" dirty="0"/>
              <a:t>analyses</a:t>
            </a:r>
            <a:r>
              <a:rPr lang="en-US" i="1" dirty="0"/>
              <a:t> such as </a:t>
            </a:r>
            <a:r>
              <a:rPr lang="en-US" dirty="0"/>
              <a:t>cost benefit </a:t>
            </a:r>
            <a:r>
              <a:rPr lang="en-US" b="1" strike="sngStrike" dirty="0"/>
              <a:t>analyses</a:t>
            </a:r>
            <a:r>
              <a:rPr lang="en-US" dirty="0"/>
              <a:t>, best value </a:t>
            </a:r>
            <a:r>
              <a:rPr lang="en-US" strike="sngStrike" dirty="0"/>
              <a:t>analyses</a:t>
            </a:r>
            <a:r>
              <a:rPr lang="en-US" dirty="0"/>
              <a:t> and</a:t>
            </a:r>
            <a:r>
              <a:rPr lang="en-US" strike="sngStrike" dirty="0"/>
              <a:t>/or </a:t>
            </a:r>
            <a:r>
              <a:rPr lang="en-US" dirty="0"/>
              <a:t>lifecycle </a:t>
            </a:r>
            <a:r>
              <a:rPr lang="en-US" strike="sngStrike" dirty="0"/>
              <a:t>analyses</a:t>
            </a:r>
            <a:r>
              <a:rPr lang="en-US" dirty="0"/>
              <a:t>.  </a:t>
            </a:r>
            <a:r>
              <a:rPr lang="en-US" i="1" dirty="0"/>
              <a:t>A qualitative analysis would be acceptable if it isn’t feasible to demonstrate benefits in terms of cost savings. </a:t>
            </a:r>
          </a:p>
          <a:p>
            <a:pPr lvl="0"/>
            <a:r>
              <a:rPr lang="en-US" i="1" dirty="0"/>
              <a:t>An example of demonstrating the overall benefit qualitatively is to </a:t>
            </a:r>
            <a:r>
              <a:rPr lang="en-US" strike="sngStrike" dirty="0"/>
              <a:t>It</a:t>
            </a:r>
            <a:r>
              <a:rPr lang="en-US" dirty="0"/>
              <a:t> may </a:t>
            </a:r>
            <a:r>
              <a:rPr lang="en-US" strike="sngStrike" baseline="0" dirty="0"/>
              <a:t>take into account</a:t>
            </a:r>
            <a:r>
              <a:rPr lang="en-US" strike="sngStrike" dirty="0"/>
              <a:t> </a:t>
            </a:r>
            <a:r>
              <a:rPr lang="en-US" i="1" dirty="0"/>
              <a:t>consider</a:t>
            </a:r>
            <a:r>
              <a:rPr lang="en-US" dirty="0"/>
              <a:t> the needs and values of the </a:t>
            </a:r>
            <a:r>
              <a:rPr lang="en-US" b="1" dirty="0"/>
              <a:t>community</a:t>
            </a:r>
            <a:r>
              <a:rPr lang="en-US" dirty="0"/>
              <a:t>; be it county, municipality or</a:t>
            </a:r>
            <a:r>
              <a:rPr lang="en-US" baseline="0" dirty="0"/>
              <a:t> whatever local</a:t>
            </a:r>
            <a:r>
              <a:rPr lang="en-US" dirty="0"/>
              <a:t> community, to enable a project that balances safety while making improvements in a manner that fits the surroundings of the roadway while providing an identifiable overall benefit to the public.</a:t>
            </a:r>
            <a:r>
              <a:rPr lang="en-US" i="1" dirty="0"/>
              <a:t>  </a:t>
            </a:r>
            <a:endParaRPr lang="en-US" dirty="0"/>
          </a:p>
          <a:p>
            <a:endParaRPr lang="en-US" i="1" dirty="0"/>
          </a:p>
          <a:p>
            <a:pPr defTabSz="904159">
              <a:defRPr/>
            </a:pPr>
            <a:endParaRPr lang="en-US" i="1" dirty="0"/>
          </a:p>
          <a:p>
            <a:pPr marL="0" marR="0" lvl="0" indent="0" algn="l" defTabSz="904159" rtl="0" eaLnBrk="1" fontAlgn="auto" latinLnBrk="0" hangingPunct="1">
              <a:lnSpc>
                <a:spcPct val="100000"/>
              </a:lnSpc>
              <a:spcBef>
                <a:spcPts val="0"/>
              </a:spcBef>
              <a:spcAft>
                <a:spcPts val="0"/>
              </a:spcAft>
              <a:buClrTx/>
              <a:buSzTx/>
              <a:buFontTx/>
              <a:buNone/>
              <a:tabLst/>
              <a:defRPr/>
            </a:pPr>
            <a:r>
              <a:rPr lang="en-US" b="1" dirty="0"/>
              <a:t>[Context sensitive – i.e. the road up into the mountains, the city street accommodating pedestrians, bicyclists and transit.  ]</a:t>
            </a:r>
            <a:endParaRPr lang="en-US" dirty="0"/>
          </a:p>
          <a:p>
            <a:pPr defTabSz="904159">
              <a:defRPr/>
            </a:pPr>
            <a:endParaRPr lang="en-US" i="1" dirty="0"/>
          </a:p>
          <a:p>
            <a:pPr defTabSz="904159">
              <a:defRPr/>
            </a:pPr>
            <a:endParaRPr lang="en-US" i="1" dirty="0"/>
          </a:p>
          <a:p>
            <a:pPr defTabSz="904159">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DE27-AFA9-4AD6-928E-D11E7E542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50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There are different </a:t>
            </a:r>
            <a:r>
              <a:rPr lang="en-US" b="1" baseline="0" dirty="0"/>
              <a:t>reasons to request </a:t>
            </a:r>
            <a:r>
              <a:rPr lang="en-US" baseline="0" dirty="0"/>
              <a:t>a program.  Usually these are </a:t>
            </a:r>
            <a:r>
              <a:rPr lang="en-US" b="0" baseline="0" dirty="0"/>
              <a:t>recurring situations </a:t>
            </a:r>
            <a:r>
              <a:rPr lang="en-US" baseline="0" dirty="0"/>
              <a:t>on roadways </a:t>
            </a:r>
            <a:r>
              <a:rPr lang="en-US" b="0" baseline="0" dirty="0"/>
              <a:t>similar</a:t>
            </a:r>
            <a:r>
              <a:rPr lang="en-US" b="1" baseline="0" dirty="0"/>
              <a:t> </a:t>
            </a:r>
            <a:r>
              <a:rPr lang="en-US" b="0" baseline="0" dirty="0"/>
              <a:t>to each other</a:t>
            </a:r>
            <a:r>
              <a:rPr lang="en-US" baseline="0" dirty="0"/>
              <a:t>, having </a:t>
            </a:r>
            <a:r>
              <a:rPr lang="en-US" b="0" baseline="0" dirty="0"/>
              <a:t>similar characteristics</a:t>
            </a:r>
            <a:r>
              <a:rPr lang="en-US" baseline="0" dirty="0"/>
              <a:t>, and that applying an NBCS standard costs more than it benefits.  Such as</a:t>
            </a:r>
          </a:p>
          <a:p>
            <a:pPr marL="228600" lvl="0" indent="-228600">
              <a:buFont typeface="+mj-lt"/>
              <a:buAutoNum type="arabicPeriod"/>
            </a:pPr>
            <a:r>
              <a:rPr lang="en-US" baseline="0" dirty="0"/>
              <a:t>If it ain’t </a:t>
            </a:r>
            <a:r>
              <a:rPr lang="en-US" b="1" baseline="0" dirty="0"/>
              <a:t>broke</a:t>
            </a:r>
            <a:r>
              <a:rPr lang="en-US" baseline="0" dirty="0"/>
              <a:t>, don’t fix it – there is no significant, relevant crash history, and building to the standard just for the sake of satisfying the standard would be overbuilding. </a:t>
            </a:r>
          </a:p>
          <a:p>
            <a:pPr marL="228600" lvl="0" indent="-228600">
              <a:buFont typeface="+mj-lt"/>
              <a:buAutoNum type="arabicPeriod"/>
            </a:pPr>
            <a:r>
              <a:rPr lang="en-US" baseline="0" dirty="0"/>
              <a:t>Safety performance, driver expectancy and uniformity are </a:t>
            </a:r>
            <a:r>
              <a:rPr lang="en-US" b="1" baseline="0" dirty="0"/>
              <a:t>not</a:t>
            </a:r>
            <a:r>
              <a:rPr lang="en-US" baseline="0" dirty="0"/>
              <a:t> substantially or materially </a:t>
            </a:r>
            <a:r>
              <a:rPr lang="en-US" b="1" baseline="0" dirty="0"/>
              <a:t>improved</a:t>
            </a:r>
            <a:r>
              <a:rPr lang="en-US" baseline="0" dirty="0"/>
              <a:t> by building to the standard.  Mitigation features introduced with the design might offset the change in performance resulting from not meeting the standard.  For example, adding rumble strips at the edge line.  </a:t>
            </a:r>
          </a:p>
          <a:p>
            <a:pPr marL="228600" lvl="0" indent="-228600">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community needs and values are primary considerations, such as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context sensitive </a:t>
            </a:r>
            <a:r>
              <a:rPr lang="en-US" sz="1200" dirty="0">
                <a:effectLst/>
                <a:latin typeface="Calibri" panose="020F0502020204030204" pitchFamily="34" charset="0"/>
                <a:ea typeface="Calibri" panose="020F0502020204030204" pitchFamily="34" charset="0"/>
                <a:cs typeface="Times New Roman" panose="02020603050405020304" pitchFamily="18" charset="0"/>
              </a:rPr>
              <a:t>design.  The benefits of context sensitive design are often more qualitative than quantitative</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endParaRPr lang="en-US" baseline="0" dirty="0"/>
          </a:p>
          <a:p>
            <a:pPr lvl="0"/>
            <a:endParaRPr lang="en-US" baseline="0" dirty="0"/>
          </a:p>
        </p:txBody>
      </p:sp>
      <p:sp>
        <p:nvSpPr>
          <p:cNvPr id="4" name="Slide Number Placeholder 3"/>
          <p:cNvSpPr>
            <a:spLocks noGrp="1"/>
          </p:cNvSpPr>
          <p:nvPr>
            <p:ph type="sldNum" sz="quarter" idx="5"/>
          </p:nvPr>
        </p:nvSpPr>
        <p:spPr/>
        <p:txBody>
          <a:bodyPr/>
          <a:lstStyle/>
          <a:p>
            <a:fld id="{816FDE27-AFA9-4AD6-928E-D11E7E542B25}" type="slidenum">
              <a:rPr lang="en-US" smtClean="0"/>
              <a:t>6</a:t>
            </a:fld>
            <a:endParaRPr lang="en-US" dirty="0"/>
          </a:p>
        </p:txBody>
      </p:sp>
    </p:spTree>
    <p:extLst>
      <p:ext uri="{BB962C8B-B14F-4D97-AF65-F5344CB8AC3E}">
        <p14:creationId xmlns:p14="http://schemas.microsoft.com/office/powerpoint/2010/main" val="357425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As you may have realized from the previous slide, </a:t>
            </a:r>
          </a:p>
          <a:p>
            <a:pPr lvl="0"/>
            <a:r>
              <a:rPr lang="en-US" baseline="0" dirty="0"/>
              <a:t>Practical Design is not a work around, or a way of </a:t>
            </a:r>
            <a:r>
              <a:rPr lang="en-US" b="1" baseline="0" dirty="0"/>
              <a:t>avoiding</a:t>
            </a:r>
            <a:r>
              <a:rPr lang="en-US" baseline="0" dirty="0"/>
              <a:t> standards.  </a:t>
            </a:r>
          </a:p>
          <a:p>
            <a:pPr lvl="0"/>
            <a:r>
              <a:rPr lang="en-US" baseline="0" dirty="0"/>
              <a:t>IT DOESN’T SACRIFICE SAFETY!  </a:t>
            </a:r>
          </a:p>
          <a:p>
            <a:pPr lvl="0"/>
            <a:r>
              <a:rPr lang="en-US" baseline="0" dirty="0"/>
              <a:t>A program is NOT a clever way of avoiding standards.  </a:t>
            </a:r>
          </a:p>
          <a:p>
            <a:pPr lvl="0"/>
            <a:r>
              <a:rPr lang="en-US" baseline="0" dirty="0"/>
              <a:t>Safety is perhaps the uppermost concern of the NBCS and programs won’t change that.  </a:t>
            </a:r>
          </a:p>
          <a:p>
            <a:pPr lvl="0"/>
            <a:r>
              <a:rPr lang="en-US" baseline="0" dirty="0"/>
              <a:t>So continue </a:t>
            </a:r>
            <a:r>
              <a:rPr lang="en-US" b="1" baseline="0" dirty="0"/>
              <a:t>embedding</a:t>
            </a:r>
            <a:r>
              <a:rPr lang="en-US" baseline="0" dirty="0"/>
              <a:t> safety conscious design as part of your design process</a:t>
            </a:r>
          </a:p>
          <a:p>
            <a:pPr lvl="0"/>
            <a:r>
              <a:rPr lang="en-US" baseline="0" dirty="0"/>
              <a:t>And giving due </a:t>
            </a:r>
            <a:r>
              <a:rPr lang="en-US" b="1" baseline="0" dirty="0"/>
              <a:t>consideration</a:t>
            </a:r>
            <a:r>
              <a:rPr lang="en-US" baseline="0" dirty="0"/>
              <a:t> to safety issues</a:t>
            </a:r>
          </a:p>
          <a:p>
            <a:pPr lvl="0"/>
            <a:endParaRPr lang="en-US" baseline="0" dirty="0"/>
          </a:p>
          <a:p>
            <a:pPr lvl="0"/>
            <a:endParaRPr lang="en-US" baseline="0" dirty="0"/>
          </a:p>
          <a:p>
            <a:pPr lvl="0"/>
            <a:endParaRPr lang="en-US" baseline="0" dirty="0"/>
          </a:p>
          <a:p>
            <a:pPr lvl="0"/>
            <a:endParaRPr lang="en-US" baseline="0" dirty="0"/>
          </a:p>
        </p:txBody>
      </p:sp>
      <p:sp>
        <p:nvSpPr>
          <p:cNvPr id="4" name="Slide Number Placeholder 3"/>
          <p:cNvSpPr>
            <a:spLocks noGrp="1"/>
          </p:cNvSpPr>
          <p:nvPr>
            <p:ph type="sldNum" sz="quarter" idx="5"/>
          </p:nvPr>
        </p:nvSpPr>
        <p:spPr/>
        <p:txBody>
          <a:bodyPr/>
          <a:lstStyle/>
          <a:p>
            <a:fld id="{816FDE27-AFA9-4AD6-928E-D11E7E542B25}" type="slidenum">
              <a:rPr lang="en-US" smtClean="0"/>
              <a:t>7</a:t>
            </a:fld>
            <a:endParaRPr lang="en-US" dirty="0"/>
          </a:p>
        </p:txBody>
      </p:sp>
    </p:spTree>
    <p:extLst>
      <p:ext uri="{BB962C8B-B14F-4D97-AF65-F5344CB8AC3E}">
        <p14:creationId xmlns:p14="http://schemas.microsoft.com/office/powerpoint/2010/main" val="3375284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endParaRPr lang="en-US" baseline="0" dirty="0"/>
          </a:p>
          <a:p>
            <a:pPr lvl="0"/>
            <a:r>
              <a:rPr lang="en-US" baseline="0" dirty="0"/>
              <a:t>Now for the approval </a:t>
            </a:r>
            <a:r>
              <a:rPr lang="en-US" sz="1200" kern="1200" baseline="0" dirty="0">
                <a:solidFill>
                  <a:schemeClr val="tx1"/>
                </a:solidFill>
                <a:latin typeface="+mn-lt"/>
                <a:ea typeface="+mn-ea"/>
                <a:cs typeface="+mn-cs"/>
              </a:rPr>
              <a:t>process, as adopted by the Board at its April 16, 2021 meeting.  The entire </a:t>
            </a:r>
            <a:r>
              <a:rPr lang="en-US" sz="1200" b="1" kern="1200" baseline="0" dirty="0">
                <a:solidFill>
                  <a:schemeClr val="tx1"/>
                </a:solidFill>
                <a:latin typeface="+mn-lt"/>
                <a:ea typeface="+mn-ea"/>
                <a:cs typeface="+mn-cs"/>
              </a:rPr>
              <a:t>process</a:t>
            </a:r>
            <a:r>
              <a:rPr lang="en-US" sz="1200" kern="1200" baseline="0" dirty="0">
                <a:solidFill>
                  <a:schemeClr val="tx1"/>
                </a:solidFill>
                <a:latin typeface="+mn-lt"/>
                <a:ea typeface="+mn-ea"/>
                <a:cs typeface="+mn-cs"/>
              </a:rPr>
              <a:t> is shown on </a:t>
            </a:r>
            <a:r>
              <a:rPr lang="en-US" sz="1200" b="1" kern="1200" baseline="0" dirty="0">
                <a:solidFill>
                  <a:schemeClr val="tx1"/>
                </a:solidFill>
                <a:latin typeface="+mn-lt"/>
                <a:ea typeface="+mn-ea"/>
                <a:cs typeface="+mn-cs"/>
              </a:rPr>
              <a:t>one page</a:t>
            </a:r>
            <a:r>
              <a:rPr lang="en-US" sz="1200" kern="1200" baseline="0" dirty="0">
                <a:solidFill>
                  <a:schemeClr val="tx1"/>
                </a:solidFill>
                <a:latin typeface="+mn-lt"/>
                <a:ea typeface="+mn-ea"/>
                <a:cs typeface="+mn-cs"/>
              </a:rPr>
              <a:t>, shown here on this screen, and in the handout available on the Board’s website shown on the first slide in this presentation.    The following discussion will explain that handout.  This screen is difficult to read because of size limitations.  So, the following screens will look different than the handout, for the sake of clarity. </a:t>
            </a:r>
          </a:p>
          <a:p>
            <a:pPr lvl="0"/>
            <a:endParaRPr lang="en-US" baseline="0" dirty="0"/>
          </a:p>
          <a:p>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8</a:t>
            </a:fld>
            <a:endParaRPr lang="en-US" dirty="0"/>
          </a:p>
        </p:txBody>
      </p:sp>
    </p:spTree>
    <p:extLst>
      <p:ext uri="{BB962C8B-B14F-4D97-AF65-F5344CB8AC3E}">
        <p14:creationId xmlns:p14="http://schemas.microsoft.com/office/powerpoint/2010/main" val="406739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u="sng" dirty="0"/>
              <a:t>Transcript</a:t>
            </a:r>
          </a:p>
          <a:p>
            <a:pPr lvl="0"/>
            <a:r>
              <a:rPr lang="en-US" baseline="0" dirty="0"/>
              <a:t>The process starts when an entity applies for a program.  </a:t>
            </a:r>
          </a:p>
          <a:p>
            <a:pPr lvl="0"/>
            <a:r>
              <a:rPr lang="en-US" baseline="0" dirty="0"/>
              <a:t>The Board views this process as a guide; as stated previously, it doesn’t preclude reasonable adjustments for particular applications.</a:t>
            </a:r>
          </a:p>
          <a:p>
            <a:pPr lvl="0"/>
            <a:r>
              <a:rPr lang="en-US" baseline="0" dirty="0"/>
              <a:t>That’s why this is called a Typical Process.</a:t>
            </a:r>
          </a:p>
          <a:p>
            <a:pPr lvl="0"/>
            <a:r>
              <a:rPr lang="en-US" baseline="0" dirty="0"/>
              <a:t>The application is submitted to NDOT Boards-Liaison Services section, just like any relaxation of standards request would be.  </a:t>
            </a:r>
          </a:p>
          <a:p>
            <a:pPr lvl="0"/>
            <a:r>
              <a:rPr lang="en-US" baseline="0" dirty="0"/>
              <a:t>But the process will be different.  </a:t>
            </a:r>
            <a:endParaRPr lang="en-US" dirty="0"/>
          </a:p>
        </p:txBody>
      </p:sp>
      <p:sp>
        <p:nvSpPr>
          <p:cNvPr id="4" name="Slide Number Placeholder 3"/>
          <p:cNvSpPr>
            <a:spLocks noGrp="1"/>
          </p:cNvSpPr>
          <p:nvPr>
            <p:ph type="sldNum" sz="quarter" idx="5"/>
          </p:nvPr>
        </p:nvSpPr>
        <p:spPr/>
        <p:txBody>
          <a:bodyPr/>
          <a:lstStyle/>
          <a:p>
            <a:fld id="{816FDE27-AFA9-4AD6-928E-D11E7E542B25}" type="slidenum">
              <a:rPr lang="en-US" smtClean="0"/>
              <a:t>9</a:t>
            </a:fld>
            <a:endParaRPr lang="en-US" dirty="0"/>
          </a:p>
        </p:txBody>
      </p:sp>
    </p:spTree>
    <p:extLst>
      <p:ext uri="{BB962C8B-B14F-4D97-AF65-F5344CB8AC3E}">
        <p14:creationId xmlns:p14="http://schemas.microsoft.com/office/powerpoint/2010/main" val="4070285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162416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70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709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32E94-B5EB-4BF9-A054-B2EE783025BE}" type="slidenum">
              <a:rPr lang="en-US" smtClean="0"/>
              <a:t>‹#›</a:t>
            </a:fld>
            <a:endParaRPr lang="en-US" dirty="0"/>
          </a:p>
        </p:txBody>
      </p:sp>
    </p:spTree>
    <p:extLst>
      <p:ext uri="{BB962C8B-B14F-4D97-AF65-F5344CB8AC3E}">
        <p14:creationId xmlns:p14="http://schemas.microsoft.com/office/powerpoint/2010/main" val="337517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32E94-B5EB-4BF9-A054-B2EE783025BE}" type="slidenum">
              <a:rPr lang="en-US" smtClean="0"/>
              <a:t>‹#›</a:t>
            </a:fld>
            <a:endParaRPr lang="en-US" dirty="0"/>
          </a:p>
        </p:txBody>
      </p:sp>
    </p:spTree>
    <p:extLst>
      <p:ext uri="{BB962C8B-B14F-4D97-AF65-F5344CB8AC3E}">
        <p14:creationId xmlns:p14="http://schemas.microsoft.com/office/powerpoint/2010/main" val="2551932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32E94-B5EB-4BF9-A054-B2EE783025BE}" type="slidenum">
              <a:rPr lang="en-US" smtClean="0"/>
              <a:t>‹#›</a:t>
            </a:fld>
            <a:endParaRPr lang="en-US" dirty="0"/>
          </a:p>
        </p:txBody>
      </p:sp>
    </p:spTree>
    <p:extLst>
      <p:ext uri="{BB962C8B-B14F-4D97-AF65-F5344CB8AC3E}">
        <p14:creationId xmlns:p14="http://schemas.microsoft.com/office/powerpoint/2010/main" val="443485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A32E94-B5EB-4BF9-A054-B2EE783025BE}" type="slidenum">
              <a:rPr lang="en-US" smtClean="0"/>
              <a:t>‹#›</a:t>
            </a:fld>
            <a:endParaRPr lang="en-US" dirty="0"/>
          </a:p>
        </p:txBody>
      </p:sp>
    </p:spTree>
    <p:extLst>
      <p:ext uri="{BB962C8B-B14F-4D97-AF65-F5344CB8AC3E}">
        <p14:creationId xmlns:p14="http://schemas.microsoft.com/office/powerpoint/2010/main" val="3482248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A32E94-B5EB-4BF9-A054-B2EE783025BE}" type="slidenum">
              <a:rPr lang="en-US" smtClean="0"/>
              <a:t>‹#›</a:t>
            </a:fld>
            <a:endParaRPr lang="en-US" dirty="0"/>
          </a:p>
        </p:txBody>
      </p:sp>
    </p:spTree>
    <p:extLst>
      <p:ext uri="{BB962C8B-B14F-4D97-AF65-F5344CB8AC3E}">
        <p14:creationId xmlns:p14="http://schemas.microsoft.com/office/powerpoint/2010/main" val="2897885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A32E94-B5EB-4BF9-A054-B2EE783025BE}" type="slidenum">
              <a:rPr lang="en-US" smtClean="0"/>
              <a:t>‹#›</a:t>
            </a:fld>
            <a:endParaRPr lang="en-US" dirty="0"/>
          </a:p>
        </p:txBody>
      </p:sp>
    </p:spTree>
    <p:extLst>
      <p:ext uri="{BB962C8B-B14F-4D97-AF65-F5344CB8AC3E}">
        <p14:creationId xmlns:p14="http://schemas.microsoft.com/office/powerpoint/2010/main" val="3168764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A32E94-B5EB-4BF9-A054-B2EE783025BE}" type="slidenum">
              <a:rPr lang="en-US" smtClean="0"/>
              <a:t>‹#›</a:t>
            </a:fld>
            <a:endParaRPr lang="en-US" dirty="0"/>
          </a:p>
        </p:txBody>
      </p:sp>
    </p:spTree>
    <p:extLst>
      <p:ext uri="{BB962C8B-B14F-4D97-AF65-F5344CB8AC3E}">
        <p14:creationId xmlns:p14="http://schemas.microsoft.com/office/powerpoint/2010/main" val="414413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A32E94-B5EB-4BF9-A054-B2EE783025BE}" type="slidenum">
              <a:rPr lang="en-US" smtClean="0"/>
              <a:t>‹#›</a:t>
            </a:fld>
            <a:endParaRPr lang="en-US" dirty="0"/>
          </a:p>
        </p:txBody>
      </p:sp>
    </p:spTree>
    <p:extLst>
      <p:ext uri="{BB962C8B-B14F-4D97-AF65-F5344CB8AC3E}">
        <p14:creationId xmlns:p14="http://schemas.microsoft.com/office/powerpoint/2010/main" val="94571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endParaRPr lang="en-US" dirty="0"/>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724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A32E94-B5EB-4BF9-A054-B2EE783025BE}" type="slidenum">
              <a:rPr lang="en-US" smtClean="0"/>
              <a:t>‹#›</a:t>
            </a:fld>
            <a:endParaRPr lang="en-US" dirty="0"/>
          </a:p>
        </p:txBody>
      </p:sp>
    </p:spTree>
    <p:extLst>
      <p:ext uri="{BB962C8B-B14F-4D97-AF65-F5344CB8AC3E}">
        <p14:creationId xmlns:p14="http://schemas.microsoft.com/office/powerpoint/2010/main" val="3399060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32E94-B5EB-4BF9-A054-B2EE783025BE}" type="slidenum">
              <a:rPr lang="en-US" smtClean="0"/>
              <a:t>‹#›</a:t>
            </a:fld>
            <a:endParaRPr lang="en-US" dirty="0"/>
          </a:p>
        </p:txBody>
      </p:sp>
    </p:spTree>
    <p:extLst>
      <p:ext uri="{BB962C8B-B14F-4D97-AF65-F5344CB8AC3E}">
        <p14:creationId xmlns:p14="http://schemas.microsoft.com/office/powerpoint/2010/main" val="3773385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32E94-B5EB-4BF9-A054-B2EE783025BE}" type="slidenum">
              <a:rPr lang="en-US" smtClean="0"/>
              <a:t>‹#›</a:t>
            </a:fld>
            <a:endParaRPr lang="en-US" dirty="0"/>
          </a:p>
        </p:txBody>
      </p:sp>
    </p:spTree>
    <p:extLst>
      <p:ext uri="{BB962C8B-B14F-4D97-AF65-F5344CB8AC3E}">
        <p14:creationId xmlns:p14="http://schemas.microsoft.com/office/powerpoint/2010/main" val="233749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025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25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064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333716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1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91574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76645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804" y="150830"/>
            <a:ext cx="8232546" cy="11406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2804" y="1593130"/>
            <a:ext cx="8232546" cy="45838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8042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lt"/>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A32E94-B5EB-4BF9-A054-B2EE783025BE}" type="slidenum">
              <a:rPr lang="en-US" smtClean="0"/>
              <a:t>‹#›</a:t>
            </a:fld>
            <a:endParaRPr lang="en-US" dirty="0"/>
          </a:p>
        </p:txBody>
      </p:sp>
    </p:spTree>
    <p:extLst>
      <p:ext uri="{BB962C8B-B14F-4D97-AF65-F5344CB8AC3E}">
        <p14:creationId xmlns:p14="http://schemas.microsoft.com/office/powerpoint/2010/main" val="314852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emf"/><Relationship Id="rId7" Type="http://schemas.openxmlformats.org/officeDocument/2006/relationships/hyperlink" Target="mailto:ndot.blshelp@nebraska.go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dot.nebraska.gov/business-center/lpa/boards-liaison/nbcs/downloads/"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t.nebraska.gov/business-center/lpa/boards-liais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hyperlink" Target="mailto:ndot.blshelp@nebraska.gov"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95359"/>
            <a:ext cx="9144000" cy="1110688"/>
          </a:xfrm>
        </p:spPr>
        <p:txBody>
          <a:bodyPr>
            <a:normAutofit/>
          </a:bodyPr>
          <a:lstStyle/>
          <a:p>
            <a:r>
              <a:rPr lang="en-US" sz="3600" b="1" dirty="0">
                <a:solidFill>
                  <a:srgbClr val="0070C0"/>
                </a:solidFill>
                <a:latin typeface="+mn-lt"/>
              </a:rPr>
              <a:t>Developing a Multi-Project Program or Strategy</a:t>
            </a:r>
          </a:p>
        </p:txBody>
      </p:sp>
      <p:sp>
        <p:nvSpPr>
          <p:cNvPr id="4" name="Subtitle 3"/>
          <p:cNvSpPr>
            <a:spLocks noGrp="1"/>
          </p:cNvSpPr>
          <p:nvPr>
            <p:ph type="subTitle" idx="1"/>
          </p:nvPr>
        </p:nvSpPr>
        <p:spPr>
          <a:xfrm>
            <a:off x="0" y="2833887"/>
            <a:ext cx="9143999" cy="1315904"/>
          </a:xfrm>
        </p:spPr>
        <p:txBody>
          <a:bodyPr>
            <a:normAutofit fontScale="40000" lnSpcReduction="20000"/>
          </a:bodyPr>
          <a:lstStyle/>
          <a:p>
            <a:pPr>
              <a:spcAft>
                <a:spcPts val="1200"/>
              </a:spcAft>
            </a:pPr>
            <a:r>
              <a:rPr lang="en-US" sz="6000" b="1" dirty="0">
                <a:solidFill>
                  <a:srgbClr val="0070C0"/>
                </a:solidFill>
              </a:rPr>
              <a:t>Process Adopted by NBCS Board originally April 16, 2021, </a:t>
            </a:r>
          </a:p>
          <a:p>
            <a:pPr>
              <a:spcAft>
                <a:spcPts val="1200"/>
              </a:spcAft>
            </a:pPr>
            <a:r>
              <a:rPr lang="en-US" sz="6000" b="1" dirty="0">
                <a:solidFill>
                  <a:srgbClr val="0070C0"/>
                </a:solidFill>
              </a:rPr>
              <a:t>updated November 18, 2022</a:t>
            </a:r>
          </a:p>
          <a:p>
            <a:r>
              <a:rPr lang="en-US" sz="2400" b="1" dirty="0">
                <a:solidFill>
                  <a:schemeClr val="bg1"/>
                </a:solidFill>
              </a:rPr>
              <a:t>Roger Figard, Chairman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65814"/>
            <a:ext cx="9144000" cy="50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0" y="645782"/>
            <a:ext cx="9144000" cy="603194"/>
          </a:xfrm>
          <a:prstGeom prst="rect">
            <a:avLst/>
          </a:prstGeom>
          <a:solidFill>
            <a:srgbClr val="4F81BD">
              <a:lumMod val="75000"/>
            </a:srgbClr>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n-US" sz="2400" b="1" dirty="0">
                <a:solidFill>
                  <a:sysClr val="window" lastClr="FFFFFF"/>
                </a:solidFill>
                <a:latin typeface="Calibri"/>
              </a:rPr>
              <a:t>Nebraska Board of Public Roads Classifications &amp; Standards (NBCS)</a:t>
            </a:r>
          </a:p>
        </p:txBody>
      </p:sp>
      <p:pic>
        <p:nvPicPr>
          <p:cNvPr id="11" name="Picture 10" descr="1 &amp; 6 year plan logoCS1-2.emf"/>
          <p:cNvPicPr>
            <a:picLocks noChangeAspect="1"/>
          </p:cNvPicPr>
          <p:nvPr/>
        </p:nvPicPr>
        <p:blipFill>
          <a:blip cstate="print"/>
          <a:stretch>
            <a:fillRect/>
          </a:stretch>
        </p:blipFill>
        <p:spPr>
          <a:xfrm>
            <a:off x="5469960" y="4239187"/>
            <a:ext cx="2192479" cy="1069283"/>
          </a:xfrm>
          <a:prstGeom prst="rect">
            <a:avLst/>
          </a:prstGeom>
        </p:spPr>
      </p:pic>
      <p:pic>
        <p:nvPicPr>
          <p:cNvPr id="3" name="Picture 2"/>
          <p:cNvPicPr>
            <a:picLocks noChangeAspect="1"/>
          </p:cNvPicPr>
          <p:nvPr/>
        </p:nvPicPr>
        <p:blipFill>
          <a:blip r:embed="rId4"/>
          <a:stretch>
            <a:fillRect/>
          </a:stretch>
        </p:blipFill>
        <p:spPr>
          <a:xfrm>
            <a:off x="286484" y="4245643"/>
            <a:ext cx="3687978" cy="193408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FE97A581-BE46-42ED-B86E-9F03A80AFA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235" y="4204448"/>
            <a:ext cx="3555688" cy="2208044"/>
          </a:xfrm>
          <a:prstGeom prst="rect">
            <a:avLst/>
          </a:prstGeom>
        </p:spPr>
      </p:pic>
      <p:sp>
        <p:nvSpPr>
          <p:cNvPr id="8" name="TextBox 7">
            <a:extLst>
              <a:ext uri="{FF2B5EF4-FFF2-40B4-BE49-F238E27FC236}">
                <a16:creationId xmlns:a16="http://schemas.microsoft.com/office/drawing/2014/main" id="{6B04C2B6-F7B5-4D52-A8B8-978252797AE1}"/>
              </a:ext>
            </a:extLst>
          </p:cNvPr>
          <p:cNvSpPr txBox="1"/>
          <p:nvPr/>
        </p:nvSpPr>
        <p:spPr>
          <a:xfrm>
            <a:off x="647503" y="5784997"/>
            <a:ext cx="2965939" cy="338554"/>
          </a:xfrm>
          <a:prstGeom prst="rect">
            <a:avLst/>
          </a:prstGeom>
          <a:noFill/>
        </p:spPr>
        <p:txBody>
          <a:bodyPr wrap="square" rtlCol="0">
            <a:spAutoFit/>
          </a:bodyPr>
          <a:lstStyle/>
          <a:p>
            <a:r>
              <a:rPr lang="en-US" sz="1600" b="1" dirty="0"/>
              <a:t>Boards – Liaison Services Section</a:t>
            </a:r>
          </a:p>
        </p:txBody>
      </p:sp>
      <p:sp>
        <p:nvSpPr>
          <p:cNvPr id="10" name="TextBox 9">
            <a:extLst>
              <a:ext uri="{FF2B5EF4-FFF2-40B4-BE49-F238E27FC236}">
                <a16:creationId xmlns:a16="http://schemas.microsoft.com/office/drawing/2014/main" id="{84F577C6-B772-45D1-86EB-9B2ECCB2688E}"/>
              </a:ext>
            </a:extLst>
          </p:cNvPr>
          <p:cNvSpPr txBox="1"/>
          <p:nvPr/>
        </p:nvSpPr>
        <p:spPr>
          <a:xfrm>
            <a:off x="1" y="3707276"/>
            <a:ext cx="9143999" cy="369332"/>
          </a:xfrm>
          <a:prstGeom prst="rect">
            <a:avLst/>
          </a:prstGeom>
          <a:noFill/>
        </p:spPr>
        <p:txBody>
          <a:bodyPr wrap="square" rtlCol="0">
            <a:spAutoFit/>
          </a:bodyPr>
          <a:lstStyle/>
          <a:p>
            <a:pPr algn="ctr"/>
            <a:r>
              <a:rPr lang="en-US" dirty="0"/>
              <a:t>Handout: </a:t>
            </a:r>
            <a:r>
              <a:rPr lang="en-US" dirty="0">
                <a:hlinkClick r:id="rId6"/>
              </a:rPr>
              <a:t>https://dot.nebraska.gov/business-center/lpa/boards-liaison/nbcs/downloads/</a:t>
            </a:r>
            <a:endParaRPr lang="en-US" dirty="0"/>
          </a:p>
        </p:txBody>
      </p:sp>
      <p:sp>
        <p:nvSpPr>
          <p:cNvPr id="12" name="TextBox 11">
            <a:extLst>
              <a:ext uri="{FF2B5EF4-FFF2-40B4-BE49-F238E27FC236}">
                <a16:creationId xmlns:a16="http://schemas.microsoft.com/office/drawing/2014/main" id="{8FA13707-AEA4-4755-9514-08855DD47653}"/>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1</a:t>
            </a:fld>
            <a:r>
              <a:rPr lang="en-US" dirty="0">
                <a:solidFill>
                  <a:schemeClr val="bg1"/>
                </a:solidFill>
              </a:rPr>
              <a:t> </a:t>
            </a:r>
          </a:p>
        </p:txBody>
      </p:sp>
      <p:sp>
        <p:nvSpPr>
          <p:cNvPr id="13" name="TextBox 12">
            <a:extLst>
              <a:ext uri="{FF2B5EF4-FFF2-40B4-BE49-F238E27FC236}">
                <a16:creationId xmlns:a16="http://schemas.microsoft.com/office/drawing/2014/main" id="{F12F343C-BE1A-4816-8A10-B1347F396DF3}"/>
              </a:ext>
            </a:extLst>
          </p:cNvPr>
          <p:cNvSpPr txBox="1"/>
          <p:nvPr/>
        </p:nvSpPr>
        <p:spPr>
          <a:xfrm>
            <a:off x="144" y="6145225"/>
            <a:ext cx="2133456" cy="369332"/>
          </a:xfrm>
          <a:prstGeom prst="rect">
            <a:avLst/>
          </a:prstGeom>
          <a:noFill/>
        </p:spPr>
        <p:txBody>
          <a:bodyPr wrap="square" rtlCol="0">
            <a:spAutoFit/>
          </a:bodyPr>
          <a:lstStyle/>
          <a:p>
            <a:r>
              <a:rPr lang="en-US" dirty="0"/>
              <a:t>November 27, 2022</a:t>
            </a:r>
          </a:p>
        </p:txBody>
      </p:sp>
      <p:sp>
        <p:nvSpPr>
          <p:cNvPr id="14" name="TextBox 13">
            <a:extLst>
              <a:ext uri="{FF2B5EF4-FFF2-40B4-BE49-F238E27FC236}">
                <a16:creationId xmlns:a16="http://schemas.microsoft.com/office/drawing/2014/main" id="{957E6661-4919-4DC1-A2A7-13B7B6058430}"/>
              </a:ext>
            </a:extLst>
          </p:cNvPr>
          <p:cNvSpPr txBox="1"/>
          <p:nvPr/>
        </p:nvSpPr>
        <p:spPr>
          <a:xfrm>
            <a:off x="2631531" y="6005900"/>
            <a:ext cx="2863193" cy="369332"/>
          </a:xfrm>
          <a:prstGeom prst="rect">
            <a:avLst/>
          </a:prstGeom>
          <a:noFill/>
        </p:spPr>
        <p:txBody>
          <a:bodyPr wrap="square" rtlCol="0">
            <a:spAutoFit/>
          </a:bodyPr>
          <a:lstStyle/>
          <a:p>
            <a:r>
              <a:rPr lang="en-US" dirty="0">
                <a:hlinkClick r:id="rId7"/>
              </a:rPr>
              <a:t>ndot.blshelp@nebraska.gov</a:t>
            </a:r>
            <a:endParaRPr lang="en-US" dirty="0"/>
          </a:p>
        </p:txBody>
      </p:sp>
      <p:sp>
        <p:nvSpPr>
          <p:cNvPr id="15" name="TextBox 14">
            <a:extLst>
              <a:ext uri="{FF2B5EF4-FFF2-40B4-BE49-F238E27FC236}">
                <a16:creationId xmlns:a16="http://schemas.microsoft.com/office/drawing/2014/main" id="{DB79267D-B8B1-4F20-A84B-A52FBC5FF187}"/>
              </a:ext>
            </a:extLst>
          </p:cNvPr>
          <p:cNvSpPr txBox="1"/>
          <p:nvPr/>
        </p:nvSpPr>
        <p:spPr>
          <a:xfrm>
            <a:off x="3914766" y="5540716"/>
            <a:ext cx="1555194" cy="369332"/>
          </a:xfrm>
          <a:prstGeom prst="rect">
            <a:avLst/>
          </a:prstGeom>
          <a:noFill/>
        </p:spPr>
        <p:txBody>
          <a:bodyPr wrap="square" rtlCol="0">
            <a:spAutoFit/>
          </a:bodyPr>
          <a:lstStyle/>
          <a:p>
            <a:r>
              <a:rPr lang="en-US" dirty="0">
                <a:solidFill>
                  <a:srgbClr val="7030A0"/>
                </a:solidFill>
              </a:rPr>
              <a:t>402-479-4436</a:t>
            </a:r>
          </a:p>
        </p:txBody>
      </p:sp>
      <p:pic>
        <p:nvPicPr>
          <p:cNvPr id="20" name="Picture 19">
            <a:extLst>
              <a:ext uri="{FF2B5EF4-FFF2-40B4-BE49-F238E27FC236}">
                <a16:creationId xmlns:a16="http://schemas.microsoft.com/office/drawing/2014/main" id="{D4A5AB64-1D18-4966-6CB7-4135A16EA111}"/>
              </a:ext>
            </a:extLst>
          </p:cNvPr>
          <p:cNvPicPr>
            <a:picLocks noChangeAspect="1"/>
          </p:cNvPicPr>
          <p:nvPr/>
        </p:nvPicPr>
        <p:blipFill>
          <a:blip r:embed="rId8"/>
          <a:stretch>
            <a:fillRect/>
          </a:stretch>
        </p:blipFill>
        <p:spPr>
          <a:xfrm>
            <a:off x="5469961" y="4174843"/>
            <a:ext cx="3198034" cy="1709003"/>
          </a:xfrm>
          <a:prstGeom prst="rect">
            <a:avLst/>
          </a:prstGeom>
        </p:spPr>
      </p:pic>
    </p:spTree>
    <p:extLst>
      <p:ext uri="{BB962C8B-B14F-4D97-AF65-F5344CB8AC3E}">
        <p14:creationId xmlns:p14="http://schemas.microsoft.com/office/powerpoint/2010/main" val="3961321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FEA80C-5070-402A-A955-D653A570E9E0}"/>
              </a:ext>
            </a:extLst>
          </p:cNvPr>
          <p:cNvPicPr>
            <a:picLocks noChangeAspect="1"/>
          </p:cNvPicPr>
          <p:nvPr/>
        </p:nvPicPr>
        <p:blipFill>
          <a:blip r:embed="rId3"/>
          <a:stretch>
            <a:fillRect/>
          </a:stretch>
        </p:blipFill>
        <p:spPr>
          <a:xfrm>
            <a:off x="3670812" y="1390589"/>
            <a:ext cx="5473184" cy="4381622"/>
          </a:xfrm>
          <a:prstGeom prst="rect">
            <a:avLst/>
          </a:prstGeom>
        </p:spPr>
      </p:pic>
      <p:sp>
        <p:nvSpPr>
          <p:cNvPr id="7" name="Rectangle: Rounded Corners 6">
            <a:extLst>
              <a:ext uri="{FF2B5EF4-FFF2-40B4-BE49-F238E27FC236}">
                <a16:creationId xmlns:a16="http://schemas.microsoft.com/office/drawing/2014/main" id="{692525C6-89E8-4504-8547-14A1AE9880F6}"/>
              </a:ext>
            </a:extLst>
          </p:cNvPr>
          <p:cNvSpPr/>
          <p:nvPr/>
        </p:nvSpPr>
        <p:spPr>
          <a:xfrm>
            <a:off x="1323975" y="1503539"/>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D0385C8F-924A-4630-B565-72EC6E3F3239}"/>
              </a:ext>
            </a:extLst>
          </p:cNvPr>
          <p:cNvSpPr txBox="1">
            <a:spLocks/>
          </p:cNvSpPr>
          <p:nvPr/>
        </p:nvSpPr>
        <p:spPr>
          <a:xfrm>
            <a:off x="0" y="0"/>
            <a:ext cx="9143996" cy="11148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a:t>Multi-Project Program or Strategy </a:t>
            </a:r>
            <a:br>
              <a:rPr lang="en-US"/>
            </a:br>
            <a:r>
              <a:rPr lang="en-US"/>
              <a:t>Typical Process</a:t>
            </a:r>
            <a:endParaRPr lang="en-US" dirty="0"/>
          </a:p>
        </p:txBody>
      </p:sp>
      <p:sp>
        <p:nvSpPr>
          <p:cNvPr id="12" name="TextBox 11">
            <a:extLst>
              <a:ext uri="{FF2B5EF4-FFF2-40B4-BE49-F238E27FC236}">
                <a16:creationId xmlns:a16="http://schemas.microsoft.com/office/drawing/2014/main" id="{C633E505-4949-4110-AEE8-D216BBC93D60}"/>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10</a:t>
            </a:fld>
            <a:r>
              <a:rPr lang="en-US" dirty="0">
                <a:solidFill>
                  <a:schemeClr val="bg1"/>
                </a:solidFill>
              </a:rPr>
              <a:t> </a:t>
            </a:r>
          </a:p>
        </p:txBody>
      </p:sp>
      <p:sp>
        <p:nvSpPr>
          <p:cNvPr id="17" name="Oval 16">
            <a:extLst>
              <a:ext uri="{FF2B5EF4-FFF2-40B4-BE49-F238E27FC236}">
                <a16:creationId xmlns:a16="http://schemas.microsoft.com/office/drawing/2014/main" id="{030DD9F3-0C69-4A8A-9BF3-F57B09542C65}"/>
              </a:ext>
            </a:extLst>
          </p:cNvPr>
          <p:cNvSpPr/>
          <p:nvPr/>
        </p:nvSpPr>
        <p:spPr>
          <a:xfrm>
            <a:off x="3905250" y="4679547"/>
            <a:ext cx="3648075" cy="570017"/>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90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2525C6-89E8-4504-8547-14A1AE9880F6}"/>
              </a:ext>
            </a:extLst>
          </p:cNvPr>
          <p:cNvSpPr/>
          <p:nvPr/>
        </p:nvSpPr>
        <p:spPr>
          <a:xfrm>
            <a:off x="1323975" y="1503539"/>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4" name="Arrow: Down 3">
            <a:extLst>
              <a:ext uri="{FF2B5EF4-FFF2-40B4-BE49-F238E27FC236}">
                <a16:creationId xmlns:a16="http://schemas.microsoft.com/office/drawing/2014/main" id="{91F2319B-B050-4590-BDE9-C7409FB97845}"/>
              </a:ext>
            </a:extLst>
          </p:cNvPr>
          <p:cNvSpPr/>
          <p:nvPr/>
        </p:nvSpPr>
        <p:spPr>
          <a:xfrm>
            <a:off x="2295525" y="2532239"/>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ECC29A8-4C55-461F-B808-5BDDEE0CF58F}"/>
              </a:ext>
            </a:extLst>
          </p:cNvPr>
          <p:cNvCxnSpPr/>
          <p:nvPr/>
        </p:nvCxnSpPr>
        <p:spPr>
          <a:xfrm flipH="1">
            <a:off x="1038225" y="3446639"/>
            <a:ext cx="227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95156B-27A0-4894-B0BC-CAA47B8DE351}"/>
              </a:ext>
            </a:extLst>
          </p:cNvPr>
          <p:cNvCxnSpPr/>
          <p:nvPr/>
        </p:nvCxnSpPr>
        <p:spPr>
          <a:xfrm flipH="1" flipV="1">
            <a:off x="1038225" y="1960739"/>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DF450-35E0-47C4-95CD-8147C8158A6C}"/>
              </a:ext>
            </a:extLst>
          </p:cNvPr>
          <p:cNvCxnSpPr/>
          <p:nvPr/>
        </p:nvCxnSpPr>
        <p:spPr>
          <a:xfrm>
            <a:off x="1038225" y="1960739"/>
            <a:ext cx="27622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1846AF5-4CE2-47B3-A7CC-AD61F32C04B1}"/>
              </a:ext>
            </a:extLst>
          </p:cNvPr>
          <p:cNvSpPr/>
          <p:nvPr/>
        </p:nvSpPr>
        <p:spPr>
          <a:xfrm>
            <a:off x="1266825" y="2998964"/>
            <a:ext cx="2286000" cy="79057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B-LS REVIEW – request information and clarification as needed</a:t>
            </a:r>
            <a:endParaRPr lang="en-US" sz="1100">
              <a:effectLs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8E6D48A7-E475-4FD7-A78D-E000B5CAB91E}"/>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15" name="TextBox 14">
            <a:extLst>
              <a:ext uri="{FF2B5EF4-FFF2-40B4-BE49-F238E27FC236}">
                <a16:creationId xmlns:a16="http://schemas.microsoft.com/office/drawing/2014/main" id="{17E463E2-56EA-415C-99F1-07D42D6CBF68}"/>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11</a:t>
            </a:fld>
            <a:r>
              <a:rPr lang="en-US" dirty="0">
                <a:solidFill>
                  <a:schemeClr val="bg1"/>
                </a:solidFill>
              </a:rPr>
              <a:t> </a:t>
            </a:r>
          </a:p>
        </p:txBody>
      </p:sp>
      <p:sp>
        <p:nvSpPr>
          <p:cNvPr id="10" name="TextBox 9">
            <a:extLst>
              <a:ext uri="{FF2B5EF4-FFF2-40B4-BE49-F238E27FC236}">
                <a16:creationId xmlns:a16="http://schemas.microsoft.com/office/drawing/2014/main" id="{0959372A-4C27-45FC-B6C9-555320805066}"/>
              </a:ext>
            </a:extLst>
          </p:cNvPr>
          <p:cNvSpPr txBox="1"/>
          <p:nvPr/>
        </p:nvSpPr>
        <p:spPr>
          <a:xfrm>
            <a:off x="1889495" y="5871629"/>
            <a:ext cx="5921829" cy="369332"/>
          </a:xfrm>
          <a:prstGeom prst="rect">
            <a:avLst/>
          </a:prstGeom>
          <a:noFill/>
        </p:spPr>
        <p:txBody>
          <a:bodyPr wrap="square" rtlCol="0">
            <a:spAutoFit/>
          </a:bodyPr>
          <a:lstStyle/>
          <a:p>
            <a:r>
              <a:rPr lang="en-US" dirty="0">
                <a:hlinkClick r:id="rId3"/>
              </a:rPr>
              <a:t>https://dot.nebraska.gov/business-center/lpa/boards-liaison/</a:t>
            </a:r>
            <a:endParaRPr lang="en-US" dirty="0"/>
          </a:p>
        </p:txBody>
      </p:sp>
      <p:pic>
        <p:nvPicPr>
          <p:cNvPr id="12" name="Picture 11">
            <a:extLst>
              <a:ext uri="{FF2B5EF4-FFF2-40B4-BE49-F238E27FC236}">
                <a16:creationId xmlns:a16="http://schemas.microsoft.com/office/drawing/2014/main" id="{87D0FDBD-A75F-42B5-BB54-E496BCD7464B}"/>
              </a:ext>
            </a:extLst>
          </p:cNvPr>
          <p:cNvPicPr>
            <a:picLocks noChangeAspect="1"/>
          </p:cNvPicPr>
          <p:nvPr/>
        </p:nvPicPr>
        <p:blipFill>
          <a:blip r:embed="rId4"/>
          <a:stretch>
            <a:fillRect/>
          </a:stretch>
        </p:blipFill>
        <p:spPr>
          <a:xfrm>
            <a:off x="3648035" y="2509406"/>
            <a:ext cx="5495965" cy="3324249"/>
          </a:xfrm>
          <a:prstGeom prst="rect">
            <a:avLst/>
          </a:prstGeom>
        </p:spPr>
      </p:pic>
    </p:spTree>
    <p:extLst>
      <p:ext uri="{BB962C8B-B14F-4D97-AF65-F5344CB8AC3E}">
        <p14:creationId xmlns:p14="http://schemas.microsoft.com/office/powerpoint/2010/main" val="116234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2525C6-89E8-4504-8547-14A1AE9880F6}"/>
              </a:ext>
            </a:extLst>
          </p:cNvPr>
          <p:cNvSpPr/>
          <p:nvPr/>
        </p:nvSpPr>
        <p:spPr>
          <a:xfrm>
            <a:off x="1323975" y="1503539"/>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4" name="Arrow: Down 3">
            <a:extLst>
              <a:ext uri="{FF2B5EF4-FFF2-40B4-BE49-F238E27FC236}">
                <a16:creationId xmlns:a16="http://schemas.microsoft.com/office/drawing/2014/main" id="{91F2319B-B050-4590-BDE9-C7409FB97845}"/>
              </a:ext>
            </a:extLst>
          </p:cNvPr>
          <p:cNvSpPr/>
          <p:nvPr/>
        </p:nvSpPr>
        <p:spPr>
          <a:xfrm>
            <a:off x="2295525" y="2532239"/>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ECC29A8-4C55-461F-B808-5BDDEE0CF58F}"/>
              </a:ext>
            </a:extLst>
          </p:cNvPr>
          <p:cNvCxnSpPr/>
          <p:nvPr/>
        </p:nvCxnSpPr>
        <p:spPr>
          <a:xfrm flipH="1">
            <a:off x="1038225" y="3446639"/>
            <a:ext cx="227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95156B-27A0-4894-B0BC-CAA47B8DE351}"/>
              </a:ext>
            </a:extLst>
          </p:cNvPr>
          <p:cNvCxnSpPr/>
          <p:nvPr/>
        </p:nvCxnSpPr>
        <p:spPr>
          <a:xfrm flipH="1" flipV="1">
            <a:off x="1038225" y="1960739"/>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DF450-35E0-47C4-95CD-8147C8158A6C}"/>
              </a:ext>
            </a:extLst>
          </p:cNvPr>
          <p:cNvCxnSpPr/>
          <p:nvPr/>
        </p:nvCxnSpPr>
        <p:spPr>
          <a:xfrm>
            <a:off x="1038225" y="1960739"/>
            <a:ext cx="27622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1846AF5-4CE2-47B3-A7CC-AD61F32C04B1}"/>
              </a:ext>
            </a:extLst>
          </p:cNvPr>
          <p:cNvSpPr/>
          <p:nvPr/>
        </p:nvSpPr>
        <p:spPr>
          <a:xfrm>
            <a:off x="1266825" y="2998964"/>
            <a:ext cx="2286000" cy="79057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B-LS REVIEW – request information and clarification as needed</a:t>
            </a:r>
            <a:endParaRPr lang="en-US" sz="1100">
              <a:effectLs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F011CF7F-9FA2-4168-A67F-6FB232BC16A8}"/>
              </a:ext>
            </a:extLst>
          </p:cNvPr>
          <p:cNvSpPr/>
          <p:nvPr/>
        </p:nvSpPr>
        <p:spPr>
          <a:xfrm>
            <a:off x="3552825" y="3279951"/>
            <a:ext cx="457200" cy="2286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2" name="Rectangle: Rounded Corners 11">
            <a:extLst>
              <a:ext uri="{FF2B5EF4-FFF2-40B4-BE49-F238E27FC236}">
                <a16:creationId xmlns:a16="http://schemas.microsoft.com/office/drawing/2014/main" id="{CE9DA641-1296-4C65-B595-B25B2180ED20}"/>
              </a:ext>
            </a:extLst>
          </p:cNvPr>
          <p:cNvSpPr/>
          <p:nvPr/>
        </p:nvSpPr>
        <p:spPr>
          <a:xfrm>
            <a:off x="4010025" y="2989439"/>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NBCS COMMITTEE REVIEW OF NEW OR REVISED REQUEST</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 name="Title 1">
            <a:extLst>
              <a:ext uri="{FF2B5EF4-FFF2-40B4-BE49-F238E27FC236}">
                <a16:creationId xmlns:a16="http://schemas.microsoft.com/office/drawing/2014/main" id="{13D8E6F2-0784-4230-A6CE-7AA7844A16A7}"/>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18" name="TextBox 17">
            <a:extLst>
              <a:ext uri="{FF2B5EF4-FFF2-40B4-BE49-F238E27FC236}">
                <a16:creationId xmlns:a16="http://schemas.microsoft.com/office/drawing/2014/main" id="{168069A8-A0CE-4FA1-B5DD-FA64EA8DBCE4}"/>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12</a:t>
            </a:fld>
            <a:r>
              <a:rPr lang="en-US" dirty="0">
                <a:solidFill>
                  <a:schemeClr val="bg1"/>
                </a:solidFill>
              </a:rPr>
              <a:t> </a:t>
            </a:r>
          </a:p>
        </p:txBody>
      </p:sp>
    </p:spTree>
    <p:extLst>
      <p:ext uri="{BB962C8B-B14F-4D97-AF65-F5344CB8AC3E}">
        <p14:creationId xmlns:p14="http://schemas.microsoft.com/office/powerpoint/2010/main" val="1218800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2525C6-89E8-4504-8547-14A1AE9880F6}"/>
              </a:ext>
            </a:extLst>
          </p:cNvPr>
          <p:cNvSpPr/>
          <p:nvPr/>
        </p:nvSpPr>
        <p:spPr>
          <a:xfrm>
            <a:off x="1323975" y="1503539"/>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4" name="Arrow: Down 3">
            <a:extLst>
              <a:ext uri="{FF2B5EF4-FFF2-40B4-BE49-F238E27FC236}">
                <a16:creationId xmlns:a16="http://schemas.microsoft.com/office/drawing/2014/main" id="{91F2319B-B050-4590-BDE9-C7409FB97845}"/>
              </a:ext>
            </a:extLst>
          </p:cNvPr>
          <p:cNvSpPr/>
          <p:nvPr/>
        </p:nvSpPr>
        <p:spPr>
          <a:xfrm>
            <a:off x="2295525" y="2532239"/>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ECC29A8-4C55-461F-B808-5BDDEE0CF58F}"/>
              </a:ext>
            </a:extLst>
          </p:cNvPr>
          <p:cNvCxnSpPr/>
          <p:nvPr/>
        </p:nvCxnSpPr>
        <p:spPr>
          <a:xfrm flipH="1">
            <a:off x="1038225" y="3446639"/>
            <a:ext cx="227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95156B-27A0-4894-B0BC-CAA47B8DE351}"/>
              </a:ext>
            </a:extLst>
          </p:cNvPr>
          <p:cNvCxnSpPr/>
          <p:nvPr/>
        </p:nvCxnSpPr>
        <p:spPr>
          <a:xfrm flipH="1" flipV="1">
            <a:off x="1038225" y="1960739"/>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DF450-35E0-47C4-95CD-8147C8158A6C}"/>
              </a:ext>
            </a:extLst>
          </p:cNvPr>
          <p:cNvCxnSpPr/>
          <p:nvPr/>
        </p:nvCxnSpPr>
        <p:spPr>
          <a:xfrm>
            <a:off x="1038225" y="1960739"/>
            <a:ext cx="27622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1846AF5-4CE2-47B3-A7CC-AD61F32C04B1}"/>
              </a:ext>
            </a:extLst>
          </p:cNvPr>
          <p:cNvSpPr/>
          <p:nvPr/>
        </p:nvSpPr>
        <p:spPr>
          <a:xfrm>
            <a:off x="1266825" y="2998964"/>
            <a:ext cx="2286000" cy="79057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B-LS REVIEW – request information and clarification as needed</a:t>
            </a:r>
            <a:endParaRPr lang="en-US" sz="1100">
              <a:effectLs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F011CF7F-9FA2-4168-A67F-6FB232BC16A8}"/>
              </a:ext>
            </a:extLst>
          </p:cNvPr>
          <p:cNvSpPr/>
          <p:nvPr/>
        </p:nvSpPr>
        <p:spPr>
          <a:xfrm>
            <a:off x="3552825" y="3279951"/>
            <a:ext cx="457200" cy="2286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9B24AAD3-D0D2-47D6-BB55-25DAD51F80FB}"/>
              </a:ext>
            </a:extLst>
          </p:cNvPr>
          <p:cNvCxnSpPr/>
          <p:nvPr/>
        </p:nvCxnSpPr>
        <p:spPr>
          <a:xfrm>
            <a:off x="4451139" y="3792713"/>
            <a:ext cx="0" cy="34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22D399-AD58-444E-9BBC-F3D94B5F377D}"/>
              </a:ext>
            </a:extLst>
          </p:cNvPr>
          <p:cNvCxnSpPr/>
          <p:nvPr/>
        </p:nvCxnSpPr>
        <p:spPr>
          <a:xfrm flipV="1">
            <a:off x="2361354" y="3796523"/>
            <a:ext cx="0" cy="34353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4" name="Text Box 25">
            <a:extLst>
              <a:ext uri="{FF2B5EF4-FFF2-40B4-BE49-F238E27FC236}">
                <a16:creationId xmlns:a16="http://schemas.microsoft.com/office/drawing/2014/main" id="{62AB4489-A67E-4306-A6A1-E0EDA3F601C3}"/>
              </a:ext>
            </a:extLst>
          </p:cNvPr>
          <p:cNvSpPr txBox="1"/>
          <p:nvPr/>
        </p:nvSpPr>
        <p:spPr>
          <a:xfrm>
            <a:off x="2374689" y="3913363"/>
            <a:ext cx="2057400" cy="2286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Request information or clarification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B650F257-C71E-42C2-B9CA-7CFA3F52470D}"/>
              </a:ext>
            </a:extLst>
          </p:cNvPr>
          <p:cNvSpPr/>
          <p:nvPr/>
        </p:nvSpPr>
        <p:spPr>
          <a:xfrm>
            <a:off x="4225079" y="4246104"/>
            <a:ext cx="1257300" cy="6788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PRESENTATION if desired</a:t>
            </a:r>
            <a:endParaRPr lang="en-US" sz="1100">
              <a:effectLst/>
              <a:ea typeface="Calibri" panose="020F0502020204030204" pitchFamily="34" charset="0"/>
              <a:cs typeface="Times New Roman" panose="02020603050405020304" pitchFamily="18" charset="0"/>
            </a:endParaRPr>
          </a:p>
        </p:txBody>
      </p:sp>
      <p:sp>
        <p:nvSpPr>
          <p:cNvPr id="16" name="Arrow: Down 15">
            <a:extLst>
              <a:ext uri="{FF2B5EF4-FFF2-40B4-BE49-F238E27FC236}">
                <a16:creationId xmlns:a16="http://schemas.microsoft.com/office/drawing/2014/main" id="{7B4F23F1-91BF-4146-BE25-763D8C614DDA}"/>
              </a:ext>
            </a:extLst>
          </p:cNvPr>
          <p:cNvSpPr/>
          <p:nvPr/>
        </p:nvSpPr>
        <p:spPr>
          <a:xfrm rot="10800000">
            <a:off x="4689264" y="3780014"/>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7" name="Straight Connector 16">
            <a:extLst>
              <a:ext uri="{FF2B5EF4-FFF2-40B4-BE49-F238E27FC236}">
                <a16:creationId xmlns:a16="http://schemas.microsoft.com/office/drawing/2014/main" id="{A5406CAB-963D-401B-A439-D864C6CB342A}"/>
              </a:ext>
            </a:extLst>
          </p:cNvPr>
          <p:cNvCxnSpPr/>
          <p:nvPr/>
        </p:nvCxnSpPr>
        <p:spPr>
          <a:xfrm flipH="1">
            <a:off x="2361354" y="4148383"/>
            <a:ext cx="2089785" cy="635"/>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650DF38-EE02-45F6-92E1-20B786F53350}"/>
              </a:ext>
            </a:extLst>
          </p:cNvPr>
          <p:cNvSpPr/>
          <p:nvPr/>
        </p:nvSpPr>
        <p:spPr>
          <a:xfrm>
            <a:off x="4010025" y="2977164"/>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NBCS COMMITTEE REVIEW OF NEW OR REVISED REQUEST</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 name="Title 1">
            <a:extLst>
              <a:ext uri="{FF2B5EF4-FFF2-40B4-BE49-F238E27FC236}">
                <a16:creationId xmlns:a16="http://schemas.microsoft.com/office/drawing/2014/main" id="{75EE3A29-4741-4E35-9DBE-0E7979A73492}"/>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22" name="TextBox 21">
            <a:extLst>
              <a:ext uri="{FF2B5EF4-FFF2-40B4-BE49-F238E27FC236}">
                <a16:creationId xmlns:a16="http://schemas.microsoft.com/office/drawing/2014/main" id="{05900E10-6BB4-4874-ADA5-76FD4ADF5CED}"/>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13</a:t>
            </a:fld>
            <a:r>
              <a:rPr lang="en-US" dirty="0">
                <a:solidFill>
                  <a:schemeClr val="bg1"/>
                </a:solidFill>
              </a:rPr>
              <a:t> </a:t>
            </a:r>
          </a:p>
        </p:txBody>
      </p:sp>
    </p:spTree>
    <p:extLst>
      <p:ext uri="{BB962C8B-B14F-4D97-AF65-F5344CB8AC3E}">
        <p14:creationId xmlns:p14="http://schemas.microsoft.com/office/powerpoint/2010/main" val="413977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2525C6-89E8-4504-8547-14A1AE9880F6}"/>
              </a:ext>
            </a:extLst>
          </p:cNvPr>
          <p:cNvSpPr/>
          <p:nvPr/>
        </p:nvSpPr>
        <p:spPr>
          <a:xfrm>
            <a:off x="1323975" y="1503539"/>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4" name="Arrow: Down 3">
            <a:extLst>
              <a:ext uri="{FF2B5EF4-FFF2-40B4-BE49-F238E27FC236}">
                <a16:creationId xmlns:a16="http://schemas.microsoft.com/office/drawing/2014/main" id="{91F2319B-B050-4590-BDE9-C7409FB97845}"/>
              </a:ext>
            </a:extLst>
          </p:cNvPr>
          <p:cNvSpPr/>
          <p:nvPr/>
        </p:nvSpPr>
        <p:spPr>
          <a:xfrm>
            <a:off x="2295525" y="2532239"/>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ECC29A8-4C55-461F-B808-5BDDEE0CF58F}"/>
              </a:ext>
            </a:extLst>
          </p:cNvPr>
          <p:cNvCxnSpPr/>
          <p:nvPr/>
        </p:nvCxnSpPr>
        <p:spPr>
          <a:xfrm flipH="1">
            <a:off x="1038225" y="3446639"/>
            <a:ext cx="227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95156B-27A0-4894-B0BC-CAA47B8DE351}"/>
              </a:ext>
            </a:extLst>
          </p:cNvPr>
          <p:cNvCxnSpPr/>
          <p:nvPr/>
        </p:nvCxnSpPr>
        <p:spPr>
          <a:xfrm flipH="1" flipV="1">
            <a:off x="1038225" y="1960739"/>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DF450-35E0-47C4-95CD-8147C8158A6C}"/>
              </a:ext>
            </a:extLst>
          </p:cNvPr>
          <p:cNvCxnSpPr/>
          <p:nvPr/>
        </p:nvCxnSpPr>
        <p:spPr>
          <a:xfrm>
            <a:off x="1038225" y="1960739"/>
            <a:ext cx="27622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1846AF5-4CE2-47B3-A7CC-AD61F32C04B1}"/>
              </a:ext>
            </a:extLst>
          </p:cNvPr>
          <p:cNvSpPr/>
          <p:nvPr/>
        </p:nvSpPr>
        <p:spPr>
          <a:xfrm>
            <a:off x="1266825" y="2998964"/>
            <a:ext cx="2286000" cy="79057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B-LS REVIEW – request information and clarification as needed</a:t>
            </a:r>
            <a:endParaRPr lang="en-US" sz="1100">
              <a:effectLs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F011CF7F-9FA2-4168-A67F-6FB232BC16A8}"/>
              </a:ext>
            </a:extLst>
          </p:cNvPr>
          <p:cNvSpPr/>
          <p:nvPr/>
        </p:nvSpPr>
        <p:spPr>
          <a:xfrm>
            <a:off x="3552825" y="3279951"/>
            <a:ext cx="457200" cy="2286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9B24AAD3-D0D2-47D6-BB55-25DAD51F80FB}"/>
              </a:ext>
            </a:extLst>
          </p:cNvPr>
          <p:cNvCxnSpPr/>
          <p:nvPr/>
        </p:nvCxnSpPr>
        <p:spPr>
          <a:xfrm>
            <a:off x="4451139" y="3792713"/>
            <a:ext cx="0" cy="34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22D399-AD58-444E-9BBC-F3D94B5F377D}"/>
              </a:ext>
            </a:extLst>
          </p:cNvPr>
          <p:cNvCxnSpPr/>
          <p:nvPr/>
        </p:nvCxnSpPr>
        <p:spPr>
          <a:xfrm flipV="1">
            <a:off x="2361354" y="3796523"/>
            <a:ext cx="0" cy="34353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4" name="Text Box 25">
            <a:extLst>
              <a:ext uri="{FF2B5EF4-FFF2-40B4-BE49-F238E27FC236}">
                <a16:creationId xmlns:a16="http://schemas.microsoft.com/office/drawing/2014/main" id="{62AB4489-A67E-4306-A6A1-E0EDA3F601C3}"/>
              </a:ext>
            </a:extLst>
          </p:cNvPr>
          <p:cNvSpPr txBox="1"/>
          <p:nvPr/>
        </p:nvSpPr>
        <p:spPr>
          <a:xfrm>
            <a:off x="2374689" y="3913363"/>
            <a:ext cx="2057400" cy="2286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Request information or clarification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B650F257-C71E-42C2-B9CA-7CFA3F52470D}"/>
              </a:ext>
            </a:extLst>
          </p:cNvPr>
          <p:cNvSpPr/>
          <p:nvPr/>
        </p:nvSpPr>
        <p:spPr>
          <a:xfrm>
            <a:off x="4225079" y="4246104"/>
            <a:ext cx="1257300" cy="6788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PRESENTATION if desired</a:t>
            </a:r>
            <a:endParaRPr lang="en-US" sz="1100">
              <a:effectLst/>
              <a:ea typeface="Calibri" panose="020F0502020204030204" pitchFamily="34" charset="0"/>
              <a:cs typeface="Times New Roman" panose="02020603050405020304" pitchFamily="18" charset="0"/>
            </a:endParaRPr>
          </a:p>
        </p:txBody>
      </p:sp>
      <p:sp>
        <p:nvSpPr>
          <p:cNvPr id="16" name="Arrow: Down 15">
            <a:extLst>
              <a:ext uri="{FF2B5EF4-FFF2-40B4-BE49-F238E27FC236}">
                <a16:creationId xmlns:a16="http://schemas.microsoft.com/office/drawing/2014/main" id="{7B4F23F1-91BF-4146-BE25-763D8C614DDA}"/>
              </a:ext>
            </a:extLst>
          </p:cNvPr>
          <p:cNvSpPr/>
          <p:nvPr/>
        </p:nvSpPr>
        <p:spPr>
          <a:xfrm rot="10800000">
            <a:off x="4689264" y="3780014"/>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7" name="Straight Connector 16">
            <a:extLst>
              <a:ext uri="{FF2B5EF4-FFF2-40B4-BE49-F238E27FC236}">
                <a16:creationId xmlns:a16="http://schemas.microsoft.com/office/drawing/2014/main" id="{A5406CAB-963D-401B-A439-D864C6CB342A}"/>
              </a:ext>
            </a:extLst>
          </p:cNvPr>
          <p:cNvCxnSpPr/>
          <p:nvPr/>
        </p:nvCxnSpPr>
        <p:spPr>
          <a:xfrm flipH="1">
            <a:off x="2361354" y="4148383"/>
            <a:ext cx="2089785" cy="635"/>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row: Down 17">
            <a:extLst>
              <a:ext uri="{FF2B5EF4-FFF2-40B4-BE49-F238E27FC236}">
                <a16:creationId xmlns:a16="http://schemas.microsoft.com/office/drawing/2014/main" id="{38CCFF53-B423-494C-9D3A-CDBE3B5825CC}"/>
              </a:ext>
            </a:extLst>
          </p:cNvPr>
          <p:cNvSpPr/>
          <p:nvPr/>
        </p:nvSpPr>
        <p:spPr>
          <a:xfrm rot="10800000">
            <a:off x="4695824" y="2541764"/>
            <a:ext cx="228600" cy="45720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9" name="Text Box 25">
            <a:extLst>
              <a:ext uri="{FF2B5EF4-FFF2-40B4-BE49-F238E27FC236}">
                <a16:creationId xmlns:a16="http://schemas.microsoft.com/office/drawing/2014/main" id="{94DF2318-F681-4AD8-96C3-929FE4CF55DC}"/>
              </a:ext>
            </a:extLst>
          </p:cNvPr>
          <p:cNvSpPr txBox="1"/>
          <p:nvPr/>
        </p:nvSpPr>
        <p:spPr>
          <a:xfrm>
            <a:off x="5724524" y="2998964"/>
            <a:ext cx="800100" cy="295275"/>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Majority in Favor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5">
            <a:extLst>
              <a:ext uri="{FF2B5EF4-FFF2-40B4-BE49-F238E27FC236}">
                <a16:creationId xmlns:a16="http://schemas.microsoft.com/office/drawing/2014/main" id="{DA2AF31F-73CA-4A12-8AC0-DC19E00382F3}"/>
              </a:ext>
            </a:extLst>
          </p:cNvPr>
          <p:cNvSpPr txBox="1"/>
          <p:nvPr/>
        </p:nvSpPr>
        <p:spPr>
          <a:xfrm>
            <a:off x="3807036" y="2567518"/>
            <a:ext cx="897890" cy="3429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Majority NOT in Favor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1A64EC68-4BD3-45F1-A242-38BEDD70FCB2}"/>
              </a:ext>
            </a:extLst>
          </p:cNvPr>
          <p:cNvSpPr/>
          <p:nvPr/>
        </p:nvSpPr>
        <p:spPr>
          <a:xfrm>
            <a:off x="4010025" y="2978503"/>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NBCS COMMITTEE REVIEW OF NEW OR REVISED REQUEST</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Title 1">
            <a:extLst>
              <a:ext uri="{FF2B5EF4-FFF2-40B4-BE49-F238E27FC236}">
                <a16:creationId xmlns:a16="http://schemas.microsoft.com/office/drawing/2014/main" id="{E818274F-9D7B-4CE5-8351-29A5DBC71AE7}"/>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24" name="TextBox 23">
            <a:extLst>
              <a:ext uri="{FF2B5EF4-FFF2-40B4-BE49-F238E27FC236}">
                <a16:creationId xmlns:a16="http://schemas.microsoft.com/office/drawing/2014/main" id="{EE44F6B7-7478-4878-A8B2-B6DAA44B4A8E}"/>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14</a:t>
            </a:fld>
            <a:r>
              <a:rPr lang="en-US" dirty="0">
                <a:solidFill>
                  <a:schemeClr val="bg1"/>
                </a:solidFill>
              </a:rPr>
              <a:t> </a:t>
            </a:r>
          </a:p>
        </p:txBody>
      </p:sp>
    </p:spTree>
    <p:extLst>
      <p:ext uri="{BB962C8B-B14F-4D97-AF65-F5344CB8AC3E}">
        <p14:creationId xmlns:p14="http://schemas.microsoft.com/office/powerpoint/2010/main" val="182723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2525C6-89E8-4504-8547-14A1AE9880F6}"/>
              </a:ext>
            </a:extLst>
          </p:cNvPr>
          <p:cNvSpPr/>
          <p:nvPr/>
        </p:nvSpPr>
        <p:spPr>
          <a:xfrm>
            <a:off x="1323975" y="1503539"/>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4" name="Arrow: Down 3">
            <a:extLst>
              <a:ext uri="{FF2B5EF4-FFF2-40B4-BE49-F238E27FC236}">
                <a16:creationId xmlns:a16="http://schemas.microsoft.com/office/drawing/2014/main" id="{91F2319B-B050-4590-BDE9-C7409FB97845}"/>
              </a:ext>
            </a:extLst>
          </p:cNvPr>
          <p:cNvSpPr/>
          <p:nvPr/>
        </p:nvSpPr>
        <p:spPr>
          <a:xfrm>
            <a:off x="2295525" y="2532239"/>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ECC29A8-4C55-461F-B808-5BDDEE0CF58F}"/>
              </a:ext>
            </a:extLst>
          </p:cNvPr>
          <p:cNvCxnSpPr/>
          <p:nvPr/>
        </p:nvCxnSpPr>
        <p:spPr>
          <a:xfrm flipH="1">
            <a:off x="1038225" y="3446639"/>
            <a:ext cx="227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95156B-27A0-4894-B0BC-CAA47B8DE351}"/>
              </a:ext>
            </a:extLst>
          </p:cNvPr>
          <p:cNvCxnSpPr/>
          <p:nvPr/>
        </p:nvCxnSpPr>
        <p:spPr>
          <a:xfrm flipH="1" flipV="1">
            <a:off x="1038225" y="1960739"/>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DF450-35E0-47C4-95CD-8147C8158A6C}"/>
              </a:ext>
            </a:extLst>
          </p:cNvPr>
          <p:cNvCxnSpPr/>
          <p:nvPr/>
        </p:nvCxnSpPr>
        <p:spPr>
          <a:xfrm>
            <a:off x="1038225" y="1960739"/>
            <a:ext cx="27622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1846AF5-4CE2-47B3-A7CC-AD61F32C04B1}"/>
              </a:ext>
            </a:extLst>
          </p:cNvPr>
          <p:cNvSpPr/>
          <p:nvPr/>
        </p:nvSpPr>
        <p:spPr>
          <a:xfrm>
            <a:off x="1266825" y="2998964"/>
            <a:ext cx="2286000" cy="79057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B-LS REVIEW – request information and clarification as needed</a:t>
            </a:r>
            <a:endParaRPr lang="en-US" sz="1100">
              <a:effectLs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F011CF7F-9FA2-4168-A67F-6FB232BC16A8}"/>
              </a:ext>
            </a:extLst>
          </p:cNvPr>
          <p:cNvSpPr/>
          <p:nvPr/>
        </p:nvSpPr>
        <p:spPr>
          <a:xfrm>
            <a:off x="3552825" y="3279951"/>
            <a:ext cx="457200" cy="2286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9B24AAD3-D0D2-47D6-BB55-25DAD51F80FB}"/>
              </a:ext>
            </a:extLst>
          </p:cNvPr>
          <p:cNvCxnSpPr/>
          <p:nvPr/>
        </p:nvCxnSpPr>
        <p:spPr>
          <a:xfrm>
            <a:off x="4451139" y="3792713"/>
            <a:ext cx="0" cy="34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22D399-AD58-444E-9BBC-F3D94B5F377D}"/>
              </a:ext>
            </a:extLst>
          </p:cNvPr>
          <p:cNvCxnSpPr/>
          <p:nvPr/>
        </p:nvCxnSpPr>
        <p:spPr>
          <a:xfrm flipV="1">
            <a:off x="2361354" y="3796523"/>
            <a:ext cx="0" cy="34353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4" name="Text Box 25">
            <a:extLst>
              <a:ext uri="{FF2B5EF4-FFF2-40B4-BE49-F238E27FC236}">
                <a16:creationId xmlns:a16="http://schemas.microsoft.com/office/drawing/2014/main" id="{62AB4489-A67E-4306-A6A1-E0EDA3F601C3}"/>
              </a:ext>
            </a:extLst>
          </p:cNvPr>
          <p:cNvSpPr txBox="1"/>
          <p:nvPr/>
        </p:nvSpPr>
        <p:spPr>
          <a:xfrm>
            <a:off x="2374689" y="3913363"/>
            <a:ext cx="2057400" cy="2286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Request information or clarification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B650F257-C71E-42C2-B9CA-7CFA3F52470D}"/>
              </a:ext>
            </a:extLst>
          </p:cNvPr>
          <p:cNvSpPr/>
          <p:nvPr/>
        </p:nvSpPr>
        <p:spPr>
          <a:xfrm>
            <a:off x="4225079" y="4246104"/>
            <a:ext cx="1257300" cy="6788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PRESENTATION if desired</a:t>
            </a:r>
            <a:endParaRPr lang="en-US" sz="1100">
              <a:effectLst/>
              <a:ea typeface="Calibri" panose="020F0502020204030204" pitchFamily="34" charset="0"/>
              <a:cs typeface="Times New Roman" panose="02020603050405020304" pitchFamily="18" charset="0"/>
            </a:endParaRPr>
          </a:p>
        </p:txBody>
      </p:sp>
      <p:sp>
        <p:nvSpPr>
          <p:cNvPr id="16" name="Arrow: Down 15">
            <a:extLst>
              <a:ext uri="{FF2B5EF4-FFF2-40B4-BE49-F238E27FC236}">
                <a16:creationId xmlns:a16="http://schemas.microsoft.com/office/drawing/2014/main" id="{7B4F23F1-91BF-4146-BE25-763D8C614DDA}"/>
              </a:ext>
            </a:extLst>
          </p:cNvPr>
          <p:cNvSpPr/>
          <p:nvPr/>
        </p:nvSpPr>
        <p:spPr>
          <a:xfrm rot="10800000">
            <a:off x="4689264" y="3780014"/>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7" name="Straight Connector 16">
            <a:extLst>
              <a:ext uri="{FF2B5EF4-FFF2-40B4-BE49-F238E27FC236}">
                <a16:creationId xmlns:a16="http://schemas.microsoft.com/office/drawing/2014/main" id="{A5406CAB-963D-401B-A439-D864C6CB342A}"/>
              </a:ext>
            </a:extLst>
          </p:cNvPr>
          <p:cNvCxnSpPr/>
          <p:nvPr/>
        </p:nvCxnSpPr>
        <p:spPr>
          <a:xfrm flipH="1">
            <a:off x="2361354" y="4148383"/>
            <a:ext cx="2089785" cy="635"/>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row: Down 17">
            <a:extLst>
              <a:ext uri="{FF2B5EF4-FFF2-40B4-BE49-F238E27FC236}">
                <a16:creationId xmlns:a16="http://schemas.microsoft.com/office/drawing/2014/main" id="{38CCFF53-B423-494C-9D3A-CDBE3B5825CC}"/>
              </a:ext>
            </a:extLst>
          </p:cNvPr>
          <p:cNvSpPr/>
          <p:nvPr/>
        </p:nvSpPr>
        <p:spPr>
          <a:xfrm rot="10800000">
            <a:off x="4695824" y="2541764"/>
            <a:ext cx="228600" cy="45720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9" name="Text Box 25">
            <a:extLst>
              <a:ext uri="{FF2B5EF4-FFF2-40B4-BE49-F238E27FC236}">
                <a16:creationId xmlns:a16="http://schemas.microsoft.com/office/drawing/2014/main" id="{94DF2318-F681-4AD8-96C3-929FE4CF55DC}"/>
              </a:ext>
            </a:extLst>
          </p:cNvPr>
          <p:cNvSpPr txBox="1"/>
          <p:nvPr/>
        </p:nvSpPr>
        <p:spPr>
          <a:xfrm>
            <a:off x="5724524" y="2998964"/>
            <a:ext cx="800100" cy="295275"/>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Majority in Favor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5">
            <a:extLst>
              <a:ext uri="{FF2B5EF4-FFF2-40B4-BE49-F238E27FC236}">
                <a16:creationId xmlns:a16="http://schemas.microsoft.com/office/drawing/2014/main" id="{DA2AF31F-73CA-4A12-8AC0-DC19E00382F3}"/>
              </a:ext>
            </a:extLst>
          </p:cNvPr>
          <p:cNvSpPr txBox="1"/>
          <p:nvPr/>
        </p:nvSpPr>
        <p:spPr>
          <a:xfrm>
            <a:off x="3807036" y="2567518"/>
            <a:ext cx="897890" cy="3429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Majority NOT in Favor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rrow: Right 20">
            <a:extLst>
              <a:ext uri="{FF2B5EF4-FFF2-40B4-BE49-F238E27FC236}">
                <a16:creationId xmlns:a16="http://schemas.microsoft.com/office/drawing/2014/main" id="{4B9CFAA0-5C65-4A78-BDFC-4509678A3D69}"/>
              </a:ext>
            </a:extLst>
          </p:cNvPr>
          <p:cNvSpPr/>
          <p:nvPr/>
        </p:nvSpPr>
        <p:spPr>
          <a:xfrm>
            <a:off x="5724841" y="3271944"/>
            <a:ext cx="2513965"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1550F498-6D2E-45FF-883D-DF5E2CCC7510}"/>
              </a:ext>
            </a:extLst>
          </p:cNvPr>
          <p:cNvSpPr/>
          <p:nvPr/>
        </p:nvSpPr>
        <p:spPr>
          <a:xfrm>
            <a:off x="7272971" y="3048424"/>
            <a:ext cx="299720" cy="281940"/>
          </a:xfrm>
          <a:prstGeom prst="triangl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609E0972-9FC6-48FC-8900-5FC99C2EE84D}"/>
              </a:ext>
            </a:extLst>
          </p:cNvPr>
          <p:cNvSpPr/>
          <p:nvPr/>
        </p:nvSpPr>
        <p:spPr>
          <a:xfrm>
            <a:off x="4009866" y="2998964"/>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NBCS COMMITTEE REVIEW OF NEW OR REVISED REQUEST</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D635F5FA-9795-4B6D-80F9-39FC67D4774A}"/>
              </a:ext>
            </a:extLst>
          </p:cNvPr>
          <p:cNvSpPr/>
          <p:nvPr/>
        </p:nvSpPr>
        <p:spPr>
          <a:xfrm>
            <a:off x="6867365" y="2304345"/>
            <a:ext cx="1143000" cy="741680"/>
          </a:xfrm>
          <a:prstGeom prst="round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CONSULT LEGAL OFFICE</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9" name="Title 1">
            <a:extLst>
              <a:ext uri="{FF2B5EF4-FFF2-40B4-BE49-F238E27FC236}">
                <a16:creationId xmlns:a16="http://schemas.microsoft.com/office/drawing/2014/main" id="{4F1DFC36-A8F3-4DCC-ACBD-8C9E4F6F42A7}"/>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30" name="TextBox 29">
            <a:extLst>
              <a:ext uri="{FF2B5EF4-FFF2-40B4-BE49-F238E27FC236}">
                <a16:creationId xmlns:a16="http://schemas.microsoft.com/office/drawing/2014/main" id="{B2913B56-64F7-401F-9528-92F62666E368}"/>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15</a:t>
            </a:fld>
            <a:r>
              <a:rPr lang="en-US" dirty="0">
                <a:solidFill>
                  <a:schemeClr val="bg1"/>
                </a:solidFill>
              </a:rPr>
              <a:t> </a:t>
            </a:r>
          </a:p>
        </p:txBody>
      </p:sp>
    </p:spTree>
    <p:extLst>
      <p:ext uri="{BB962C8B-B14F-4D97-AF65-F5344CB8AC3E}">
        <p14:creationId xmlns:p14="http://schemas.microsoft.com/office/powerpoint/2010/main" val="420227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2525C6-89E8-4504-8547-14A1AE9880F6}"/>
              </a:ext>
            </a:extLst>
          </p:cNvPr>
          <p:cNvSpPr/>
          <p:nvPr/>
        </p:nvSpPr>
        <p:spPr>
          <a:xfrm>
            <a:off x="1323975" y="1864783"/>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4" name="Arrow: Down 3">
            <a:extLst>
              <a:ext uri="{FF2B5EF4-FFF2-40B4-BE49-F238E27FC236}">
                <a16:creationId xmlns:a16="http://schemas.microsoft.com/office/drawing/2014/main" id="{91F2319B-B050-4590-BDE9-C7409FB97845}"/>
              </a:ext>
            </a:extLst>
          </p:cNvPr>
          <p:cNvSpPr/>
          <p:nvPr/>
        </p:nvSpPr>
        <p:spPr>
          <a:xfrm>
            <a:off x="2295525" y="2893483"/>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ECC29A8-4C55-461F-B808-5BDDEE0CF58F}"/>
              </a:ext>
            </a:extLst>
          </p:cNvPr>
          <p:cNvCxnSpPr/>
          <p:nvPr/>
        </p:nvCxnSpPr>
        <p:spPr>
          <a:xfrm flipH="1">
            <a:off x="1038225" y="3807883"/>
            <a:ext cx="227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95156B-27A0-4894-B0BC-CAA47B8DE351}"/>
              </a:ext>
            </a:extLst>
          </p:cNvPr>
          <p:cNvCxnSpPr/>
          <p:nvPr/>
        </p:nvCxnSpPr>
        <p:spPr>
          <a:xfrm flipH="1" flipV="1">
            <a:off x="1038225" y="2321983"/>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DF450-35E0-47C4-95CD-8147C8158A6C}"/>
              </a:ext>
            </a:extLst>
          </p:cNvPr>
          <p:cNvCxnSpPr/>
          <p:nvPr/>
        </p:nvCxnSpPr>
        <p:spPr>
          <a:xfrm>
            <a:off x="1038225" y="2321983"/>
            <a:ext cx="27622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1846AF5-4CE2-47B3-A7CC-AD61F32C04B1}"/>
              </a:ext>
            </a:extLst>
          </p:cNvPr>
          <p:cNvSpPr/>
          <p:nvPr/>
        </p:nvSpPr>
        <p:spPr>
          <a:xfrm>
            <a:off x="1266825" y="3360208"/>
            <a:ext cx="2286000" cy="79057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B-LS REVIEW – request information and clarification as needed</a:t>
            </a:r>
            <a:endParaRPr lang="en-US" sz="1100">
              <a:effectLs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F011CF7F-9FA2-4168-A67F-6FB232BC16A8}"/>
              </a:ext>
            </a:extLst>
          </p:cNvPr>
          <p:cNvSpPr/>
          <p:nvPr/>
        </p:nvSpPr>
        <p:spPr>
          <a:xfrm>
            <a:off x="3552825" y="3641195"/>
            <a:ext cx="457200" cy="2286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9B24AAD3-D0D2-47D6-BB55-25DAD51F80FB}"/>
              </a:ext>
            </a:extLst>
          </p:cNvPr>
          <p:cNvCxnSpPr/>
          <p:nvPr/>
        </p:nvCxnSpPr>
        <p:spPr>
          <a:xfrm>
            <a:off x="4451139" y="4153957"/>
            <a:ext cx="0" cy="34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22D399-AD58-444E-9BBC-F3D94B5F377D}"/>
              </a:ext>
            </a:extLst>
          </p:cNvPr>
          <p:cNvCxnSpPr/>
          <p:nvPr/>
        </p:nvCxnSpPr>
        <p:spPr>
          <a:xfrm flipV="1">
            <a:off x="2361354" y="4157767"/>
            <a:ext cx="0" cy="34353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4" name="Text Box 25">
            <a:extLst>
              <a:ext uri="{FF2B5EF4-FFF2-40B4-BE49-F238E27FC236}">
                <a16:creationId xmlns:a16="http://schemas.microsoft.com/office/drawing/2014/main" id="{62AB4489-A67E-4306-A6A1-E0EDA3F601C3}"/>
              </a:ext>
            </a:extLst>
          </p:cNvPr>
          <p:cNvSpPr txBox="1"/>
          <p:nvPr/>
        </p:nvSpPr>
        <p:spPr>
          <a:xfrm>
            <a:off x="2374689" y="4274607"/>
            <a:ext cx="2057400" cy="2286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Request information or clarification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B650F257-C71E-42C2-B9CA-7CFA3F52470D}"/>
              </a:ext>
            </a:extLst>
          </p:cNvPr>
          <p:cNvSpPr/>
          <p:nvPr/>
        </p:nvSpPr>
        <p:spPr>
          <a:xfrm>
            <a:off x="4225079" y="4607348"/>
            <a:ext cx="1257300" cy="6788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PRESENTATION if desired</a:t>
            </a:r>
            <a:endParaRPr lang="en-US" sz="1100">
              <a:effectLst/>
              <a:ea typeface="Calibri" panose="020F0502020204030204" pitchFamily="34" charset="0"/>
              <a:cs typeface="Times New Roman" panose="02020603050405020304" pitchFamily="18" charset="0"/>
            </a:endParaRPr>
          </a:p>
        </p:txBody>
      </p:sp>
      <p:sp>
        <p:nvSpPr>
          <p:cNvPr id="16" name="Arrow: Down 15">
            <a:extLst>
              <a:ext uri="{FF2B5EF4-FFF2-40B4-BE49-F238E27FC236}">
                <a16:creationId xmlns:a16="http://schemas.microsoft.com/office/drawing/2014/main" id="{7B4F23F1-91BF-4146-BE25-763D8C614DDA}"/>
              </a:ext>
            </a:extLst>
          </p:cNvPr>
          <p:cNvSpPr/>
          <p:nvPr/>
        </p:nvSpPr>
        <p:spPr>
          <a:xfrm rot="10800000">
            <a:off x="4689264" y="4141258"/>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7" name="Straight Connector 16">
            <a:extLst>
              <a:ext uri="{FF2B5EF4-FFF2-40B4-BE49-F238E27FC236}">
                <a16:creationId xmlns:a16="http://schemas.microsoft.com/office/drawing/2014/main" id="{A5406CAB-963D-401B-A439-D864C6CB342A}"/>
              </a:ext>
            </a:extLst>
          </p:cNvPr>
          <p:cNvCxnSpPr/>
          <p:nvPr/>
        </p:nvCxnSpPr>
        <p:spPr>
          <a:xfrm flipH="1">
            <a:off x="2361354" y="4509627"/>
            <a:ext cx="2089785" cy="635"/>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row: Down 17">
            <a:extLst>
              <a:ext uri="{FF2B5EF4-FFF2-40B4-BE49-F238E27FC236}">
                <a16:creationId xmlns:a16="http://schemas.microsoft.com/office/drawing/2014/main" id="{38CCFF53-B423-494C-9D3A-CDBE3B5825CC}"/>
              </a:ext>
            </a:extLst>
          </p:cNvPr>
          <p:cNvSpPr/>
          <p:nvPr/>
        </p:nvSpPr>
        <p:spPr>
          <a:xfrm rot="10800000">
            <a:off x="4695824" y="2903008"/>
            <a:ext cx="228600" cy="45720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0" name="Text Box 25">
            <a:extLst>
              <a:ext uri="{FF2B5EF4-FFF2-40B4-BE49-F238E27FC236}">
                <a16:creationId xmlns:a16="http://schemas.microsoft.com/office/drawing/2014/main" id="{DA2AF31F-73CA-4A12-8AC0-DC19E00382F3}"/>
              </a:ext>
            </a:extLst>
          </p:cNvPr>
          <p:cNvSpPr txBox="1"/>
          <p:nvPr/>
        </p:nvSpPr>
        <p:spPr>
          <a:xfrm>
            <a:off x="3807036" y="2928762"/>
            <a:ext cx="897890" cy="3429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Majority NOT in Favor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609E0972-9FC6-48FC-8900-5FC99C2EE84D}"/>
              </a:ext>
            </a:extLst>
          </p:cNvPr>
          <p:cNvSpPr/>
          <p:nvPr/>
        </p:nvSpPr>
        <p:spPr>
          <a:xfrm>
            <a:off x="4009866" y="3360208"/>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NBCS COMMITTEE REVIEW OF NEW OR REVISED REQUEST</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FC413215-9336-4FA5-BBAF-F320F8FE3CEB}"/>
              </a:ext>
            </a:extLst>
          </p:cNvPr>
          <p:cNvSpPr/>
          <p:nvPr/>
        </p:nvSpPr>
        <p:spPr>
          <a:xfrm>
            <a:off x="4243069" y="1512889"/>
            <a:ext cx="2414270" cy="1371600"/>
          </a:xfrm>
          <a:prstGeom prst="roundRect">
            <a:avLst/>
          </a:prstGeom>
          <a:solidFill>
            <a:srgbClr val="00B05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COMMITTEE to Applicant – report conclusions, issues, problems, possible options/changes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APPLICANT – </a:t>
            </a:r>
            <a:r>
              <a:rPr kumimoji="0" lang="en-US" sz="1100" b="1"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make changes</a:t>
            </a: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proceed anyway, or cancel request</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6" name="Arrow: Down 25">
            <a:extLst>
              <a:ext uri="{FF2B5EF4-FFF2-40B4-BE49-F238E27FC236}">
                <a16:creationId xmlns:a16="http://schemas.microsoft.com/office/drawing/2014/main" id="{C076A32C-5F32-406A-B60A-4ADDFB624189}"/>
              </a:ext>
            </a:extLst>
          </p:cNvPr>
          <p:cNvSpPr/>
          <p:nvPr/>
        </p:nvSpPr>
        <p:spPr>
          <a:xfrm rot="5400000">
            <a:off x="3783647" y="2031190"/>
            <a:ext cx="228600" cy="671195"/>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Text Box 25">
            <a:extLst>
              <a:ext uri="{FF2B5EF4-FFF2-40B4-BE49-F238E27FC236}">
                <a16:creationId xmlns:a16="http://schemas.microsoft.com/office/drawing/2014/main" id="{F030DAE9-2E7A-4473-B49D-21EC400613F7}"/>
              </a:ext>
            </a:extLst>
          </p:cNvPr>
          <p:cNvSpPr txBox="1"/>
          <p:nvPr/>
        </p:nvSpPr>
        <p:spPr>
          <a:xfrm>
            <a:off x="3562349" y="2012088"/>
            <a:ext cx="647700" cy="20066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Changes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itle 1">
            <a:extLst>
              <a:ext uri="{FF2B5EF4-FFF2-40B4-BE49-F238E27FC236}">
                <a16:creationId xmlns:a16="http://schemas.microsoft.com/office/drawing/2014/main" id="{965B9ADD-E23F-45F4-89F3-59957E008667}"/>
              </a:ext>
            </a:extLst>
          </p:cNvPr>
          <p:cNvSpPr txBox="1">
            <a:spLocks/>
          </p:cNvSpPr>
          <p:nvPr/>
        </p:nvSpPr>
        <p:spPr>
          <a:xfrm>
            <a:off x="0" y="0"/>
            <a:ext cx="9143996" cy="11148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a:t>Multi-Project Program or Strategy </a:t>
            </a:r>
            <a:br>
              <a:rPr lang="en-US"/>
            </a:br>
            <a:r>
              <a:rPr lang="en-US"/>
              <a:t>Typical Process</a:t>
            </a:r>
            <a:endParaRPr lang="en-US" dirty="0"/>
          </a:p>
        </p:txBody>
      </p:sp>
      <p:sp>
        <p:nvSpPr>
          <p:cNvPr id="29" name="TextBox 28">
            <a:extLst>
              <a:ext uri="{FF2B5EF4-FFF2-40B4-BE49-F238E27FC236}">
                <a16:creationId xmlns:a16="http://schemas.microsoft.com/office/drawing/2014/main" id="{6262697F-7965-40CC-B261-BF212AE4DD48}"/>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16</a:t>
            </a:fld>
            <a:r>
              <a:rPr lang="en-US" dirty="0">
                <a:solidFill>
                  <a:schemeClr val="bg1"/>
                </a:solidFill>
              </a:rPr>
              <a:t> </a:t>
            </a:r>
          </a:p>
        </p:txBody>
      </p:sp>
    </p:spTree>
    <p:extLst>
      <p:ext uri="{BB962C8B-B14F-4D97-AF65-F5344CB8AC3E}">
        <p14:creationId xmlns:p14="http://schemas.microsoft.com/office/powerpoint/2010/main" val="1631314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2525C6-89E8-4504-8547-14A1AE9880F6}"/>
              </a:ext>
            </a:extLst>
          </p:cNvPr>
          <p:cNvSpPr/>
          <p:nvPr/>
        </p:nvSpPr>
        <p:spPr>
          <a:xfrm>
            <a:off x="1267530" y="1808339"/>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4" name="Arrow: Down 3">
            <a:extLst>
              <a:ext uri="{FF2B5EF4-FFF2-40B4-BE49-F238E27FC236}">
                <a16:creationId xmlns:a16="http://schemas.microsoft.com/office/drawing/2014/main" id="{91F2319B-B050-4590-BDE9-C7409FB97845}"/>
              </a:ext>
            </a:extLst>
          </p:cNvPr>
          <p:cNvSpPr/>
          <p:nvPr/>
        </p:nvSpPr>
        <p:spPr>
          <a:xfrm>
            <a:off x="2239080" y="2837039"/>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ECC29A8-4C55-461F-B808-5BDDEE0CF58F}"/>
              </a:ext>
            </a:extLst>
          </p:cNvPr>
          <p:cNvCxnSpPr/>
          <p:nvPr/>
        </p:nvCxnSpPr>
        <p:spPr>
          <a:xfrm flipH="1">
            <a:off x="981780" y="3751439"/>
            <a:ext cx="227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95156B-27A0-4894-B0BC-CAA47B8DE351}"/>
              </a:ext>
            </a:extLst>
          </p:cNvPr>
          <p:cNvCxnSpPr/>
          <p:nvPr/>
        </p:nvCxnSpPr>
        <p:spPr>
          <a:xfrm flipH="1" flipV="1">
            <a:off x="981780" y="2265539"/>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DF450-35E0-47C4-95CD-8147C8158A6C}"/>
              </a:ext>
            </a:extLst>
          </p:cNvPr>
          <p:cNvCxnSpPr/>
          <p:nvPr/>
        </p:nvCxnSpPr>
        <p:spPr>
          <a:xfrm>
            <a:off x="981780" y="2265539"/>
            <a:ext cx="27622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1846AF5-4CE2-47B3-A7CC-AD61F32C04B1}"/>
              </a:ext>
            </a:extLst>
          </p:cNvPr>
          <p:cNvSpPr/>
          <p:nvPr/>
        </p:nvSpPr>
        <p:spPr>
          <a:xfrm>
            <a:off x="1210380" y="3303764"/>
            <a:ext cx="2286000" cy="79057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B-LS REVIEW – request information and clarification as needed</a:t>
            </a:r>
            <a:endParaRPr lang="en-US" sz="1100">
              <a:effectLs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F011CF7F-9FA2-4168-A67F-6FB232BC16A8}"/>
              </a:ext>
            </a:extLst>
          </p:cNvPr>
          <p:cNvSpPr/>
          <p:nvPr/>
        </p:nvSpPr>
        <p:spPr>
          <a:xfrm>
            <a:off x="3496380" y="3584751"/>
            <a:ext cx="457200" cy="2286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9B24AAD3-D0D2-47D6-BB55-25DAD51F80FB}"/>
              </a:ext>
            </a:extLst>
          </p:cNvPr>
          <p:cNvCxnSpPr/>
          <p:nvPr/>
        </p:nvCxnSpPr>
        <p:spPr>
          <a:xfrm>
            <a:off x="4394694" y="4097513"/>
            <a:ext cx="0" cy="34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22D399-AD58-444E-9BBC-F3D94B5F377D}"/>
              </a:ext>
            </a:extLst>
          </p:cNvPr>
          <p:cNvCxnSpPr/>
          <p:nvPr/>
        </p:nvCxnSpPr>
        <p:spPr>
          <a:xfrm flipV="1">
            <a:off x="2304909" y="4101323"/>
            <a:ext cx="0" cy="34353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4" name="Text Box 25">
            <a:extLst>
              <a:ext uri="{FF2B5EF4-FFF2-40B4-BE49-F238E27FC236}">
                <a16:creationId xmlns:a16="http://schemas.microsoft.com/office/drawing/2014/main" id="{62AB4489-A67E-4306-A6A1-E0EDA3F601C3}"/>
              </a:ext>
            </a:extLst>
          </p:cNvPr>
          <p:cNvSpPr txBox="1"/>
          <p:nvPr/>
        </p:nvSpPr>
        <p:spPr>
          <a:xfrm>
            <a:off x="2318244" y="4218163"/>
            <a:ext cx="2057400" cy="2286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Request information or clarification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B650F257-C71E-42C2-B9CA-7CFA3F52470D}"/>
              </a:ext>
            </a:extLst>
          </p:cNvPr>
          <p:cNvSpPr/>
          <p:nvPr/>
        </p:nvSpPr>
        <p:spPr>
          <a:xfrm>
            <a:off x="4168634" y="4550904"/>
            <a:ext cx="1257300" cy="6788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PRESENTATION if desired</a:t>
            </a:r>
            <a:endParaRPr lang="en-US" sz="1100">
              <a:effectLst/>
              <a:ea typeface="Calibri" panose="020F0502020204030204" pitchFamily="34" charset="0"/>
              <a:cs typeface="Times New Roman" panose="02020603050405020304" pitchFamily="18" charset="0"/>
            </a:endParaRPr>
          </a:p>
        </p:txBody>
      </p:sp>
      <p:sp>
        <p:nvSpPr>
          <p:cNvPr id="16" name="Arrow: Down 15">
            <a:extLst>
              <a:ext uri="{FF2B5EF4-FFF2-40B4-BE49-F238E27FC236}">
                <a16:creationId xmlns:a16="http://schemas.microsoft.com/office/drawing/2014/main" id="{7B4F23F1-91BF-4146-BE25-763D8C614DDA}"/>
              </a:ext>
            </a:extLst>
          </p:cNvPr>
          <p:cNvSpPr/>
          <p:nvPr/>
        </p:nvSpPr>
        <p:spPr>
          <a:xfrm rot="10800000">
            <a:off x="4632819" y="4084814"/>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7" name="Straight Connector 16">
            <a:extLst>
              <a:ext uri="{FF2B5EF4-FFF2-40B4-BE49-F238E27FC236}">
                <a16:creationId xmlns:a16="http://schemas.microsoft.com/office/drawing/2014/main" id="{A5406CAB-963D-401B-A439-D864C6CB342A}"/>
              </a:ext>
            </a:extLst>
          </p:cNvPr>
          <p:cNvCxnSpPr/>
          <p:nvPr/>
        </p:nvCxnSpPr>
        <p:spPr>
          <a:xfrm flipH="1">
            <a:off x="2304909" y="4453183"/>
            <a:ext cx="2089785" cy="635"/>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row: Down 17">
            <a:extLst>
              <a:ext uri="{FF2B5EF4-FFF2-40B4-BE49-F238E27FC236}">
                <a16:creationId xmlns:a16="http://schemas.microsoft.com/office/drawing/2014/main" id="{38CCFF53-B423-494C-9D3A-CDBE3B5825CC}"/>
              </a:ext>
            </a:extLst>
          </p:cNvPr>
          <p:cNvSpPr/>
          <p:nvPr/>
        </p:nvSpPr>
        <p:spPr>
          <a:xfrm rot="10800000">
            <a:off x="4639379" y="2846564"/>
            <a:ext cx="228600" cy="45720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0" name="Text Box 25">
            <a:extLst>
              <a:ext uri="{FF2B5EF4-FFF2-40B4-BE49-F238E27FC236}">
                <a16:creationId xmlns:a16="http://schemas.microsoft.com/office/drawing/2014/main" id="{DA2AF31F-73CA-4A12-8AC0-DC19E00382F3}"/>
              </a:ext>
            </a:extLst>
          </p:cNvPr>
          <p:cNvSpPr txBox="1"/>
          <p:nvPr/>
        </p:nvSpPr>
        <p:spPr>
          <a:xfrm>
            <a:off x="3750591" y="2872318"/>
            <a:ext cx="897890" cy="3429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Majority NOT in Favor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609E0972-9FC6-48FC-8900-5FC99C2EE84D}"/>
              </a:ext>
            </a:extLst>
          </p:cNvPr>
          <p:cNvSpPr/>
          <p:nvPr/>
        </p:nvSpPr>
        <p:spPr>
          <a:xfrm>
            <a:off x="3953421" y="3303764"/>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NBCS COMMITTEE REVIEW OF NEW OR REVISED REQUEST</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FC413215-9336-4FA5-BBAF-F320F8FE3CEB}"/>
              </a:ext>
            </a:extLst>
          </p:cNvPr>
          <p:cNvSpPr/>
          <p:nvPr/>
        </p:nvSpPr>
        <p:spPr>
          <a:xfrm>
            <a:off x="4186624" y="1456445"/>
            <a:ext cx="2414270" cy="1371600"/>
          </a:xfrm>
          <a:prstGeom prst="roundRect">
            <a:avLst/>
          </a:prstGeom>
          <a:solidFill>
            <a:srgbClr val="00B05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COMMITTEE to Applicant – report conclusions, issues, problems, possible options/changes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APPLICANT – make changes, </a:t>
            </a:r>
            <a:r>
              <a:rPr kumimoji="0" lang="en-US" sz="1100" b="1"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proceed anyway</a:t>
            </a: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or cancel request</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6" name="Arrow: Down 25">
            <a:extLst>
              <a:ext uri="{FF2B5EF4-FFF2-40B4-BE49-F238E27FC236}">
                <a16:creationId xmlns:a16="http://schemas.microsoft.com/office/drawing/2014/main" id="{C076A32C-5F32-406A-B60A-4ADDFB624189}"/>
              </a:ext>
            </a:extLst>
          </p:cNvPr>
          <p:cNvSpPr/>
          <p:nvPr/>
        </p:nvSpPr>
        <p:spPr>
          <a:xfrm rot="5400000">
            <a:off x="3727202" y="1974746"/>
            <a:ext cx="228600" cy="671195"/>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Text Box 25">
            <a:extLst>
              <a:ext uri="{FF2B5EF4-FFF2-40B4-BE49-F238E27FC236}">
                <a16:creationId xmlns:a16="http://schemas.microsoft.com/office/drawing/2014/main" id="{F030DAE9-2E7A-4473-B49D-21EC400613F7}"/>
              </a:ext>
            </a:extLst>
          </p:cNvPr>
          <p:cNvSpPr txBox="1"/>
          <p:nvPr/>
        </p:nvSpPr>
        <p:spPr>
          <a:xfrm>
            <a:off x="3505904" y="1955644"/>
            <a:ext cx="647700" cy="20066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Changes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Arrow: Right 27">
            <a:extLst>
              <a:ext uri="{FF2B5EF4-FFF2-40B4-BE49-F238E27FC236}">
                <a16:creationId xmlns:a16="http://schemas.microsoft.com/office/drawing/2014/main" id="{4E3F3637-9B2C-4D84-83BA-4576E69FFDF0}"/>
              </a:ext>
            </a:extLst>
          </p:cNvPr>
          <p:cNvSpPr/>
          <p:nvPr/>
        </p:nvSpPr>
        <p:spPr>
          <a:xfrm>
            <a:off x="6610418" y="2151239"/>
            <a:ext cx="1583055"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9" name="Isosceles Triangle 28">
            <a:extLst>
              <a:ext uri="{FF2B5EF4-FFF2-40B4-BE49-F238E27FC236}">
                <a16:creationId xmlns:a16="http://schemas.microsoft.com/office/drawing/2014/main" id="{B6D3C216-13C5-4469-83DC-F071D4C6F18B}"/>
              </a:ext>
            </a:extLst>
          </p:cNvPr>
          <p:cNvSpPr/>
          <p:nvPr/>
        </p:nvSpPr>
        <p:spPr>
          <a:xfrm rot="10800000">
            <a:off x="7244148" y="2341739"/>
            <a:ext cx="228600" cy="217805"/>
          </a:xfrm>
          <a:prstGeom prst="triangl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0" name="Text Box 25">
            <a:extLst>
              <a:ext uri="{FF2B5EF4-FFF2-40B4-BE49-F238E27FC236}">
                <a16:creationId xmlns:a16="http://schemas.microsoft.com/office/drawing/2014/main" id="{DFF5B9E6-2D70-4ED9-89ED-F6915EC698B1}"/>
              </a:ext>
            </a:extLst>
          </p:cNvPr>
          <p:cNvSpPr txBox="1"/>
          <p:nvPr/>
        </p:nvSpPr>
        <p:spPr>
          <a:xfrm>
            <a:off x="6656694" y="1787419"/>
            <a:ext cx="971550" cy="352425"/>
          </a:xfrm>
          <a:prstGeom prst="rect">
            <a:avLst/>
          </a:prstGeom>
          <a:solidFill>
            <a:sysClr val="window" lastClr="FFFFFF"/>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Proceed with NO CHANGES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B454589D-279F-4B19-A2E7-C68C5DC98BBE}"/>
              </a:ext>
            </a:extLst>
          </p:cNvPr>
          <p:cNvSpPr/>
          <p:nvPr/>
        </p:nvSpPr>
        <p:spPr>
          <a:xfrm>
            <a:off x="6786948" y="2571750"/>
            <a:ext cx="1143000" cy="741680"/>
          </a:xfrm>
          <a:prstGeom prst="round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CONSULT LEGAL OFFICE</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3" name="Title 1">
            <a:extLst>
              <a:ext uri="{FF2B5EF4-FFF2-40B4-BE49-F238E27FC236}">
                <a16:creationId xmlns:a16="http://schemas.microsoft.com/office/drawing/2014/main" id="{A54EB315-B01D-4382-B979-1C840A819CAC}"/>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34" name="TextBox 33">
            <a:extLst>
              <a:ext uri="{FF2B5EF4-FFF2-40B4-BE49-F238E27FC236}">
                <a16:creationId xmlns:a16="http://schemas.microsoft.com/office/drawing/2014/main" id="{333D951C-4E29-4565-9861-53CD93A9CE4E}"/>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17</a:t>
            </a:fld>
            <a:r>
              <a:rPr lang="en-US" dirty="0">
                <a:solidFill>
                  <a:schemeClr val="bg1"/>
                </a:solidFill>
              </a:rPr>
              <a:t> </a:t>
            </a:r>
          </a:p>
        </p:txBody>
      </p:sp>
    </p:spTree>
    <p:extLst>
      <p:ext uri="{BB962C8B-B14F-4D97-AF65-F5344CB8AC3E}">
        <p14:creationId xmlns:p14="http://schemas.microsoft.com/office/powerpoint/2010/main" val="1046577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2525C6-89E8-4504-8547-14A1AE9880F6}"/>
              </a:ext>
            </a:extLst>
          </p:cNvPr>
          <p:cNvSpPr/>
          <p:nvPr/>
        </p:nvSpPr>
        <p:spPr>
          <a:xfrm>
            <a:off x="1312686" y="1898650"/>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4" name="Arrow: Down 3">
            <a:extLst>
              <a:ext uri="{FF2B5EF4-FFF2-40B4-BE49-F238E27FC236}">
                <a16:creationId xmlns:a16="http://schemas.microsoft.com/office/drawing/2014/main" id="{91F2319B-B050-4590-BDE9-C7409FB97845}"/>
              </a:ext>
            </a:extLst>
          </p:cNvPr>
          <p:cNvSpPr/>
          <p:nvPr/>
        </p:nvSpPr>
        <p:spPr>
          <a:xfrm>
            <a:off x="2284236" y="2927350"/>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ECC29A8-4C55-461F-B808-5BDDEE0CF58F}"/>
              </a:ext>
            </a:extLst>
          </p:cNvPr>
          <p:cNvCxnSpPr/>
          <p:nvPr/>
        </p:nvCxnSpPr>
        <p:spPr>
          <a:xfrm flipH="1">
            <a:off x="1026936" y="3841750"/>
            <a:ext cx="227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95156B-27A0-4894-B0BC-CAA47B8DE351}"/>
              </a:ext>
            </a:extLst>
          </p:cNvPr>
          <p:cNvCxnSpPr/>
          <p:nvPr/>
        </p:nvCxnSpPr>
        <p:spPr>
          <a:xfrm flipH="1" flipV="1">
            <a:off x="1026936" y="2355850"/>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DF450-35E0-47C4-95CD-8147C8158A6C}"/>
              </a:ext>
            </a:extLst>
          </p:cNvPr>
          <p:cNvCxnSpPr/>
          <p:nvPr/>
        </p:nvCxnSpPr>
        <p:spPr>
          <a:xfrm>
            <a:off x="1026936" y="2355850"/>
            <a:ext cx="27622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1846AF5-4CE2-47B3-A7CC-AD61F32C04B1}"/>
              </a:ext>
            </a:extLst>
          </p:cNvPr>
          <p:cNvSpPr/>
          <p:nvPr/>
        </p:nvSpPr>
        <p:spPr>
          <a:xfrm>
            <a:off x="1255536" y="3394075"/>
            <a:ext cx="2286000" cy="79057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B-LS REVIEW – request information and clarification as needed</a:t>
            </a:r>
            <a:endParaRPr lang="en-US" sz="1100">
              <a:effectLs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F011CF7F-9FA2-4168-A67F-6FB232BC16A8}"/>
              </a:ext>
            </a:extLst>
          </p:cNvPr>
          <p:cNvSpPr/>
          <p:nvPr/>
        </p:nvSpPr>
        <p:spPr>
          <a:xfrm>
            <a:off x="3541536" y="3675062"/>
            <a:ext cx="457200" cy="2286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9B24AAD3-D0D2-47D6-BB55-25DAD51F80FB}"/>
              </a:ext>
            </a:extLst>
          </p:cNvPr>
          <p:cNvCxnSpPr/>
          <p:nvPr/>
        </p:nvCxnSpPr>
        <p:spPr>
          <a:xfrm>
            <a:off x="4439850" y="4187824"/>
            <a:ext cx="0" cy="34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22D399-AD58-444E-9BBC-F3D94B5F377D}"/>
              </a:ext>
            </a:extLst>
          </p:cNvPr>
          <p:cNvCxnSpPr/>
          <p:nvPr/>
        </p:nvCxnSpPr>
        <p:spPr>
          <a:xfrm flipV="1">
            <a:off x="2350065" y="4191634"/>
            <a:ext cx="0" cy="34353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4" name="Text Box 25">
            <a:extLst>
              <a:ext uri="{FF2B5EF4-FFF2-40B4-BE49-F238E27FC236}">
                <a16:creationId xmlns:a16="http://schemas.microsoft.com/office/drawing/2014/main" id="{62AB4489-A67E-4306-A6A1-E0EDA3F601C3}"/>
              </a:ext>
            </a:extLst>
          </p:cNvPr>
          <p:cNvSpPr txBox="1"/>
          <p:nvPr/>
        </p:nvSpPr>
        <p:spPr>
          <a:xfrm>
            <a:off x="2363400" y="4308474"/>
            <a:ext cx="2057400" cy="2286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Request information or clarification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B650F257-C71E-42C2-B9CA-7CFA3F52470D}"/>
              </a:ext>
            </a:extLst>
          </p:cNvPr>
          <p:cNvSpPr/>
          <p:nvPr/>
        </p:nvSpPr>
        <p:spPr>
          <a:xfrm>
            <a:off x="4213790" y="4641215"/>
            <a:ext cx="1257300" cy="6788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PRESENTATION if desired</a:t>
            </a:r>
            <a:endParaRPr lang="en-US" sz="1100">
              <a:effectLst/>
              <a:ea typeface="Calibri" panose="020F0502020204030204" pitchFamily="34" charset="0"/>
              <a:cs typeface="Times New Roman" panose="02020603050405020304" pitchFamily="18" charset="0"/>
            </a:endParaRPr>
          </a:p>
        </p:txBody>
      </p:sp>
      <p:sp>
        <p:nvSpPr>
          <p:cNvPr id="16" name="Arrow: Down 15">
            <a:extLst>
              <a:ext uri="{FF2B5EF4-FFF2-40B4-BE49-F238E27FC236}">
                <a16:creationId xmlns:a16="http://schemas.microsoft.com/office/drawing/2014/main" id="{7B4F23F1-91BF-4146-BE25-763D8C614DDA}"/>
              </a:ext>
            </a:extLst>
          </p:cNvPr>
          <p:cNvSpPr/>
          <p:nvPr/>
        </p:nvSpPr>
        <p:spPr>
          <a:xfrm rot="10800000">
            <a:off x="4677975" y="4175125"/>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7" name="Straight Connector 16">
            <a:extLst>
              <a:ext uri="{FF2B5EF4-FFF2-40B4-BE49-F238E27FC236}">
                <a16:creationId xmlns:a16="http://schemas.microsoft.com/office/drawing/2014/main" id="{A5406CAB-963D-401B-A439-D864C6CB342A}"/>
              </a:ext>
            </a:extLst>
          </p:cNvPr>
          <p:cNvCxnSpPr/>
          <p:nvPr/>
        </p:nvCxnSpPr>
        <p:spPr>
          <a:xfrm flipH="1">
            <a:off x="2350065" y="4543494"/>
            <a:ext cx="2089785" cy="635"/>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row: Down 17">
            <a:extLst>
              <a:ext uri="{FF2B5EF4-FFF2-40B4-BE49-F238E27FC236}">
                <a16:creationId xmlns:a16="http://schemas.microsoft.com/office/drawing/2014/main" id="{38CCFF53-B423-494C-9D3A-CDBE3B5825CC}"/>
              </a:ext>
            </a:extLst>
          </p:cNvPr>
          <p:cNvSpPr/>
          <p:nvPr/>
        </p:nvSpPr>
        <p:spPr>
          <a:xfrm rot="10800000">
            <a:off x="4684535" y="2936875"/>
            <a:ext cx="228600" cy="45720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0" name="Text Box 25">
            <a:extLst>
              <a:ext uri="{FF2B5EF4-FFF2-40B4-BE49-F238E27FC236}">
                <a16:creationId xmlns:a16="http://schemas.microsoft.com/office/drawing/2014/main" id="{DA2AF31F-73CA-4A12-8AC0-DC19E00382F3}"/>
              </a:ext>
            </a:extLst>
          </p:cNvPr>
          <p:cNvSpPr txBox="1"/>
          <p:nvPr/>
        </p:nvSpPr>
        <p:spPr>
          <a:xfrm>
            <a:off x="3795747" y="2962629"/>
            <a:ext cx="897890" cy="3429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Majority NOT in Favor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609E0972-9FC6-48FC-8900-5FC99C2EE84D}"/>
              </a:ext>
            </a:extLst>
          </p:cNvPr>
          <p:cNvSpPr/>
          <p:nvPr/>
        </p:nvSpPr>
        <p:spPr>
          <a:xfrm>
            <a:off x="3998577" y="3394075"/>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NBCS COMMITTEE REVIEW OF NEW OR REVISED REQUEST</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FC413215-9336-4FA5-BBAF-F320F8FE3CEB}"/>
              </a:ext>
            </a:extLst>
          </p:cNvPr>
          <p:cNvSpPr/>
          <p:nvPr/>
        </p:nvSpPr>
        <p:spPr>
          <a:xfrm>
            <a:off x="4231780" y="1546756"/>
            <a:ext cx="2414270" cy="1371600"/>
          </a:xfrm>
          <a:prstGeom prst="roundRect">
            <a:avLst/>
          </a:prstGeom>
          <a:solidFill>
            <a:srgbClr val="00B05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COMMITTEE to Applicant – report conclusions, issues, problems, possible options/changes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APPLICANT – make changes, </a:t>
            </a:r>
            <a:r>
              <a:rPr lang="en-US" sz="1100" b="1" kern="0" dirty="0">
                <a:solidFill>
                  <a:sysClr val="window" lastClr="FFFFFF"/>
                </a:solidFill>
                <a:latin typeface="Calibri" panose="020F0502020204030204"/>
                <a:cs typeface="Times New Roman" panose="02020603050405020304" pitchFamily="18" charset="0"/>
              </a:rPr>
              <a:t>proceed anyway</a:t>
            </a: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or </a:t>
            </a:r>
            <a:r>
              <a:rPr kumimoji="0" lang="en-US" sz="1100" b="1"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cancel request</a:t>
            </a:r>
            <a:endParaRPr kumimoji="0" lang="en-US" sz="1100" b="0"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endParaRPr>
          </a:p>
        </p:txBody>
      </p:sp>
      <p:sp>
        <p:nvSpPr>
          <p:cNvPr id="26" name="Arrow: Down 25">
            <a:extLst>
              <a:ext uri="{FF2B5EF4-FFF2-40B4-BE49-F238E27FC236}">
                <a16:creationId xmlns:a16="http://schemas.microsoft.com/office/drawing/2014/main" id="{C076A32C-5F32-406A-B60A-4ADDFB624189}"/>
              </a:ext>
            </a:extLst>
          </p:cNvPr>
          <p:cNvSpPr/>
          <p:nvPr/>
        </p:nvSpPr>
        <p:spPr>
          <a:xfrm rot="5400000">
            <a:off x="3772358" y="2065057"/>
            <a:ext cx="228600" cy="671195"/>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Text Box 25">
            <a:extLst>
              <a:ext uri="{FF2B5EF4-FFF2-40B4-BE49-F238E27FC236}">
                <a16:creationId xmlns:a16="http://schemas.microsoft.com/office/drawing/2014/main" id="{F030DAE9-2E7A-4473-B49D-21EC400613F7}"/>
              </a:ext>
            </a:extLst>
          </p:cNvPr>
          <p:cNvSpPr txBox="1"/>
          <p:nvPr/>
        </p:nvSpPr>
        <p:spPr>
          <a:xfrm>
            <a:off x="3551060" y="2045955"/>
            <a:ext cx="647700" cy="20066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Changes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Decagon 30">
            <a:extLst>
              <a:ext uri="{FF2B5EF4-FFF2-40B4-BE49-F238E27FC236}">
                <a16:creationId xmlns:a16="http://schemas.microsoft.com/office/drawing/2014/main" id="{EE0B1038-A40D-4188-B1E6-B8217272FE29}"/>
              </a:ext>
            </a:extLst>
          </p:cNvPr>
          <p:cNvSpPr/>
          <p:nvPr/>
        </p:nvSpPr>
        <p:spPr>
          <a:xfrm>
            <a:off x="7121825" y="2202019"/>
            <a:ext cx="914400" cy="800100"/>
          </a:xfrm>
          <a:prstGeom prst="dec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800" b="1">
                <a:effectLst/>
                <a:ea typeface="Calibri" panose="020F0502020204030204" pitchFamily="34" charset="0"/>
                <a:cs typeface="Times New Roman" panose="02020603050405020304" pitchFamily="18" charset="0"/>
              </a:rPr>
              <a:t>STOP</a:t>
            </a:r>
            <a:endParaRPr lang="en-US" sz="1100">
              <a:effectLst/>
              <a:ea typeface="Calibri" panose="020F0502020204030204" pitchFamily="34" charset="0"/>
              <a:cs typeface="Times New Roman" panose="02020603050405020304" pitchFamily="18" charset="0"/>
            </a:endParaRPr>
          </a:p>
        </p:txBody>
      </p:sp>
      <p:sp>
        <p:nvSpPr>
          <p:cNvPr id="32" name="Arrow: Right 31">
            <a:extLst>
              <a:ext uri="{FF2B5EF4-FFF2-40B4-BE49-F238E27FC236}">
                <a16:creationId xmlns:a16="http://schemas.microsoft.com/office/drawing/2014/main" id="{325EF630-BA31-4E53-8523-52E118E8AE5E}"/>
              </a:ext>
            </a:extLst>
          </p:cNvPr>
          <p:cNvSpPr/>
          <p:nvPr/>
        </p:nvSpPr>
        <p:spPr>
          <a:xfrm>
            <a:off x="6664625" y="2478227"/>
            <a:ext cx="457200"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3" name="Title 1">
            <a:extLst>
              <a:ext uri="{FF2B5EF4-FFF2-40B4-BE49-F238E27FC236}">
                <a16:creationId xmlns:a16="http://schemas.microsoft.com/office/drawing/2014/main" id="{8416197E-7262-4E52-954D-34D736B226B6}"/>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34" name="TextBox 33">
            <a:extLst>
              <a:ext uri="{FF2B5EF4-FFF2-40B4-BE49-F238E27FC236}">
                <a16:creationId xmlns:a16="http://schemas.microsoft.com/office/drawing/2014/main" id="{7FCACACC-8EB6-494C-B492-AC4AB9B8B515}"/>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18</a:t>
            </a:fld>
            <a:r>
              <a:rPr lang="en-US" dirty="0">
                <a:solidFill>
                  <a:schemeClr val="bg1"/>
                </a:solidFill>
              </a:rPr>
              <a:t> </a:t>
            </a:r>
          </a:p>
        </p:txBody>
      </p:sp>
    </p:spTree>
    <p:extLst>
      <p:ext uri="{BB962C8B-B14F-4D97-AF65-F5344CB8AC3E}">
        <p14:creationId xmlns:p14="http://schemas.microsoft.com/office/powerpoint/2010/main" val="302552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2525C6-89E8-4504-8547-14A1AE9880F6}"/>
              </a:ext>
            </a:extLst>
          </p:cNvPr>
          <p:cNvSpPr/>
          <p:nvPr/>
        </p:nvSpPr>
        <p:spPr>
          <a:xfrm>
            <a:off x="1244952" y="1943805"/>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4" name="Arrow: Down 3">
            <a:extLst>
              <a:ext uri="{FF2B5EF4-FFF2-40B4-BE49-F238E27FC236}">
                <a16:creationId xmlns:a16="http://schemas.microsoft.com/office/drawing/2014/main" id="{91F2319B-B050-4590-BDE9-C7409FB97845}"/>
              </a:ext>
            </a:extLst>
          </p:cNvPr>
          <p:cNvSpPr/>
          <p:nvPr/>
        </p:nvSpPr>
        <p:spPr>
          <a:xfrm>
            <a:off x="2216502" y="2972505"/>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ECC29A8-4C55-461F-B808-5BDDEE0CF58F}"/>
              </a:ext>
            </a:extLst>
          </p:cNvPr>
          <p:cNvCxnSpPr/>
          <p:nvPr/>
        </p:nvCxnSpPr>
        <p:spPr>
          <a:xfrm flipH="1">
            <a:off x="959202" y="3886905"/>
            <a:ext cx="227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95156B-27A0-4894-B0BC-CAA47B8DE351}"/>
              </a:ext>
            </a:extLst>
          </p:cNvPr>
          <p:cNvCxnSpPr/>
          <p:nvPr/>
        </p:nvCxnSpPr>
        <p:spPr>
          <a:xfrm flipH="1" flipV="1">
            <a:off x="959202" y="2401005"/>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DF450-35E0-47C4-95CD-8147C8158A6C}"/>
              </a:ext>
            </a:extLst>
          </p:cNvPr>
          <p:cNvCxnSpPr/>
          <p:nvPr/>
        </p:nvCxnSpPr>
        <p:spPr>
          <a:xfrm>
            <a:off x="959202" y="2401005"/>
            <a:ext cx="27622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1846AF5-4CE2-47B3-A7CC-AD61F32C04B1}"/>
              </a:ext>
            </a:extLst>
          </p:cNvPr>
          <p:cNvSpPr/>
          <p:nvPr/>
        </p:nvSpPr>
        <p:spPr>
          <a:xfrm>
            <a:off x="1187802" y="3439230"/>
            <a:ext cx="2286000" cy="79057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B-LS REVIEW – request information and clarification as needed</a:t>
            </a:r>
            <a:endParaRPr lang="en-US" sz="1100">
              <a:effectLs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F011CF7F-9FA2-4168-A67F-6FB232BC16A8}"/>
              </a:ext>
            </a:extLst>
          </p:cNvPr>
          <p:cNvSpPr/>
          <p:nvPr/>
        </p:nvSpPr>
        <p:spPr>
          <a:xfrm>
            <a:off x="3473802" y="3720217"/>
            <a:ext cx="457200" cy="2286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9B24AAD3-D0D2-47D6-BB55-25DAD51F80FB}"/>
              </a:ext>
            </a:extLst>
          </p:cNvPr>
          <p:cNvCxnSpPr/>
          <p:nvPr/>
        </p:nvCxnSpPr>
        <p:spPr>
          <a:xfrm>
            <a:off x="4372116" y="4232979"/>
            <a:ext cx="0" cy="34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22D399-AD58-444E-9BBC-F3D94B5F377D}"/>
              </a:ext>
            </a:extLst>
          </p:cNvPr>
          <p:cNvCxnSpPr/>
          <p:nvPr/>
        </p:nvCxnSpPr>
        <p:spPr>
          <a:xfrm flipV="1">
            <a:off x="2282331" y="4236789"/>
            <a:ext cx="0" cy="34353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4" name="Text Box 25">
            <a:extLst>
              <a:ext uri="{FF2B5EF4-FFF2-40B4-BE49-F238E27FC236}">
                <a16:creationId xmlns:a16="http://schemas.microsoft.com/office/drawing/2014/main" id="{62AB4489-A67E-4306-A6A1-E0EDA3F601C3}"/>
              </a:ext>
            </a:extLst>
          </p:cNvPr>
          <p:cNvSpPr txBox="1"/>
          <p:nvPr/>
        </p:nvSpPr>
        <p:spPr>
          <a:xfrm>
            <a:off x="2295666" y="4353629"/>
            <a:ext cx="2057400" cy="2286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Request information or clarification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B650F257-C71E-42C2-B9CA-7CFA3F52470D}"/>
              </a:ext>
            </a:extLst>
          </p:cNvPr>
          <p:cNvSpPr/>
          <p:nvPr/>
        </p:nvSpPr>
        <p:spPr>
          <a:xfrm>
            <a:off x="4146056" y="4686370"/>
            <a:ext cx="1257300" cy="6788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PRESENTATION if desired</a:t>
            </a:r>
            <a:endParaRPr lang="en-US" sz="1100">
              <a:effectLst/>
              <a:ea typeface="Calibri" panose="020F0502020204030204" pitchFamily="34" charset="0"/>
              <a:cs typeface="Times New Roman" panose="02020603050405020304" pitchFamily="18" charset="0"/>
            </a:endParaRPr>
          </a:p>
        </p:txBody>
      </p:sp>
      <p:sp>
        <p:nvSpPr>
          <p:cNvPr id="16" name="Arrow: Down 15">
            <a:extLst>
              <a:ext uri="{FF2B5EF4-FFF2-40B4-BE49-F238E27FC236}">
                <a16:creationId xmlns:a16="http://schemas.microsoft.com/office/drawing/2014/main" id="{7B4F23F1-91BF-4146-BE25-763D8C614DDA}"/>
              </a:ext>
            </a:extLst>
          </p:cNvPr>
          <p:cNvSpPr/>
          <p:nvPr/>
        </p:nvSpPr>
        <p:spPr>
          <a:xfrm rot="10800000">
            <a:off x="4610241" y="4220280"/>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7" name="Straight Connector 16">
            <a:extLst>
              <a:ext uri="{FF2B5EF4-FFF2-40B4-BE49-F238E27FC236}">
                <a16:creationId xmlns:a16="http://schemas.microsoft.com/office/drawing/2014/main" id="{A5406CAB-963D-401B-A439-D864C6CB342A}"/>
              </a:ext>
            </a:extLst>
          </p:cNvPr>
          <p:cNvCxnSpPr/>
          <p:nvPr/>
        </p:nvCxnSpPr>
        <p:spPr>
          <a:xfrm flipH="1">
            <a:off x="2282331" y="4588649"/>
            <a:ext cx="2089785" cy="635"/>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row: Down 17">
            <a:extLst>
              <a:ext uri="{FF2B5EF4-FFF2-40B4-BE49-F238E27FC236}">
                <a16:creationId xmlns:a16="http://schemas.microsoft.com/office/drawing/2014/main" id="{38CCFF53-B423-494C-9D3A-CDBE3B5825CC}"/>
              </a:ext>
            </a:extLst>
          </p:cNvPr>
          <p:cNvSpPr/>
          <p:nvPr/>
        </p:nvSpPr>
        <p:spPr>
          <a:xfrm rot="10800000">
            <a:off x="4616801" y="2982030"/>
            <a:ext cx="228600" cy="45720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9" name="Text Box 25">
            <a:extLst>
              <a:ext uri="{FF2B5EF4-FFF2-40B4-BE49-F238E27FC236}">
                <a16:creationId xmlns:a16="http://schemas.microsoft.com/office/drawing/2014/main" id="{94DF2318-F681-4AD8-96C3-929FE4CF55DC}"/>
              </a:ext>
            </a:extLst>
          </p:cNvPr>
          <p:cNvSpPr txBox="1"/>
          <p:nvPr/>
        </p:nvSpPr>
        <p:spPr>
          <a:xfrm>
            <a:off x="5645501" y="3439230"/>
            <a:ext cx="800100" cy="295275"/>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Majority in Favor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5">
            <a:extLst>
              <a:ext uri="{FF2B5EF4-FFF2-40B4-BE49-F238E27FC236}">
                <a16:creationId xmlns:a16="http://schemas.microsoft.com/office/drawing/2014/main" id="{DA2AF31F-73CA-4A12-8AC0-DC19E00382F3}"/>
              </a:ext>
            </a:extLst>
          </p:cNvPr>
          <p:cNvSpPr txBox="1"/>
          <p:nvPr/>
        </p:nvSpPr>
        <p:spPr>
          <a:xfrm>
            <a:off x="3728013" y="3007784"/>
            <a:ext cx="897890" cy="3429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Majority NOT in Favor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rrow: Right 20">
            <a:extLst>
              <a:ext uri="{FF2B5EF4-FFF2-40B4-BE49-F238E27FC236}">
                <a16:creationId xmlns:a16="http://schemas.microsoft.com/office/drawing/2014/main" id="{4B9CFAA0-5C65-4A78-BDFC-4509678A3D69}"/>
              </a:ext>
            </a:extLst>
          </p:cNvPr>
          <p:cNvSpPr/>
          <p:nvPr/>
        </p:nvSpPr>
        <p:spPr>
          <a:xfrm>
            <a:off x="5645818" y="3712210"/>
            <a:ext cx="2513965"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1550F498-6D2E-45FF-883D-DF5E2CCC7510}"/>
              </a:ext>
            </a:extLst>
          </p:cNvPr>
          <p:cNvSpPr/>
          <p:nvPr/>
        </p:nvSpPr>
        <p:spPr>
          <a:xfrm>
            <a:off x="7193948" y="3488690"/>
            <a:ext cx="299720" cy="281940"/>
          </a:xfrm>
          <a:prstGeom prst="triangl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194412AC-D949-4EA2-9828-D1EA6FA74DFD}"/>
              </a:ext>
            </a:extLst>
          </p:cNvPr>
          <p:cNvSpPr/>
          <p:nvPr/>
        </p:nvSpPr>
        <p:spPr>
          <a:xfrm>
            <a:off x="6818133" y="2697550"/>
            <a:ext cx="1069656" cy="741680"/>
          </a:xfrm>
          <a:prstGeom prst="round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CONSULT LEGAL OFFICE</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609E0972-9FC6-48FC-8900-5FC99C2EE84D}"/>
              </a:ext>
            </a:extLst>
          </p:cNvPr>
          <p:cNvSpPr/>
          <p:nvPr/>
        </p:nvSpPr>
        <p:spPr>
          <a:xfrm>
            <a:off x="3930843" y="3439230"/>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NBCS COMMITTEE REVIEW OF NEW OR REVISED REQUEST</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AE74383E-A006-427C-970A-AF9A97D74DD1}"/>
              </a:ext>
            </a:extLst>
          </p:cNvPr>
          <p:cNvSpPr/>
          <p:nvPr/>
        </p:nvSpPr>
        <p:spPr>
          <a:xfrm>
            <a:off x="4176958" y="1591911"/>
            <a:ext cx="2414270" cy="1371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dirty="0">
                <a:effectLst/>
                <a:ea typeface="Calibri" panose="020F0502020204030204" pitchFamily="34" charset="0"/>
                <a:cs typeface="Times New Roman" panose="02020603050405020304" pitchFamily="18" charset="0"/>
              </a:rPr>
              <a:t>COMMITTEE to Applicant – report conclusions, issues, problems, possible options/changes </a:t>
            </a:r>
            <a:endParaRPr lang="en-US" sz="1100" dirty="0">
              <a:effectLst/>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100" b="1" dirty="0">
                <a:effectLst/>
                <a:ea typeface="Calibri" panose="020F0502020204030204" pitchFamily="34" charset="0"/>
                <a:cs typeface="Times New Roman" panose="02020603050405020304" pitchFamily="18" charset="0"/>
              </a:rPr>
              <a:t>APPLICANT – make changes or proceed anyway</a:t>
            </a:r>
            <a:endParaRPr lang="en-US" sz="1100" dirty="0">
              <a:effectLst/>
              <a:ea typeface="Calibri" panose="020F0502020204030204" pitchFamily="34" charset="0"/>
              <a:cs typeface="Times New Roman" panose="02020603050405020304" pitchFamily="18" charset="0"/>
            </a:endParaRPr>
          </a:p>
        </p:txBody>
      </p:sp>
      <p:sp>
        <p:nvSpPr>
          <p:cNvPr id="26" name="Arrow: Down 25">
            <a:extLst>
              <a:ext uri="{FF2B5EF4-FFF2-40B4-BE49-F238E27FC236}">
                <a16:creationId xmlns:a16="http://schemas.microsoft.com/office/drawing/2014/main" id="{CF2C9AF8-703B-46F8-8E85-E33BF584AA59}"/>
              </a:ext>
            </a:extLst>
          </p:cNvPr>
          <p:cNvSpPr/>
          <p:nvPr/>
        </p:nvSpPr>
        <p:spPr>
          <a:xfrm rot="5400000">
            <a:off x="3704624" y="2109155"/>
            <a:ext cx="228600" cy="671195"/>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929247D3-8A4C-4F4A-B330-073D9CA19597}"/>
              </a:ext>
            </a:extLst>
          </p:cNvPr>
          <p:cNvSpPr/>
          <p:nvPr/>
        </p:nvSpPr>
        <p:spPr>
          <a:xfrm>
            <a:off x="6597471" y="2276455"/>
            <a:ext cx="1583055"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8" name="Isosceles Triangle 27">
            <a:extLst>
              <a:ext uri="{FF2B5EF4-FFF2-40B4-BE49-F238E27FC236}">
                <a16:creationId xmlns:a16="http://schemas.microsoft.com/office/drawing/2014/main" id="{BC62AA6E-53AF-4881-B260-1CDA7350A85A}"/>
              </a:ext>
            </a:extLst>
          </p:cNvPr>
          <p:cNvSpPr/>
          <p:nvPr/>
        </p:nvSpPr>
        <p:spPr>
          <a:xfrm rot="10800000">
            <a:off x="7232364" y="2469495"/>
            <a:ext cx="228600" cy="217805"/>
          </a:xfrm>
          <a:prstGeom prst="triangl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9" name="Text Box 25">
            <a:extLst>
              <a:ext uri="{FF2B5EF4-FFF2-40B4-BE49-F238E27FC236}">
                <a16:creationId xmlns:a16="http://schemas.microsoft.com/office/drawing/2014/main" id="{9EBDC789-8CB6-49FE-BF53-6DF995C281F2}"/>
              </a:ext>
            </a:extLst>
          </p:cNvPr>
          <p:cNvSpPr txBox="1"/>
          <p:nvPr/>
        </p:nvSpPr>
        <p:spPr>
          <a:xfrm>
            <a:off x="6618533" y="1901840"/>
            <a:ext cx="971550" cy="352425"/>
          </a:xfrm>
          <a:prstGeom prst="rect">
            <a:avLst/>
          </a:prstGeom>
          <a:solidFill>
            <a:sysClr val="window" lastClr="FFFFFF"/>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Proceed with NO CHANGES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itle 1">
            <a:extLst>
              <a:ext uri="{FF2B5EF4-FFF2-40B4-BE49-F238E27FC236}">
                <a16:creationId xmlns:a16="http://schemas.microsoft.com/office/drawing/2014/main" id="{92669A89-E571-430D-835D-84B6CF61FA57}"/>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31" name="TextBox 30">
            <a:extLst>
              <a:ext uri="{FF2B5EF4-FFF2-40B4-BE49-F238E27FC236}">
                <a16:creationId xmlns:a16="http://schemas.microsoft.com/office/drawing/2014/main" id="{6DC83DBF-A235-48A7-A584-C6C9DE751EED}"/>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19</a:t>
            </a:fld>
            <a:r>
              <a:rPr lang="en-US" dirty="0">
                <a:solidFill>
                  <a:schemeClr val="bg1"/>
                </a:solidFill>
              </a:rPr>
              <a:t> </a:t>
            </a:r>
          </a:p>
        </p:txBody>
      </p:sp>
    </p:spTree>
    <p:extLst>
      <p:ext uri="{BB962C8B-B14F-4D97-AF65-F5344CB8AC3E}">
        <p14:creationId xmlns:p14="http://schemas.microsoft.com/office/powerpoint/2010/main" val="269683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16C2-D2AB-43E3-BA68-88F47D8FB5AD}"/>
              </a:ext>
            </a:extLst>
          </p:cNvPr>
          <p:cNvSpPr>
            <a:spLocks noGrp="1"/>
          </p:cNvSpPr>
          <p:nvPr>
            <p:ph type="title"/>
          </p:nvPr>
        </p:nvSpPr>
        <p:spPr>
          <a:xfrm>
            <a:off x="-7556" y="163696"/>
            <a:ext cx="9144000" cy="1114882"/>
          </a:xfrm>
        </p:spPr>
        <p:txBody>
          <a:bodyPr/>
          <a:lstStyle/>
          <a:p>
            <a:pPr algn="ctr">
              <a:spcAft>
                <a:spcPts val="1200"/>
              </a:spcAft>
            </a:pPr>
            <a:r>
              <a:rPr lang="en-US" sz="3600" dirty="0">
                <a:latin typeface="+mn-lt"/>
              </a:rPr>
              <a:t>If NBCS Minimum Standards Cannot </a:t>
            </a:r>
            <a:r>
              <a:rPr lang="en-US" dirty="0">
                <a:latin typeface="+mn-lt"/>
              </a:rPr>
              <a:t>B</a:t>
            </a:r>
            <a:r>
              <a:rPr lang="en-US" sz="3600" dirty="0">
                <a:latin typeface="+mn-lt"/>
              </a:rPr>
              <a:t>e </a:t>
            </a:r>
            <a:r>
              <a:rPr lang="en-US" dirty="0">
                <a:latin typeface="+mn-lt"/>
              </a:rPr>
              <a:t>M</a:t>
            </a:r>
            <a:r>
              <a:rPr lang="en-US" sz="3600" dirty="0">
                <a:latin typeface="+mn-lt"/>
              </a:rPr>
              <a:t>et</a:t>
            </a:r>
          </a:p>
        </p:txBody>
      </p:sp>
      <p:sp>
        <p:nvSpPr>
          <p:cNvPr id="9" name="TextBox 8">
            <a:extLst>
              <a:ext uri="{FF2B5EF4-FFF2-40B4-BE49-F238E27FC236}">
                <a16:creationId xmlns:a16="http://schemas.microsoft.com/office/drawing/2014/main" id="{1E1A1062-2961-4E31-926C-A4D6F5BAFB7F}"/>
              </a:ext>
            </a:extLst>
          </p:cNvPr>
          <p:cNvSpPr txBox="1"/>
          <p:nvPr/>
        </p:nvSpPr>
        <p:spPr>
          <a:xfrm>
            <a:off x="339932" y="1747566"/>
            <a:ext cx="8695163" cy="2400657"/>
          </a:xfrm>
          <a:prstGeom prst="rect">
            <a:avLst/>
          </a:prstGeom>
          <a:noFill/>
        </p:spPr>
        <p:txBody>
          <a:bodyPr wrap="square" rtlCol="0">
            <a:spAutoFit/>
          </a:bodyPr>
          <a:lstStyle/>
          <a:p>
            <a:pPr marL="514350" indent="-514350">
              <a:spcAft>
                <a:spcPts val="1200"/>
              </a:spcAft>
              <a:buAutoNum type="arabicPeriod"/>
            </a:pPr>
            <a:r>
              <a:rPr lang="en-US" sz="2800" b="1" dirty="0"/>
              <a:t>Relaxation of Standards</a:t>
            </a:r>
            <a:r>
              <a:rPr lang="en-US" sz="2800" dirty="0"/>
              <a:t>, for a specific work or project.  The NBCS decides these at public Board meetings.  Regulated by Title 428, Chapter 2-004  </a:t>
            </a:r>
          </a:p>
          <a:p>
            <a:pPr marL="514350" indent="-514350">
              <a:spcAft>
                <a:spcPts val="1200"/>
              </a:spcAft>
              <a:buAutoNum type="arabicPeriod"/>
            </a:pPr>
            <a:r>
              <a:rPr lang="en-US" sz="2800" b="1" dirty="0"/>
              <a:t>Change the Standards</a:t>
            </a:r>
            <a:r>
              <a:rPr lang="en-US" sz="2800" dirty="0"/>
              <a:t>. Requires rulemaking, a process involving public comments and public hearing(s).   </a:t>
            </a:r>
          </a:p>
        </p:txBody>
      </p:sp>
      <p:sp>
        <p:nvSpPr>
          <p:cNvPr id="13" name="TextBox 12">
            <a:extLst>
              <a:ext uri="{FF2B5EF4-FFF2-40B4-BE49-F238E27FC236}">
                <a16:creationId xmlns:a16="http://schemas.microsoft.com/office/drawing/2014/main" id="{6BDC2E80-3B65-485C-8742-09C6892B1850}"/>
              </a:ext>
            </a:extLst>
          </p:cNvPr>
          <p:cNvSpPr txBox="1"/>
          <p:nvPr/>
        </p:nvSpPr>
        <p:spPr>
          <a:xfrm>
            <a:off x="-3778" y="1051063"/>
            <a:ext cx="9136443" cy="523220"/>
          </a:xfrm>
          <a:prstGeom prst="rect">
            <a:avLst/>
          </a:prstGeom>
          <a:noFill/>
        </p:spPr>
        <p:txBody>
          <a:bodyPr wrap="square" rtlCol="0">
            <a:spAutoFit/>
          </a:bodyPr>
          <a:lstStyle/>
          <a:p>
            <a:pPr algn="ctr">
              <a:spcAft>
                <a:spcPts val="1200"/>
              </a:spcAft>
            </a:pPr>
            <a:r>
              <a:rPr lang="en-US" sz="2800" b="1" u="sng" dirty="0"/>
              <a:t>Two</a:t>
            </a:r>
            <a:r>
              <a:rPr lang="en-US" sz="2800" u="sng" dirty="0"/>
              <a:t> Options Have Been Available</a:t>
            </a:r>
          </a:p>
        </p:txBody>
      </p:sp>
      <p:sp>
        <p:nvSpPr>
          <p:cNvPr id="12" name="TextBox 11">
            <a:extLst>
              <a:ext uri="{FF2B5EF4-FFF2-40B4-BE49-F238E27FC236}">
                <a16:creationId xmlns:a16="http://schemas.microsoft.com/office/drawing/2014/main" id="{0DA01EA0-0375-47A4-A5E1-737125192BA6}"/>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2</a:t>
            </a:fld>
            <a:r>
              <a:rPr lang="en-US" dirty="0">
                <a:solidFill>
                  <a:schemeClr val="bg1"/>
                </a:solidFill>
              </a:rPr>
              <a:t> </a:t>
            </a:r>
          </a:p>
        </p:txBody>
      </p:sp>
      <p:sp>
        <p:nvSpPr>
          <p:cNvPr id="3" name="TextBox 2">
            <a:extLst>
              <a:ext uri="{FF2B5EF4-FFF2-40B4-BE49-F238E27FC236}">
                <a16:creationId xmlns:a16="http://schemas.microsoft.com/office/drawing/2014/main" id="{011EF4EE-030D-483F-BFEB-7264A827303D}"/>
              </a:ext>
            </a:extLst>
          </p:cNvPr>
          <p:cNvSpPr txBox="1"/>
          <p:nvPr/>
        </p:nvSpPr>
        <p:spPr>
          <a:xfrm>
            <a:off x="7557" y="4252822"/>
            <a:ext cx="9136443" cy="523220"/>
          </a:xfrm>
          <a:prstGeom prst="rect">
            <a:avLst/>
          </a:prstGeom>
          <a:noFill/>
        </p:spPr>
        <p:txBody>
          <a:bodyPr wrap="square" rtlCol="0">
            <a:spAutoFit/>
          </a:bodyPr>
          <a:lstStyle/>
          <a:p>
            <a:pPr algn="ctr">
              <a:spcAft>
                <a:spcPts val="1200"/>
              </a:spcAft>
            </a:pPr>
            <a:r>
              <a:rPr lang="en-US" sz="2800" b="1" u="sng" dirty="0"/>
              <a:t>Now there is a third option available</a:t>
            </a:r>
            <a:endParaRPr lang="en-US" sz="2800" u="sng" dirty="0"/>
          </a:p>
        </p:txBody>
      </p:sp>
      <p:sp>
        <p:nvSpPr>
          <p:cNvPr id="4" name="TextBox 3">
            <a:extLst>
              <a:ext uri="{FF2B5EF4-FFF2-40B4-BE49-F238E27FC236}">
                <a16:creationId xmlns:a16="http://schemas.microsoft.com/office/drawing/2014/main" id="{05D902BC-C904-4FD2-89D2-5C2D9DBE48CA}"/>
              </a:ext>
            </a:extLst>
          </p:cNvPr>
          <p:cNvSpPr txBox="1"/>
          <p:nvPr/>
        </p:nvSpPr>
        <p:spPr>
          <a:xfrm>
            <a:off x="339931" y="5072635"/>
            <a:ext cx="8695163" cy="523220"/>
          </a:xfrm>
          <a:prstGeom prst="rect">
            <a:avLst/>
          </a:prstGeom>
          <a:noFill/>
        </p:spPr>
        <p:txBody>
          <a:bodyPr wrap="square" rtlCol="0">
            <a:spAutoFit/>
          </a:bodyPr>
          <a:lstStyle/>
          <a:p>
            <a:pPr marL="514350" indent="-514350">
              <a:spcAft>
                <a:spcPts val="1200"/>
              </a:spcAft>
              <a:buFont typeface="+mj-lt"/>
              <a:buAutoNum type="arabicPeriod" startAt="3"/>
            </a:pPr>
            <a:r>
              <a:rPr lang="en-US" sz="2800" b="1" dirty="0"/>
              <a:t>Multi-Project Program or Strategy      </a:t>
            </a:r>
          </a:p>
        </p:txBody>
      </p:sp>
    </p:spTree>
    <p:extLst>
      <p:ext uri="{BB962C8B-B14F-4D97-AF65-F5344CB8AC3E}">
        <p14:creationId xmlns:p14="http://schemas.microsoft.com/office/powerpoint/2010/main" val="1538328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2525C6-89E8-4504-8547-14A1AE9880F6}"/>
              </a:ext>
            </a:extLst>
          </p:cNvPr>
          <p:cNvSpPr/>
          <p:nvPr/>
        </p:nvSpPr>
        <p:spPr>
          <a:xfrm>
            <a:off x="355860" y="1980811"/>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4" name="Arrow: Down 3">
            <a:extLst>
              <a:ext uri="{FF2B5EF4-FFF2-40B4-BE49-F238E27FC236}">
                <a16:creationId xmlns:a16="http://schemas.microsoft.com/office/drawing/2014/main" id="{91F2319B-B050-4590-BDE9-C7409FB97845}"/>
              </a:ext>
            </a:extLst>
          </p:cNvPr>
          <p:cNvSpPr/>
          <p:nvPr/>
        </p:nvSpPr>
        <p:spPr>
          <a:xfrm>
            <a:off x="1327410" y="3009511"/>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ECC29A8-4C55-461F-B808-5BDDEE0CF58F}"/>
              </a:ext>
            </a:extLst>
          </p:cNvPr>
          <p:cNvCxnSpPr/>
          <p:nvPr/>
        </p:nvCxnSpPr>
        <p:spPr>
          <a:xfrm flipH="1">
            <a:off x="70110" y="3923911"/>
            <a:ext cx="227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95156B-27A0-4894-B0BC-CAA47B8DE351}"/>
              </a:ext>
            </a:extLst>
          </p:cNvPr>
          <p:cNvCxnSpPr/>
          <p:nvPr/>
        </p:nvCxnSpPr>
        <p:spPr>
          <a:xfrm flipH="1" flipV="1">
            <a:off x="70110" y="2438011"/>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DF450-35E0-47C4-95CD-8147C8158A6C}"/>
              </a:ext>
            </a:extLst>
          </p:cNvPr>
          <p:cNvCxnSpPr/>
          <p:nvPr/>
        </p:nvCxnSpPr>
        <p:spPr>
          <a:xfrm>
            <a:off x="70110" y="2438011"/>
            <a:ext cx="27622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1846AF5-4CE2-47B3-A7CC-AD61F32C04B1}"/>
              </a:ext>
            </a:extLst>
          </p:cNvPr>
          <p:cNvSpPr/>
          <p:nvPr/>
        </p:nvSpPr>
        <p:spPr>
          <a:xfrm>
            <a:off x="298710" y="3476236"/>
            <a:ext cx="2286000" cy="79057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B-LS REVIEW – request information and clarification as needed</a:t>
            </a:r>
            <a:endParaRPr lang="en-US" sz="1100">
              <a:effectLs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F011CF7F-9FA2-4168-A67F-6FB232BC16A8}"/>
              </a:ext>
            </a:extLst>
          </p:cNvPr>
          <p:cNvSpPr/>
          <p:nvPr/>
        </p:nvSpPr>
        <p:spPr>
          <a:xfrm>
            <a:off x="2584710" y="3757223"/>
            <a:ext cx="457200" cy="2286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9B24AAD3-D0D2-47D6-BB55-25DAD51F80FB}"/>
              </a:ext>
            </a:extLst>
          </p:cNvPr>
          <p:cNvCxnSpPr/>
          <p:nvPr/>
        </p:nvCxnSpPr>
        <p:spPr>
          <a:xfrm>
            <a:off x="3483024" y="4269985"/>
            <a:ext cx="0" cy="34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22D399-AD58-444E-9BBC-F3D94B5F377D}"/>
              </a:ext>
            </a:extLst>
          </p:cNvPr>
          <p:cNvCxnSpPr/>
          <p:nvPr/>
        </p:nvCxnSpPr>
        <p:spPr>
          <a:xfrm flipV="1">
            <a:off x="1393239" y="4273795"/>
            <a:ext cx="0" cy="34353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4" name="Text Box 25">
            <a:extLst>
              <a:ext uri="{FF2B5EF4-FFF2-40B4-BE49-F238E27FC236}">
                <a16:creationId xmlns:a16="http://schemas.microsoft.com/office/drawing/2014/main" id="{62AB4489-A67E-4306-A6A1-E0EDA3F601C3}"/>
              </a:ext>
            </a:extLst>
          </p:cNvPr>
          <p:cNvSpPr txBox="1"/>
          <p:nvPr/>
        </p:nvSpPr>
        <p:spPr>
          <a:xfrm>
            <a:off x="1406574" y="4390635"/>
            <a:ext cx="2057400" cy="2286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Request information or clarification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B650F257-C71E-42C2-B9CA-7CFA3F52470D}"/>
              </a:ext>
            </a:extLst>
          </p:cNvPr>
          <p:cNvSpPr/>
          <p:nvPr/>
        </p:nvSpPr>
        <p:spPr>
          <a:xfrm>
            <a:off x="3256964" y="4723376"/>
            <a:ext cx="1257300" cy="6788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PRESENTATION if desired</a:t>
            </a:r>
            <a:endParaRPr lang="en-US" sz="1100">
              <a:effectLst/>
              <a:ea typeface="Calibri" panose="020F0502020204030204" pitchFamily="34" charset="0"/>
              <a:cs typeface="Times New Roman" panose="02020603050405020304" pitchFamily="18" charset="0"/>
            </a:endParaRPr>
          </a:p>
        </p:txBody>
      </p:sp>
      <p:sp>
        <p:nvSpPr>
          <p:cNvPr id="16" name="Arrow: Down 15">
            <a:extLst>
              <a:ext uri="{FF2B5EF4-FFF2-40B4-BE49-F238E27FC236}">
                <a16:creationId xmlns:a16="http://schemas.microsoft.com/office/drawing/2014/main" id="{7B4F23F1-91BF-4146-BE25-763D8C614DDA}"/>
              </a:ext>
            </a:extLst>
          </p:cNvPr>
          <p:cNvSpPr/>
          <p:nvPr/>
        </p:nvSpPr>
        <p:spPr>
          <a:xfrm rot="10800000">
            <a:off x="3721149" y="4257286"/>
            <a:ext cx="228600" cy="457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7" name="Straight Connector 16">
            <a:extLst>
              <a:ext uri="{FF2B5EF4-FFF2-40B4-BE49-F238E27FC236}">
                <a16:creationId xmlns:a16="http://schemas.microsoft.com/office/drawing/2014/main" id="{A5406CAB-963D-401B-A439-D864C6CB342A}"/>
              </a:ext>
            </a:extLst>
          </p:cNvPr>
          <p:cNvCxnSpPr/>
          <p:nvPr/>
        </p:nvCxnSpPr>
        <p:spPr>
          <a:xfrm flipH="1">
            <a:off x="1393239" y="4625655"/>
            <a:ext cx="2089785" cy="635"/>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row: Down 17">
            <a:extLst>
              <a:ext uri="{FF2B5EF4-FFF2-40B4-BE49-F238E27FC236}">
                <a16:creationId xmlns:a16="http://schemas.microsoft.com/office/drawing/2014/main" id="{38CCFF53-B423-494C-9D3A-CDBE3B5825CC}"/>
              </a:ext>
            </a:extLst>
          </p:cNvPr>
          <p:cNvSpPr/>
          <p:nvPr/>
        </p:nvSpPr>
        <p:spPr>
          <a:xfrm rot="10800000">
            <a:off x="3727709" y="3019036"/>
            <a:ext cx="228600" cy="45720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9" name="Text Box 25">
            <a:extLst>
              <a:ext uri="{FF2B5EF4-FFF2-40B4-BE49-F238E27FC236}">
                <a16:creationId xmlns:a16="http://schemas.microsoft.com/office/drawing/2014/main" id="{94DF2318-F681-4AD8-96C3-929FE4CF55DC}"/>
              </a:ext>
            </a:extLst>
          </p:cNvPr>
          <p:cNvSpPr txBox="1"/>
          <p:nvPr/>
        </p:nvSpPr>
        <p:spPr>
          <a:xfrm>
            <a:off x="4756409" y="3476236"/>
            <a:ext cx="800100" cy="295275"/>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Majority in Favor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5">
            <a:extLst>
              <a:ext uri="{FF2B5EF4-FFF2-40B4-BE49-F238E27FC236}">
                <a16:creationId xmlns:a16="http://schemas.microsoft.com/office/drawing/2014/main" id="{DA2AF31F-73CA-4A12-8AC0-DC19E00382F3}"/>
              </a:ext>
            </a:extLst>
          </p:cNvPr>
          <p:cNvSpPr txBox="1"/>
          <p:nvPr/>
        </p:nvSpPr>
        <p:spPr>
          <a:xfrm>
            <a:off x="2838921" y="3044790"/>
            <a:ext cx="897890" cy="342900"/>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Majority NOT in Favor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rrow: Right 20">
            <a:extLst>
              <a:ext uri="{FF2B5EF4-FFF2-40B4-BE49-F238E27FC236}">
                <a16:creationId xmlns:a16="http://schemas.microsoft.com/office/drawing/2014/main" id="{4B9CFAA0-5C65-4A78-BDFC-4509678A3D69}"/>
              </a:ext>
            </a:extLst>
          </p:cNvPr>
          <p:cNvSpPr/>
          <p:nvPr/>
        </p:nvSpPr>
        <p:spPr>
          <a:xfrm>
            <a:off x="4756726" y="3749215"/>
            <a:ext cx="2534708" cy="236607"/>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1550F498-6D2E-45FF-883D-DF5E2CCC7510}"/>
              </a:ext>
            </a:extLst>
          </p:cNvPr>
          <p:cNvSpPr/>
          <p:nvPr/>
        </p:nvSpPr>
        <p:spPr>
          <a:xfrm>
            <a:off x="6304856" y="3525696"/>
            <a:ext cx="299720" cy="281940"/>
          </a:xfrm>
          <a:prstGeom prst="triangl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194412AC-D949-4EA2-9828-D1EA6FA74DFD}"/>
              </a:ext>
            </a:extLst>
          </p:cNvPr>
          <p:cNvSpPr/>
          <p:nvPr/>
        </p:nvSpPr>
        <p:spPr>
          <a:xfrm>
            <a:off x="5929041" y="2734556"/>
            <a:ext cx="1069656" cy="741680"/>
          </a:xfrm>
          <a:prstGeom prst="round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CONSULT LEGAL OFFICE</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609E0972-9FC6-48FC-8900-5FC99C2EE84D}"/>
              </a:ext>
            </a:extLst>
          </p:cNvPr>
          <p:cNvSpPr/>
          <p:nvPr/>
        </p:nvSpPr>
        <p:spPr>
          <a:xfrm>
            <a:off x="3041751" y="3476236"/>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NBCS COMMITTEE REVIEW OF NEW OR REVISED REQUEST</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AE74383E-A006-427C-970A-AF9A97D74DD1}"/>
              </a:ext>
            </a:extLst>
          </p:cNvPr>
          <p:cNvSpPr/>
          <p:nvPr/>
        </p:nvSpPr>
        <p:spPr>
          <a:xfrm>
            <a:off x="3287866" y="1628917"/>
            <a:ext cx="2414270" cy="1371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dirty="0">
                <a:effectLst/>
                <a:ea typeface="Calibri" panose="020F0502020204030204" pitchFamily="34" charset="0"/>
                <a:cs typeface="Times New Roman" panose="02020603050405020304" pitchFamily="18" charset="0"/>
              </a:rPr>
              <a:t>COMMITTEE to Applicant – report conclusions, issues, problems, possible options/changes </a:t>
            </a:r>
            <a:endParaRPr lang="en-US" sz="1100" dirty="0">
              <a:effectLst/>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100" b="1" dirty="0">
                <a:effectLst/>
                <a:ea typeface="Calibri" panose="020F0502020204030204" pitchFamily="34" charset="0"/>
                <a:cs typeface="Times New Roman" panose="02020603050405020304" pitchFamily="18" charset="0"/>
              </a:rPr>
              <a:t>APPLICANT – make changes or proceed anyway</a:t>
            </a:r>
            <a:endParaRPr lang="en-US" sz="1100" dirty="0">
              <a:effectLst/>
              <a:ea typeface="Calibri" panose="020F0502020204030204" pitchFamily="34" charset="0"/>
              <a:cs typeface="Times New Roman" panose="02020603050405020304" pitchFamily="18" charset="0"/>
            </a:endParaRPr>
          </a:p>
        </p:txBody>
      </p:sp>
      <p:sp>
        <p:nvSpPr>
          <p:cNvPr id="26" name="Arrow: Down 25">
            <a:extLst>
              <a:ext uri="{FF2B5EF4-FFF2-40B4-BE49-F238E27FC236}">
                <a16:creationId xmlns:a16="http://schemas.microsoft.com/office/drawing/2014/main" id="{CF2C9AF8-703B-46F8-8E85-E33BF584AA59}"/>
              </a:ext>
            </a:extLst>
          </p:cNvPr>
          <p:cNvSpPr/>
          <p:nvPr/>
        </p:nvSpPr>
        <p:spPr>
          <a:xfrm rot="5400000">
            <a:off x="2815532" y="2146161"/>
            <a:ext cx="228600" cy="671195"/>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929247D3-8A4C-4F4A-B330-073D9CA19597}"/>
              </a:ext>
            </a:extLst>
          </p:cNvPr>
          <p:cNvSpPr/>
          <p:nvPr/>
        </p:nvSpPr>
        <p:spPr>
          <a:xfrm>
            <a:off x="5708379" y="2313461"/>
            <a:ext cx="1583055"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8" name="Isosceles Triangle 27">
            <a:extLst>
              <a:ext uri="{FF2B5EF4-FFF2-40B4-BE49-F238E27FC236}">
                <a16:creationId xmlns:a16="http://schemas.microsoft.com/office/drawing/2014/main" id="{BC62AA6E-53AF-4881-B260-1CDA7350A85A}"/>
              </a:ext>
            </a:extLst>
          </p:cNvPr>
          <p:cNvSpPr/>
          <p:nvPr/>
        </p:nvSpPr>
        <p:spPr>
          <a:xfrm rot="10800000">
            <a:off x="6343272" y="2506501"/>
            <a:ext cx="228600" cy="217805"/>
          </a:xfrm>
          <a:prstGeom prst="triangl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9" name="Text Box 25">
            <a:extLst>
              <a:ext uri="{FF2B5EF4-FFF2-40B4-BE49-F238E27FC236}">
                <a16:creationId xmlns:a16="http://schemas.microsoft.com/office/drawing/2014/main" id="{9EBDC789-8CB6-49FE-BF53-6DF995C281F2}"/>
              </a:ext>
            </a:extLst>
          </p:cNvPr>
          <p:cNvSpPr txBox="1"/>
          <p:nvPr/>
        </p:nvSpPr>
        <p:spPr>
          <a:xfrm>
            <a:off x="5729441" y="1938846"/>
            <a:ext cx="971550" cy="352425"/>
          </a:xfrm>
          <a:prstGeom prst="rect">
            <a:avLst/>
          </a:prstGeom>
          <a:solidFill>
            <a:sysClr val="window" lastClr="FFFFFF"/>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Proceed with NO CHANGES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789C1C79-853A-4328-8E16-698BF055EE0B}"/>
              </a:ext>
            </a:extLst>
          </p:cNvPr>
          <p:cNvSpPr/>
          <p:nvPr/>
        </p:nvSpPr>
        <p:spPr>
          <a:xfrm>
            <a:off x="7300059" y="1959221"/>
            <a:ext cx="1714500" cy="2292350"/>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NBCS COMMITTEE REPORT (RECOMMENDATION AND SUMMARY OF DISCUSSIONS) DISTRIBUTED TO BOARD</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1" name="Title 1">
            <a:extLst>
              <a:ext uri="{FF2B5EF4-FFF2-40B4-BE49-F238E27FC236}">
                <a16:creationId xmlns:a16="http://schemas.microsoft.com/office/drawing/2014/main" id="{9DB2A4A5-2119-43B6-A619-D28BD0DD80B3}"/>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32" name="TextBox 31">
            <a:extLst>
              <a:ext uri="{FF2B5EF4-FFF2-40B4-BE49-F238E27FC236}">
                <a16:creationId xmlns:a16="http://schemas.microsoft.com/office/drawing/2014/main" id="{67499FFC-9166-44D0-BA1F-D346DCB05369}"/>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20</a:t>
            </a:fld>
            <a:r>
              <a:rPr lang="en-US" dirty="0">
                <a:solidFill>
                  <a:schemeClr val="bg1"/>
                </a:solidFill>
              </a:rPr>
              <a:t> </a:t>
            </a:r>
          </a:p>
        </p:txBody>
      </p:sp>
    </p:spTree>
    <p:extLst>
      <p:ext uri="{BB962C8B-B14F-4D97-AF65-F5344CB8AC3E}">
        <p14:creationId xmlns:p14="http://schemas.microsoft.com/office/powerpoint/2010/main" val="3819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789C1C79-853A-4328-8E16-698BF055EE0B}"/>
              </a:ext>
            </a:extLst>
          </p:cNvPr>
          <p:cNvSpPr/>
          <p:nvPr/>
        </p:nvSpPr>
        <p:spPr>
          <a:xfrm>
            <a:off x="134394" y="2075285"/>
            <a:ext cx="1714500" cy="2292350"/>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DRAFT MOU AND NBCS COMMITTEE REPORT (RECOMMENDATION AND SUMMARY OF DISCUSSIONS) DISTRIBUTED TO BOARD</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5D4A1DAA-B744-432A-AA66-45B3578D59A2}"/>
              </a:ext>
            </a:extLst>
          </p:cNvPr>
          <p:cNvSpPr/>
          <p:nvPr/>
        </p:nvSpPr>
        <p:spPr>
          <a:xfrm>
            <a:off x="2264085" y="2777277"/>
            <a:ext cx="1714500" cy="790575"/>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BOARD MEETING #1</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AD4AA2EF-A2AC-4ADB-989D-F2B6EFA0C25C}"/>
              </a:ext>
            </a:extLst>
          </p:cNvPr>
          <p:cNvSpPr/>
          <p:nvPr/>
        </p:nvSpPr>
        <p:spPr>
          <a:xfrm>
            <a:off x="2450775" y="1758737"/>
            <a:ext cx="1257300" cy="556895"/>
          </a:xfrm>
          <a:prstGeom prst="roundRect">
            <a:avLst/>
          </a:prstGeom>
          <a:solidFill>
            <a:srgbClr val="00B05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APPLICANT PRESENTATION </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3" name="Arrow: Down 32">
            <a:extLst>
              <a:ext uri="{FF2B5EF4-FFF2-40B4-BE49-F238E27FC236}">
                <a16:creationId xmlns:a16="http://schemas.microsoft.com/office/drawing/2014/main" id="{5351023E-23FB-4613-A99B-4492B45CEFF1}"/>
              </a:ext>
            </a:extLst>
          </p:cNvPr>
          <p:cNvSpPr/>
          <p:nvPr/>
        </p:nvSpPr>
        <p:spPr>
          <a:xfrm>
            <a:off x="2946075" y="2306107"/>
            <a:ext cx="228600" cy="45720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4" name="Arrow: Right 33">
            <a:extLst>
              <a:ext uri="{FF2B5EF4-FFF2-40B4-BE49-F238E27FC236}">
                <a16:creationId xmlns:a16="http://schemas.microsoft.com/office/drawing/2014/main" id="{F836DF93-4FA8-4435-BC2E-43A606C347BB}"/>
              </a:ext>
            </a:extLst>
          </p:cNvPr>
          <p:cNvSpPr/>
          <p:nvPr/>
        </p:nvSpPr>
        <p:spPr>
          <a:xfrm>
            <a:off x="1848894" y="3070012"/>
            <a:ext cx="411381"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5" name="Arrow: Right 34">
            <a:extLst>
              <a:ext uri="{FF2B5EF4-FFF2-40B4-BE49-F238E27FC236}">
                <a16:creationId xmlns:a16="http://schemas.microsoft.com/office/drawing/2014/main" id="{C2F99F6B-C3ED-431F-9E83-C8611C2801A8}"/>
              </a:ext>
            </a:extLst>
          </p:cNvPr>
          <p:cNvSpPr/>
          <p:nvPr/>
        </p:nvSpPr>
        <p:spPr>
          <a:xfrm>
            <a:off x="3982395" y="3059535"/>
            <a:ext cx="457200"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36" name="Title 1">
            <a:extLst>
              <a:ext uri="{FF2B5EF4-FFF2-40B4-BE49-F238E27FC236}">
                <a16:creationId xmlns:a16="http://schemas.microsoft.com/office/drawing/2014/main" id="{F7BF7E48-A513-4E0C-82F2-478CFC431E77}"/>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37" name="TextBox 36">
            <a:extLst>
              <a:ext uri="{FF2B5EF4-FFF2-40B4-BE49-F238E27FC236}">
                <a16:creationId xmlns:a16="http://schemas.microsoft.com/office/drawing/2014/main" id="{D6195251-5201-425F-B16B-2F6A2495A1BD}"/>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21</a:t>
            </a:fld>
            <a:r>
              <a:rPr lang="en-US" dirty="0">
                <a:solidFill>
                  <a:schemeClr val="bg1"/>
                </a:solidFill>
              </a:rPr>
              <a:t> </a:t>
            </a:r>
          </a:p>
        </p:txBody>
      </p:sp>
    </p:spTree>
    <p:extLst>
      <p:ext uri="{BB962C8B-B14F-4D97-AF65-F5344CB8AC3E}">
        <p14:creationId xmlns:p14="http://schemas.microsoft.com/office/powerpoint/2010/main" val="2653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789C1C79-853A-4328-8E16-698BF055EE0B}"/>
              </a:ext>
            </a:extLst>
          </p:cNvPr>
          <p:cNvSpPr/>
          <p:nvPr/>
        </p:nvSpPr>
        <p:spPr>
          <a:xfrm>
            <a:off x="355154" y="1936433"/>
            <a:ext cx="1714500" cy="2292350"/>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DRAFT MOU AND NBCS COMMITTEE REPORT (RECOMMENDATION AND SUMMARY OF DISCUSSIONS) DISTRIBUTED TO BOARD</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5D4A1DAA-B744-432A-AA66-45B3578D59A2}"/>
              </a:ext>
            </a:extLst>
          </p:cNvPr>
          <p:cNvSpPr/>
          <p:nvPr/>
        </p:nvSpPr>
        <p:spPr>
          <a:xfrm>
            <a:off x="2484845" y="2638425"/>
            <a:ext cx="1714500" cy="790575"/>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BOARD MEETING #1</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AD4AA2EF-A2AC-4ADB-989D-F2B6EFA0C25C}"/>
              </a:ext>
            </a:extLst>
          </p:cNvPr>
          <p:cNvSpPr/>
          <p:nvPr/>
        </p:nvSpPr>
        <p:spPr>
          <a:xfrm>
            <a:off x="2671535" y="1619885"/>
            <a:ext cx="1257300" cy="556895"/>
          </a:xfrm>
          <a:prstGeom prst="roundRect">
            <a:avLst/>
          </a:prstGeom>
          <a:solidFill>
            <a:srgbClr val="00B05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APPLICANT PRESENTATION </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3" name="Arrow: Down 32">
            <a:extLst>
              <a:ext uri="{FF2B5EF4-FFF2-40B4-BE49-F238E27FC236}">
                <a16:creationId xmlns:a16="http://schemas.microsoft.com/office/drawing/2014/main" id="{5351023E-23FB-4613-A99B-4492B45CEFF1}"/>
              </a:ext>
            </a:extLst>
          </p:cNvPr>
          <p:cNvSpPr/>
          <p:nvPr/>
        </p:nvSpPr>
        <p:spPr>
          <a:xfrm>
            <a:off x="3166835" y="2167255"/>
            <a:ext cx="228600" cy="45720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4" name="Arrow: Right 33">
            <a:extLst>
              <a:ext uri="{FF2B5EF4-FFF2-40B4-BE49-F238E27FC236}">
                <a16:creationId xmlns:a16="http://schemas.microsoft.com/office/drawing/2014/main" id="{F836DF93-4FA8-4435-BC2E-43A606C347BB}"/>
              </a:ext>
            </a:extLst>
          </p:cNvPr>
          <p:cNvSpPr/>
          <p:nvPr/>
        </p:nvSpPr>
        <p:spPr>
          <a:xfrm>
            <a:off x="2069654" y="2931160"/>
            <a:ext cx="411381"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5" name="Arrow: Right 34">
            <a:extLst>
              <a:ext uri="{FF2B5EF4-FFF2-40B4-BE49-F238E27FC236}">
                <a16:creationId xmlns:a16="http://schemas.microsoft.com/office/drawing/2014/main" id="{C2F99F6B-C3ED-431F-9E83-C8611C2801A8}"/>
              </a:ext>
            </a:extLst>
          </p:cNvPr>
          <p:cNvSpPr/>
          <p:nvPr/>
        </p:nvSpPr>
        <p:spPr>
          <a:xfrm>
            <a:off x="4203155" y="2920683"/>
            <a:ext cx="1227674"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9" name="Text Box 25">
            <a:extLst>
              <a:ext uri="{FF2B5EF4-FFF2-40B4-BE49-F238E27FC236}">
                <a16:creationId xmlns:a16="http://schemas.microsoft.com/office/drawing/2014/main" id="{3A909DE9-61BC-45D2-992C-7A4C38E892F1}"/>
              </a:ext>
            </a:extLst>
          </p:cNvPr>
          <p:cNvSpPr txBox="1"/>
          <p:nvPr/>
        </p:nvSpPr>
        <p:spPr>
          <a:xfrm>
            <a:off x="4303643" y="3159760"/>
            <a:ext cx="1022888" cy="329209"/>
          </a:xfrm>
          <a:prstGeom prst="rect">
            <a:avLst/>
          </a:prstGeom>
          <a:solidFill>
            <a:sysClr val="window" lastClr="FFFFFF"/>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Motion to draft MOU carries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230DE99-0020-4420-9D3F-0F5ED4169645}"/>
              </a:ext>
            </a:extLst>
          </p:cNvPr>
          <p:cNvSpPr/>
          <p:nvPr/>
        </p:nvSpPr>
        <p:spPr>
          <a:xfrm>
            <a:off x="5430829" y="2624455"/>
            <a:ext cx="1468755" cy="790575"/>
          </a:xfrm>
          <a:prstGeom prst="round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LEGAL OFFICE DRAFT MOU AND BOARD REP REVIEW</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2" name="Arrow: Down 11">
            <a:extLst>
              <a:ext uri="{FF2B5EF4-FFF2-40B4-BE49-F238E27FC236}">
                <a16:creationId xmlns:a16="http://schemas.microsoft.com/office/drawing/2014/main" id="{787196F7-1D88-47AB-B8BF-7F063F1DAAE7}"/>
              </a:ext>
            </a:extLst>
          </p:cNvPr>
          <p:cNvSpPr/>
          <p:nvPr/>
        </p:nvSpPr>
        <p:spPr>
          <a:xfrm rot="10800000">
            <a:off x="4678026" y="2270480"/>
            <a:ext cx="228600" cy="71148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Text Box 25">
            <a:extLst>
              <a:ext uri="{FF2B5EF4-FFF2-40B4-BE49-F238E27FC236}">
                <a16:creationId xmlns:a16="http://schemas.microsoft.com/office/drawing/2014/main" id="{0BA4E1DC-6182-4791-9E15-B5AD93B86B37}"/>
              </a:ext>
            </a:extLst>
          </p:cNvPr>
          <p:cNvSpPr txBox="1"/>
          <p:nvPr/>
        </p:nvSpPr>
        <p:spPr>
          <a:xfrm>
            <a:off x="5165491" y="1674850"/>
            <a:ext cx="894080" cy="595630"/>
          </a:xfrm>
          <a:prstGeom prst="rect">
            <a:avLst/>
          </a:prstGeom>
          <a:solidFill>
            <a:sysClr val="window" lastClr="FFFFFF"/>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Motion to proceed with MOU fails</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Decagon 13">
            <a:extLst>
              <a:ext uri="{FF2B5EF4-FFF2-40B4-BE49-F238E27FC236}">
                <a16:creationId xmlns:a16="http://schemas.microsoft.com/office/drawing/2014/main" id="{20D97EA1-AAED-4F97-8546-0A056801757C}"/>
              </a:ext>
            </a:extLst>
          </p:cNvPr>
          <p:cNvSpPr/>
          <p:nvPr/>
        </p:nvSpPr>
        <p:spPr>
          <a:xfrm>
            <a:off x="4310252" y="1460043"/>
            <a:ext cx="914400" cy="800100"/>
          </a:xfrm>
          <a:prstGeom prst="decagon">
            <a:avLst/>
          </a:prstGeom>
          <a:solidFill>
            <a:srgbClr val="FF0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STOP</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 name="Title 1">
            <a:extLst>
              <a:ext uri="{FF2B5EF4-FFF2-40B4-BE49-F238E27FC236}">
                <a16:creationId xmlns:a16="http://schemas.microsoft.com/office/drawing/2014/main" id="{82D93F11-69C9-4B94-8AE9-119C4707A5A2}"/>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20" name="TextBox 19">
            <a:extLst>
              <a:ext uri="{FF2B5EF4-FFF2-40B4-BE49-F238E27FC236}">
                <a16:creationId xmlns:a16="http://schemas.microsoft.com/office/drawing/2014/main" id="{CDAD2B56-D4B7-419B-AF7C-6D6C121F3F9E}"/>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22</a:t>
            </a:fld>
            <a:r>
              <a:rPr lang="en-US" dirty="0">
                <a:solidFill>
                  <a:schemeClr val="bg1"/>
                </a:solidFill>
              </a:rPr>
              <a:t> </a:t>
            </a:r>
          </a:p>
        </p:txBody>
      </p:sp>
    </p:spTree>
    <p:extLst>
      <p:ext uri="{BB962C8B-B14F-4D97-AF65-F5344CB8AC3E}">
        <p14:creationId xmlns:p14="http://schemas.microsoft.com/office/powerpoint/2010/main" val="317492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789C1C79-853A-4328-8E16-698BF055EE0B}"/>
              </a:ext>
            </a:extLst>
          </p:cNvPr>
          <p:cNvSpPr/>
          <p:nvPr/>
        </p:nvSpPr>
        <p:spPr>
          <a:xfrm>
            <a:off x="298710" y="2036901"/>
            <a:ext cx="1714500" cy="2292350"/>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DRAFT MOU AND NBCS COMMITTEE REPORT (RECOMMENDATION AND SUMMARY OF DISCUSSIONS) DISTRIBUTED TO BOARD</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5D4A1DAA-B744-432A-AA66-45B3578D59A2}"/>
              </a:ext>
            </a:extLst>
          </p:cNvPr>
          <p:cNvSpPr/>
          <p:nvPr/>
        </p:nvSpPr>
        <p:spPr>
          <a:xfrm>
            <a:off x="2428401" y="2738893"/>
            <a:ext cx="1714500" cy="790575"/>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BOARD MEETING #1</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AD4AA2EF-A2AC-4ADB-989D-F2B6EFA0C25C}"/>
              </a:ext>
            </a:extLst>
          </p:cNvPr>
          <p:cNvSpPr/>
          <p:nvPr/>
        </p:nvSpPr>
        <p:spPr>
          <a:xfrm>
            <a:off x="2615091" y="1720353"/>
            <a:ext cx="1257300" cy="556895"/>
          </a:xfrm>
          <a:prstGeom prst="roundRect">
            <a:avLst/>
          </a:prstGeom>
          <a:solidFill>
            <a:srgbClr val="00B05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APPLICANT PRESENTATION </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3" name="Arrow: Down 32">
            <a:extLst>
              <a:ext uri="{FF2B5EF4-FFF2-40B4-BE49-F238E27FC236}">
                <a16:creationId xmlns:a16="http://schemas.microsoft.com/office/drawing/2014/main" id="{5351023E-23FB-4613-A99B-4492B45CEFF1}"/>
              </a:ext>
            </a:extLst>
          </p:cNvPr>
          <p:cNvSpPr/>
          <p:nvPr/>
        </p:nvSpPr>
        <p:spPr>
          <a:xfrm>
            <a:off x="3110391" y="2267723"/>
            <a:ext cx="228600" cy="45720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4" name="Arrow: Right 33">
            <a:extLst>
              <a:ext uri="{FF2B5EF4-FFF2-40B4-BE49-F238E27FC236}">
                <a16:creationId xmlns:a16="http://schemas.microsoft.com/office/drawing/2014/main" id="{F836DF93-4FA8-4435-BC2E-43A606C347BB}"/>
              </a:ext>
            </a:extLst>
          </p:cNvPr>
          <p:cNvSpPr/>
          <p:nvPr/>
        </p:nvSpPr>
        <p:spPr>
          <a:xfrm>
            <a:off x="2013210" y="3031628"/>
            <a:ext cx="411381"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5" name="Arrow: Right 34">
            <a:extLst>
              <a:ext uri="{FF2B5EF4-FFF2-40B4-BE49-F238E27FC236}">
                <a16:creationId xmlns:a16="http://schemas.microsoft.com/office/drawing/2014/main" id="{C2F99F6B-C3ED-431F-9E83-C8611C2801A8}"/>
              </a:ext>
            </a:extLst>
          </p:cNvPr>
          <p:cNvSpPr/>
          <p:nvPr/>
        </p:nvSpPr>
        <p:spPr>
          <a:xfrm>
            <a:off x="4146711" y="3021151"/>
            <a:ext cx="1227674"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9" name="Text Box 25">
            <a:extLst>
              <a:ext uri="{FF2B5EF4-FFF2-40B4-BE49-F238E27FC236}">
                <a16:creationId xmlns:a16="http://schemas.microsoft.com/office/drawing/2014/main" id="{3A909DE9-61BC-45D2-992C-7A4C38E892F1}"/>
              </a:ext>
            </a:extLst>
          </p:cNvPr>
          <p:cNvSpPr txBox="1"/>
          <p:nvPr/>
        </p:nvSpPr>
        <p:spPr>
          <a:xfrm>
            <a:off x="4247199" y="3260228"/>
            <a:ext cx="1022888" cy="329209"/>
          </a:xfrm>
          <a:prstGeom prst="rect">
            <a:avLst/>
          </a:prstGeom>
          <a:solidFill>
            <a:sysClr val="window" lastClr="FFFFFF"/>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Motion to draft MOU carries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230DE99-0020-4420-9D3F-0F5ED4169645}"/>
              </a:ext>
            </a:extLst>
          </p:cNvPr>
          <p:cNvSpPr/>
          <p:nvPr/>
        </p:nvSpPr>
        <p:spPr>
          <a:xfrm>
            <a:off x="5374385" y="2724923"/>
            <a:ext cx="1468755" cy="790575"/>
          </a:xfrm>
          <a:prstGeom prst="round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LEGAL OFFICE </a:t>
            </a:r>
            <a:r>
              <a:rPr lang="en-US" sz="1100" b="1" kern="0" dirty="0">
                <a:solidFill>
                  <a:sysClr val="window" lastClr="FFFFFF"/>
                </a:solidFill>
                <a:latin typeface="Calibri" panose="020F0502020204030204"/>
                <a:ea typeface="Calibri" panose="020F0502020204030204" pitchFamily="34" charset="0"/>
                <a:cs typeface="Times New Roman" panose="02020603050405020304" pitchFamily="18" charset="0"/>
              </a:rPr>
              <a:t>DRAFT </a:t>
            </a: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MOU AND BOARD REP REVIEW</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2" name="Arrow: Down 11">
            <a:extLst>
              <a:ext uri="{FF2B5EF4-FFF2-40B4-BE49-F238E27FC236}">
                <a16:creationId xmlns:a16="http://schemas.microsoft.com/office/drawing/2014/main" id="{787196F7-1D88-47AB-B8BF-7F063F1DAAE7}"/>
              </a:ext>
            </a:extLst>
          </p:cNvPr>
          <p:cNvSpPr/>
          <p:nvPr/>
        </p:nvSpPr>
        <p:spPr>
          <a:xfrm rot="10800000">
            <a:off x="4621582" y="2370948"/>
            <a:ext cx="228600" cy="71148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Text Box 25">
            <a:extLst>
              <a:ext uri="{FF2B5EF4-FFF2-40B4-BE49-F238E27FC236}">
                <a16:creationId xmlns:a16="http://schemas.microsoft.com/office/drawing/2014/main" id="{0BA4E1DC-6182-4791-9E15-B5AD93B86B37}"/>
              </a:ext>
            </a:extLst>
          </p:cNvPr>
          <p:cNvSpPr txBox="1"/>
          <p:nvPr/>
        </p:nvSpPr>
        <p:spPr>
          <a:xfrm>
            <a:off x="5109047" y="1775318"/>
            <a:ext cx="894080" cy="595630"/>
          </a:xfrm>
          <a:prstGeom prst="rect">
            <a:avLst/>
          </a:prstGeom>
          <a:solidFill>
            <a:sysClr val="window" lastClr="FFFFFF"/>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Motion to proceed with MOU fails</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Decagon 13">
            <a:extLst>
              <a:ext uri="{FF2B5EF4-FFF2-40B4-BE49-F238E27FC236}">
                <a16:creationId xmlns:a16="http://schemas.microsoft.com/office/drawing/2014/main" id="{20D97EA1-AAED-4F97-8546-0A056801757C}"/>
              </a:ext>
            </a:extLst>
          </p:cNvPr>
          <p:cNvSpPr/>
          <p:nvPr/>
        </p:nvSpPr>
        <p:spPr>
          <a:xfrm>
            <a:off x="4253808" y="1560511"/>
            <a:ext cx="914400" cy="800100"/>
          </a:xfrm>
          <a:prstGeom prst="decagon">
            <a:avLst/>
          </a:prstGeom>
          <a:solidFill>
            <a:srgbClr val="FF0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STOP</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 name="Arrow: Down 14">
            <a:extLst>
              <a:ext uri="{FF2B5EF4-FFF2-40B4-BE49-F238E27FC236}">
                <a16:creationId xmlns:a16="http://schemas.microsoft.com/office/drawing/2014/main" id="{1070E35B-A1F8-4EE6-9129-E943EB9F0C28}"/>
              </a:ext>
            </a:extLst>
          </p:cNvPr>
          <p:cNvSpPr/>
          <p:nvPr/>
        </p:nvSpPr>
        <p:spPr>
          <a:xfrm>
            <a:off x="6003127" y="3543364"/>
            <a:ext cx="224790" cy="344805"/>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27CF088C-34D8-4B17-B2F5-8B45CB89718F}"/>
              </a:ext>
            </a:extLst>
          </p:cNvPr>
          <p:cNvSpPr/>
          <p:nvPr/>
        </p:nvSpPr>
        <p:spPr>
          <a:xfrm>
            <a:off x="4858222" y="3910291"/>
            <a:ext cx="2514600" cy="34226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REVIEW MOU </a:t>
            </a:r>
            <a:endParaRPr lang="en-US" sz="1100">
              <a:effectLst/>
              <a:ea typeface="Calibri" panose="020F0502020204030204" pitchFamily="34" charset="0"/>
              <a:cs typeface="Times New Roman" panose="02020603050405020304" pitchFamily="18" charset="0"/>
            </a:endParaRPr>
          </a:p>
        </p:txBody>
      </p:sp>
      <p:sp>
        <p:nvSpPr>
          <p:cNvPr id="18" name="Title 1">
            <a:extLst>
              <a:ext uri="{FF2B5EF4-FFF2-40B4-BE49-F238E27FC236}">
                <a16:creationId xmlns:a16="http://schemas.microsoft.com/office/drawing/2014/main" id="{3C20105A-C1AD-49CC-B0CE-34DBFDF2EAD4}"/>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19" name="TextBox 18">
            <a:extLst>
              <a:ext uri="{FF2B5EF4-FFF2-40B4-BE49-F238E27FC236}">
                <a16:creationId xmlns:a16="http://schemas.microsoft.com/office/drawing/2014/main" id="{08A0F775-9996-44E4-9996-34EDD7C7DC73}"/>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23</a:t>
            </a:fld>
            <a:r>
              <a:rPr lang="en-US" dirty="0">
                <a:solidFill>
                  <a:schemeClr val="bg1"/>
                </a:solidFill>
              </a:rPr>
              <a:t> </a:t>
            </a:r>
          </a:p>
        </p:txBody>
      </p:sp>
    </p:spTree>
    <p:extLst>
      <p:ext uri="{BB962C8B-B14F-4D97-AF65-F5344CB8AC3E}">
        <p14:creationId xmlns:p14="http://schemas.microsoft.com/office/powerpoint/2010/main" val="223822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row: Right 33">
            <a:extLst>
              <a:ext uri="{FF2B5EF4-FFF2-40B4-BE49-F238E27FC236}">
                <a16:creationId xmlns:a16="http://schemas.microsoft.com/office/drawing/2014/main" id="{F836DF93-4FA8-4435-BC2E-43A606C347BB}"/>
              </a:ext>
            </a:extLst>
          </p:cNvPr>
          <p:cNvSpPr/>
          <p:nvPr/>
        </p:nvSpPr>
        <p:spPr>
          <a:xfrm>
            <a:off x="2957991" y="2620039"/>
            <a:ext cx="864870"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27CF088C-34D8-4B17-B2F5-8B45CB89718F}"/>
              </a:ext>
            </a:extLst>
          </p:cNvPr>
          <p:cNvSpPr/>
          <p:nvPr/>
        </p:nvSpPr>
        <p:spPr>
          <a:xfrm>
            <a:off x="443391" y="2563207"/>
            <a:ext cx="2514600" cy="34226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REVIEW MOU </a:t>
            </a:r>
            <a:endParaRPr lang="en-US" sz="1100">
              <a:effectLst/>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1F9FBA9D-A782-4458-9F26-D9483B71F83B}"/>
              </a:ext>
            </a:extLst>
          </p:cNvPr>
          <p:cNvSpPr/>
          <p:nvPr/>
        </p:nvSpPr>
        <p:spPr>
          <a:xfrm>
            <a:off x="3822861" y="2268566"/>
            <a:ext cx="1485900" cy="931545"/>
          </a:xfrm>
          <a:prstGeom prst="roundRect">
            <a:avLst/>
          </a:prstGeom>
          <a:solidFill>
            <a:srgbClr val="00B05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APPLICANT GOVERNING BODY RESOLUTION AND SIGNATURE(S)</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 name="Text Box 25">
            <a:extLst>
              <a:ext uri="{FF2B5EF4-FFF2-40B4-BE49-F238E27FC236}">
                <a16:creationId xmlns:a16="http://schemas.microsoft.com/office/drawing/2014/main" id="{ACB13949-8544-4725-B176-393A687505FE}"/>
              </a:ext>
            </a:extLst>
          </p:cNvPr>
          <p:cNvSpPr txBox="1"/>
          <p:nvPr/>
        </p:nvSpPr>
        <p:spPr>
          <a:xfrm>
            <a:off x="2947560" y="2865465"/>
            <a:ext cx="803275" cy="342265"/>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No changes to MOU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itle 1">
            <a:extLst>
              <a:ext uri="{FF2B5EF4-FFF2-40B4-BE49-F238E27FC236}">
                <a16:creationId xmlns:a16="http://schemas.microsoft.com/office/drawing/2014/main" id="{1A39917F-4A07-4839-814C-1F857266DC76}"/>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14" name="TextBox 13">
            <a:extLst>
              <a:ext uri="{FF2B5EF4-FFF2-40B4-BE49-F238E27FC236}">
                <a16:creationId xmlns:a16="http://schemas.microsoft.com/office/drawing/2014/main" id="{3E65CB0C-B67A-4007-BA98-F756A155F9E6}"/>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24</a:t>
            </a:fld>
            <a:r>
              <a:rPr lang="en-US" dirty="0">
                <a:solidFill>
                  <a:schemeClr val="bg1"/>
                </a:solidFill>
              </a:rPr>
              <a:t> </a:t>
            </a:r>
          </a:p>
        </p:txBody>
      </p:sp>
    </p:spTree>
    <p:extLst>
      <p:ext uri="{BB962C8B-B14F-4D97-AF65-F5344CB8AC3E}">
        <p14:creationId xmlns:p14="http://schemas.microsoft.com/office/powerpoint/2010/main" val="3149124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row: Right 33">
            <a:extLst>
              <a:ext uri="{FF2B5EF4-FFF2-40B4-BE49-F238E27FC236}">
                <a16:creationId xmlns:a16="http://schemas.microsoft.com/office/drawing/2014/main" id="{F836DF93-4FA8-4435-BC2E-43A606C347BB}"/>
              </a:ext>
            </a:extLst>
          </p:cNvPr>
          <p:cNvSpPr/>
          <p:nvPr/>
        </p:nvSpPr>
        <p:spPr>
          <a:xfrm>
            <a:off x="2946702" y="3229639"/>
            <a:ext cx="864870"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5" name="Arrow: Right 34">
            <a:extLst>
              <a:ext uri="{FF2B5EF4-FFF2-40B4-BE49-F238E27FC236}">
                <a16:creationId xmlns:a16="http://schemas.microsoft.com/office/drawing/2014/main" id="{C2F99F6B-C3ED-431F-9E83-C8611C2801A8}"/>
              </a:ext>
            </a:extLst>
          </p:cNvPr>
          <p:cNvSpPr/>
          <p:nvPr/>
        </p:nvSpPr>
        <p:spPr>
          <a:xfrm>
            <a:off x="2832401" y="2102169"/>
            <a:ext cx="768190"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12" name="Arrow: Down 11">
            <a:extLst>
              <a:ext uri="{FF2B5EF4-FFF2-40B4-BE49-F238E27FC236}">
                <a16:creationId xmlns:a16="http://schemas.microsoft.com/office/drawing/2014/main" id="{787196F7-1D88-47AB-B8BF-7F063F1DAAE7}"/>
              </a:ext>
            </a:extLst>
          </p:cNvPr>
          <p:cNvSpPr/>
          <p:nvPr/>
        </p:nvSpPr>
        <p:spPr>
          <a:xfrm rot="10800000">
            <a:off x="1575102" y="2477060"/>
            <a:ext cx="228600" cy="71148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27CF088C-34D8-4B17-B2F5-8B45CB89718F}"/>
              </a:ext>
            </a:extLst>
          </p:cNvPr>
          <p:cNvSpPr/>
          <p:nvPr/>
        </p:nvSpPr>
        <p:spPr>
          <a:xfrm>
            <a:off x="432102" y="3172807"/>
            <a:ext cx="2514600" cy="34226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REVIEW MOU </a:t>
            </a:r>
            <a:endParaRPr lang="en-US" sz="1100">
              <a:effectLst/>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1F9FBA9D-A782-4458-9F26-D9483B71F83B}"/>
              </a:ext>
            </a:extLst>
          </p:cNvPr>
          <p:cNvSpPr/>
          <p:nvPr/>
        </p:nvSpPr>
        <p:spPr>
          <a:xfrm>
            <a:off x="3811572" y="2878166"/>
            <a:ext cx="1485900" cy="931545"/>
          </a:xfrm>
          <a:prstGeom prst="roundRect">
            <a:avLst/>
          </a:prstGeom>
          <a:solidFill>
            <a:srgbClr val="00B05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APPLICANT GOVERNING BODY RESOLUTION AND SIGNATURE(S)</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 name="Text Box 25">
            <a:extLst>
              <a:ext uri="{FF2B5EF4-FFF2-40B4-BE49-F238E27FC236}">
                <a16:creationId xmlns:a16="http://schemas.microsoft.com/office/drawing/2014/main" id="{ACB13949-8544-4725-B176-393A687505FE}"/>
              </a:ext>
            </a:extLst>
          </p:cNvPr>
          <p:cNvSpPr txBox="1"/>
          <p:nvPr/>
        </p:nvSpPr>
        <p:spPr>
          <a:xfrm>
            <a:off x="2936271" y="3475065"/>
            <a:ext cx="803275" cy="342265"/>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No changes to MOU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65E7FEEF-EC4F-4A13-B0F3-37FB138E6498}"/>
              </a:ext>
            </a:extLst>
          </p:cNvPr>
          <p:cNvSpPr/>
          <p:nvPr/>
        </p:nvSpPr>
        <p:spPr>
          <a:xfrm>
            <a:off x="546401" y="2011680"/>
            <a:ext cx="2286000" cy="436964"/>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B-LS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163640EE-AE71-4DFB-B8FE-DD348F4F2E3E}"/>
              </a:ext>
            </a:extLst>
          </p:cNvPr>
          <p:cNvSpPr/>
          <p:nvPr/>
        </p:nvSpPr>
        <p:spPr>
          <a:xfrm>
            <a:off x="3600591" y="1834874"/>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REVIEW BY BOARD REP, COMMITTEE , AND/OR BOARD AS APPROPRIATE</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 name="Text Box 25">
            <a:extLst>
              <a:ext uri="{FF2B5EF4-FFF2-40B4-BE49-F238E27FC236}">
                <a16:creationId xmlns:a16="http://schemas.microsoft.com/office/drawing/2014/main" id="{5177BC05-8ABD-4377-BABF-FFCA11CA9A59}"/>
              </a:ext>
            </a:extLst>
          </p:cNvPr>
          <p:cNvSpPr txBox="1"/>
          <p:nvPr/>
        </p:nvSpPr>
        <p:spPr>
          <a:xfrm>
            <a:off x="1875728" y="2545014"/>
            <a:ext cx="1193800" cy="559435"/>
          </a:xfrm>
          <a:prstGeom prst="rect">
            <a:avLst/>
          </a:prstGeom>
          <a:solidFill>
            <a:sysClr val="window" lastClr="FFFFFF"/>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lang="en-US" sz="10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Governing Body Makes Changes to MOU</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Title 1">
            <a:extLst>
              <a:ext uri="{FF2B5EF4-FFF2-40B4-BE49-F238E27FC236}">
                <a16:creationId xmlns:a16="http://schemas.microsoft.com/office/drawing/2014/main" id="{9290EE42-0727-4E08-99E3-CA4744B94EB5}"/>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25" name="TextBox 24">
            <a:extLst>
              <a:ext uri="{FF2B5EF4-FFF2-40B4-BE49-F238E27FC236}">
                <a16:creationId xmlns:a16="http://schemas.microsoft.com/office/drawing/2014/main" id="{1FF7BBD1-9861-4754-A17A-FD744FF3803C}"/>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25</a:t>
            </a:fld>
            <a:r>
              <a:rPr lang="en-US" dirty="0">
                <a:solidFill>
                  <a:schemeClr val="bg1"/>
                </a:solidFill>
              </a:rPr>
              <a:t> </a:t>
            </a:r>
          </a:p>
        </p:txBody>
      </p:sp>
    </p:spTree>
    <p:extLst>
      <p:ext uri="{BB962C8B-B14F-4D97-AF65-F5344CB8AC3E}">
        <p14:creationId xmlns:p14="http://schemas.microsoft.com/office/powerpoint/2010/main" val="225926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rrow: Down 32">
            <a:extLst>
              <a:ext uri="{FF2B5EF4-FFF2-40B4-BE49-F238E27FC236}">
                <a16:creationId xmlns:a16="http://schemas.microsoft.com/office/drawing/2014/main" id="{5351023E-23FB-4613-A99B-4492B45CEFF1}"/>
              </a:ext>
            </a:extLst>
          </p:cNvPr>
          <p:cNvSpPr/>
          <p:nvPr/>
        </p:nvSpPr>
        <p:spPr>
          <a:xfrm>
            <a:off x="6883868" y="2401474"/>
            <a:ext cx="228600" cy="559435"/>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4" name="Arrow: Right 33">
            <a:extLst>
              <a:ext uri="{FF2B5EF4-FFF2-40B4-BE49-F238E27FC236}">
                <a16:creationId xmlns:a16="http://schemas.microsoft.com/office/drawing/2014/main" id="{F836DF93-4FA8-4435-BC2E-43A606C347BB}"/>
              </a:ext>
            </a:extLst>
          </p:cNvPr>
          <p:cNvSpPr/>
          <p:nvPr/>
        </p:nvSpPr>
        <p:spPr>
          <a:xfrm>
            <a:off x="2915279" y="3314700"/>
            <a:ext cx="864870"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5" name="Arrow: Right 34">
            <a:extLst>
              <a:ext uri="{FF2B5EF4-FFF2-40B4-BE49-F238E27FC236}">
                <a16:creationId xmlns:a16="http://schemas.microsoft.com/office/drawing/2014/main" id="{C2F99F6B-C3ED-431F-9E83-C8611C2801A8}"/>
              </a:ext>
            </a:extLst>
          </p:cNvPr>
          <p:cNvSpPr/>
          <p:nvPr/>
        </p:nvSpPr>
        <p:spPr>
          <a:xfrm>
            <a:off x="2800978" y="2187230"/>
            <a:ext cx="768190"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12" name="Arrow: Down 11">
            <a:extLst>
              <a:ext uri="{FF2B5EF4-FFF2-40B4-BE49-F238E27FC236}">
                <a16:creationId xmlns:a16="http://schemas.microsoft.com/office/drawing/2014/main" id="{787196F7-1D88-47AB-B8BF-7F063F1DAAE7}"/>
              </a:ext>
            </a:extLst>
          </p:cNvPr>
          <p:cNvSpPr/>
          <p:nvPr/>
        </p:nvSpPr>
        <p:spPr>
          <a:xfrm rot="10800000">
            <a:off x="1543679" y="2562121"/>
            <a:ext cx="228600" cy="71148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27CF088C-34D8-4B17-B2F5-8B45CB89718F}"/>
              </a:ext>
            </a:extLst>
          </p:cNvPr>
          <p:cNvSpPr/>
          <p:nvPr/>
        </p:nvSpPr>
        <p:spPr>
          <a:xfrm>
            <a:off x="400679" y="3257868"/>
            <a:ext cx="2514600" cy="34226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REVIEW MOU </a:t>
            </a:r>
            <a:endParaRPr lang="en-US" sz="1100">
              <a:effectLst/>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1F9FBA9D-A782-4458-9F26-D9483B71F83B}"/>
              </a:ext>
            </a:extLst>
          </p:cNvPr>
          <p:cNvSpPr/>
          <p:nvPr/>
        </p:nvSpPr>
        <p:spPr>
          <a:xfrm>
            <a:off x="3780149" y="2963227"/>
            <a:ext cx="1485900" cy="931545"/>
          </a:xfrm>
          <a:prstGeom prst="roundRect">
            <a:avLst/>
          </a:prstGeom>
          <a:solidFill>
            <a:srgbClr val="00B05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APPLICANT GOVERNING BODY RESOLUTION AND SIGNATURE(S)</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 name="Text Box 25">
            <a:extLst>
              <a:ext uri="{FF2B5EF4-FFF2-40B4-BE49-F238E27FC236}">
                <a16:creationId xmlns:a16="http://schemas.microsoft.com/office/drawing/2014/main" id="{ACB13949-8544-4725-B176-393A687505FE}"/>
              </a:ext>
            </a:extLst>
          </p:cNvPr>
          <p:cNvSpPr txBox="1"/>
          <p:nvPr/>
        </p:nvSpPr>
        <p:spPr>
          <a:xfrm>
            <a:off x="2904848" y="3560126"/>
            <a:ext cx="803275" cy="342265"/>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No changes to MOU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65E7FEEF-EC4F-4A13-B0F3-37FB138E6498}"/>
              </a:ext>
            </a:extLst>
          </p:cNvPr>
          <p:cNvSpPr/>
          <p:nvPr/>
        </p:nvSpPr>
        <p:spPr>
          <a:xfrm>
            <a:off x="514978" y="2096741"/>
            <a:ext cx="2286000" cy="436964"/>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B-LS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163640EE-AE71-4DFB-B8FE-DD348F4F2E3E}"/>
              </a:ext>
            </a:extLst>
          </p:cNvPr>
          <p:cNvSpPr/>
          <p:nvPr/>
        </p:nvSpPr>
        <p:spPr>
          <a:xfrm>
            <a:off x="3569168" y="1919935"/>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REVIEW BY BOARD REP, COMMITTEE , AND/OR BOARD AS APPROPRIATE</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 name="Text Box 25">
            <a:extLst>
              <a:ext uri="{FF2B5EF4-FFF2-40B4-BE49-F238E27FC236}">
                <a16:creationId xmlns:a16="http://schemas.microsoft.com/office/drawing/2014/main" id="{5177BC05-8ABD-4377-BABF-FFCA11CA9A59}"/>
              </a:ext>
            </a:extLst>
          </p:cNvPr>
          <p:cNvSpPr txBox="1"/>
          <p:nvPr/>
        </p:nvSpPr>
        <p:spPr>
          <a:xfrm>
            <a:off x="1844305" y="2630075"/>
            <a:ext cx="1193800" cy="559435"/>
          </a:xfrm>
          <a:prstGeom prst="rect">
            <a:avLst/>
          </a:prstGeom>
          <a:solidFill>
            <a:sysClr val="window" lastClr="FFFFFF"/>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lang="en-US" sz="10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Governing Body Makes Changes to MOU</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BC656EC-A56B-4D56-90A6-A0D1B890B671}"/>
              </a:ext>
            </a:extLst>
          </p:cNvPr>
          <p:cNvPicPr>
            <a:picLocks noChangeAspect="1"/>
          </p:cNvPicPr>
          <p:nvPr/>
        </p:nvPicPr>
        <p:blipFill>
          <a:blip r:embed="rId3"/>
          <a:stretch>
            <a:fillRect/>
          </a:stretch>
        </p:blipFill>
        <p:spPr>
          <a:xfrm>
            <a:off x="5266049" y="3298931"/>
            <a:ext cx="792549" cy="262151"/>
          </a:xfrm>
          <a:prstGeom prst="rect">
            <a:avLst/>
          </a:prstGeom>
        </p:spPr>
      </p:pic>
      <p:sp>
        <p:nvSpPr>
          <p:cNvPr id="22" name="Rectangle: Rounded Corners 21">
            <a:extLst>
              <a:ext uri="{FF2B5EF4-FFF2-40B4-BE49-F238E27FC236}">
                <a16:creationId xmlns:a16="http://schemas.microsoft.com/office/drawing/2014/main" id="{5AE92503-F150-448D-9EEE-D7DE3C070550}"/>
              </a:ext>
            </a:extLst>
          </p:cNvPr>
          <p:cNvSpPr/>
          <p:nvPr/>
        </p:nvSpPr>
        <p:spPr>
          <a:xfrm>
            <a:off x="6058598" y="2963227"/>
            <a:ext cx="1859915" cy="931545"/>
          </a:xfrm>
          <a:prstGeom prst="roundRect">
            <a:avLst/>
          </a:prstGeom>
          <a:solidFill>
            <a:srgbClr val="0070C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BOARD MEETING #2</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Motion to Sign MOU</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If it Carries, Execute MOU</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AF960772-D978-4B5B-8A9B-66FE056F410E}"/>
              </a:ext>
            </a:extLst>
          </p:cNvPr>
          <p:cNvSpPr/>
          <p:nvPr/>
        </p:nvSpPr>
        <p:spPr>
          <a:xfrm>
            <a:off x="5283668" y="2187230"/>
            <a:ext cx="2636520" cy="26215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ecagon 22">
            <a:extLst>
              <a:ext uri="{FF2B5EF4-FFF2-40B4-BE49-F238E27FC236}">
                <a16:creationId xmlns:a16="http://schemas.microsoft.com/office/drawing/2014/main" id="{F0BDAE68-A82A-42AD-8AFA-A2EDBB20AC7C}"/>
              </a:ext>
            </a:extLst>
          </p:cNvPr>
          <p:cNvSpPr/>
          <p:nvPr/>
        </p:nvSpPr>
        <p:spPr>
          <a:xfrm>
            <a:off x="7918513" y="1901480"/>
            <a:ext cx="914400" cy="800100"/>
          </a:xfrm>
          <a:prstGeom prst="decagon">
            <a:avLst/>
          </a:prstGeom>
          <a:solidFill>
            <a:srgbClr val="FF0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STOP</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26D07E2-82B2-4CF3-AF0C-E8CBE78FBCE7}"/>
              </a:ext>
            </a:extLst>
          </p:cNvPr>
          <p:cNvSpPr txBox="1"/>
          <p:nvPr/>
        </p:nvSpPr>
        <p:spPr>
          <a:xfrm>
            <a:off x="7080557" y="1750965"/>
            <a:ext cx="800100" cy="461665"/>
          </a:xfrm>
          <a:prstGeom prst="rect">
            <a:avLst/>
          </a:prstGeom>
          <a:noFill/>
        </p:spPr>
        <p:txBody>
          <a:bodyPr wrap="square" rtlCol="0">
            <a:spAutoFit/>
          </a:bodyPr>
          <a:lstStyle/>
          <a:p>
            <a:pPr algn="ctr"/>
            <a:r>
              <a:rPr lang="en-US" sz="1200" dirty="0"/>
              <a:t>Not accepted</a:t>
            </a:r>
          </a:p>
        </p:txBody>
      </p:sp>
      <p:sp>
        <p:nvSpPr>
          <p:cNvPr id="24" name="TextBox 23">
            <a:extLst>
              <a:ext uri="{FF2B5EF4-FFF2-40B4-BE49-F238E27FC236}">
                <a16:creationId xmlns:a16="http://schemas.microsoft.com/office/drawing/2014/main" id="{1AA494B1-A1B3-4BD5-B9E2-32DB77E2148D}"/>
              </a:ext>
            </a:extLst>
          </p:cNvPr>
          <p:cNvSpPr txBox="1"/>
          <p:nvPr/>
        </p:nvSpPr>
        <p:spPr>
          <a:xfrm>
            <a:off x="6104046" y="2499725"/>
            <a:ext cx="800100" cy="276999"/>
          </a:xfrm>
          <a:prstGeom prst="rect">
            <a:avLst/>
          </a:prstGeom>
          <a:noFill/>
        </p:spPr>
        <p:txBody>
          <a:bodyPr wrap="square" rtlCol="0">
            <a:spAutoFit/>
          </a:bodyPr>
          <a:lstStyle/>
          <a:p>
            <a:pPr algn="ctr"/>
            <a:r>
              <a:rPr lang="en-US" sz="1200" dirty="0"/>
              <a:t>Accepted</a:t>
            </a:r>
          </a:p>
        </p:txBody>
      </p:sp>
      <p:sp>
        <p:nvSpPr>
          <p:cNvPr id="25" name="Title 1">
            <a:extLst>
              <a:ext uri="{FF2B5EF4-FFF2-40B4-BE49-F238E27FC236}">
                <a16:creationId xmlns:a16="http://schemas.microsoft.com/office/drawing/2014/main" id="{7491D03C-0171-40B7-9FE1-533D40CF0D0C}"/>
              </a:ext>
            </a:extLst>
          </p:cNvPr>
          <p:cNvSpPr>
            <a:spLocks noGrp="1"/>
          </p:cNvSpPr>
          <p:nvPr>
            <p:ph type="title"/>
          </p:nvPr>
        </p:nvSpPr>
        <p:spPr>
          <a:xfrm>
            <a:off x="0" y="0"/>
            <a:ext cx="9143996" cy="1114882"/>
          </a:xfrm>
        </p:spPr>
        <p:txBody>
          <a:bodyPr/>
          <a:lstStyle/>
          <a:p>
            <a:pPr algn="ctr"/>
            <a:r>
              <a:rPr lang="en-US" dirty="0"/>
              <a:t>Multi-Project Program or Strategy </a:t>
            </a:r>
            <a:br>
              <a:rPr lang="en-US" dirty="0"/>
            </a:br>
            <a:r>
              <a:rPr lang="en-US" dirty="0"/>
              <a:t>Typical Process</a:t>
            </a:r>
          </a:p>
        </p:txBody>
      </p:sp>
      <p:sp>
        <p:nvSpPr>
          <p:cNvPr id="26" name="TextBox 25">
            <a:extLst>
              <a:ext uri="{FF2B5EF4-FFF2-40B4-BE49-F238E27FC236}">
                <a16:creationId xmlns:a16="http://schemas.microsoft.com/office/drawing/2014/main" id="{452D5C13-9573-4233-A2A2-45996C242E6C}"/>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26</a:t>
            </a:fld>
            <a:r>
              <a:rPr lang="en-US" dirty="0">
                <a:solidFill>
                  <a:schemeClr val="bg1"/>
                </a:solidFill>
              </a:rPr>
              <a:t> </a:t>
            </a:r>
          </a:p>
        </p:txBody>
      </p:sp>
    </p:spTree>
    <p:extLst>
      <p:ext uri="{BB962C8B-B14F-4D97-AF65-F5344CB8AC3E}">
        <p14:creationId xmlns:p14="http://schemas.microsoft.com/office/powerpoint/2010/main" val="7275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rrow: Down 32">
            <a:extLst>
              <a:ext uri="{FF2B5EF4-FFF2-40B4-BE49-F238E27FC236}">
                <a16:creationId xmlns:a16="http://schemas.microsoft.com/office/drawing/2014/main" id="{5351023E-23FB-4613-A99B-4492B45CEFF1}"/>
              </a:ext>
            </a:extLst>
          </p:cNvPr>
          <p:cNvSpPr/>
          <p:nvPr/>
        </p:nvSpPr>
        <p:spPr>
          <a:xfrm>
            <a:off x="6883868" y="2237390"/>
            <a:ext cx="228600" cy="559435"/>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4" name="Arrow: Right 33">
            <a:extLst>
              <a:ext uri="{FF2B5EF4-FFF2-40B4-BE49-F238E27FC236}">
                <a16:creationId xmlns:a16="http://schemas.microsoft.com/office/drawing/2014/main" id="{F836DF93-4FA8-4435-BC2E-43A606C347BB}"/>
              </a:ext>
            </a:extLst>
          </p:cNvPr>
          <p:cNvSpPr/>
          <p:nvPr/>
        </p:nvSpPr>
        <p:spPr>
          <a:xfrm>
            <a:off x="2915279" y="3150616"/>
            <a:ext cx="864870"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5" name="Arrow: Right 34">
            <a:extLst>
              <a:ext uri="{FF2B5EF4-FFF2-40B4-BE49-F238E27FC236}">
                <a16:creationId xmlns:a16="http://schemas.microsoft.com/office/drawing/2014/main" id="{C2F99F6B-C3ED-431F-9E83-C8611C2801A8}"/>
              </a:ext>
            </a:extLst>
          </p:cNvPr>
          <p:cNvSpPr/>
          <p:nvPr/>
        </p:nvSpPr>
        <p:spPr>
          <a:xfrm>
            <a:off x="2800978" y="2023146"/>
            <a:ext cx="768190" cy="22860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12" name="Arrow: Down 11">
            <a:extLst>
              <a:ext uri="{FF2B5EF4-FFF2-40B4-BE49-F238E27FC236}">
                <a16:creationId xmlns:a16="http://schemas.microsoft.com/office/drawing/2014/main" id="{787196F7-1D88-47AB-B8BF-7F063F1DAAE7}"/>
              </a:ext>
            </a:extLst>
          </p:cNvPr>
          <p:cNvSpPr/>
          <p:nvPr/>
        </p:nvSpPr>
        <p:spPr>
          <a:xfrm rot="10800000">
            <a:off x="1543679" y="2398037"/>
            <a:ext cx="228600" cy="71148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5" name="Arrow: Down 14">
            <a:extLst>
              <a:ext uri="{FF2B5EF4-FFF2-40B4-BE49-F238E27FC236}">
                <a16:creationId xmlns:a16="http://schemas.microsoft.com/office/drawing/2014/main" id="{1070E35B-A1F8-4EE6-9129-E943EB9F0C28}"/>
              </a:ext>
            </a:extLst>
          </p:cNvPr>
          <p:cNvSpPr/>
          <p:nvPr/>
        </p:nvSpPr>
        <p:spPr>
          <a:xfrm>
            <a:off x="6887678" y="3744788"/>
            <a:ext cx="224790" cy="344805"/>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27CF088C-34D8-4B17-B2F5-8B45CB89718F}"/>
              </a:ext>
            </a:extLst>
          </p:cNvPr>
          <p:cNvSpPr/>
          <p:nvPr/>
        </p:nvSpPr>
        <p:spPr>
          <a:xfrm>
            <a:off x="400679" y="3093784"/>
            <a:ext cx="2514600" cy="34226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b="1">
                <a:effectLst/>
                <a:ea typeface="Calibri" panose="020F0502020204030204" pitchFamily="34" charset="0"/>
                <a:cs typeface="Times New Roman" panose="02020603050405020304" pitchFamily="18" charset="0"/>
              </a:rPr>
              <a:t>APPLICANT REVIEW MOU </a:t>
            </a:r>
            <a:endParaRPr lang="en-US" sz="1100">
              <a:effectLst/>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1F9FBA9D-A782-4458-9F26-D9483B71F83B}"/>
              </a:ext>
            </a:extLst>
          </p:cNvPr>
          <p:cNvSpPr/>
          <p:nvPr/>
        </p:nvSpPr>
        <p:spPr>
          <a:xfrm>
            <a:off x="3780149" y="2799143"/>
            <a:ext cx="1485900" cy="931545"/>
          </a:xfrm>
          <a:prstGeom prst="roundRect">
            <a:avLst/>
          </a:prstGeom>
          <a:solidFill>
            <a:srgbClr val="00B05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APPLICANT GOVERNING BODY RESOLUTION AND SIGNATURE(S)</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 name="Text Box 25">
            <a:extLst>
              <a:ext uri="{FF2B5EF4-FFF2-40B4-BE49-F238E27FC236}">
                <a16:creationId xmlns:a16="http://schemas.microsoft.com/office/drawing/2014/main" id="{ACB13949-8544-4725-B176-393A687505FE}"/>
              </a:ext>
            </a:extLst>
          </p:cNvPr>
          <p:cNvSpPr txBox="1"/>
          <p:nvPr/>
        </p:nvSpPr>
        <p:spPr>
          <a:xfrm>
            <a:off x="2904848" y="3396042"/>
            <a:ext cx="803275" cy="342265"/>
          </a:xfrm>
          <a:prstGeom prst="rect">
            <a:avLst/>
          </a:prstGeom>
          <a:solidFill>
            <a:schemeClr val="lt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No changes to MOU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65E7FEEF-EC4F-4A13-B0F3-37FB138E6498}"/>
              </a:ext>
            </a:extLst>
          </p:cNvPr>
          <p:cNvSpPr/>
          <p:nvPr/>
        </p:nvSpPr>
        <p:spPr>
          <a:xfrm>
            <a:off x="514978" y="1932657"/>
            <a:ext cx="2286000" cy="436964"/>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B-LS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163640EE-AE71-4DFB-B8FE-DD348F4F2E3E}"/>
              </a:ext>
            </a:extLst>
          </p:cNvPr>
          <p:cNvSpPr/>
          <p:nvPr/>
        </p:nvSpPr>
        <p:spPr>
          <a:xfrm>
            <a:off x="3569168" y="1755851"/>
            <a:ext cx="1714500" cy="790575"/>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REVIEW BY BOARD REP, COMMITTEE , AND/OR BOARD AS APPROPRIATE</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 name="Text Box 25">
            <a:extLst>
              <a:ext uri="{FF2B5EF4-FFF2-40B4-BE49-F238E27FC236}">
                <a16:creationId xmlns:a16="http://schemas.microsoft.com/office/drawing/2014/main" id="{5177BC05-8ABD-4377-BABF-FFCA11CA9A59}"/>
              </a:ext>
            </a:extLst>
          </p:cNvPr>
          <p:cNvSpPr txBox="1"/>
          <p:nvPr/>
        </p:nvSpPr>
        <p:spPr>
          <a:xfrm>
            <a:off x="1844305" y="2465991"/>
            <a:ext cx="1193800" cy="559435"/>
          </a:xfrm>
          <a:prstGeom prst="rect">
            <a:avLst/>
          </a:prstGeom>
          <a:solidFill>
            <a:sysClr val="window" lastClr="FFFFFF"/>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lang="en-US" sz="10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Governing Body Makes Changes to MOU</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BC656EC-A56B-4D56-90A6-A0D1B890B671}"/>
              </a:ext>
            </a:extLst>
          </p:cNvPr>
          <p:cNvPicPr>
            <a:picLocks noChangeAspect="1"/>
          </p:cNvPicPr>
          <p:nvPr/>
        </p:nvPicPr>
        <p:blipFill>
          <a:blip r:embed="rId3"/>
          <a:stretch>
            <a:fillRect/>
          </a:stretch>
        </p:blipFill>
        <p:spPr>
          <a:xfrm>
            <a:off x="5266049" y="3134847"/>
            <a:ext cx="792549" cy="262151"/>
          </a:xfrm>
          <a:prstGeom prst="rect">
            <a:avLst/>
          </a:prstGeom>
        </p:spPr>
      </p:pic>
      <p:sp>
        <p:nvSpPr>
          <p:cNvPr id="22" name="Rectangle: Rounded Corners 21">
            <a:extLst>
              <a:ext uri="{FF2B5EF4-FFF2-40B4-BE49-F238E27FC236}">
                <a16:creationId xmlns:a16="http://schemas.microsoft.com/office/drawing/2014/main" id="{5AE92503-F150-448D-9EEE-D7DE3C070550}"/>
              </a:ext>
            </a:extLst>
          </p:cNvPr>
          <p:cNvSpPr/>
          <p:nvPr/>
        </p:nvSpPr>
        <p:spPr>
          <a:xfrm>
            <a:off x="6058598" y="2799143"/>
            <a:ext cx="1859915" cy="931545"/>
          </a:xfrm>
          <a:prstGeom prst="roundRect">
            <a:avLst/>
          </a:prstGeom>
          <a:solidFill>
            <a:srgbClr val="0070C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BOARD MEETING #2</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Motion to Sign MOU</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If it Carries, Execute MOU</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AF960772-D978-4B5B-8A9B-66FE056F410E}"/>
              </a:ext>
            </a:extLst>
          </p:cNvPr>
          <p:cNvSpPr/>
          <p:nvPr/>
        </p:nvSpPr>
        <p:spPr>
          <a:xfrm>
            <a:off x="5283668" y="2023146"/>
            <a:ext cx="2636520" cy="26215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ecagon 22">
            <a:extLst>
              <a:ext uri="{FF2B5EF4-FFF2-40B4-BE49-F238E27FC236}">
                <a16:creationId xmlns:a16="http://schemas.microsoft.com/office/drawing/2014/main" id="{F0BDAE68-A82A-42AD-8AFA-A2EDBB20AC7C}"/>
              </a:ext>
            </a:extLst>
          </p:cNvPr>
          <p:cNvSpPr/>
          <p:nvPr/>
        </p:nvSpPr>
        <p:spPr>
          <a:xfrm>
            <a:off x="7918513" y="1737396"/>
            <a:ext cx="914400" cy="800100"/>
          </a:xfrm>
          <a:prstGeom prst="decagon">
            <a:avLst/>
          </a:prstGeom>
          <a:solidFill>
            <a:srgbClr val="FF0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STOP</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26D07E2-82B2-4CF3-AF0C-E8CBE78FBCE7}"/>
              </a:ext>
            </a:extLst>
          </p:cNvPr>
          <p:cNvSpPr txBox="1"/>
          <p:nvPr/>
        </p:nvSpPr>
        <p:spPr>
          <a:xfrm>
            <a:off x="7080557" y="1586881"/>
            <a:ext cx="800100" cy="461665"/>
          </a:xfrm>
          <a:prstGeom prst="rect">
            <a:avLst/>
          </a:prstGeom>
          <a:noFill/>
        </p:spPr>
        <p:txBody>
          <a:bodyPr wrap="square" rtlCol="0">
            <a:spAutoFit/>
          </a:bodyPr>
          <a:lstStyle/>
          <a:p>
            <a:pPr algn="ctr"/>
            <a:r>
              <a:rPr lang="en-US" sz="1200" dirty="0"/>
              <a:t>Not accepted</a:t>
            </a:r>
          </a:p>
        </p:txBody>
      </p:sp>
      <p:sp>
        <p:nvSpPr>
          <p:cNvPr id="24" name="TextBox 23">
            <a:extLst>
              <a:ext uri="{FF2B5EF4-FFF2-40B4-BE49-F238E27FC236}">
                <a16:creationId xmlns:a16="http://schemas.microsoft.com/office/drawing/2014/main" id="{1AA494B1-A1B3-4BD5-B9E2-32DB77E2148D}"/>
              </a:ext>
            </a:extLst>
          </p:cNvPr>
          <p:cNvSpPr txBox="1"/>
          <p:nvPr/>
        </p:nvSpPr>
        <p:spPr>
          <a:xfrm>
            <a:off x="6104046" y="2335641"/>
            <a:ext cx="800100" cy="276999"/>
          </a:xfrm>
          <a:prstGeom prst="rect">
            <a:avLst/>
          </a:prstGeom>
          <a:noFill/>
        </p:spPr>
        <p:txBody>
          <a:bodyPr wrap="square" rtlCol="0">
            <a:spAutoFit/>
          </a:bodyPr>
          <a:lstStyle/>
          <a:p>
            <a:pPr algn="ctr"/>
            <a:r>
              <a:rPr lang="en-US" sz="1200" dirty="0"/>
              <a:t>Accepted</a:t>
            </a:r>
          </a:p>
        </p:txBody>
      </p:sp>
      <p:sp>
        <p:nvSpPr>
          <p:cNvPr id="25" name="Rectangle: Rounded Corners 24">
            <a:extLst>
              <a:ext uri="{FF2B5EF4-FFF2-40B4-BE49-F238E27FC236}">
                <a16:creationId xmlns:a16="http://schemas.microsoft.com/office/drawing/2014/main" id="{65F426E2-AB36-4F20-84DD-7CF7C16F7427}"/>
              </a:ext>
            </a:extLst>
          </p:cNvPr>
          <p:cNvSpPr/>
          <p:nvPr/>
        </p:nvSpPr>
        <p:spPr>
          <a:xfrm>
            <a:off x="6369835" y="4103693"/>
            <a:ext cx="1256665" cy="790575"/>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B-LS – distribute executed MOU and file</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6" name="Title 1">
            <a:extLst>
              <a:ext uri="{FF2B5EF4-FFF2-40B4-BE49-F238E27FC236}">
                <a16:creationId xmlns:a16="http://schemas.microsoft.com/office/drawing/2014/main" id="{544F06B0-7C1C-458A-B44A-718DEA6F4D6B}"/>
              </a:ext>
            </a:extLst>
          </p:cNvPr>
          <p:cNvSpPr txBox="1">
            <a:spLocks/>
          </p:cNvSpPr>
          <p:nvPr/>
        </p:nvSpPr>
        <p:spPr>
          <a:xfrm>
            <a:off x="0" y="0"/>
            <a:ext cx="9143996" cy="11148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a:t>Multi-Project Program or Strategy </a:t>
            </a:r>
            <a:br>
              <a:rPr lang="en-US"/>
            </a:br>
            <a:r>
              <a:rPr lang="en-US"/>
              <a:t>Typical Process</a:t>
            </a:r>
            <a:endParaRPr lang="en-US" dirty="0"/>
          </a:p>
        </p:txBody>
      </p:sp>
      <p:sp>
        <p:nvSpPr>
          <p:cNvPr id="27" name="TextBox 26">
            <a:extLst>
              <a:ext uri="{FF2B5EF4-FFF2-40B4-BE49-F238E27FC236}">
                <a16:creationId xmlns:a16="http://schemas.microsoft.com/office/drawing/2014/main" id="{A5C3B11F-DE45-42BB-8054-1EF88EB38C9C}"/>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27</a:t>
            </a:fld>
            <a:r>
              <a:rPr lang="en-US" dirty="0">
                <a:solidFill>
                  <a:schemeClr val="bg1"/>
                </a:solidFill>
              </a:rPr>
              <a:t> </a:t>
            </a:r>
          </a:p>
        </p:txBody>
      </p:sp>
    </p:spTree>
    <p:extLst>
      <p:ext uri="{BB962C8B-B14F-4D97-AF65-F5344CB8AC3E}">
        <p14:creationId xmlns:p14="http://schemas.microsoft.com/office/powerpoint/2010/main" val="3164129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p:txBody>
          <a:bodyPr/>
          <a:lstStyle/>
          <a:p>
            <a:pPr algn="ctr"/>
            <a:r>
              <a:rPr lang="en-US" dirty="0"/>
              <a:t>Primary Considerations</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p:txBody>
          <a:bodyPr>
            <a:normAutofit/>
          </a:bodyPr>
          <a:lstStyle/>
          <a:p>
            <a:pPr marL="342900" marR="0" lvl="0" indent="-342900">
              <a:lnSpc>
                <a:spcPct val="107000"/>
              </a:lnSpc>
              <a:spcBef>
                <a:spcPts val="0"/>
              </a:spcBef>
              <a:spcAft>
                <a:spcPts val="6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Achieves an overall benefit or a “net” positive benefit.  </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Roadway is already reasonably improved.</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Focuses funding on the primary problem or need.  </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Reasonably consistent with driver expectancy and system uniformity.  </a:t>
            </a:r>
          </a:p>
          <a:p>
            <a:pPr marL="342900" marR="0" lvl="0" indent="-342900">
              <a:lnSpc>
                <a:spcPct val="107000"/>
              </a:lnSpc>
              <a:spcBef>
                <a:spcPts val="0"/>
              </a:spcBef>
              <a:spcAft>
                <a:spcPts val="8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Results in cost savings that could be applied toward other capital and/or system preservations improvements.</a:t>
            </a:r>
          </a:p>
        </p:txBody>
      </p:sp>
      <p:sp>
        <p:nvSpPr>
          <p:cNvPr id="4" name="TextBox 3">
            <a:extLst>
              <a:ext uri="{FF2B5EF4-FFF2-40B4-BE49-F238E27FC236}">
                <a16:creationId xmlns:a16="http://schemas.microsoft.com/office/drawing/2014/main" id="{7979FEAD-5CC3-4ABA-A212-9F31B46B3E22}"/>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28</a:t>
            </a:fld>
            <a:r>
              <a:rPr lang="en-US" dirty="0">
                <a:solidFill>
                  <a:schemeClr val="bg1"/>
                </a:solidFill>
              </a:rPr>
              <a:t> </a:t>
            </a:r>
          </a:p>
        </p:txBody>
      </p:sp>
    </p:spTree>
    <p:extLst>
      <p:ext uri="{BB962C8B-B14F-4D97-AF65-F5344CB8AC3E}">
        <p14:creationId xmlns:p14="http://schemas.microsoft.com/office/powerpoint/2010/main" val="2642501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p:txBody>
          <a:bodyPr/>
          <a:lstStyle/>
          <a:p>
            <a:pPr algn="ctr"/>
            <a:r>
              <a:rPr lang="en-US" dirty="0"/>
              <a:t>Primary Considerations</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p:txBody>
          <a:bodyPr>
            <a:normAutofit/>
          </a:bodyPr>
          <a:lstStyle/>
          <a:p>
            <a:pPr marL="342900" marR="0" lvl="0" indent="-342900">
              <a:lnSpc>
                <a:spcPct val="107000"/>
              </a:lnSpc>
              <a:spcBef>
                <a:spcPts val="0"/>
              </a:spcBef>
              <a:spcAft>
                <a:spcPts val="6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Achieves an overall benefit or a “net” positive benefit. </a:t>
            </a:r>
            <a:r>
              <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600"/>
              </a:spcAft>
              <a:buFont typeface="Wingdings" panose="05000000000000000000" pitchFamily="2" charset="2"/>
              <a:buChar char="¨"/>
            </a:pPr>
            <a:r>
              <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Roadway is already reasonably improved.</a:t>
            </a:r>
          </a:p>
          <a:p>
            <a:pPr marL="342900" marR="0" lvl="0" indent="-342900">
              <a:lnSpc>
                <a:spcPct val="107000"/>
              </a:lnSpc>
              <a:spcBef>
                <a:spcPts val="0"/>
              </a:spcBef>
              <a:spcAft>
                <a:spcPts val="600"/>
              </a:spcAft>
              <a:buFont typeface="Wingdings" panose="05000000000000000000" pitchFamily="2" charset="2"/>
              <a:buChar char="¨"/>
            </a:pPr>
            <a:r>
              <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Focuses funding on the primary problem or need.  </a:t>
            </a:r>
          </a:p>
          <a:p>
            <a:pPr marL="342900" marR="0" lvl="0" indent="-342900">
              <a:lnSpc>
                <a:spcPct val="107000"/>
              </a:lnSpc>
              <a:spcBef>
                <a:spcPts val="0"/>
              </a:spcBef>
              <a:spcAft>
                <a:spcPts val="600"/>
              </a:spcAft>
              <a:buFont typeface="Wingdings" panose="05000000000000000000" pitchFamily="2" charset="2"/>
              <a:buChar char="¨"/>
            </a:pPr>
            <a:r>
              <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Reasonably consistent with driver expectancy and system uniformity.  </a:t>
            </a:r>
          </a:p>
          <a:p>
            <a:pPr marL="342900" marR="0" lvl="0" indent="-342900">
              <a:lnSpc>
                <a:spcPct val="107000"/>
              </a:lnSpc>
              <a:spcBef>
                <a:spcPts val="0"/>
              </a:spcBef>
              <a:spcAft>
                <a:spcPts val="800"/>
              </a:spcAft>
              <a:buFont typeface="Wingdings" panose="05000000000000000000" pitchFamily="2" charset="2"/>
              <a:buChar char="¨"/>
            </a:pPr>
            <a:r>
              <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Results in cost savings that could be applied toward other capital and/or system preservations improvements.</a:t>
            </a:r>
          </a:p>
        </p:txBody>
      </p:sp>
      <p:sp>
        <p:nvSpPr>
          <p:cNvPr id="4" name="TextBox 3">
            <a:extLst>
              <a:ext uri="{FF2B5EF4-FFF2-40B4-BE49-F238E27FC236}">
                <a16:creationId xmlns:a16="http://schemas.microsoft.com/office/drawing/2014/main" id="{7979FEAD-5CC3-4ABA-A212-9F31B46B3E22}"/>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29</a:t>
            </a:fld>
            <a:r>
              <a:rPr lang="en-US" dirty="0">
                <a:solidFill>
                  <a:schemeClr val="bg1"/>
                </a:solidFill>
              </a:rPr>
              <a:t> </a:t>
            </a:r>
          </a:p>
        </p:txBody>
      </p:sp>
    </p:spTree>
    <p:extLst>
      <p:ext uri="{BB962C8B-B14F-4D97-AF65-F5344CB8AC3E}">
        <p14:creationId xmlns:p14="http://schemas.microsoft.com/office/powerpoint/2010/main" val="182631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16C2-D2AB-43E3-BA68-88F47D8FB5AD}"/>
              </a:ext>
            </a:extLst>
          </p:cNvPr>
          <p:cNvSpPr>
            <a:spLocks noGrp="1"/>
          </p:cNvSpPr>
          <p:nvPr>
            <p:ph type="title"/>
          </p:nvPr>
        </p:nvSpPr>
        <p:spPr>
          <a:xfrm>
            <a:off x="298711" y="27820"/>
            <a:ext cx="8534203" cy="1114882"/>
          </a:xfrm>
        </p:spPr>
        <p:txBody>
          <a:bodyPr/>
          <a:lstStyle/>
          <a:p>
            <a:pPr algn="ctr"/>
            <a:r>
              <a:rPr lang="en-US" dirty="0">
                <a:latin typeface="+mn-lt"/>
              </a:rPr>
              <a:t>§39-2113(7) -  from LB82 (2019)</a:t>
            </a:r>
          </a:p>
        </p:txBody>
      </p:sp>
      <p:sp>
        <p:nvSpPr>
          <p:cNvPr id="7" name="TextBox 6">
            <a:extLst>
              <a:ext uri="{FF2B5EF4-FFF2-40B4-BE49-F238E27FC236}">
                <a16:creationId xmlns:a16="http://schemas.microsoft.com/office/drawing/2014/main" id="{BBAA9C70-4D71-4540-8924-4BEEAD8BA311}"/>
              </a:ext>
            </a:extLst>
          </p:cNvPr>
          <p:cNvSpPr txBox="1"/>
          <p:nvPr/>
        </p:nvSpPr>
        <p:spPr>
          <a:xfrm>
            <a:off x="298711" y="980700"/>
            <a:ext cx="8737911" cy="4539704"/>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2800" dirty="0"/>
              <a:t>Authorizes certain </a:t>
            </a:r>
            <a:r>
              <a:rPr lang="en-US" sz="2800" b="1" dirty="0"/>
              <a:t>programs</a:t>
            </a:r>
            <a:r>
              <a:rPr lang="en-US" sz="2800" dirty="0"/>
              <a:t> to be developed</a:t>
            </a:r>
            <a:endParaRPr lang="en-US" sz="2800" b="1" dirty="0"/>
          </a:p>
          <a:p>
            <a:pPr marL="914400" lvl="1" indent="-457200">
              <a:spcAft>
                <a:spcPts val="600"/>
              </a:spcAft>
              <a:buFont typeface="Arial" panose="020B0604020202020204" pitchFamily="34" charset="0"/>
              <a:buChar char="•"/>
            </a:pPr>
            <a:r>
              <a:rPr lang="en-US" sz="2800" dirty="0"/>
              <a:t>Design: </a:t>
            </a:r>
            <a:r>
              <a:rPr lang="en-US" sz="2800" dirty="0">
                <a:solidFill>
                  <a:srgbClr val="00B050"/>
                </a:solidFill>
              </a:rPr>
              <a:t>practical</a:t>
            </a:r>
            <a:r>
              <a:rPr lang="en-US" sz="2800" dirty="0"/>
              <a:t>, </a:t>
            </a:r>
            <a:r>
              <a:rPr lang="en-US" sz="2800" dirty="0">
                <a:solidFill>
                  <a:srgbClr val="0070C0"/>
                </a:solidFill>
              </a:rPr>
              <a:t>flexible</a:t>
            </a:r>
            <a:r>
              <a:rPr lang="en-US" sz="2800" dirty="0"/>
              <a:t> and </a:t>
            </a:r>
            <a:r>
              <a:rPr lang="en-US" sz="2800" dirty="0">
                <a:solidFill>
                  <a:srgbClr val="FF0000"/>
                </a:solidFill>
              </a:rPr>
              <a:t>context sensitive </a:t>
            </a:r>
            <a:endParaRPr lang="en-US" sz="2800" dirty="0"/>
          </a:p>
          <a:p>
            <a:pPr marL="914400" lvl="1" indent="-457200">
              <a:spcAft>
                <a:spcPts val="1800"/>
              </a:spcAft>
              <a:buFont typeface="Arial" panose="020B0604020202020204" pitchFamily="34" charset="0"/>
              <a:buChar char="•"/>
            </a:pPr>
            <a:r>
              <a:rPr lang="en-US" sz="2800" dirty="0"/>
              <a:t>Asset preservation, preventative maintenance</a:t>
            </a:r>
          </a:p>
          <a:p>
            <a:pPr marL="457200" indent="-457200">
              <a:spcAft>
                <a:spcPts val="1800"/>
              </a:spcAft>
              <a:buFont typeface="Arial" panose="020B0604020202020204" pitchFamily="34" charset="0"/>
              <a:buChar char="•"/>
            </a:pPr>
            <a:r>
              <a:rPr lang="en-US" sz="2800" dirty="0"/>
              <a:t>Individual projects and works conforming to the program will have Board preapproval</a:t>
            </a:r>
          </a:p>
          <a:p>
            <a:pPr marL="457200" indent="-457200">
              <a:spcAft>
                <a:spcPts val="1800"/>
              </a:spcAft>
              <a:buFont typeface="Arial" panose="020B0604020202020204" pitchFamily="34" charset="0"/>
              <a:buChar char="•"/>
            </a:pPr>
            <a:r>
              <a:rPr lang="en-US" sz="2800" dirty="0"/>
              <a:t>Cooperation between the NBCS and NDOT, counties and municipalities</a:t>
            </a:r>
          </a:p>
          <a:p>
            <a:pPr marL="914400" lvl="1" indent="-457200">
              <a:spcAft>
                <a:spcPts val="1800"/>
              </a:spcAft>
              <a:buFont typeface="Courier New" panose="02070309020205020404" pitchFamily="49" charset="0"/>
              <a:buChar char="o"/>
            </a:pPr>
            <a:r>
              <a:rPr lang="en-US" sz="2800" dirty="0"/>
              <a:t>develop, support, approve and implement</a:t>
            </a:r>
          </a:p>
        </p:txBody>
      </p:sp>
      <p:sp>
        <p:nvSpPr>
          <p:cNvPr id="11" name="TextBox 10">
            <a:extLst>
              <a:ext uri="{FF2B5EF4-FFF2-40B4-BE49-F238E27FC236}">
                <a16:creationId xmlns:a16="http://schemas.microsoft.com/office/drawing/2014/main" id="{30002612-2DAF-4EA9-9FB5-4F4FCB240D29}"/>
              </a:ext>
            </a:extLst>
          </p:cNvPr>
          <p:cNvSpPr txBox="1"/>
          <p:nvPr/>
        </p:nvSpPr>
        <p:spPr>
          <a:xfrm>
            <a:off x="8075221" y="6427543"/>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3</a:t>
            </a:fld>
            <a:r>
              <a:rPr lang="en-US" dirty="0">
                <a:solidFill>
                  <a:schemeClr val="bg1"/>
                </a:solidFill>
              </a:rPr>
              <a:t> </a:t>
            </a:r>
          </a:p>
        </p:txBody>
      </p:sp>
      <p:sp>
        <p:nvSpPr>
          <p:cNvPr id="12" name="TextBox 11">
            <a:extLst>
              <a:ext uri="{FF2B5EF4-FFF2-40B4-BE49-F238E27FC236}">
                <a16:creationId xmlns:a16="http://schemas.microsoft.com/office/drawing/2014/main" id="{90B0E981-748F-4992-B2CF-08D29A1919C1}"/>
              </a:ext>
            </a:extLst>
          </p:cNvPr>
          <p:cNvSpPr txBox="1"/>
          <p:nvPr/>
        </p:nvSpPr>
        <p:spPr>
          <a:xfrm>
            <a:off x="2700980" y="5582987"/>
            <a:ext cx="3933371" cy="646331"/>
          </a:xfrm>
          <a:prstGeom prst="rect">
            <a:avLst/>
          </a:prstGeom>
          <a:noFill/>
        </p:spPr>
        <p:txBody>
          <a:bodyPr wrap="square" rtlCol="0">
            <a:spAutoFit/>
          </a:bodyPr>
          <a:lstStyle/>
          <a:p>
            <a:r>
              <a:rPr lang="en-US" sz="3600" dirty="0"/>
              <a:t>“Practical Design”</a:t>
            </a:r>
          </a:p>
        </p:txBody>
      </p:sp>
    </p:spTree>
    <p:extLst>
      <p:ext uri="{BB962C8B-B14F-4D97-AF65-F5344CB8AC3E}">
        <p14:creationId xmlns:p14="http://schemas.microsoft.com/office/powerpoint/2010/main" val="2423075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p:txBody>
          <a:bodyPr/>
          <a:lstStyle/>
          <a:p>
            <a:pPr algn="ctr"/>
            <a:r>
              <a:rPr lang="en-US" dirty="0"/>
              <a:t>Primary Considerations</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p:txBody>
          <a:bodyPr>
            <a:normAutofit/>
          </a:bodyPr>
          <a:lstStyle/>
          <a:p>
            <a:pPr marL="342900" marR="0" lvl="0" indent="-342900">
              <a:lnSpc>
                <a:spcPct val="107000"/>
              </a:lnSpc>
              <a:spcBef>
                <a:spcPts val="0"/>
              </a:spcBef>
              <a:spcAft>
                <a:spcPts val="6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Achieves an overall benefit or a “net” positive benefit.  </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Roadway is already reasonably improved.</a:t>
            </a:r>
            <a:endPar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Wingdings" panose="05000000000000000000" pitchFamily="2" charset="2"/>
              <a:buChar char="¨"/>
            </a:pPr>
            <a:r>
              <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Focuses funding on the primary problem or need.  </a:t>
            </a:r>
          </a:p>
          <a:p>
            <a:pPr marL="342900" marR="0" lvl="0" indent="-342900">
              <a:lnSpc>
                <a:spcPct val="107000"/>
              </a:lnSpc>
              <a:spcBef>
                <a:spcPts val="0"/>
              </a:spcBef>
              <a:spcAft>
                <a:spcPts val="600"/>
              </a:spcAft>
              <a:buFont typeface="Wingdings" panose="05000000000000000000" pitchFamily="2" charset="2"/>
              <a:buChar char="¨"/>
            </a:pPr>
            <a:r>
              <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Reasonably consistent with driver expectancy and system uniformity.  </a:t>
            </a:r>
          </a:p>
          <a:p>
            <a:pPr marL="342900" marR="0" lvl="0" indent="-342900">
              <a:lnSpc>
                <a:spcPct val="107000"/>
              </a:lnSpc>
              <a:spcBef>
                <a:spcPts val="0"/>
              </a:spcBef>
              <a:spcAft>
                <a:spcPts val="800"/>
              </a:spcAft>
              <a:buFont typeface="Wingdings" panose="05000000000000000000" pitchFamily="2" charset="2"/>
              <a:buChar char="¨"/>
            </a:pPr>
            <a:r>
              <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Results in cost savings that could be applied toward other capital and/or system preservations improvements.</a:t>
            </a:r>
          </a:p>
        </p:txBody>
      </p:sp>
      <p:sp>
        <p:nvSpPr>
          <p:cNvPr id="4" name="TextBox 3">
            <a:extLst>
              <a:ext uri="{FF2B5EF4-FFF2-40B4-BE49-F238E27FC236}">
                <a16:creationId xmlns:a16="http://schemas.microsoft.com/office/drawing/2014/main" id="{7979FEAD-5CC3-4ABA-A212-9F31B46B3E22}"/>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30</a:t>
            </a:fld>
            <a:r>
              <a:rPr lang="en-US" dirty="0">
                <a:solidFill>
                  <a:schemeClr val="bg1"/>
                </a:solidFill>
              </a:rPr>
              <a:t> </a:t>
            </a:r>
          </a:p>
        </p:txBody>
      </p:sp>
    </p:spTree>
    <p:extLst>
      <p:ext uri="{BB962C8B-B14F-4D97-AF65-F5344CB8AC3E}">
        <p14:creationId xmlns:p14="http://schemas.microsoft.com/office/powerpoint/2010/main" val="3632010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p:txBody>
          <a:bodyPr/>
          <a:lstStyle/>
          <a:p>
            <a:pPr algn="ctr"/>
            <a:r>
              <a:rPr lang="en-US" dirty="0"/>
              <a:t>Primary Considerations</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p:txBody>
          <a:bodyPr>
            <a:normAutofit/>
          </a:bodyPr>
          <a:lstStyle/>
          <a:p>
            <a:pPr marL="342900" marR="0" lvl="0" indent="-342900">
              <a:lnSpc>
                <a:spcPct val="107000"/>
              </a:lnSpc>
              <a:spcBef>
                <a:spcPts val="0"/>
              </a:spcBef>
              <a:spcAft>
                <a:spcPts val="6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Achieves an overall benefit or a “net” positive benefit.  </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Roadway is already reasonably improved.</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Focuses funding on the primary problem or need.  </a:t>
            </a:r>
            <a:endPar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Wingdings" panose="05000000000000000000" pitchFamily="2" charset="2"/>
              <a:buChar char="¨"/>
            </a:pPr>
            <a:r>
              <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Reasonably consistent with driver expectancy and system uniformity.  </a:t>
            </a:r>
          </a:p>
          <a:p>
            <a:pPr marL="342900" marR="0" lvl="0" indent="-342900">
              <a:lnSpc>
                <a:spcPct val="107000"/>
              </a:lnSpc>
              <a:spcBef>
                <a:spcPts val="0"/>
              </a:spcBef>
              <a:spcAft>
                <a:spcPts val="800"/>
              </a:spcAft>
              <a:buFont typeface="Wingdings" panose="05000000000000000000" pitchFamily="2" charset="2"/>
              <a:buChar char="¨"/>
            </a:pPr>
            <a:r>
              <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Results in cost savings that could be applied toward other capital and/or system preservations improvements.</a:t>
            </a:r>
          </a:p>
        </p:txBody>
      </p:sp>
      <p:sp>
        <p:nvSpPr>
          <p:cNvPr id="4" name="TextBox 3">
            <a:extLst>
              <a:ext uri="{FF2B5EF4-FFF2-40B4-BE49-F238E27FC236}">
                <a16:creationId xmlns:a16="http://schemas.microsoft.com/office/drawing/2014/main" id="{7979FEAD-5CC3-4ABA-A212-9F31B46B3E22}"/>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31</a:t>
            </a:fld>
            <a:r>
              <a:rPr lang="en-US" dirty="0">
                <a:solidFill>
                  <a:schemeClr val="bg1"/>
                </a:solidFill>
              </a:rPr>
              <a:t> </a:t>
            </a:r>
          </a:p>
        </p:txBody>
      </p:sp>
    </p:spTree>
    <p:extLst>
      <p:ext uri="{BB962C8B-B14F-4D97-AF65-F5344CB8AC3E}">
        <p14:creationId xmlns:p14="http://schemas.microsoft.com/office/powerpoint/2010/main" val="3445615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p:txBody>
          <a:bodyPr/>
          <a:lstStyle/>
          <a:p>
            <a:pPr algn="ctr"/>
            <a:r>
              <a:rPr lang="en-US" dirty="0"/>
              <a:t>Primary Considerations</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p:txBody>
          <a:bodyPr>
            <a:normAutofit/>
          </a:bodyPr>
          <a:lstStyle/>
          <a:p>
            <a:pPr marL="342900" marR="0" lvl="0" indent="-342900">
              <a:lnSpc>
                <a:spcPct val="107000"/>
              </a:lnSpc>
              <a:spcBef>
                <a:spcPts val="0"/>
              </a:spcBef>
              <a:spcAft>
                <a:spcPts val="6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Achieves an overall benefit or a “net” positive benefit.  </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Roadway is already reasonably improved.</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Focuses funding on the primary problem or need.  </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Reasonably consistent with driver expectancy and system uniformity.  </a:t>
            </a:r>
            <a:endPar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Results in cost savings that could be applied toward other capital and/or system preservations improvements.</a:t>
            </a:r>
          </a:p>
        </p:txBody>
      </p:sp>
      <p:sp>
        <p:nvSpPr>
          <p:cNvPr id="4" name="TextBox 3">
            <a:extLst>
              <a:ext uri="{FF2B5EF4-FFF2-40B4-BE49-F238E27FC236}">
                <a16:creationId xmlns:a16="http://schemas.microsoft.com/office/drawing/2014/main" id="{7979FEAD-5CC3-4ABA-A212-9F31B46B3E22}"/>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32</a:t>
            </a:fld>
            <a:r>
              <a:rPr lang="en-US" dirty="0">
                <a:solidFill>
                  <a:schemeClr val="bg1"/>
                </a:solidFill>
              </a:rPr>
              <a:t> </a:t>
            </a:r>
          </a:p>
        </p:txBody>
      </p:sp>
    </p:spTree>
    <p:extLst>
      <p:ext uri="{BB962C8B-B14F-4D97-AF65-F5344CB8AC3E}">
        <p14:creationId xmlns:p14="http://schemas.microsoft.com/office/powerpoint/2010/main" val="2698706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p:txBody>
          <a:bodyPr/>
          <a:lstStyle/>
          <a:p>
            <a:pPr algn="ctr"/>
            <a:r>
              <a:rPr lang="en-US" dirty="0"/>
              <a:t>Primary Considerations</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p:txBody>
          <a:bodyPr>
            <a:normAutofit/>
          </a:bodyPr>
          <a:lstStyle/>
          <a:p>
            <a:pPr marL="342900" marR="0" lvl="0" indent="-342900">
              <a:lnSpc>
                <a:spcPct val="107000"/>
              </a:lnSpc>
              <a:spcBef>
                <a:spcPts val="0"/>
              </a:spcBef>
              <a:spcAft>
                <a:spcPts val="6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Achieves an overall benefit or a “net” positive benefit.  </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Roadway is already reasonably improved.</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Focuses funding on the primary problem or need.  </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Reasonably consistent with driver expectancy and system uniformity.  </a:t>
            </a:r>
          </a:p>
          <a:p>
            <a:pPr marL="342900" marR="0" lvl="0" indent="-342900">
              <a:lnSpc>
                <a:spcPct val="107000"/>
              </a:lnSpc>
              <a:spcBef>
                <a:spcPts val="0"/>
              </a:spcBef>
              <a:spcAft>
                <a:spcPts val="8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Results in cost savings that could be applied toward other capital and/or system preservations improvements.</a:t>
            </a:r>
          </a:p>
        </p:txBody>
      </p:sp>
      <p:sp>
        <p:nvSpPr>
          <p:cNvPr id="4" name="TextBox 3">
            <a:extLst>
              <a:ext uri="{FF2B5EF4-FFF2-40B4-BE49-F238E27FC236}">
                <a16:creationId xmlns:a16="http://schemas.microsoft.com/office/drawing/2014/main" id="{7979FEAD-5CC3-4ABA-A212-9F31B46B3E22}"/>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33</a:t>
            </a:fld>
            <a:r>
              <a:rPr lang="en-US" dirty="0">
                <a:solidFill>
                  <a:schemeClr val="bg1"/>
                </a:solidFill>
              </a:rPr>
              <a:t> </a:t>
            </a:r>
          </a:p>
        </p:txBody>
      </p:sp>
    </p:spTree>
    <p:extLst>
      <p:ext uri="{BB962C8B-B14F-4D97-AF65-F5344CB8AC3E}">
        <p14:creationId xmlns:p14="http://schemas.microsoft.com/office/powerpoint/2010/main" val="987757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p:txBody>
          <a:bodyPr>
            <a:normAutofit/>
          </a:bodyPr>
          <a:lstStyle/>
          <a:p>
            <a:pPr algn="ctr"/>
            <a:r>
              <a:rPr lang="en-US" sz="5400" dirty="0"/>
              <a:t>Summary – Practical Design</a:t>
            </a:r>
          </a:p>
        </p:txBody>
      </p:sp>
      <p:sp>
        <p:nvSpPr>
          <p:cNvPr id="4" name="TextBox 3">
            <a:extLst>
              <a:ext uri="{FF2B5EF4-FFF2-40B4-BE49-F238E27FC236}">
                <a16:creationId xmlns:a16="http://schemas.microsoft.com/office/drawing/2014/main" id="{7979FEAD-5CC3-4ABA-A212-9F31B46B3E22}"/>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34</a:t>
            </a:fld>
            <a:r>
              <a:rPr lang="en-US" dirty="0">
                <a:solidFill>
                  <a:schemeClr val="bg1"/>
                </a:solidFill>
              </a:rPr>
              <a:t> </a:t>
            </a:r>
          </a:p>
        </p:txBody>
      </p:sp>
      <p:sp>
        <p:nvSpPr>
          <p:cNvPr id="5" name="TextBox 4">
            <a:extLst>
              <a:ext uri="{FF2B5EF4-FFF2-40B4-BE49-F238E27FC236}">
                <a16:creationId xmlns:a16="http://schemas.microsoft.com/office/drawing/2014/main" id="{BC738232-6DC0-0387-E9D4-B302CCB325E7}"/>
              </a:ext>
            </a:extLst>
          </p:cNvPr>
          <p:cNvSpPr txBox="1"/>
          <p:nvPr/>
        </p:nvSpPr>
        <p:spPr>
          <a:xfrm>
            <a:off x="191911" y="1582340"/>
            <a:ext cx="8952089" cy="4508927"/>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sz="2800" dirty="0"/>
              <a:t>A “practical design” program is a group or series of works or projects that have NBCS approval to not meet some of its design and maintenance standards. </a:t>
            </a:r>
          </a:p>
          <a:p>
            <a:pPr marL="285750" indent="-285750">
              <a:spcAft>
                <a:spcPts val="1200"/>
              </a:spcAft>
              <a:buFont typeface="Wingdings" panose="05000000000000000000" pitchFamily="2" charset="2"/>
              <a:buChar char="§"/>
            </a:pPr>
            <a:r>
              <a:rPr lang="en-US" sz="2800" dirty="0"/>
              <a:t>With that approval, the individual works or projects do not need a relaxation of standards from the NBCS. </a:t>
            </a:r>
          </a:p>
          <a:p>
            <a:pPr marL="285750" indent="-285750">
              <a:spcAft>
                <a:spcPts val="600"/>
              </a:spcAft>
              <a:buFont typeface="Wingdings" panose="05000000000000000000" pitchFamily="2" charset="2"/>
              <a:buChar char="§"/>
            </a:pPr>
            <a:r>
              <a:rPr lang="en-US" sz="2800" dirty="0"/>
              <a:t>A program consists of projects that address</a:t>
            </a:r>
          </a:p>
          <a:p>
            <a:pPr marL="742950" lvl="1" indent="-285750">
              <a:spcAft>
                <a:spcPts val="600"/>
              </a:spcAft>
              <a:buFont typeface="Wingdings" panose="05000000000000000000" pitchFamily="2" charset="2"/>
              <a:buChar char="§"/>
            </a:pPr>
            <a:r>
              <a:rPr lang="en-US" sz="2800" dirty="0"/>
              <a:t>the primary problem or need, </a:t>
            </a:r>
          </a:p>
          <a:p>
            <a:pPr marL="742950" lvl="1" indent="-285750">
              <a:spcAft>
                <a:spcPts val="600"/>
              </a:spcAft>
              <a:buFont typeface="Wingdings" panose="05000000000000000000" pitchFamily="2" charset="2"/>
              <a:buChar char="§"/>
            </a:pPr>
            <a:r>
              <a:rPr lang="en-US" sz="2800" dirty="0"/>
              <a:t>extending the life of assets, or </a:t>
            </a:r>
          </a:p>
          <a:p>
            <a:pPr marL="742950" lvl="1" indent="-285750">
              <a:spcAft>
                <a:spcPts val="600"/>
              </a:spcAft>
              <a:buFont typeface="Wingdings" panose="05000000000000000000" pitchFamily="2" charset="2"/>
              <a:buChar char="§"/>
            </a:pPr>
            <a:r>
              <a:rPr lang="en-US" sz="2800" dirty="0"/>
              <a:t>context sensitive design. </a:t>
            </a:r>
          </a:p>
        </p:txBody>
      </p:sp>
    </p:spTree>
    <p:extLst>
      <p:ext uri="{BB962C8B-B14F-4D97-AF65-F5344CB8AC3E}">
        <p14:creationId xmlns:p14="http://schemas.microsoft.com/office/powerpoint/2010/main" val="4240373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65814"/>
            <a:ext cx="9144000" cy="50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0" y="645782"/>
            <a:ext cx="9144000" cy="603194"/>
          </a:xfrm>
          <a:prstGeom prst="rect">
            <a:avLst/>
          </a:prstGeom>
          <a:solidFill>
            <a:srgbClr val="4F81BD">
              <a:lumMod val="75000"/>
            </a:srgbClr>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n-US" sz="2400" b="1" dirty="0">
                <a:solidFill>
                  <a:sysClr val="window" lastClr="FFFFFF"/>
                </a:solidFill>
                <a:latin typeface="Calibri"/>
              </a:rPr>
              <a:t>Nebraska Board of Public Roads Classifications &amp; Standards (NBCS)</a:t>
            </a:r>
          </a:p>
        </p:txBody>
      </p:sp>
      <p:pic>
        <p:nvPicPr>
          <p:cNvPr id="11" name="Picture 10" descr="1 &amp; 6 year plan logoCS1-2.emf"/>
          <p:cNvPicPr>
            <a:picLocks noChangeAspect="1"/>
          </p:cNvPicPr>
          <p:nvPr/>
        </p:nvPicPr>
        <p:blipFill>
          <a:blip cstate="print"/>
          <a:stretch>
            <a:fillRect/>
          </a:stretch>
        </p:blipFill>
        <p:spPr>
          <a:xfrm>
            <a:off x="5469960" y="4239187"/>
            <a:ext cx="2192479" cy="1069283"/>
          </a:xfrm>
          <a:prstGeom prst="rect">
            <a:avLst/>
          </a:prstGeom>
        </p:spPr>
      </p:pic>
      <p:pic>
        <p:nvPicPr>
          <p:cNvPr id="3" name="Picture 2"/>
          <p:cNvPicPr>
            <a:picLocks noChangeAspect="1"/>
          </p:cNvPicPr>
          <p:nvPr/>
        </p:nvPicPr>
        <p:blipFill>
          <a:blip r:embed="rId4"/>
          <a:stretch>
            <a:fillRect/>
          </a:stretch>
        </p:blipFill>
        <p:spPr>
          <a:xfrm>
            <a:off x="286484" y="4245643"/>
            <a:ext cx="3687978" cy="193408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FE97A581-BE46-42ED-B86E-9F03A80AFA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235" y="4204448"/>
            <a:ext cx="3555688" cy="2208044"/>
          </a:xfrm>
          <a:prstGeom prst="rect">
            <a:avLst/>
          </a:prstGeom>
        </p:spPr>
      </p:pic>
      <p:sp>
        <p:nvSpPr>
          <p:cNvPr id="8" name="TextBox 7">
            <a:extLst>
              <a:ext uri="{FF2B5EF4-FFF2-40B4-BE49-F238E27FC236}">
                <a16:creationId xmlns:a16="http://schemas.microsoft.com/office/drawing/2014/main" id="{6B04C2B6-F7B5-4D52-A8B8-978252797AE1}"/>
              </a:ext>
            </a:extLst>
          </p:cNvPr>
          <p:cNvSpPr txBox="1"/>
          <p:nvPr/>
        </p:nvSpPr>
        <p:spPr>
          <a:xfrm>
            <a:off x="647503" y="5784997"/>
            <a:ext cx="2965939" cy="338554"/>
          </a:xfrm>
          <a:prstGeom prst="rect">
            <a:avLst/>
          </a:prstGeom>
          <a:noFill/>
        </p:spPr>
        <p:txBody>
          <a:bodyPr wrap="square" rtlCol="0">
            <a:spAutoFit/>
          </a:bodyPr>
          <a:lstStyle/>
          <a:p>
            <a:r>
              <a:rPr lang="en-US" sz="1600" b="1" dirty="0"/>
              <a:t>Boards – Liaison Services Section</a:t>
            </a:r>
          </a:p>
        </p:txBody>
      </p:sp>
      <p:sp>
        <p:nvSpPr>
          <p:cNvPr id="12" name="TextBox 11">
            <a:extLst>
              <a:ext uri="{FF2B5EF4-FFF2-40B4-BE49-F238E27FC236}">
                <a16:creationId xmlns:a16="http://schemas.microsoft.com/office/drawing/2014/main" id="{8FA13707-AEA4-4755-9514-08855DD47653}"/>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35</a:t>
            </a:fld>
            <a:r>
              <a:rPr lang="en-US" dirty="0">
                <a:solidFill>
                  <a:schemeClr val="bg1"/>
                </a:solidFill>
              </a:rPr>
              <a:t> </a:t>
            </a:r>
          </a:p>
        </p:txBody>
      </p:sp>
      <p:sp>
        <p:nvSpPr>
          <p:cNvPr id="13" name="TextBox 12">
            <a:extLst>
              <a:ext uri="{FF2B5EF4-FFF2-40B4-BE49-F238E27FC236}">
                <a16:creationId xmlns:a16="http://schemas.microsoft.com/office/drawing/2014/main" id="{3A7926F7-A362-4216-9889-B8FFD2D994D3}"/>
              </a:ext>
            </a:extLst>
          </p:cNvPr>
          <p:cNvSpPr txBox="1"/>
          <p:nvPr/>
        </p:nvSpPr>
        <p:spPr>
          <a:xfrm>
            <a:off x="143" y="6145225"/>
            <a:ext cx="2080447" cy="369332"/>
          </a:xfrm>
          <a:prstGeom prst="rect">
            <a:avLst/>
          </a:prstGeom>
          <a:noFill/>
        </p:spPr>
        <p:txBody>
          <a:bodyPr wrap="square" rtlCol="0">
            <a:spAutoFit/>
          </a:bodyPr>
          <a:lstStyle/>
          <a:p>
            <a:r>
              <a:rPr lang="en-US" dirty="0"/>
              <a:t>November 27, 2022</a:t>
            </a:r>
          </a:p>
        </p:txBody>
      </p:sp>
      <p:sp>
        <p:nvSpPr>
          <p:cNvPr id="14" name="TextBox 13">
            <a:extLst>
              <a:ext uri="{FF2B5EF4-FFF2-40B4-BE49-F238E27FC236}">
                <a16:creationId xmlns:a16="http://schemas.microsoft.com/office/drawing/2014/main" id="{8249A505-55C5-4DCD-B721-109ADAF3D694}"/>
              </a:ext>
            </a:extLst>
          </p:cNvPr>
          <p:cNvSpPr txBox="1"/>
          <p:nvPr/>
        </p:nvSpPr>
        <p:spPr>
          <a:xfrm>
            <a:off x="451846" y="2054665"/>
            <a:ext cx="3883635" cy="461665"/>
          </a:xfrm>
          <a:prstGeom prst="rect">
            <a:avLst/>
          </a:prstGeom>
          <a:noFill/>
        </p:spPr>
        <p:txBody>
          <a:bodyPr wrap="square" rtlCol="0">
            <a:spAutoFit/>
          </a:bodyPr>
          <a:lstStyle/>
          <a:p>
            <a:r>
              <a:rPr lang="en-US" sz="2400" dirty="0">
                <a:hlinkClick r:id="rId6"/>
              </a:rPr>
              <a:t>ndot.blshelp@nebraska.gov</a:t>
            </a:r>
            <a:endParaRPr lang="en-US" sz="2400" dirty="0"/>
          </a:p>
        </p:txBody>
      </p:sp>
      <p:sp>
        <p:nvSpPr>
          <p:cNvPr id="9" name="TextBox 8">
            <a:extLst>
              <a:ext uri="{FF2B5EF4-FFF2-40B4-BE49-F238E27FC236}">
                <a16:creationId xmlns:a16="http://schemas.microsoft.com/office/drawing/2014/main" id="{B098ED35-1873-42BD-8FAD-110741D997A1}"/>
              </a:ext>
            </a:extLst>
          </p:cNvPr>
          <p:cNvSpPr txBox="1"/>
          <p:nvPr/>
        </p:nvSpPr>
        <p:spPr>
          <a:xfrm>
            <a:off x="530367" y="3020943"/>
            <a:ext cx="2238881" cy="461665"/>
          </a:xfrm>
          <a:prstGeom prst="rect">
            <a:avLst/>
          </a:prstGeom>
          <a:noFill/>
        </p:spPr>
        <p:txBody>
          <a:bodyPr wrap="square" rtlCol="0">
            <a:spAutoFit/>
          </a:bodyPr>
          <a:lstStyle/>
          <a:p>
            <a:r>
              <a:rPr lang="en-US" sz="2400" dirty="0"/>
              <a:t>402-479-4436</a:t>
            </a:r>
          </a:p>
        </p:txBody>
      </p:sp>
      <p:sp>
        <p:nvSpPr>
          <p:cNvPr id="15" name="Title 14">
            <a:extLst>
              <a:ext uri="{FF2B5EF4-FFF2-40B4-BE49-F238E27FC236}">
                <a16:creationId xmlns:a16="http://schemas.microsoft.com/office/drawing/2014/main" id="{2F04AB57-91C1-414B-9204-B811ECD8CD56}"/>
              </a:ext>
            </a:extLst>
          </p:cNvPr>
          <p:cNvSpPr>
            <a:spLocks noGrp="1"/>
          </p:cNvSpPr>
          <p:nvPr>
            <p:ph type="ctrTitle"/>
          </p:nvPr>
        </p:nvSpPr>
        <p:spPr>
          <a:xfrm>
            <a:off x="5229235" y="2054665"/>
            <a:ext cx="3687978" cy="1516976"/>
          </a:xfrm>
        </p:spPr>
        <p:txBody>
          <a:bodyPr>
            <a:normAutofit/>
          </a:bodyPr>
          <a:lstStyle/>
          <a:p>
            <a:pPr algn="l"/>
            <a:r>
              <a:rPr lang="fr-FR" sz="2400" b="0" i="0" dirty="0">
                <a:effectLst/>
                <a:latin typeface="Arial" panose="020B0604020202020204" pitchFamily="34" charset="0"/>
              </a:rPr>
              <a:t>NDOT</a:t>
            </a:r>
            <a:br>
              <a:rPr lang="fr-FR" sz="2400" b="0" i="0" dirty="0">
                <a:effectLst/>
                <a:latin typeface="Arial" panose="020B0604020202020204" pitchFamily="34" charset="0"/>
              </a:rPr>
            </a:br>
            <a:r>
              <a:rPr lang="fr-FR" sz="2400" b="0" i="0" dirty="0">
                <a:effectLst/>
                <a:latin typeface="Arial" panose="020B0604020202020204" pitchFamily="34" charset="0"/>
              </a:rPr>
              <a:t>Boards-Liaison Services</a:t>
            </a:r>
            <a:br>
              <a:rPr lang="fr-FR" sz="2400" b="0" i="0" dirty="0">
                <a:effectLst/>
                <a:latin typeface="Arial" panose="020B0604020202020204" pitchFamily="34" charset="0"/>
              </a:rPr>
            </a:br>
            <a:r>
              <a:rPr lang="fr-FR" sz="2400" b="0" i="0" dirty="0">
                <a:effectLst/>
                <a:latin typeface="Arial" panose="020B0604020202020204" pitchFamily="34" charset="0"/>
              </a:rPr>
              <a:t>PO Box 94759</a:t>
            </a:r>
            <a:br>
              <a:rPr lang="fr-FR" sz="2400" b="0" i="0" dirty="0">
                <a:effectLst/>
                <a:latin typeface="Arial" panose="020B0604020202020204" pitchFamily="34" charset="0"/>
              </a:rPr>
            </a:br>
            <a:r>
              <a:rPr lang="fr-FR" sz="2400" b="0" i="0" dirty="0">
                <a:effectLst/>
                <a:latin typeface="Arial" panose="020B0604020202020204" pitchFamily="34" charset="0"/>
              </a:rPr>
              <a:t>Lincoln, NE  68509</a:t>
            </a:r>
            <a:endParaRPr lang="en-US" sz="4400" dirty="0"/>
          </a:p>
        </p:txBody>
      </p:sp>
      <p:sp>
        <p:nvSpPr>
          <p:cNvPr id="17" name="Subtitle 16">
            <a:extLst>
              <a:ext uri="{FF2B5EF4-FFF2-40B4-BE49-F238E27FC236}">
                <a16:creationId xmlns:a16="http://schemas.microsoft.com/office/drawing/2014/main" id="{0A6C523B-3665-4F71-8882-91009BB2F2FC}"/>
              </a:ext>
            </a:extLst>
          </p:cNvPr>
          <p:cNvSpPr>
            <a:spLocks noGrp="1"/>
          </p:cNvSpPr>
          <p:nvPr>
            <p:ph type="subTitle" idx="1"/>
          </p:nvPr>
        </p:nvSpPr>
        <p:spPr>
          <a:xfrm>
            <a:off x="906481" y="1327325"/>
            <a:ext cx="6858000" cy="603194"/>
          </a:xfrm>
        </p:spPr>
        <p:txBody>
          <a:bodyPr>
            <a:normAutofit/>
          </a:bodyPr>
          <a:lstStyle/>
          <a:p>
            <a:r>
              <a:rPr lang="en-US" sz="2800" dirty="0"/>
              <a:t>Contact Information</a:t>
            </a:r>
          </a:p>
        </p:txBody>
      </p:sp>
      <p:sp>
        <p:nvSpPr>
          <p:cNvPr id="18" name="Rectangle 17">
            <a:extLst>
              <a:ext uri="{FF2B5EF4-FFF2-40B4-BE49-F238E27FC236}">
                <a16:creationId xmlns:a16="http://schemas.microsoft.com/office/drawing/2014/main" id="{C9057B39-053B-4302-AFA7-F12681B7E273}"/>
              </a:ext>
            </a:extLst>
          </p:cNvPr>
          <p:cNvSpPr/>
          <p:nvPr/>
        </p:nvSpPr>
        <p:spPr>
          <a:xfrm>
            <a:off x="405461" y="2041160"/>
            <a:ext cx="8333077" cy="177543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BB50EC7-86D8-91F1-2373-9D9586671C4D}"/>
              </a:ext>
            </a:extLst>
          </p:cNvPr>
          <p:cNvPicPr>
            <a:picLocks noChangeAspect="1"/>
          </p:cNvPicPr>
          <p:nvPr/>
        </p:nvPicPr>
        <p:blipFill>
          <a:blip r:embed="rId7"/>
          <a:stretch>
            <a:fillRect/>
          </a:stretch>
        </p:blipFill>
        <p:spPr>
          <a:xfrm>
            <a:off x="5138088" y="3939956"/>
            <a:ext cx="3600450" cy="1924050"/>
          </a:xfrm>
          <a:prstGeom prst="rect">
            <a:avLst/>
          </a:prstGeom>
        </p:spPr>
      </p:pic>
    </p:spTree>
    <p:extLst>
      <p:ext uri="{BB962C8B-B14F-4D97-AF65-F5344CB8AC3E}">
        <p14:creationId xmlns:p14="http://schemas.microsoft.com/office/powerpoint/2010/main" val="357308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16C2-D2AB-43E3-BA68-88F47D8FB5AD}"/>
              </a:ext>
            </a:extLst>
          </p:cNvPr>
          <p:cNvSpPr>
            <a:spLocks noGrp="1"/>
          </p:cNvSpPr>
          <p:nvPr>
            <p:ph type="title"/>
          </p:nvPr>
        </p:nvSpPr>
        <p:spPr>
          <a:xfrm>
            <a:off x="0" y="0"/>
            <a:ext cx="9144000" cy="1114882"/>
          </a:xfrm>
        </p:spPr>
        <p:txBody>
          <a:bodyPr>
            <a:normAutofit/>
          </a:bodyPr>
          <a:lstStyle/>
          <a:p>
            <a:pPr algn="ctr">
              <a:spcAft>
                <a:spcPts val="1200"/>
              </a:spcAft>
            </a:pPr>
            <a:r>
              <a:rPr lang="en-US" sz="4800" dirty="0"/>
              <a:t>Performance-Based Flexible Design</a:t>
            </a:r>
            <a:endParaRPr lang="en-US" sz="4800" b="1" dirty="0"/>
          </a:p>
        </p:txBody>
      </p:sp>
      <p:sp>
        <p:nvSpPr>
          <p:cNvPr id="15" name="TextBox 14">
            <a:extLst>
              <a:ext uri="{FF2B5EF4-FFF2-40B4-BE49-F238E27FC236}">
                <a16:creationId xmlns:a16="http://schemas.microsoft.com/office/drawing/2014/main" id="{A268E36F-52EE-4F80-8E35-B3B2223EFEC2}"/>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4</a:t>
            </a:fld>
            <a:r>
              <a:rPr lang="en-US" dirty="0">
                <a:solidFill>
                  <a:schemeClr val="bg1"/>
                </a:solidFill>
              </a:rPr>
              <a:t> </a:t>
            </a:r>
          </a:p>
        </p:txBody>
      </p:sp>
      <p:sp>
        <p:nvSpPr>
          <p:cNvPr id="3" name="TextBox 2">
            <a:extLst>
              <a:ext uri="{FF2B5EF4-FFF2-40B4-BE49-F238E27FC236}">
                <a16:creationId xmlns:a16="http://schemas.microsoft.com/office/drawing/2014/main" id="{43E13252-39E9-41FE-8C0A-2B904108054C}"/>
              </a:ext>
            </a:extLst>
          </p:cNvPr>
          <p:cNvSpPr txBox="1"/>
          <p:nvPr/>
        </p:nvSpPr>
        <p:spPr>
          <a:xfrm>
            <a:off x="191911" y="909704"/>
            <a:ext cx="8952089" cy="5678478"/>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4000" dirty="0"/>
              <a:t>Dimensional design criteria </a:t>
            </a:r>
          </a:p>
          <a:p>
            <a:pPr marL="914400" lvl="1" indent="-457200">
              <a:spcAft>
                <a:spcPts val="3000"/>
              </a:spcAft>
              <a:buFont typeface="Wingdings" panose="05000000000000000000" pitchFamily="2" charset="2"/>
              <a:buChar char="Ø"/>
            </a:pPr>
            <a:r>
              <a:rPr lang="en-US" sz="3200" dirty="0"/>
              <a:t>A good start, but sometimes leads to overdesign, greater (unnecessary) cost, or designs that don’t fit the roadway context</a:t>
            </a:r>
          </a:p>
          <a:p>
            <a:pPr marL="285750" indent="-285750">
              <a:spcAft>
                <a:spcPts val="600"/>
              </a:spcAft>
              <a:buFont typeface="Wingdings" panose="05000000000000000000" pitchFamily="2" charset="2"/>
              <a:buChar char="§"/>
            </a:pPr>
            <a:r>
              <a:rPr lang="en-US" sz="4000" dirty="0"/>
              <a:t>Industry trend: appropriate, project-specific design based on traffic operations and  safety </a:t>
            </a:r>
            <a:r>
              <a:rPr lang="en-US" sz="4000" u="sng" dirty="0"/>
              <a:t>performance</a:t>
            </a:r>
          </a:p>
          <a:p>
            <a:pPr marL="914400" lvl="1" indent="-457200">
              <a:buFont typeface="Wingdings" panose="05000000000000000000" pitchFamily="2" charset="2"/>
              <a:buChar char="Ø"/>
            </a:pPr>
            <a:r>
              <a:rPr lang="en-US" sz="3200" dirty="0"/>
              <a:t>AASHTO “Green Book” 7</a:t>
            </a:r>
            <a:r>
              <a:rPr lang="en-US" sz="3200" baseline="30000" dirty="0"/>
              <a:t>th</a:t>
            </a:r>
            <a:r>
              <a:rPr lang="en-US" sz="3200" dirty="0"/>
              <a:t> Edition, 2018</a:t>
            </a:r>
          </a:p>
          <a:p>
            <a:pPr marL="285750" indent="-285750">
              <a:buFont typeface="Wingdings" panose="05000000000000000000" pitchFamily="2" charset="2"/>
              <a:buChar char="§"/>
            </a:pPr>
            <a:endParaRPr lang="en-US" sz="4000" dirty="0"/>
          </a:p>
        </p:txBody>
      </p:sp>
    </p:spTree>
    <p:extLst>
      <p:ext uri="{BB962C8B-B14F-4D97-AF65-F5344CB8AC3E}">
        <p14:creationId xmlns:p14="http://schemas.microsoft.com/office/powerpoint/2010/main" val="409714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16C2-D2AB-43E3-BA68-88F47D8FB5AD}"/>
              </a:ext>
            </a:extLst>
          </p:cNvPr>
          <p:cNvSpPr>
            <a:spLocks noGrp="1"/>
          </p:cNvSpPr>
          <p:nvPr>
            <p:ph type="title"/>
          </p:nvPr>
        </p:nvSpPr>
        <p:spPr>
          <a:xfrm>
            <a:off x="0" y="0"/>
            <a:ext cx="9144000" cy="1114882"/>
          </a:xfrm>
        </p:spPr>
        <p:txBody>
          <a:bodyPr>
            <a:normAutofit/>
          </a:bodyPr>
          <a:lstStyle/>
          <a:p>
            <a:pPr algn="ctr">
              <a:spcAft>
                <a:spcPts val="1200"/>
              </a:spcAft>
            </a:pPr>
            <a:r>
              <a:rPr lang="en-US" sz="4800" dirty="0"/>
              <a:t>Practical Design</a:t>
            </a:r>
            <a:endParaRPr lang="en-US" sz="4800" b="1" dirty="0"/>
          </a:p>
        </p:txBody>
      </p:sp>
      <p:sp>
        <p:nvSpPr>
          <p:cNvPr id="15" name="TextBox 14">
            <a:extLst>
              <a:ext uri="{FF2B5EF4-FFF2-40B4-BE49-F238E27FC236}">
                <a16:creationId xmlns:a16="http://schemas.microsoft.com/office/drawing/2014/main" id="{A268E36F-52EE-4F80-8E35-B3B2223EFEC2}"/>
              </a:ext>
            </a:extLst>
          </p:cNvPr>
          <p:cNvSpPr txBox="1"/>
          <p:nvPr/>
        </p:nvSpPr>
        <p:spPr>
          <a:xfrm>
            <a:off x="8075221" y="6415668"/>
            <a:ext cx="1068779" cy="368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B8817063-BC07-486B-8C80-C06A3485322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43E13252-39E9-41FE-8C0A-2B904108054C}"/>
              </a:ext>
            </a:extLst>
          </p:cNvPr>
          <p:cNvSpPr txBox="1"/>
          <p:nvPr/>
        </p:nvSpPr>
        <p:spPr>
          <a:xfrm>
            <a:off x="191911" y="1139518"/>
            <a:ext cx="8952089" cy="46782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300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Primary problem and need</a:t>
            </a:r>
          </a:p>
          <a:p>
            <a:pPr marL="285750" marR="0" lvl="0" indent="-285750" algn="l" defTabSz="914400" rtl="0" eaLnBrk="1" fontAlgn="auto" latinLnBrk="0" hangingPunct="1">
              <a:lnSpc>
                <a:spcPct val="100000"/>
              </a:lnSpc>
              <a:spcBef>
                <a:spcPts val="0"/>
              </a:spcBef>
              <a:spcAft>
                <a:spcPts val="300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Extend the life of assets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Overall Benefit to the Public</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Quantitative – Cost vs. Performance</a:t>
            </a:r>
          </a:p>
          <a:p>
            <a:pPr marL="1371600" lvl="2" indent="-457200">
              <a:buFont typeface="Arial" panose="020B0604020202020204" pitchFamily="34" charset="0"/>
              <a:buChar char="•"/>
            </a:pPr>
            <a:r>
              <a:rPr lang="en-US" sz="3200" dirty="0">
                <a:solidFill>
                  <a:prstClr val="black"/>
                </a:solidFill>
                <a:latin typeface="Calibri" panose="020F0502020204030204"/>
              </a:rPr>
              <a:t>Benefit/Cost, Best Value, Life Cycle analyses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Qualitative – if infeasible to estimate benefits in terms of dollars</a:t>
            </a:r>
          </a:p>
        </p:txBody>
      </p:sp>
    </p:spTree>
    <p:extLst>
      <p:ext uri="{BB962C8B-B14F-4D97-AF65-F5344CB8AC3E}">
        <p14:creationId xmlns:p14="http://schemas.microsoft.com/office/powerpoint/2010/main" val="168572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a:xfrm>
            <a:off x="304898" y="48149"/>
            <a:ext cx="8534203" cy="1114882"/>
          </a:xfrm>
        </p:spPr>
        <p:txBody>
          <a:bodyPr/>
          <a:lstStyle/>
          <a:p>
            <a:pPr algn="ctr"/>
            <a:r>
              <a:rPr lang="en-US" dirty="0">
                <a:latin typeface="+mn-lt"/>
              </a:rPr>
              <a:t>Why Develop a Program?</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a:xfrm>
            <a:off x="389117" y="2706376"/>
            <a:ext cx="8534203" cy="3435239"/>
          </a:xfrm>
        </p:spPr>
        <p:txBody>
          <a:bodyPr>
            <a:noAutofit/>
          </a:bodyPr>
          <a:lstStyle/>
          <a:p>
            <a:pPr marL="342900" marR="0" lvl="0" indent="-342900">
              <a:lnSpc>
                <a:spcPct val="107000"/>
              </a:lnSpc>
              <a:spcBef>
                <a:spcPts val="0"/>
              </a:spcBef>
              <a:spcAft>
                <a:spcPts val="18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“If it ain’t broke, don’t fix it.”  No </a:t>
            </a:r>
            <a:r>
              <a:rPr lang="en-US" sz="2400" dirty="0">
                <a:effectLst/>
                <a:latin typeface="Calibri" panose="020F0502020204030204" pitchFamily="34" charset="0"/>
                <a:ea typeface="Calibri" panose="020F0502020204030204" pitchFamily="34" charset="0"/>
                <a:cs typeface="Times New Roman" panose="02020603050405020304" pitchFamily="18" charset="0"/>
              </a:rPr>
              <a:t>significant, relevant crash history.  </a:t>
            </a:r>
          </a:p>
          <a:p>
            <a:pPr marL="342900" marR="0" lvl="0" indent="-342900">
              <a:lnSpc>
                <a:spcPct val="107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Safety performance, driver expectancy and uniformity are not</a:t>
            </a:r>
          </a:p>
          <a:p>
            <a:pPr lvl="1">
              <a:lnSpc>
                <a:spcPct val="107000"/>
              </a:lnSpc>
              <a:spcBef>
                <a:spcPts val="0"/>
              </a:spcBef>
              <a:spcAft>
                <a:spcPts val="60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substantially or materially improved by building to standards, or  </a:t>
            </a:r>
          </a:p>
          <a:p>
            <a:pPr lvl="1">
              <a:lnSpc>
                <a:spcPct val="107000"/>
              </a:lnSpc>
              <a:spcBef>
                <a:spcPts val="0"/>
              </a:spcBef>
              <a:spcAft>
                <a:spcPts val="180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reduced because added </a:t>
            </a:r>
            <a:r>
              <a:rPr lang="en-US" sz="2000" dirty="0">
                <a:latin typeface="Calibri" panose="020F0502020204030204" pitchFamily="34" charset="0"/>
                <a:ea typeface="Calibri" panose="020F0502020204030204" pitchFamily="34" charset="0"/>
                <a:cs typeface="Times New Roman" panose="02020603050405020304" pitchFamily="18" charset="0"/>
              </a:rPr>
              <a:t>features adequately compensate.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Community needs and values (context sensitive design) are a primary need.  </a:t>
            </a:r>
          </a:p>
        </p:txBody>
      </p:sp>
      <p:sp>
        <p:nvSpPr>
          <p:cNvPr id="4" name="Content Placeholder 2">
            <a:extLst>
              <a:ext uri="{FF2B5EF4-FFF2-40B4-BE49-F238E27FC236}">
                <a16:creationId xmlns:a16="http://schemas.microsoft.com/office/drawing/2014/main" id="{37501A6E-58BA-413F-9F37-36ACF8FC8B54}"/>
              </a:ext>
            </a:extLst>
          </p:cNvPr>
          <p:cNvSpPr txBox="1">
            <a:spLocks/>
          </p:cNvSpPr>
          <p:nvPr/>
        </p:nvSpPr>
        <p:spPr>
          <a:xfrm>
            <a:off x="27872" y="1013717"/>
            <a:ext cx="9116128" cy="8768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lt"/>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200" dirty="0">
                <a:latin typeface="+mn-lt"/>
              </a:rPr>
              <a:t>A recurring situation where meeting NBCS standards costs more than it benefits</a:t>
            </a:r>
          </a:p>
        </p:txBody>
      </p:sp>
      <p:sp>
        <p:nvSpPr>
          <p:cNvPr id="5" name="TextBox 4">
            <a:extLst>
              <a:ext uri="{FF2B5EF4-FFF2-40B4-BE49-F238E27FC236}">
                <a16:creationId xmlns:a16="http://schemas.microsoft.com/office/drawing/2014/main" id="{23AB165E-1828-4E53-AD07-65D1477692BA}"/>
              </a:ext>
            </a:extLst>
          </p:cNvPr>
          <p:cNvSpPr txBox="1"/>
          <p:nvPr/>
        </p:nvSpPr>
        <p:spPr>
          <a:xfrm>
            <a:off x="3239911" y="2036859"/>
            <a:ext cx="3849511" cy="523220"/>
          </a:xfrm>
          <a:prstGeom prst="rect">
            <a:avLst/>
          </a:prstGeom>
          <a:noFill/>
        </p:spPr>
        <p:txBody>
          <a:bodyPr wrap="square" rtlCol="0">
            <a:spAutoFit/>
          </a:bodyPr>
          <a:lstStyle/>
          <a:p>
            <a:r>
              <a:rPr lang="en-US" sz="2800" dirty="0"/>
              <a:t>such as   .    .    .   </a:t>
            </a:r>
          </a:p>
        </p:txBody>
      </p:sp>
      <p:sp>
        <p:nvSpPr>
          <p:cNvPr id="6" name="TextBox 5">
            <a:extLst>
              <a:ext uri="{FF2B5EF4-FFF2-40B4-BE49-F238E27FC236}">
                <a16:creationId xmlns:a16="http://schemas.microsoft.com/office/drawing/2014/main" id="{AE2C76B1-619D-41D7-88AF-ED7288E80E0F}"/>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6</a:t>
            </a:fld>
            <a:r>
              <a:rPr lang="en-US" dirty="0">
                <a:solidFill>
                  <a:schemeClr val="bg1"/>
                </a:solidFill>
              </a:rPr>
              <a:t> </a:t>
            </a:r>
          </a:p>
        </p:txBody>
      </p:sp>
    </p:spTree>
    <p:extLst>
      <p:ext uri="{BB962C8B-B14F-4D97-AF65-F5344CB8AC3E}">
        <p14:creationId xmlns:p14="http://schemas.microsoft.com/office/powerpoint/2010/main" val="45823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a:xfrm>
            <a:off x="304898" y="0"/>
            <a:ext cx="8534203" cy="877006"/>
          </a:xfrm>
        </p:spPr>
        <p:txBody>
          <a:bodyPr/>
          <a:lstStyle/>
          <a:p>
            <a:pPr algn="ctr"/>
            <a:r>
              <a:rPr lang="en-US" dirty="0">
                <a:latin typeface="+mn-lt"/>
              </a:rPr>
              <a:t>Programs and Safety</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a:xfrm>
            <a:off x="592763" y="1378857"/>
            <a:ext cx="7862615" cy="4397829"/>
          </a:xfrm>
        </p:spPr>
        <p:txBody>
          <a:bodyPr>
            <a:noAutofit/>
          </a:bodyPr>
          <a:lstStyle/>
          <a:p>
            <a:pPr marL="342900" marR="0" lvl="0" indent="-342900">
              <a:lnSpc>
                <a:spcPct val="107000"/>
              </a:lnSpc>
              <a:spcBef>
                <a:spcPts val="0"/>
              </a:spcBef>
              <a:spcAft>
                <a:spcPts val="6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Safety performance is the uppermost concern of the NBCS.</a:t>
            </a:r>
          </a:p>
          <a:p>
            <a:pPr lvl="1">
              <a:lnSpc>
                <a:spcPct val="107000"/>
              </a:lnSpc>
              <a:spcBef>
                <a:spcPts val="0"/>
              </a:spcBef>
              <a:spcAft>
                <a:spcPts val="18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Programs don’t change that!  </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6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Safety conscious </a:t>
            </a:r>
            <a:r>
              <a:rPr lang="en-US" sz="3200" dirty="0">
                <a:latin typeface="Calibri" panose="020F0502020204030204" pitchFamily="34" charset="0"/>
                <a:ea typeface="Calibri" panose="020F0502020204030204" pitchFamily="34" charset="0"/>
                <a:cs typeface="Times New Roman" panose="02020603050405020304" pitchFamily="18" charset="0"/>
              </a:rPr>
              <a:t>design is key – e</a:t>
            </a:r>
            <a:r>
              <a:rPr lang="en-US" sz="3200" dirty="0">
                <a:effectLst/>
                <a:latin typeface="Calibri" panose="020F0502020204030204" pitchFamily="34" charset="0"/>
                <a:ea typeface="Calibri" panose="020F0502020204030204" pitchFamily="34" charset="0"/>
                <a:cs typeface="Times New Roman" panose="02020603050405020304" pitchFamily="18" charset="0"/>
              </a:rPr>
              <a:t>mbed safety as part of design </a:t>
            </a:r>
            <a:r>
              <a:rPr lang="en-US" sz="3200" dirty="0">
                <a:latin typeface="Calibri" panose="020F0502020204030204" pitchFamily="34" charset="0"/>
                <a:ea typeface="Calibri" panose="020F0502020204030204" pitchFamily="34" charset="0"/>
                <a:cs typeface="Times New Roman" panose="02020603050405020304" pitchFamily="18" charset="0"/>
              </a:rPr>
              <a:t>process</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600"/>
              </a:spcAft>
              <a:buFont typeface="Symbol" panose="05050102010706020507" pitchFamily="18" charset="2"/>
              <a:buChar char=""/>
            </a:pPr>
            <a:r>
              <a:rPr lang="en-US" sz="3200" dirty="0">
                <a:latin typeface="Calibri" panose="020F0502020204030204" pitchFamily="34" charset="0"/>
                <a:cs typeface="Times New Roman" panose="02020603050405020304" pitchFamily="18" charset="0"/>
              </a:rPr>
              <a:t>Programs focus $ on safety issues alongside problems and needs</a:t>
            </a:r>
          </a:p>
        </p:txBody>
      </p:sp>
      <p:sp>
        <p:nvSpPr>
          <p:cNvPr id="6" name="TextBox 5">
            <a:extLst>
              <a:ext uri="{FF2B5EF4-FFF2-40B4-BE49-F238E27FC236}">
                <a16:creationId xmlns:a16="http://schemas.microsoft.com/office/drawing/2014/main" id="{CFAE3213-6950-4DBF-80BD-F055610A5FF5}"/>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7</a:t>
            </a:fld>
            <a:r>
              <a:rPr lang="en-US" dirty="0">
                <a:solidFill>
                  <a:schemeClr val="bg1"/>
                </a:solidFill>
              </a:rPr>
              <a:t> </a:t>
            </a:r>
          </a:p>
        </p:txBody>
      </p:sp>
    </p:spTree>
    <p:extLst>
      <p:ext uri="{BB962C8B-B14F-4D97-AF65-F5344CB8AC3E}">
        <p14:creationId xmlns:p14="http://schemas.microsoft.com/office/powerpoint/2010/main" val="129747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a:xfrm>
            <a:off x="298710" y="0"/>
            <a:ext cx="8534203" cy="1114882"/>
          </a:xfrm>
        </p:spPr>
        <p:txBody>
          <a:bodyPr/>
          <a:lstStyle/>
          <a:p>
            <a:pPr algn="ctr"/>
            <a:r>
              <a:rPr lang="en-US" dirty="0"/>
              <a:t>Submitting a Program to the NBCS</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a:xfrm>
            <a:off x="298710" y="1290623"/>
            <a:ext cx="8534203" cy="4584604"/>
          </a:xfrm>
        </p:spPr>
        <p:txBody>
          <a:bodyPr/>
          <a:lstStyle/>
          <a:p>
            <a:endParaRPr lang="en-US" dirty="0"/>
          </a:p>
        </p:txBody>
      </p:sp>
      <p:pic>
        <p:nvPicPr>
          <p:cNvPr id="5" name="Picture 4">
            <a:extLst>
              <a:ext uri="{FF2B5EF4-FFF2-40B4-BE49-F238E27FC236}">
                <a16:creationId xmlns:a16="http://schemas.microsoft.com/office/drawing/2014/main" id="{7E9C0F8B-E13B-4A57-921D-13FC2CABC323}"/>
              </a:ext>
            </a:extLst>
          </p:cNvPr>
          <p:cNvPicPr>
            <a:picLocks noChangeAspect="1"/>
          </p:cNvPicPr>
          <p:nvPr/>
        </p:nvPicPr>
        <p:blipFill>
          <a:blip r:embed="rId3"/>
          <a:stretch>
            <a:fillRect/>
          </a:stretch>
        </p:blipFill>
        <p:spPr>
          <a:xfrm>
            <a:off x="0" y="1135836"/>
            <a:ext cx="9140780" cy="4894177"/>
          </a:xfrm>
          <a:prstGeom prst="rect">
            <a:avLst/>
          </a:prstGeom>
        </p:spPr>
      </p:pic>
      <p:sp>
        <p:nvSpPr>
          <p:cNvPr id="7" name="TextBox 6">
            <a:extLst>
              <a:ext uri="{FF2B5EF4-FFF2-40B4-BE49-F238E27FC236}">
                <a16:creationId xmlns:a16="http://schemas.microsoft.com/office/drawing/2014/main" id="{8AC2E4E0-646D-43B4-9046-88EF105E0909}"/>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8</a:t>
            </a:fld>
            <a:r>
              <a:rPr lang="en-US" dirty="0">
                <a:solidFill>
                  <a:schemeClr val="bg1"/>
                </a:solidFill>
              </a:rPr>
              <a:t> </a:t>
            </a:r>
          </a:p>
        </p:txBody>
      </p:sp>
    </p:spTree>
    <p:extLst>
      <p:ext uri="{BB962C8B-B14F-4D97-AF65-F5344CB8AC3E}">
        <p14:creationId xmlns:p14="http://schemas.microsoft.com/office/powerpoint/2010/main" val="43936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2525C6-89E8-4504-8547-14A1AE9880F6}"/>
              </a:ext>
            </a:extLst>
          </p:cNvPr>
          <p:cNvSpPr/>
          <p:nvPr/>
        </p:nvSpPr>
        <p:spPr>
          <a:xfrm>
            <a:off x="1323975" y="1503539"/>
            <a:ext cx="2228850" cy="1028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ea typeface="Calibri" panose="020F0502020204030204" pitchFamily="34" charset="0"/>
                <a:cs typeface="Times New Roman" panose="02020603050405020304" pitchFamily="18" charset="0"/>
              </a:rPr>
              <a:t>APPLICANT SUBMITTAL – on completed form with supporting documents to Boards-Liaison Services (B-LS) </a:t>
            </a:r>
            <a:endParaRPr lang="en-US" sz="1100">
              <a:effectLst/>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70D6CA57-B4AF-44D6-98BB-2CB987106833}"/>
              </a:ext>
            </a:extLst>
          </p:cNvPr>
          <p:cNvSpPr txBox="1">
            <a:spLocks/>
          </p:cNvSpPr>
          <p:nvPr/>
        </p:nvSpPr>
        <p:spPr>
          <a:xfrm>
            <a:off x="0" y="0"/>
            <a:ext cx="9143996" cy="11148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a:t>Multi-Project Program or Strategy </a:t>
            </a:r>
            <a:br>
              <a:rPr lang="en-US" dirty="0"/>
            </a:br>
            <a:r>
              <a:rPr lang="en-US" dirty="0"/>
              <a:t>Typical Process</a:t>
            </a:r>
          </a:p>
        </p:txBody>
      </p:sp>
      <p:sp>
        <p:nvSpPr>
          <p:cNvPr id="11" name="TextBox 10">
            <a:extLst>
              <a:ext uri="{FF2B5EF4-FFF2-40B4-BE49-F238E27FC236}">
                <a16:creationId xmlns:a16="http://schemas.microsoft.com/office/drawing/2014/main" id="{D27CABDB-5C8C-49B2-8D9D-1A0FF08174F0}"/>
              </a:ext>
            </a:extLst>
          </p:cNvPr>
          <p:cNvSpPr txBox="1"/>
          <p:nvPr/>
        </p:nvSpPr>
        <p:spPr>
          <a:xfrm>
            <a:off x="8075221" y="6415668"/>
            <a:ext cx="1068779" cy="368135"/>
          </a:xfrm>
          <a:prstGeom prst="rect">
            <a:avLst/>
          </a:prstGeom>
          <a:noFill/>
        </p:spPr>
        <p:txBody>
          <a:bodyPr wrap="square" rtlCol="0">
            <a:spAutoFit/>
          </a:bodyPr>
          <a:lstStyle/>
          <a:p>
            <a:r>
              <a:rPr lang="en-US" dirty="0">
                <a:solidFill>
                  <a:schemeClr val="bg1"/>
                </a:solidFill>
              </a:rPr>
              <a:t>Slide  </a:t>
            </a:r>
            <a:fld id="{B8817063-BC07-486B-8C80-C06A34853225}" type="slidenum">
              <a:rPr lang="en-US" smtClean="0">
                <a:solidFill>
                  <a:schemeClr val="bg1"/>
                </a:solidFill>
              </a:rPr>
              <a:t>9</a:t>
            </a:fld>
            <a:r>
              <a:rPr lang="en-US" dirty="0">
                <a:solidFill>
                  <a:schemeClr val="bg1"/>
                </a:solidFill>
              </a:rPr>
              <a:t> </a:t>
            </a:r>
          </a:p>
        </p:txBody>
      </p:sp>
      <p:cxnSp>
        <p:nvCxnSpPr>
          <p:cNvPr id="4" name="Straight Connector 3">
            <a:extLst>
              <a:ext uri="{FF2B5EF4-FFF2-40B4-BE49-F238E27FC236}">
                <a16:creationId xmlns:a16="http://schemas.microsoft.com/office/drawing/2014/main" id="{4E14B5FA-C7B2-468C-BE3F-6CF11D0DC3EC}"/>
              </a:ext>
            </a:extLst>
          </p:cNvPr>
          <p:cNvCxnSpPr/>
          <p:nvPr/>
        </p:nvCxnSpPr>
        <p:spPr>
          <a:xfrm>
            <a:off x="3280229" y="1114882"/>
            <a:ext cx="1117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39033"/>
      </p:ext>
    </p:extLst>
  </p:cSld>
  <p:clrMapOvr>
    <a:masterClrMapping/>
  </p:clrMapOvr>
</p:sld>
</file>

<file path=ppt/theme/theme1.xml><?xml version="1.0" encoding="utf-8"?>
<a:theme xmlns:a="http://schemas.openxmlformats.org/drawingml/2006/main" name="Office Them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O Winter Meeting - Jodi.potx" id="{59AC6FE6-81A8-460E-AB7D-648E9A6172E2}" vid="{464DF7D0-45CA-4111-B2D8-C53A0D1C7D23}"/>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NACO Winter Meeting - Jodi</Template>
  <TotalTime>16368</TotalTime>
  <Words>5998</Words>
  <Application>Microsoft Office PowerPoint</Application>
  <PresentationFormat>On-screen Show (4:3)</PresentationFormat>
  <Paragraphs>596</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Courier New</vt:lpstr>
      <vt:lpstr>Symbol</vt:lpstr>
      <vt:lpstr>Wingdings</vt:lpstr>
      <vt:lpstr>Office Theme</vt:lpstr>
      <vt:lpstr>1_Office Theme</vt:lpstr>
      <vt:lpstr>Developing a Multi-Project Program or Strategy</vt:lpstr>
      <vt:lpstr>If NBCS Minimum Standards Cannot Be Met</vt:lpstr>
      <vt:lpstr>§39-2113(7) -  from LB82 (2019)</vt:lpstr>
      <vt:lpstr>Performance-Based Flexible Design</vt:lpstr>
      <vt:lpstr>Practical Design</vt:lpstr>
      <vt:lpstr>Why Develop a Program?</vt:lpstr>
      <vt:lpstr>Programs and Safety</vt:lpstr>
      <vt:lpstr>Submitting a Program to the NBCS</vt:lpstr>
      <vt:lpstr>PowerPoint Presentation</vt:lpstr>
      <vt:lpstr>PowerPoint Presentation</vt:lpstr>
      <vt:lpstr>Multi-Project Program or Strategy  Typical Process</vt:lpstr>
      <vt:lpstr>Multi-Project Program or Strategy  Typical Process</vt:lpstr>
      <vt:lpstr>Multi-Project Program or Strategy  Typical Process</vt:lpstr>
      <vt:lpstr>Multi-Project Program or Strategy  Typical Process</vt:lpstr>
      <vt:lpstr>Multi-Project Program or Strategy  Typical Process</vt:lpstr>
      <vt:lpstr>PowerPoint Presentation</vt:lpstr>
      <vt:lpstr>Multi-Project Program or Strategy  Typical Process</vt:lpstr>
      <vt:lpstr>Multi-Project Program or Strategy  Typical Process</vt:lpstr>
      <vt:lpstr>Multi-Project Program or Strategy  Typical Process</vt:lpstr>
      <vt:lpstr>Multi-Project Program or Strategy  Typical Process</vt:lpstr>
      <vt:lpstr>Multi-Project Program or Strategy  Typical Process</vt:lpstr>
      <vt:lpstr>Multi-Project Program or Strategy  Typical Process</vt:lpstr>
      <vt:lpstr>Multi-Project Program or Strategy  Typical Process</vt:lpstr>
      <vt:lpstr>Multi-Project Program or Strategy  Typical Process</vt:lpstr>
      <vt:lpstr>Multi-Project Program or Strategy  Typical Process</vt:lpstr>
      <vt:lpstr>Multi-Project Program or Strategy  Typical Process</vt:lpstr>
      <vt:lpstr>PowerPoint Presentation</vt:lpstr>
      <vt:lpstr>Primary Considerations</vt:lpstr>
      <vt:lpstr>Primary Considerations</vt:lpstr>
      <vt:lpstr>Primary Considerations</vt:lpstr>
      <vt:lpstr>Primary Considerations</vt:lpstr>
      <vt:lpstr>Primary Considerations</vt:lpstr>
      <vt:lpstr>Primary Considerations</vt:lpstr>
      <vt:lpstr>Summary – Practical Design</vt:lpstr>
      <vt:lpstr>NDOT Boards-Liaison Services PO Box 94759 Lincoln, NE  68509</vt:lpstr>
    </vt:vector>
  </TitlesOfParts>
  <Company>Nebraska Dept of Roads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Programs Update</dc:title>
  <dc:creator>Jodi Gibson;James Wilkinson</dc:creator>
  <cp:lastModifiedBy>Hasterlo, Barbara</cp:lastModifiedBy>
  <cp:revision>574</cp:revision>
  <cp:lastPrinted>2019-12-06T17:02:24Z</cp:lastPrinted>
  <dcterms:created xsi:type="dcterms:W3CDTF">2018-09-14T15:03:58Z</dcterms:created>
  <dcterms:modified xsi:type="dcterms:W3CDTF">2022-11-28T17:20:01Z</dcterms:modified>
</cp:coreProperties>
</file>