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6" r:id="rId14"/>
    <p:sldId id="273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0" autoAdjust="0"/>
    <p:restoredTop sz="76716" autoAdjust="0"/>
  </p:normalViewPr>
  <p:slideViewPr>
    <p:cSldViewPr snapToGrid="0" snapToObjects="1">
      <p:cViewPr>
        <p:scale>
          <a:sx n="75" d="100"/>
          <a:sy n="75" d="100"/>
        </p:scale>
        <p:origin x="417" y="-1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3713A-474C-FC4F-BE07-3FBB7477FAED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043E3-22DB-4141-994F-EED0956176A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A0C28"/>
          </a:solidFill>
        </a:ln>
      </dgm:spPr>
      <dgm:t>
        <a:bodyPr/>
        <a:lstStyle/>
        <a:p>
          <a:r>
            <a:rPr lang="en-US" dirty="0"/>
            <a:t>Creation/Receipt</a:t>
          </a:r>
        </a:p>
      </dgm:t>
    </dgm:pt>
    <dgm:pt modelId="{C2A9FE23-749A-5D4B-BFE8-729F829A9AAB}" type="parTrans" cxnId="{98C4BCBD-1B9E-1240-A316-75F15C98EFBA}">
      <dgm:prSet/>
      <dgm:spPr/>
      <dgm:t>
        <a:bodyPr/>
        <a:lstStyle/>
        <a:p>
          <a:endParaRPr lang="en-US"/>
        </a:p>
      </dgm:t>
    </dgm:pt>
    <dgm:pt modelId="{D1B3243A-42FB-7547-9438-9532AE85F924}" type="sibTrans" cxnId="{98C4BCBD-1B9E-1240-A316-75F15C98EFBA}">
      <dgm:prSet/>
      <dgm:spPr/>
      <dgm:t>
        <a:bodyPr/>
        <a:lstStyle/>
        <a:p>
          <a:endParaRPr lang="en-US"/>
        </a:p>
      </dgm:t>
    </dgm:pt>
    <dgm:pt modelId="{F5B2069D-4944-F947-8004-0634E5B19E7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A0C28"/>
          </a:solidFill>
        </a:ln>
      </dgm:spPr>
      <dgm:t>
        <a:bodyPr/>
        <a:lstStyle/>
        <a:p>
          <a:r>
            <a:rPr lang="en-US" dirty="0"/>
            <a:t>Maintenance &amp; Use</a:t>
          </a:r>
        </a:p>
      </dgm:t>
    </dgm:pt>
    <dgm:pt modelId="{09AB7D1D-FB4F-C648-B603-95B94ACE863D}" type="parTrans" cxnId="{BBC19D76-A4AF-574F-8A90-C45586F06F62}">
      <dgm:prSet/>
      <dgm:spPr>
        <a:ln w="19050" cmpd="sng">
          <a:solidFill>
            <a:srgbClr val="BA0C28"/>
          </a:solidFill>
        </a:ln>
      </dgm:spPr>
      <dgm:t>
        <a:bodyPr/>
        <a:lstStyle/>
        <a:p>
          <a:endParaRPr lang="en-US"/>
        </a:p>
      </dgm:t>
    </dgm:pt>
    <dgm:pt modelId="{6AAC7C73-2E5E-7944-9184-F81909E2D256}" type="sibTrans" cxnId="{BBC19D76-A4AF-574F-8A90-C45586F06F62}">
      <dgm:prSet/>
      <dgm:spPr/>
      <dgm:t>
        <a:bodyPr/>
        <a:lstStyle/>
        <a:p>
          <a:endParaRPr lang="en-US"/>
        </a:p>
      </dgm:t>
    </dgm:pt>
    <dgm:pt modelId="{27735DFD-640E-5F4B-A616-253E951E074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A0C28"/>
          </a:solidFill>
        </a:ln>
      </dgm:spPr>
      <dgm:t>
        <a:bodyPr/>
        <a:lstStyle/>
        <a:p>
          <a:r>
            <a:rPr lang="en-US" dirty="0"/>
            <a:t>Disposition</a:t>
          </a:r>
        </a:p>
      </dgm:t>
    </dgm:pt>
    <dgm:pt modelId="{00666DAB-9BB5-F945-9E1D-E35FDE07F94B}" type="parTrans" cxnId="{12707423-8E70-834B-975A-D1FFE9C357DA}">
      <dgm:prSet/>
      <dgm:spPr>
        <a:ln w="19050" cmpd="sng">
          <a:solidFill>
            <a:srgbClr val="BA0C28"/>
          </a:solidFill>
        </a:ln>
      </dgm:spPr>
      <dgm:t>
        <a:bodyPr/>
        <a:lstStyle/>
        <a:p>
          <a:endParaRPr lang="en-US"/>
        </a:p>
      </dgm:t>
    </dgm:pt>
    <dgm:pt modelId="{E856A8D6-525A-CD48-85D4-83A5B0A0B286}" type="sibTrans" cxnId="{12707423-8E70-834B-975A-D1FFE9C357DA}">
      <dgm:prSet/>
      <dgm:spPr/>
      <dgm:t>
        <a:bodyPr/>
        <a:lstStyle/>
        <a:p>
          <a:endParaRPr lang="en-US"/>
        </a:p>
      </dgm:t>
    </dgm:pt>
    <dgm:pt modelId="{A4B8B048-8201-7745-B921-2B875FDF678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A0C28"/>
          </a:solidFill>
        </a:ln>
      </dgm:spPr>
      <dgm:t>
        <a:bodyPr/>
        <a:lstStyle/>
        <a:p>
          <a:r>
            <a:rPr lang="en-US" dirty="0"/>
            <a:t>Destruction</a:t>
          </a:r>
        </a:p>
      </dgm:t>
    </dgm:pt>
    <dgm:pt modelId="{3133FAAF-F375-6047-8CFF-1EC9733767C8}" type="parTrans" cxnId="{3E230C9F-DDAC-4947-BBB2-1AF6B5CEC383}">
      <dgm:prSet/>
      <dgm:spPr>
        <a:ln w="19050" cmpd="sng">
          <a:solidFill>
            <a:srgbClr val="BA0C28"/>
          </a:solidFill>
        </a:ln>
      </dgm:spPr>
      <dgm:t>
        <a:bodyPr/>
        <a:lstStyle/>
        <a:p>
          <a:endParaRPr lang="en-US"/>
        </a:p>
      </dgm:t>
    </dgm:pt>
    <dgm:pt modelId="{4645CBC4-CB42-0147-9EAF-93F6F800C669}" type="sibTrans" cxnId="{3E230C9F-DDAC-4947-BBB2-1AF6B5CEC383}">
      <dgm:prSet/>
      <dgm:spPr/>
      <dgm:t>
        <a:bodyPr/>
        <a:lstStyle/>
        <a:p>
          <a:endParaRPr lang="en-US"/>
        </a:p>
      </dgm:t>
    </dgm:pt>
    <dgm:pt modelId="{F152DE84-2EB8-CC41-9CC4-96BBAFB47F3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A0C28"/>
          </a:solidFill>
        </a:ln>
      </dgm:spPr>
      <dgm:t>
        <a:bodyPr/>
        <a:lstStyle/>
        <a:p>
          <a:r>
            <a:rPr lang="en-US" dirty="0"/>
            <a:t>Preservation</a:t>
          </a:r>
        </a:p>
      </dgm:t>
    </dgm:pt>
    <dgm:pt modelId="{D17753DB-33BE-934A-AE1A-66C7C30AE179}" type="parTrans" cxnId="{2923D4D2-B2CE-3C43-A62B-AA94DB9595E2}">
      <dgm:prSet/>
      <dgm:spPr>
        <a:ln w="19050" cmpd="sng">
          <a:solidFill>
            <a:srgbClr val="BA0C28"/>
          </a:solidFill>
        </a:ln>
      </dgm:spPr>
      <dgm:t>
        <a:bodyPr/>
        <a:lstStyle/>
        <a:p>
          <a:endParaRPr lang="en-US"/>
        </a:p>
      </dgm:t>
    </dgm:pt>
    <dgm:pt modelId="{6359AB85-1E9D-6D43-90A6-CE1D64C282EA}" type="sibTrans" cxnId="{2923D4D2-B2CE-3C43-A62B-AA94DB9595E2}">
      <dgm:prSet/>
      <dgm:spPr/>
      <dgm:t>
        <a:bodyPr/>
        <a:lstStyle/>
        <a:p>
          <a:endParaRPr lang="en-US"/>
        </a:p>
      </dgm:t>
    </dgm:pt>
    <dgm:pt modelId="{01072B15-08B0-984F-84C3-B203378601C3}" type="pres">
      <dgm:prSet presAssocID="{52D3713A-474C-FC4F-BE07-3FBB7477FA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9B81EC-96C4-6440-AB82-06755ABE5603}" type="pres">
      <dgm:prSet presAssocID="{D92043E3-22DB-4141-994F-EED0956176A1}" presName="root1" presStyleCnt="0"/>
      <dgm:spPr/>
    </dgm:pt>
    <dgm:pt modelId="{E4B6DB71-C548-4E4C-A0A2-CC08B6A5B8B8}" type="pres">
      <dgm:prSet presAssocID="{D92043E3-22DB-4141-994F-EED0956176A1}" presName="LevelOneTextNode" presStyleLbl="node0" presStyleIdx="0" presStyleCnt="1">
        <dgm:presLayoutVars>
          <dgm:chPref val="3"/>
        </dgm:presLayoutVars>
      </dgm:prSet>
      <dgm:spPr/>
    </dgm:pt>
    <dgm:pt modelId="{8F7D257E-8868-DF49-A7D2-E6BFC3A3CD23}" type="pres">
      <dgm:prSet presAssocID="{D92043E3-22DB-4141-994F-EED0956176A1}" presName="level2hierChild" presStyleCnt="0"/>
      <dgm:spPr/>
    </dgm:pt>
    <dgm:pt modelId="{F4A3B4AA-9EC3-344D-936C-5D9575F87917}" type="pres">
      <dgm:prSet presAssocID="{09AB7D1D-FB4F-C648-B603-95B94ACE863D}" presName="conn2-1" presStyleLbl="parChTrans1D2" presStyleIdx="0" presStyleCnt="1"/>
      <dgm:spPr/>
    </dgm:pt>
    <dgm:pt modelId="{B6ECE56B-13C8-D947-B4BA-6355F7C1322C}" type="pres">
      <dgm:prSet presAssocID="{09AB7D1D-FB4F-C648-B603-95B94ACE863D}" presName="connTx" presStyleLbl="parChTrans1D2" presStyleIdx="0" presStyleCnt="1"/>
      <dgm:spPr/>
    </dgm:pt>
    <dgm:pt modelId="{2A9E4510-56CC-1946-B7A2-711747C79046}" type="pres">
      <dgm:prSet presAssocID="{F5B2069D-4944-F947-8004-0634E5B19E79}" presName="root2" presStyleCnt="0"/>
      <dgm:spPr/>
    </dgm:pt>
    <dgm:pt modelId="{09D7D5F0-9C3E-4F49-A157-F2A07AFAD89C}" type="pres">
      <dgm:prSet presAssocID="{F5B2069D-4944-F947-8004-0634E5B19E79}" presName="LevelTwoTextNode" presStyleLbl="node2" presStyleIdx="0" presStyleCnt="1">
        <dgm:presLayoutVars>
          <dgm:chPref val="3"/>
        </dgm:presLayoutVars>
      </dgm:prSet>
      <dgm:spPr/>
    </dgm:pt>
    <dgm:pt modelId="{45353C44-8C27-EB45-9988-62F01EAA0CE4}" type="pres">
      <dgm:prSet presAssocID="{F5B2069D-4944-F947-8004-0634E5B19E79}" presName="level3hierChild" presStyleCnt="0"/>
      <dgm:spPr/>
    </dgm:pt>
    <dgm:pt modelId="{5235A0D2-143F-AF4D-BF2F-CC7979B22259}" type="pres">
      <dgm:prSet presAssocID="{00666DAB-9BB5-F945-9E1D-E35FDE07F94B}" presName="conn2-1" presStyleLbl="parChTrans1D3" presStyleIdx="0" presStyleCnt="1"/>
      <dgm:spPr/>
    </dgm:pt>
    <dgm:pt modelId="{86E3E070-1B51-FC49-A7B0-977C54D62E3F}" type="pres">
      <dgm:prSet presAssocID="{00666DAB-9BB5-F945-9E1D-E35FDE07F94B}" presName="connTx" presStyleLbl="parChTrans1D3" presStyleIdx="0" presStyleCnt="1"/>
      <dgm:spPr/>
    </dgm:pt>
    <dgm:pt modelId="{5A9635F2-02BD-9545-ABA3-DB1024FF7907}" type="pres">
      <dgm:prSet presAssocID="{27735DFD-640E-5F4B-A616-253E951E0746}" presName="root2" presStyleCnt="0"/>
      <dgm:spPr/>
    </dgm:pt>
    <dgm:pt modelId="{D2126434-0CEE-3D42-96D6-7DA41A2A3499}" type="pres">
      <dgm:prSet presAssocID="{27735DFD-640E-5F4B-A616-253E951E0746}" presName="LevelTwoTextNode" presStyleLbl="node3" presStyleIdx="0" presStyleCnt="1">
        <dgm:presLayoutVars>
          <dgm:chPref val="3"/>
        </dgm:presLayoutVars>
      </dgm:prSet>
      <dgm:spPr/>
    </dgm:pt>
    <dgm:pt modelId="{D0DA47F0-E8B4-9D47-947C-54C81A53757D}" type="pres">
      <dgm:prSet presAssocID="{27735DFD-640E-5F4B-A616-253E951E0746}" presName="level3hierChild" presStyleCnt="0"/>
      <dgm:spPr/>
    </dgm:pt>
    <dgm:pt modelId="{7B32CC2F-7CDB-4542-ADC5-9BE8539F06A5}" type="pres">
      <dgm:prSet presAssocID="{3133FAAF-F375-6047-8CFF-1EC9733767C8}" presName="conn2-1" presStyleLbl="parChTrans1D4" presStyleIdx="0" presStyleCnt="2"/>
      <dgm:spPr/>
    </dgm:pt>
    <dgm:pt modelId="{33EFEB7E-02BC-B842-9A3B-32CD37A9F709}" type="pres">
      <dgm:prSet presAssocID="{3133FAAF-F375-6047-8CFF-1EC9733767C8}" presName="connTx" presStyleLbl="parChTrans1D4" presStyleIdx="0" presStyleCnt="2"/>
      <dgm:spPr/>
    </dgm:pt>
    <dgm:pt modelId="{C3640F30-77E9-0A48-9512-E9C98E0C1C4C}" type="pres">
      <dgm:prSet presAssocID="{A4B8B048-8201-7745-B921-2B875FDF678D}" presName="root2" presStyleCnt="0"/>
      <dgm:spPr/>
    </dgm:pt>
    <dgm:pt modelId="{17AC88F3-F107-9546-9241-2021E4296870}" type="pres">
      <dgm:prSet presAssocID="{A4B8B048-8201-7745-B921-2B875FDF678D}" presName="LevelTwoTextNode" presStyleLbl="node4" presStyleIdx="0" presStyleCnt="2">
        <dgm:presLayoutVars>
          <dgm:chPref val="3"/>
        </dgm:presLayoutVars>
      </dgm:prSet>
      <dgm:spPr/>
    </dgm:pt>
    <dgm:pt modelId="{CE82D9B4-6985-844F-B43F-7D49C506C190}" type="pres">
      <dgm:prSet presAssocID="{A4B8B048-8201-7745-B921-2B875FDF678D}" presName="level3hierChild" presStyleCnt="0"/>
      <dgm:spPr/>
    </dgm:pt>
    <dgm:pt modelId="{9C90E44B-9965-DB41-854D-ACDE44974EB1}" type="pres">
      <dgm:prSet presAssocID="{D17753DB-33BE-934A-AE1A-66C7C30AE179}" presName="conn2-1" presStyleLbl="parChTrans1D4" presStyleIdx="1" presStyleCnt="2"/>
      <dgm:spPr/>
    </dgm:pt>
    <dgm:pt modelId="{5B1CF63C-C948-5948-B738-B6D4D367395B}" type="pres">
      <dgm:prSet presAssocID="{D17753DB-33BE-934A-AE1A-66C7C30AE179}" presName="connTx" presStyleLbl="parChTrans1D4" presStyleIdx="1" presStyleCnt="2"/>
      <dgm:spPr/>
    </dgm:pt>
    <dgm:pt modelId="{A1FA6A74-9115-074D-80F7-499B0070D6E6}" type="pres">
      <dgm:prSet presAssocID="{F152DE84-2EB8-CC41-9CC4-96BBAFB47F3F}" presName="root2" presStyleCnt="0"/>
      <dgm:spPr/>
    </dgm:pt>
    <dgm:pt modelId="{CC1A32EA-3075-3444-8FBA-3607E9BFACB4}" type="pres">
      <dgm:prSet presAssocID="{F152DE84-2EB8-CC41-9CC4-96BBAFB47F3F}" presName="LevelTwoTextNode" presStyleLbl="node4" presStyleIdx="1" presStyleCnt="2">
        <dgm:presLayoutVars>
          <dgm:chPref val="3"/>
        </dgm:presLayoutVars>
      </dgm:prSet>
      <dgm:spPr/>
    </dgm:pt>
    <dgm:pt modelId="{2296E0B8-67A0-BF4B-9EAD-16B2A8F837AE}" type="pres">
      <dgm:prSet presAssocID="{F152DE84-2EB8-CC41-9CC4-96BBAFB47F3F}" presName="level3hierChild" presStyleCnt="0"/>
      <dgm:spPr/>
    </dgm:pt>
  </dgm:ptLst>
  <dgm:cxnLst>
    <dgm:cxn modelId="{E4974EBC-B001-3144-91AE-D173DB0EDA4D}" type="presOf" srcId="{27735DFD-640E-5F4B-A616-253E951E0746}" destId="{D2126434-0CEE-3D42-96D6-7DA41A2A3499}" srcOrd="0" destOrd="0" presId="urn:microsoft.com/office/officeart/2005/8/layout/hierarchy2"/>
    <dgm:cxn modelId="{AF98AD7A-E66C-7840-B219-B04EF0810297}" type="presOf" srcId="{D17753DB-33BE-934A-AE1A-66C7C30AE179}" destId="{9C90E44B-9965-DB41-854D-ACDE44974EB1}" srcOrd="0" destOrd="0" presId="urn:microsoft.com/office/officeart/2005/8/layout/hierarchy2"/>
    <dgm:cxn modelId="{E4C8B5B9-F0F1-1843-AAA9-3EDB20E0E2C9}" type="presOf" srcId="{09AB7D1D-FB4F-C648-B603-95B94ACE863D}" destId="{B6ECE56B-13C8-D947-B4BA-6355F7C1322C}" srcOrd="1" destOrd="0" presId="urn:microsoft.com/office/officeart/2005/8/layout/hierarchy2"/>
    <dgm:cxn modelId="{20995506-0C57-EB48-88AF-5475EBB0DA8D}" type="presOf" srcId="{00666DAB-9BB5-F945-9E1D-E35FDE07F94B}" destId="{86E3E070-1B51-FC49-A7B0-977C54D62E3F}" srcOrd="1" destOrd="0" presId="urn:microsoft.com/office/officeart/2005/8/layout/hierarchy2"/>
    <dgm:cxn modelId="{32609DD6-78E7-EC47-91C1-AF10127FA68B}" type="presOf" srcId="{D92043E3-22DB-4141-994F-EED0956176A1}" destId="{E4B6DB71-C548-4E4C-A0A2-CC08B6A5B8B8}" srcOrd="0" destOrd="0" presId="urn:microsoft.com/office/officeart/2005/8/layout/hierarchy2"/>
    <dgm:cxn modelId="{BBC19D76-A4AF-574F-8A90-C45586F06F62}" srcId="{D92043E3-22DB-4141-994F-EED0956176A1}" destId="{F5B2069D-4944-F947-8004-0634E5B19E79}" srcOrd="0" destOrd="0" parTransId="{09AB7D1D-FB4F-C648-B603-95B94ACE863D}" sibTransId="{6AAC7C73-2E5E-7944-9184-F81909E2D256}"/>
    <dgm:cxn modelId="{98C4BCBD-1B9E-1240-A316-75F15C98EFBA}" srcId="{52D3713A-474C-FC4F-BE07-3FBB7477FAED}" destId="{D92043E3-22DB-4141-994F-EED0956176A1}" srcOrd="0" destOrd="0" parTransId="{C2A9FE23-749A-5D4B-BFE8-729F829A9AAB}" sibTransId="{D1B3243A-42FB-7547-9438-9532AE85F924}"/>
    <dgm:cxn modelId="{2DD323D0-C78E-764B-A7AB-F1768F25F57F}" type="presOf" srcId="{3133FAAF-F375-6047-8CFF-1EC9733767C8}" destId="{7B32CC2F-7CDB-4542-ADC5-9BE8539F06A5}" srcOrd="0" destOrd="0" presId="urn:microsoft.com/office/officeart/2005/8/layout/hierarchy2"/>
    <dgm:cxn modelId="{2923D4D2-B2CE-3C43-A62B-AA94DB9595E2}" srcId="{27735DFD-640E-5F4B-A616-253E951E0746}" destId="{F152DE84-2EB8-CC41-9CC4-96BBAFB47F3F}" srcOrd="1" destOrd="0" parTransId="{D17753DB-33BE-934A-AE1A-66C7C30AE179}" sibTransId="{6359AB85-1E9D-6D43-90A6-CE1D64C282EA}"/>
    <dgm:cxn modelId="{12707423-8E70-834B-975A-D1FFE9C357DA}" srcId="{F5B2069D-4944-F947-8004-0634E5B19E79}" destId="{27735DFD-640E-5F4B-A616-253E951E0746}" srcOrd="0" destOrd="0" parTransId="{00666DAB-9BB5-F945-9E1D-E35FDE07F94B}" sibTransId="{E856A8D6-525A-CD48-85D4-83A5B0A0B286}"/>
    <dgm:cxn modelId="{8E83D315-2A49-F24C-A645-B74AC7909280}" type="presOf" srcId="{09AB7D1D-FB4F-C648-B603-95B94ACE863D}" destId="{F4A3B4AA-9EC3-344D-936C-5D9575F87917}" srcOrd="0" destOrd="0" presId="urn:microsoft.com/office/officeart/2005/8/layout/hierarchy2"/>
    <dgm:cxn modelId="{2223E701-DB46-9D42-A373-A9C4CC4CE9DB}" type="presOf" srcId="{D17753DB-33BE-934A-AE1A-66C7C30AE179}" destId="{5B1CF63C-C948-5948-B738-B6D4D367395B}" srcOrd="1" destOrd="0" presId="urn:microsoft.com/office/officeart/2005/8/layout/hierarchy2"/>
    <dgm:cxn modelId="{DF893EA3-86B2-6746-8029-DC27E18A55E2}" type="presOf" srcId="{A4B8B048-8201-7745-B921-2B875FDF678D}" destId="{17AC88F3-F107-9546-9241-2021E4296870}" srcOrd="0" destOrd="0" presId="urn:microsoft.com/office/officeart/2005/8/layout/hierarchy2"/>
    <dgm:cxn modelId="{3E230C9F-DDAC-4947-BBB2-1AF6B5CEC383}" srcId="{27735DFD-640E-5F4B-A616-253E951E0746}" destId="{A4B8B048-8201-7745-B921-2B875FDF678D}" srcOrd="0" destOrd="0" parTransId="{3133FAAF-F375-6047-8CFF-1EC9733767C8}" sibTransId="{4645CBC4-CB42-0147-9EAF-93F6F800C669}"/>
    <dgm:cxn modelId="{875C4525-BC2B-384A-A9A4-2DDAB7FDA1D5}" type="presOf" srcId="{52D3713A-474C-FC4F-BE07-3FBB7477FAED}" destId="{01072B15-08B0-984F-84C3-B203378601C3}" srcOrd="0" destOrd="0" presId="urn:microsoft.com/office/officeart/2005/8/layout/hierarchy2"/>
    <dgm:cxn modelId="{17788ADA-E28B-0048-B086-0F7F7E4820B1}" type="presOf" srcId="{F5B2069D-4944-F947-8004-0634E5B19E79}" destId="{09D7D5F0-9C3E-4F49-A157-F2A07AFAD89C}" srcOrd="0" destOrd="0" presId="urn:microsoft.com/office/officeart/2005/8/layout/hierarchy2"/>
    <dgm:cxn modelId="{3278B951-6CA5-3E43-AA57-E96FA981C3A3}" type="presOf" srcId="{3133FAAF-F375-6047-8CFF-1EC9733767C8}" destId="{33EFEB7E-02BC-B842-9A3B-32CD37A9F709}" srcOrd="1" destOrd="0" presId="urn:microsoft.com/office/officeart/2005/8/layout/hierarchy2"/>
    <dgm:cxn modelId="{3BA8BAAB-DF4A-9B4A-8BB8-AF06FB28E031}" type="presOf" srcId="{F152DE84-2EB8-CC41-9CC4-96BBAFB47F3F}" destId="{CC1A32EA-3075-3444-8FBA-3607E9BFACB4}" srcOrd="0" destOrd="0" presId="urn:microsoft.com/office/officeart/2005/8/layout/hierarchy2"/>
    <dgm:cxn modelId="{D447AD2A-1914-5041-9F43-CA6E141BC805}" type="presOf" srcId="{00666DAB-9BB5-F945-9E1D-E35FDE07F94B}" destId="{5235A0D2-143F-AF4D-BF2F-CC7979B22259}" srcOrd="0" destOrd="0" presId="urn:microsoft.com/office/officeart/2005/8/layout/hierarchy2"/>
    <dgm:cxn modelId="{30F79482-C45D-C243-A24D-4093BE979CA1}" type="presParOf" srcId="{01072B15-08B0-984F-84C3-B203378601C3}" destId="{AC9B81EC-96C4-6440-AB82-06755ABE5603}" srcOrd="0" destOrd="0" presId="urn:microsoft.com/office/officeart/2005/8/layout/hierarchy2"/>
    <dgm:cxn modelId="{3D953F7D-B113-5145-933C-8B18C4A18502}" type="presParOf" srcId="{AC9B81EC-96C4-6440-AB82-06755ABE5603}" destId="{E4B6DB71-C548-4E4C-A0A2-CC08B6A5B8B8}" srcOrd="0" destOrd="0" presId="urn:microsoft.com/office/officeart/2005/8/layout/hierarchy2"/>
    <dgm:cxn modelId="{46C1E0AA-C7E1-7A4C-B973-714BBE949C43}" type="presParOf" srcId="{AC9B81EC-96C4-6440-AB82-06755ABE5603}" destId="{8F7D257E-8868-DF49-A7D2-E6BFC3A3CD23}" srcOrd="1" destOrd="0" presId="urn:microsoft.com/office/officeart/2005/8/layout/hierarchy2"/>
    <dgm:cxn modelId="{A4CC9538-8003-784A-A7A8-298B71564A91}" type="presParOf" srcId="{8F7D257E-8868-DF49-A7D2-E6BFC3A3CD23}" destId="{F4A3B4AA-9EC3-344D-936C-5D9575F87917}" srcOrd="0" destOrd="0" presId="urn:microsoft.com/office/officeart/2005/8/layout/hierarchy2"/>
    <dgm:cxn modelId="{EDD0A210-4A53-AA47-B9E9-43C0B62AABEC}" type="presParOf" srcId="{F4A3B4AA-9EC3-344D-936C-5D9575F87917}" destId="{B6ECE56B-13C8-D947-B4BA-6355F7C1322C}" srcOrd="0" destOrd="0" presId="urn:microsoft.com/office/officeart/2005/8/layout/hierarchy2"/>
    <dgm:cxn modelId="{4AFEB805-7B8B-1B4D-9D37-CEDEF12B22BB}" type="presParOf" srcId="{8F7D257E-8868-DF49-A7D2-E6BFC3A3CD23}" destId="{2A9E4510-56CC-1946-B7A2-711747C79046}" srcOrd="1" destOrd="0" presId="urn:microsoft.com/office/officeart/2005/8/layout/hierarchy2"/>
    <dgm:cxn modelId="{A45C4B3B-21DE-0B48-BDF7-A5725715DEC3}" type="presParOf" srcId="{2A9E4510-56CC-1946-B7A2-711747C79046}" destId="{09D7D5F0-9C3E-4F49-A157-F2A07AFAD89C}" srcOrd="0" destOrd="0" presId="urn:microsoft.com/office/officeart/2005/8/layout/hierarchy2"/>
    <dgm:cxn modelId="{CB590C45-8F6E-9746-BAA8-87D9A6726AF9}" type="presParOf" srcId="{2A9E4510-56CC-1946-B7A2-711747C79046}" destId="{45353C44-8C27-EB45-9988-62F01EAA0CE4}" srcOrd="1" destOrd="0" presId="urn:microsoft.com/office/officeart/2005/8/layout/hierarchy2"/>
    <dgm:cxn modelId="{FAA08C2D-929D-154C-9B79-59847CB52A23}" type="presParOf" srcId="{45353C44-8C27-EB45-9988-62F01EAA0CE4}" destId="{5235A0D2-143F-AF4D-BF2F-CC7979B22259}" srcOrd="0" destOrd="0" presId="urn:microsoft.com/office/officeart/2005/8/layout/hierarchy2"/>
    <dgm:cxn modelId="{EE8E9B13-6E33-C946-A74C-B8E56193EC2C}" type="presParOf" srcId="{5235A0D2-143F-AF4D-BF2F-CC7979B22259}" destId="{86E3E070-1B51-FC49-A7B0-977C54D62E3F}" srcOrd="0" destOrd="0" presId="urn:microsoft.com/office/officeart/2005/8/layout/hierarchy2"/>
    <dgm:cxn modelId="{B6FF3476-3A8B-D34E-8F2C-666A91A7CB7C}" type="presParOf" srcId="{45353C44-8C27-EB45-9988-62F01EAA0CE4}" destId="{5A9635F2-02BD-9545-ABA3-DB1024FF7907}" srcOrd="1" destOrd="0" presId="urn:microsoft.com/office/officeart/2005/8/layout/hierarchy2"/>
    <dgm:cxn modelId="{13F94820-02A7-2746-8E88-B304CCC5EACD}" type="presParOf" srcId="{5A9635F2-02BD-9545-ABA3-DB1024FF7907}" destId="{D2126434-0CEE-3D42-96D6-7DA41A2A3499}" srcOrd="0" destOrd="0" presId="urn:microsoft.com/office/officeart/2005/8/layout/hierarchy2"/>
    <dgm:cxn modelId="{3990E3F0-6C6D-4D4C-8607-5363328E4908}" type="presParOf" srcId="{5A9635F2-02BD-9545-ABA3-DB1024FF7907}" destId="{D0DA47F0-E8B4-9D47-947C-54C81A53757D}" srcOrd="1" destOrd="0" presId="urn:microsoft.com/office/officeart/2005/8/layout/hierarchy2"/>
    <dgm:cxn modelId="{BB56177F-6224-D64B-9312-DF18FF7B3224}" type="presParOf" srcId="{D0DA47F0-E8B4-9D47-947C-54C81A53757D}" destId="{7B32CC2F-7CDB-4542-ADC5-9BE8539F06A5}" srcOrd="0" destOrd="0" presId="urn:microsoft.com/office/officeart/2005/8/layout/hierarchy2"/>
    <dgm:cxn modelId="{493EDEE6-749D-7544-BBC2-12B298EC829B}" type="presParOf" srcId="{7B32CC2F-7CDB-4542-ADC5-9BE8539F06A5}" destId="{33EFEB7E-02BC-B842-9A3B-32CD37A9F709}" srcOrd="0" destOrd="0" presId="urn:microsoft.com/office/officeart/2005/8/layout/hierarchy2"/>
    <dgm:cxn modelId="{AB3BE9A1-5CEB-C04B-874B-43833612D814}" type="presParOf" srcId="{D0DA47F0-E8B4-9D47-947C-54C81A53757D}" destId="{C3640F30-77E9-0A48-9512-E9C98E0C1C4C}" srcOrd="1" destOrd="0" presId="urn:microsoft.com/office/officeart/2005/8/layout/hierarchy2"/>
    <dgm:cxn modelId="{FA0F05DA-5907-7640-B306-EAAD9CF8EF4A}" type="presParOf" srcId="{C3640F30-77E9-0A48-9512-E9C98E0C1C4C}" destId="{17AC88F3-F107-9546-9241-2021E4296870}" srcOrd="0" destOrd="0" presId="urn:microsoft.com/office/officeart/2005/8/layout/hierarchy2"/>
    <dgm:cxn modelId="{78D00E94-D74A-5448-ACF1-116274B46AD6}" type="presParOf" srcId="{C3640F30-77E9-0A48-9512-E9C98E0C1C4C}" destId="{CE82D9B4-6985-844F-B43F-7D49C506C190}" srcOrd="1" destOrd="0" presId="urn:microsoft.com/office/officeart/2005/8/layout/hierarchy2"/>
    <dgm:cxn modelId="{0F1B661D-2896-D646-9292-29FD773C00B1}" type="presParOf" srcId="{D0DA47F0-E8B4-9D47-947C-54C81A53757D}" destId="{9C90E44B-9965-DB41-854D-ACDE44974EB1}" srcOrd="2" destOrd="0" presId="urn:microsoft.com/office/officeart/2005/8/layout/hierarchy2"/>
    <dgm:cxn modelId="{0307E0A0-EBE8-E747-8872-2CFC2B2346B6}" type="presParOf" srcId="{9C90E44B-9965-DB41-854D-ACDE44974EB1}" destId="{5B1CF63C-C948-5948-B738-B6D4D367395B}" srcOrd="0" destOrd="0" presId="urn:microsoft.com/office/officeart/2005/8/layout/hierarchy2"/>
    <dgm:cxn modelId="{34AF1262-4EBB-B449-A19C-112FA4898989}" type="presParOf" srcId="{D0DA47F0-E8B4-9D47-947C-54C81A53757D}" destId="{A1FA6A74-9115-074D-80F7-499B0070D6E6}" srcOrd="3" destOrd="0" presId="urn:microsoft.com/office/officeart/2005/8/layout/hierarchy2"/>
    <dgm:cxn modelId="{1BFFBBF7-4DF1-1947-9C53-89B6C0EA9814}" type="presParOf" srcId="{A1FA6A74-9115-074D-80F7-499B0070D6E6}" destId="{CC1A32EA-3075-3444-8FBA-3607E9BFACB4}" srcOrd="0" destOrd="0" presId="urn:microsoft.com/office/officeart/2005/8/layout/hierarchy2"/>
    <dgm:cxn modelId="{CCB9B9F2-339A-8945-85F2-52221970B758}" type="presParOf" srcId="{A1FA6A74-9115-074D-80F7-499B0070D6E6}" destId="{2296E0B8-67A0-BF4B-9EAD-16B2A8F837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DB71-C548-4E4C-A0A2-CC08B6A5B8B8}">
      <dsp:nvSpPr>
        <dsp:cNvPr id="0" name=""/>
        <dsp:cNvSpPr/>
      </dsp:nvSpPr>
      <dsp:spPr>
        <a:xfrm>
          <a:off x="396" y="1669355"/>
          <a:ext cx="1450578" cy="725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BA0C2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Creation/Receipt</a:t>
          </a:r>
        </a:p>
      </dsp:txBody>
      <dsp:txXfrm>
        <a:off x="21639" y="1690598"/>
        <a:ext cx="1408092" cy="682803"/>
      </dsp:txXfrm>
    </dsp:sp>
    <dsp:sp modelId="{F4A3B4AA-9EC3-344D-936C-5D9575F87917}">
      <dsp:nvSpPr>
        <dsp:cNvPr id="0" name=""/>
        <dsp:cNvSpPr/>
      </dsp:nvSpPr>
      <dsp:spPr>
        <a:xfrm>
          <a:off x="1450974" y="2015937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19050" cap="flat" cmpd="sng" algn="ctr">
          <a:solidFill>
            <a:srgbClr val="BA0C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26584" y="2017494"/>
        <a:ext cx="29011" cy="29011"/>
      </dsp:txXfrm>
    </dsp:sp>
    <dsp:sp modelId="{09D7D5F0-9C3E-4F49-A157-F2A07AFAD89C}">
      <dsp:nvSpPr>
        <dsp:cNvPr id="0" name=""/>
        <dsp:cNvSpPr/>
      </dsp:nvSpPr>
      <dsp:spPr>
        <a:xfrm>
          <a:off x="2031205" y="1669355"/>
          <a:ext cx="1450578" cy="725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BA0C2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Maintenance &amp; Use</a:t>
          </a:r>
        </a:p>
      </dsp:txBody>
      <dsp:txXfrm>
        <a:off x="2052448" y="1690598"/>
        <a:ext cx="1408092" cy="682803"/>
      </dsp:txXfrm>
    </dsp:sp>
    <dsp:sp modelId="{5235A0D2-143F-AF4D-BF2F-CC7979B22259}">
      <dsp:nvSpPr>
        <dsp:cNvPr id="0" name=""/>
        <dsp:cNvSpPr/>
      </dsp:nvSpPr>
      <dsp:spPr>
        <a:xfrm>
          <a:off x="3481783" y="2015937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19050" cap="flat" cmpd="sng" algn="ctr">
          <a:solidFill>
            <a:srgbClr val="BA0C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7393" y="2017494"/>
        <a:ext cx="29011" cy="29011"/>
      </dsp:txXfrm>
    </dsp:sp>
    <dsp:sp modelId="{D2126434-0CEE-3D42-96D6-7DA41A2A3499}">
      <dsp:nvSpPr>
        <dsp:cNvPr id="0" name=""/>
        <dsp:cNvSpPr/>
      </dsp:nvSpPr>
      <dsp:spPr>
        <a:xfrm>
          <a:off x="4062015" y="1669355"/>
          <a:ext cx="1450578" cy="725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BA0C2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Disposition</a:t>
          </a:r>
        </a:p>
      </dsp:txBody>
      <dsp:txXfrm>
        <a:off x="4083258" y="1690598"/>
        <a:ext cx="1408092" cy="682803"/>
      </dsp:txXfrm>
    </dsp:sp>
    <dsp:sp modelId="{7B32CC2F-7CDB-4542-ADC5-9BE8539F06A5}">
      <dsp:nvSpPr>
        <dsp:cNvPr id="0" name=""/>
        <dsp:cNvSpPr/>
      </dsp:nvSpPr>
      <dsp:spPr>
        <a:xfrm rot="19457599">
          <a:off x="5445430" y="1807417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9050" cap="flat" cmpd="sng" algn="ctr">
          <a:solidFill>
            <a:srgbClr val="BA0C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4844" y="1805615"/>
        <a:ext cx="35727" cy="35727"/>
      </dsp:txXfrm>
    </dsp:sp>
    <dsp:sp modelId="{17AC88F3-F107-9546-9241-2021E4296870}">
      <dsp:nvSpPr>
        <dsp:cNvPr id="0" name=""/>
        <dsp:cNvSpPr/>
      </dsp:nvSpPr>
      <dsp:spPr>
        <a:xfrm>
          <a:off x="6092824" y="1252314"/>
          <a:ext cx="1450578" cy="725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BA0C2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Destruction</a:t>
          </a:r>
        </a:p>
      </dsp:txBody>
      <dsp:txXfrm>
        <a:off x="6114067" y="1273557"/>
        <a:ext cx="1408092" cy="682803"/>
      </dsp:txXfrm>
    </dsp:sp>
    <dsp:sp modelId="{9C90E44B-9965-DB41-854D-ACDE44974EB1}">
      <dsp:nvSpPr>
        <dsp:cNvPr id="0" name=""/>
        <dsp:cNvSpPr/>
      </dsp:nvSpPr>
      <dsp:spPr>
        <a:xfrm rot="2142401">
          <a:off x="5445430" y="2224458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9050" cap="flat" cmpd="sng" algn="ctr">
          <a:solidFill>
            <a:srgbClr val="BA0C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4844" y="2222656"/>
        <a:ext cx="35727" cy="35727"/>
      </dsp:txXfrm>
    </dsp:sp>
    <dsp:sp modelId="{CC1A32EA-3075-3444-8FBA-3607E9BFACB4}">
      <dsp:nvSpPr>
        <dsp:cNvPr id="0" name=""/>
        <dsp:cNvSpPr/>
      </dsp:nvSpPr>
      <dsp:spPr>
        <a:xfrm>
          <a:off x="6092824" y="2086396"/>
          <a:ext cx="1450578" cy="725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BA0C28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Preservation</a:t>
          </a:r>
        </a:p>
      </dsp:txBody>
      <dsp:txXfrm>
        <a:off x="6114067" y="2107639"/>
        <a:ext cx="1408092" cy="68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1E6B-0C99-D345-AEED-24A61603F42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57BBC-C735-7240-902C-9D7483B2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appointed licensed superintendent, you may be responsible for managing the many written records generated by the road or street department.  </a:t>
            </a:r>
          </a:p>
          <a:p>
            <a:r>
              <a:rPr lang="en-US" dirty="0"/>
              <a:t>So what?  Why is that important?  What should be done with all of that paperwork?  </a:t>
            </a:r>
          </a:p>
          <a:p>
            <a:r>
              <a:rPr lang="en-US" dirty="0"/>
              <a:t>RECORDS MANAGEMENT IS NOT OPTIONAL!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Secretary of State is the agency responsible for Records Management.  </a:t>
            </a:r>
          </a:p>
          <a:p>
            <a:r>
              <a:rPr lang="en-US" dirty="0"/>
              <a:t>Their website has a 90-minute tutorial that provides more detail than this presentation.  It is oriented more toward disaster preparedness, but does present the basics of records management.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 the Vehicle Operator Reports need to be kept before disposing of them?  Dispose of after 2 Years.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mean by a “record?” </a:t>
            </a:r>
          </a:p>
          <a:p>
            <a:endParaRPr lang="en-US" dirty="0"/>
          </a:p>
          <a:p>
            <a:r>
              <a:rPr lang="en-US" dirty="0"/>
              <a:t>RECORD: Any material that documents a transaction, decision or activity of public business.    (Reference: SOS Tutorial Video, Slide 41)</a:t>
            </a:r>
          </a:p>
          <a:p>
            <a:endParaRPr lang="en-US" dirty="0"/>
          </a:p>
          <a:p>
            <a:r>
              <a:rPr lang="en-US" dirty="0"/>
              <a:t>It could be a set of design plans, right-of-way acquisition documents, a contract, an interlocal agreement, a One- and Six-Year plan, a budget, a map, a photograph, a memo, a letter, meeting minutes, and so forth.  </a:t>
            </a:r>
          </a:p>
          <a:p>
            <a:endParaRPr lang="en-US" dirty="0"/>
          </a:p>
          <a:p>
            <a:r>
              <a:rPr lang="en-US" dirty="0"/>
              <a:t>ESSENTIAL RECORDS: records that are critically important to the continued functioning of, or re-building of and agency in the event of a disaster. 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mean by a “public record?” </a:t>
            </a:r>
          </a:p>
          <a:p>
            <a:r>
              <a:rPr lang="en-US" dirty="0"/>
              <a:t>A record required by law to be made and kept.</a:t>
            </a:r>
          </a:p>
          <a:p>
            <a:r>
              <a:rPr lang="en-US" dirty="0"/>
              <a:t>A record that is made by a public officer (such as a County Highway or City Street Superintendent), or that is filed in a public office.  </a:t>
            </a:r>
          </a:p>
          <a:p>
            <a:r>
              <a:rPr lang="en-US" dirty="0"/>
              <a:t>Example: deeds and easements filed in the county courthouse. 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Paper, e-mail, on a computer, or in the cloud.  The form or material don’t matter.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Source: http://www.tripwire.com/state-of-security/wp-content/uploads/cache//shutterstock_355975007/3259250916.jpg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Records are critical to the functioning of all government agencies.  </a:t>
            </a:r>
          </a:p>
          <a:p>
            <a:r>
              <a:rPr lang="en-US" dirty="0"/>
              <a:t>5 – you won’t be in your position forever!  When you become Superintendent, you likely want to inherit a good set of records!  Do the same for the next person!!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records have a life span, or life cycle.  </a:t>
            </a:r>
          </a:p>
          <a:p>
            <a:r>
              <a:rPr lang="en-US" dirty="0"/>
              <a:t>State Archives are at 12</a:t>
            </a:r>
            <a:r>
              <a:rPr lang="en-US" baseline="30000" dirty="0"/>
              <a:t>th</a:t>
            </a:r>
            <a:r>
              <a:rPr lang="en-US" dirty="0"/>
              <a:t> &amp; R St in Lincoln, managed by the State Historical Society.  They keep state statutes and local laws, newspapers, geological records, organization records, </a:t>
            </a:r>
          </a:p>
          <a:p>
            <a:r>
              <a:rPr lang="en-US" dirty="0"/>
              <a:t>Some records do not need to be kept.  Not all e-mails, not all notes, etc. need to be kept.  Your agency should have a Records Management Schedule.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only about 20 copies of the Declaration of Independence, solely because people realized the need to preserve that document.  </a:t>
            </a:r>
          </a:p>
          <a:p>
            <a:r>
              <a:rPr lang="en-US" dirty="0"/>
              <a:t>What needs to be preserved, and for how long?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0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a procedure for dealing with documents day-to-day so it doesn’t end up being an overwhelming chore at some point.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Secretary of State is the keeper of Records Management Schedules.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7BBC-C735-7240-902C-9D7483B25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5727"/>
            <a:ext cx="2057400" cy="55604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726" y="565727"/>
            <a:ext cx="5276274" cy="55604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3350" y="-176213"/>
            <a:ext cx="9472613" cy="7229476"/>
          </a:xfrm>
          <a:prstGeom prst="rect">
            <a:avLst/>
          </a:prstGeom>
          <a:solidFill>
            <a:srgbClr val="BA0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34963" y="323850"/>
            <a:ext cx="9929813" cy="1235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34963" y="5638800"/>
            <a:ext cx="9929813" cy="1235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 descr="FHWA_horizontal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5900738"/>
            <a:ext cx="18240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NDORor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1" y="5900738"/>
            <a:ext cx="14668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TAP_N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-684156"/>
            <a:ext cx="3263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4F84-7811-9C4F-BE61-4E98FBEAB6BF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C78A-94DC-BE40-AE37-7344B7925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137" y="4406900"/>
            <a:ext cx="69875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137" y="2906713"/>
            <a:ext cx="69875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D961-E76D-3D44-AB8D-B6027931853F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ADC3-4618-3C47-ACC9-584AA51E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7138" y="2121427"/>
            <a:ext cx="3558519" cy="40047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711" y="2121427"/>
            <a:ext cx="3558519" cy="40047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41CD-D77B-5845-9CB5-5E3AF5C02B5F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80AB-5AE1-1348-973F-F0F15463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138" y="2174875"/>
            <a:ext cx="3558519" cy="421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7138" y="2721567"/>
            <a:ext cx="3558519" cy="34045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8711" y="2174875"/>
            <a:ext cx="3558519" cy="421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8711" y="2721567"/>
            <a:ext cx="3558519" cy="34045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380-59F9-4542-A41B-4029C543CE81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6876-A81D-D147-9D79-EA25EF0B3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DF07-BD88-F641-A198-4DEC08393F70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7D12-5F9B-0E48-BFEA-A73386C6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DB6D-CE82-9645-AC80-D74EAECE3B25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ECB8-3BB5-B544-870C-076D2AFD5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5FEE-EF1D-8443-9E7F-F77EBBFA1279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A571-7DFC-A740-AA1B-0EC7A5D5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B229-A1DD-A64B-BEC3-5A30D582C2DE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EE2D-CD9E-D541-A296-0930AA577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5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AB26-7F2E-874F-B54D-76EBE3E6A02F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0454-63A7-374C-B905-4FE03A2F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8A83-9C95-0346-8FDC-F486E3B74140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7EE-07C2-524A-89CA-BE12AB069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25" y="4406900"/>
            <a:ext cx="729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725" y="2906713"/>
            <a:ext cx="72939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725" y="1600200"/>
            <a:ext cx="35675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364" y="1600200"/>
            <a:ext cx="3768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725" y="1800658"/>
            <a:ext cx="35675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725" y="2459181"/>
            <a:ext cx="3567547" cy="366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126182" y="1800658"/>
            <a:ext cx="35606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126182" y="2459181"/>
            <a:ext cx="3560618" cy="366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5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26" y="588818"/>
            <a:ext cx="2264787" cy="15124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8818"/>
            <a:ext cx="5111750" cy="5537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726" y="2101273"/>
            <a:ext cx="2264787" cy="4024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6273" y="274638"/>
            <a:ext cx="854363" cy="67103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726" y="563275"/>
            <a:ext cx="74860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726" y="1881909"/>
            <a:ext cx="7486074" cy="4244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0726" y="6356350"/>
            <a:ext cx="1390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A433-0964-8E47-9A08-68B3E863572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0FAE-6DEC-8D45-99F8-FDAB8D449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5450" y="127866"/>
            <a:ext cx="9467273" cy="288637"/>
          </a:xfrm>
          <a:prstGeom prst="rect">
            <a:avLst/>
          </a:prstGeom>
          <a:solidFill>
            <a:srgbClr val="BA0C28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458" y="120749"/>
            <a:ext cx="1298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Nebraska LTAP</a:t>
            </a:r>
          </a:p>
        </p:txBody>
      </p:sp>
    </p:spTree>
    <p:extLst>
      <p:ext uri="{BB962C8B-B14F-4D97-AF65-F5344CB8AC3E}">
        <p14:creationId xmlns:p14="http://schemas.microsoft.com/office/powerpoint/2010/main" val="22227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Backgrou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7948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7138" y="846138"/>
            <a:ext cx="74100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7138" y="2121427"/>
            <a:ext cx="7410094" cy="40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7138" y="6356350"/>
            <a:ext cx="1869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DDC63-506D-D347-AB05-1AAC0AD11DCE}" type="datetimeFigureOut">
              <a:rPr lang="en-US"/>
              <a:pPr>
                <a:defRPr/>
              </a:pPr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2700" y="6356350"/>
            <a:ext cx="365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4498" y="6356350"/>
            <a:ext cx="1632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CA13B8-8BB9-F54C-AE28-18333D72D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os.ne.gov/records-management/records_mgmt_tutorial.html" TargetMode="External"/><Relationship Id="rId4" Type="http://schemas.openxmlformats.org/officeDocument/2006/relationships/hyperlink" Target="http://www.sos.ne.gov/dyindex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A0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4818" y="1856395"/>
            <a:ext cx="8485913" cy="14700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Records Management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 Nebraska Public Entities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31090" y="218166"/>
            <a:ext cx="10044545" cy="1455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v_m_Extension__4c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322075"/>
            <a:ext cx="842817" cy="12753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92545" y="5667620"/>
            <a:ext cx="10044545" cy="10864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NDOR Logo Tag Dept CMYK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40" y="5806160"/>
            <a:ext cx="2147451" cy="851823"/>
          </a:xfrm>
          <a:prstGeom prst="rect">
            <a:avLst/>
          </a:prstGeom>
        </p:spPr>
      </p:pic>
      <p:pic>
        <p:nvPicPr>
          <p:cNvPr id="14" name="Picture 13" descr="FHWA_horizontal_20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9" y="5809111"/>
            <a:ext cx="2159000" cy="84887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599" y="3508724"/>
            <a:ext cx="6400800" cy="1752600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Nebraska County Highway and City Street Superintendents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Kearney, NE </a:t>
            </a:r>
          </a:p>
          <a:p>
            <a:endParaRPr lang="en-US" i="1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2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450" y="2021609"/>
            <a:ext cx="6629400" cy="4244254"/>
          </a:xfrm>
        </p:spPr>
        <p:txBody>
          <a:bodyPr/>
          <a:lstStyle/>
          <a:p>
            <a:r>
              <a:rPr lang="en-US" dirty="0"/>
              <a:t>Managing records is not optional.</a:t>
            </a:r>
          </a:p>
          <a:p>
            <a:r>
              <a:rPr lang="en-US" dirty="0"/>
              <a:t>Most entities have their own laws.</a:t>
            </a:r>
          </a:p>
          <a:p>
            <a:pPr lvl="1"/>
            <a:r>
              <a:rPr lang="en-US" dirty="0"/>
              <a:t>Local</a:t>
            </a:r>
          </a:p>
          <a:p>
            <a:pPr lvl="1"/>
            <a:r>
              <a:rPr lang="en-US" dirty="0"/>
              <a:t>State</a:t>
            </a:r>
          </a:p>
          <a:p>
            <a:pPr lvl="1"/>
            <a:r>
              <a:rPr lang="en-US" dirty="0"/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130893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Record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and protect essential (vital) records</a:t>
            </a:r>
          </a:p>
          <a:p>
            <a:r>
              <a:rPr lang="en-US" dirty="0"/>
              <a:t>Locate information</a:t>
            </a:r>
          </a:p>
          <a:p>
            <a:r>
              <a:rPr lang="en-US" dirty="0"/>
              <a:t>Reduce storage volume</a:t>
            </a:r>
          </a:p>
          <a:p>
            <a:r>
              <a:rPr lang="en-US" dirty="0"/>
              <a:t>Improve standard operating procedures</a:t>
            </a:r>
          </a:p>
          <a:p>
            <a:r>
              <a:rPr lang="en-US" dirty="0"/>
              <a:t>Reduce costs</a:t>
            </a:r>
          </a:p>
          <a:p>
            <a:r>
              <a:rPr lang="en-US" dirty="0"/>
              <a:t>Improve customer relations</a:t>
            </a:r>
          </a:p>
          <a:p>
            <a:r>
              <a:rPr lang="en-US" dirty="0"/>
              <a:t>Improve public trust and accountability</a:t>
            </a:r>
          </a:p>
          <a:p>
            <a:r>
              <a:rPr lang="en-US" dirty="0"/>
              <a:t>Reduce liability risks</a:t>
            </a:r>
          </a:p>
        </p:txBody>
      </p:sp>
    </p:spTree>
    <p:extLst>
      <p:ext uri="{BB962C8B-B14F-4D97-AF65-F5344CB8AC3E}">
        <p14:creationId xmlns:p14="http://schemas.microsoft.com/office/powerpoint/2010/main" val="37149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29" y="457993"/>
            <a:ext cx="749466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Neb. Rev. Stat. §§84-1201 to 84-1228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29" y="1783557"/>
            <a:ext cx="7850845" cy="3867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138" y="712231"/>
            <a:ext cx="7410093" cy="1143000"/>
          </a:xfrm>
        </p:spPr>
        <p:txBody>
          <a:bodyPr/>
          <a:lstStyle/>
          <a:p>
            <a:r>
              <a:rPr lang="en-US" dirty="0"/>
              <a:t>Records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54" y="2133600"/>
            <a:ext cx="7713508" cy="422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2598" y="1670565"/>
            <a:ext cx="3840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hlinkClick r:id="rId4"/>
              </a:rPr>
              <a:t>http://www.sos.ne.gov/dyindex.html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524555" y="4700280"/>
            <a:ext cx="392676" cy="3392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8989E-5E8A-4F49-A726-5875AB989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9965" y="6377998"/>
            <a:ext cx="767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http://www.sos.ne.gov/records-management/records_mgmt_tutorial.html</a:t>
            </a:r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8486538" y="4958953"/>
            <a:ext cx="387984" cy="148279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7" y="1094023"/>
            <a:ext cx="7633252" cy="523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035" y="6333042"/>
            <a:ext cx="244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and more Local Govt (60 total)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3400" y="2544416"/>
            <a:ext cx="2936875" cy="41721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72" y="778216"/>
            <a:ext cx="4912009" cy="594325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72" y="391038"/>
            <a:ext cx="3456654" cy="1325563"/>
          </a:xfrm>
        </p:spPr>
        <p:txBody>
          <a:bodyPr/>
          <a:lstStyle/>
          <a:p>
            <a:r>
              <a:rPr lang="en-US" dirty="0"/>
              <a:t>Municipalities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264" y="1825625"/>
            <a:ext cx="25422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Need to review several different schedules to know all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17" y="1422400"/>
            <a:ext cx="5248275" cy="4933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229" y="486296"/>
            <a:ext cx="2743200" cy="1325563"/>
          </a:xfrm>
        </p:spPr>
        <p:txBody>
          <a:bodyPr/>
          <a:lstStyle/>
          <a:p>
            <a:r>
              <a:rPr lang="en-US" dirty="0"/>
              <a:t>Counties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883704"/>
            <a:ext cx="4650031" cy="55438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1449" y="1783871"/>
            <a:ext cx="25422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Need to review several different schedules to know all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NebraskaNACE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49" y="5164372"/>
            <a:ext cx="2757289" cy="1191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1449" y="4795040"/>
            <a:ext cx="14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to:</a:t>
            </a:r>
          </a:p>
        </p:txBody>
      </p:sp>
    </p:spTree>
    <p:extLst>
      <p:ext uri="{BB962C8B-B14F-4D97-AF65-F5344CB8AC3E}">
        <p14:creationId xmlns:p14="http://schemas.microsoft.com/office/powerpoint/2010/main" val="4733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rida public records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923" y="0"/>
            <a:ext cx="14325752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3193" y="4724968"/>
            <a:ext cx="7486073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89E-5E8A-4F49-A726-5875AB9898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26" y="484909"/>
            <a:ext cx="7486073" cy="1143000"/>
          </a:xfrm>
        </p:spPr>
        <p:txBody>
          <a:bodyPr>
            <a:normAutofit/>
          </a:bodyPr>
          <a:lstStyle/>
          <a:p>
            <a:r>
              <a:rPr lang="en-US" dirty="0"/>
              <a:t>What is a “Record”?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6950" y="1475509"/>
            <a:ext cx="8147050" cy="11724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Any material that documents a transaction, decision or activity of public business.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8199" y="2660650"/>
            <a:ext cx="6578600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Design plans</a:t>
            </a:r>
          </a:p>
          <a:p>
            <a:r>
              <a:rPr lang="en-US" dirty="0"/>
              <a:t>Right-of-way acquisition Documents</a:t>
            </a:r>
          </a:p>
          <a:p>
            <a:r>
              <a:rPr lang="en-US" dirty="0"/>
              <a:t>Contract</a:t>
            </a:r>
          </a:p>
          <a:p>
            <a:r>
              <a:rPr lang="en-US" dirty="0"/>
              <a:t>Interlocal agreement</a:t>
            </a:r>
          </a:p>
          <a:p>
            <a:r>
              <a:rPr lang="en-US" dirty="0"/>
              <a:t>One- and Six-Year plan</a:t>
            </a:r>
          </a:p>
          <a:p>
            <a:r>
              <a:rPr lang="en-US" dirty="0"/>
              <a:t>Annual Report (SSAR)</a:t>
            </a:r>
          </a:p>
          <a:p>
            <a:r>
              <a:rPr lang="en-US" dirty="0"/>
              <a:t>Budget Report</a:t>
            </a:r>
          </a:p>
          <a:p>
            <a:r>
              <a:rPr lang="en-US" dirty="0"/>
              <a:t>Plat Map</a:t>
            </a:r>
          </a:p>
          <a:p>
            <a:r>
              <a:rPr lang="en-US" dirty="0"/>
              <a:t>Photograph</a:t>
            </a:r>
          </a:p>
          <a:p>
            <a:r>
              <a:rPr lang="en-US" dirty="0"/>
              <a:t>Memo</a:t>
            </a:r>
          </a:p>
          <a:p>
            <a:r>
              <a:rPr lang="en-US" dirty="0"/>
              <a:t>Vehicle Operator Report</a:t>
            </a:r>
          </a:p>
          <a:p>
            <a:r>
              <a:rPr lang="en-US" dirty="0"/>
              <a:t>Letter</a:t>
            </a:r>
          </a:p>
          <a:p>
            <a:r>
              <a:rPr lang="en-US" dirty="0"/>
              <a:t>Meeting minutes</a:t>
            </a:r>
          </a:p>
          <a:p>
            <a:r>
              <a:rPr lang="en-US" dirty="0"/>
              <a:t>Field notebook</a:t>
            </a:r>
          </a:p>
          <a:p>
            <a:r>
              <a:rPr lang="en-US" dirty="0"/>
              <a:t>Contractor  invoice</a:t>
            </a:r>
          </a:p>
          <a:p>
            <a:r>
              <a:rPr lang="en-US" dirty="0"/>
              <a:t>Grading computations</a:t>
            </a:r>
          </a:p>
          <a:p>
            <a:r>
              <a:rPr lang="en-US" dirty="0"/>
              <a:t>Weigh ticket</a:t>
            </a:r>
          </a:p>
          <a:p>
            <a:r>
              <a:rPr lang="en-US" dirty="0"/>
              <a:t>Equipment repair receipt </a:t>
            </a:r>
          </a:p>
          <a:p>
            <a:r>
              <a:rPr lang="en-US" dirty="0"/>
              <a:t>Maintenance activity</a:t>
            </a:r>
          </a:p>
          <a:p>
            <a:r>
              <a:rPr lang="en-US" dirty="0"/>
              <a:t>Bridge inspection</a:t>
            </a:r>
          </a:p>
          <a:p>
            <a:r>
              <a:rPr lang="en-US" dirty="0"/>
              <a:t>Policy</a:t>
            </a:r>
          </a:p>
          <a:p>
            <a:r>
              <a:rPr lang="en-US" dirty="0"/>
              <a:t>Disciplinary action</a:t>
            </a:r>
          </a:p>
          <a:p>
            <a:r>
              <a:rPr lang="en-US" dirty="0"/>
              <a:t>Gravel and rock report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Gas Truck Tank deliver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3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“Public Record”?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8-08 at 1.3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6" y="1881909"/>
            <a:ext cx="7477125" cy="32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are </a:t>
            </a:r>
            <a:r>
              <a:rPr lang="en-US" u="sng" dirty="0"/>
              <a:t>information</a:t>
            </a:r>
            <a:r>
              <a:rPr lang="en-US" dirty="0"/>
              <a:t> </a:t>
            </a:r>
            <a:r>
              <a:rPr lang="is-IS" dirty="0"/>
              <a:t>… not format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00725" y="5018881"/>
            <a:ext cx="7293987" cy="1500187"/>
          </a:xfrm>
        </p:spPr>
        <p:txBody>
          <a:bodyPr/>
          <a:lstStyle/>
          <a:p>
            <a:r>
              <a:rPr lang="en-US" dirty="0"/>
              <a:t>Public records encompass all aspects of a public agency’s work and can be on paper or electronic.</a:t>
            </a:r>
          </a:p>
        </p:txBody>
      </p:sp>
      <p:pic>
        <p:nvPicPr>
          <p:cNvPr id="8" name="Picture 7" descr="3259250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217" y="-1309077"/>
            <a:ext cx="10334597" cy="5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3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Must Agencies Keep Records?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0726" y="1881909"/>
            <a:ext cx="7752774" cy="424425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effectively carry out an agency’s 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public money!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Accountability &amp; Transparency</a:t>
            </a:r>
          </a:p>
          <a:p>
            <a:pPr lvl="1"/>
            <a:r>
              <a:rPr lang="en-US" dirty="0"/>
              <a:t>Answering to the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daily business</a:t>
            </a:r>
          </a:p>
          <a:p>
            <a:pPr lvl="1"/>
            <a:r>
              <a:rPr lang="en-US" dirty="0"/>
              <a:t>Documentation of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Ease transitions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Recover from disaster</a:t>
            </a:r>
          </a:p>
        </p:txBody>
      </p:sp>
    </p:spTree>
    <p:extLst>
      <p:ext uri="{BB962C8B-B14F-4D97-AF65-F5344CB8AC3E}">
        <p14:creationId xmlns:p14="http://schemas.microsoft.com/office/powerpoint/2010/main" val="24956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25" y="1881909"/>
            <a:ext cx="7806505" cy="4244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Record Management: </a:t>
            </a:r>
            <a:r>
              <a:rPr lang="en-US" i="1" dirty="0"/>
              <a:t>The administrative and managerial activities related to managing records throughout their life cycle.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786045"/>
              </p:ext>
            </p:extLst>
          </p:nvPr>
        </p:nvGraphicFramePr>
        <p:xfrm>
          <a:off x="1216601" y="2825750"/>
          <a:ext cx="75437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77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 Management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Effectively carry out an agency’s mission</a:t>
            </a:r>
          </a:p>
          <a:p>
            <a:pPr lvl="1"/>
            <a:r>
              <a:rPr lang="en-US" dirty="0"/>
              <a:t>Protect the rights of residents</a:t>
            </a:r>
          </a:p>
          <a:p>
            <a:pPr lvl="1"/>
            <a:r>
              <a:rPr lang="en-US" dirty="0"/>
              <a:t>Accountability through public access</a:t>
            </a:r>
          </a:p>
          <a:p>
            <a:pPr lvl="1"/>
            <a:r>
              <a:rPr lang="en-US" dirty="0"/>
              <a:t>Preserve records of permanent value</a:t>
            </a:r>
          </a:p>
        </p:txBody>
      </p:sp>
    </p:spTree>
    <p:extLst>
      <p:ext uri="{BB962C8B-B14F-4D97-AF65-F5344CB8AC3E}">
        <p14:creationId xmlns:p14="http://schemas.microsoft.com/office/powerpoint/2010/main" val="205717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26" y="738909"/>
            <a:ext cx="748607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Elements of a Records Management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476" y="2281959"/>
            <a:ext cx="7486074" cy="424425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strong policy and financial support from the governing or supervising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Standard policies and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filing and indexing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regular inventory of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Records retentions schedules</a:t>
            </a:r>
          </a:p>
          <a:p>
            <a:pPr lvl="1"/>
            <a:r>
              <a:rPr lang="en-US" dirty="0"/>
              <a:t>Identify the period of time records are to be preserved</a:t>
            </a:r>
          </a:p>
        </p:txBody>
      </p:sp>
    </p:spTree>
    <p:extLst>
      <p:ext uri="{BB962C8B-B14F-4D97-AF65-F5344CB8AC3E}">
        <p14:creationId xmlns:p14="http://schemas.microsoft.com/office/powerpoint/2010/main" val="4046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a Records Management Program,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76" y="2212109"/>
            <a:ext cx="6978074" cy="4244254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Appropriate use of technology to create, store and retrieve records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Secure and cost-effective storage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Identifying and preserving essential (vital)  records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Destroying obsolete records</a:t>
            </a:r>
          </a:p>
        </p:txBody>
      </p:sp>
    </p:spTree>
    <p:extLst>
      <p:ext uri="{BB962C8B-B14F-4D97-AF65-F5344CB8AC3E}">
        <p14:creationId xmlns:p14="http://schemas.microsoft.com/office/powerpoint/2010/main" val="32454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TAP_2016C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TAP_2016B_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E0C27"/>
      </a:accent1>
      <a:accent2>
        <a:srgbClr val="8D8E8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TAP_2016B_1_new logo" id="{9CFF2B9C-9A27-4619-AD08-D0257D03BB73}" vid="{18459FEF-0C82-41F5-AC9C-C570F588A3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LTAP_2016C_4.potx</Template>
  <TotalTime>350</TotalTime>
  <Words>960</Words>
  <Application>Microsoft Office PowerPoint</Application>
  <PresentationFormat>On-screen Show (4:3)</PresentationFormat>
  <Paragraphs>142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LTAP_2016C_4</vt:lpstr>
      <vt:lpstr>LTAP_2016B_1</vt:lpstr>
      <vt:lpstr>Records Management for Nebraska Public Entities</vt:lpstr>
      <vt:lpstr>What is a “Record”?</vt:lpstr>
      <vt:lpstr>What is a “Public Record”?</vt:lpstr>
      <vt:lpstr>Records are information … not format</vt:lpstr>
      <vt:lpstr>Why Must Agencies Keep Records?</vt:lpstr>
      <vt:lpstr>The Life of a Record</vt:lpstr>
      <vt:lpstr>Record Management Goals</vt:lpstr>
      <vt:lpstr>Elements of a Records Management Program</vt:lpstr>
      <vt:lpstr>Elements of a Records Management Program, cont’d</vt:lpstr>
      <vt:lpstr>It’s the Law</vt:lpstr>
      <vt:lpstr>Benefits of Record Management</vt:lpstr>
      <vt:lpstr>Neb. Rev. Stat. §§84-1201 to 84-1228</vt:lpstr>
      <vt:lpstr>Records Management</vt:lpstr>
      <vt:lpstr>PowerPoint Presentation</vt:lpstr>
      <vt:lpstr>PowerPoint Presentation</vt:lpstr>
      <vt:lpstr>Municipalities</vt:lpstr>
      <vt:lpstr>Counties</vt:lpstr>
      <vt:lpstr>Questions?</vt:lpstr>
    </vt:vector>
  </TitlesOfParts>
  <Company>UNL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Patent-Nygren</dc:creator>
  <cp:lastModifiedBy>James Wilkinson</cp:lastModifiedBy>
  <cp:revision>59</cp:revision>
  <dcterms:created xsi:type="dcterms:W3CDTF">2016-08-04T19:33:21Z</dcterms:created>
  <dcterms:modified xsi:type="dcterms:W3CDTF">2017-02-19T18:46:52Z</dcterms:modified>
</cp:coreProperties>
</file>